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3" r:id="rId3"/>
  </p:sldMasterIdLst>
  <p:notesMasterIdLst>
    <p:notesMasterId r:id="rId3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Arial Narrow" panose="020B0606020202030204" pitchFamily="34" charset="0"/>
      <p:regular r:id="rId38"/>
      <p:bold r:id="rId39"/>
      <p:italic r:id="rId40"/>
      <p:boldItalic r:id="rId41"/>
    </p:embeddedFont>
    <p:embeddedFont>
      <p:font typeface="Helvetica Neue"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jOgbbs/3Pekh7qMxchrlb3sLbQ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EA26D1-A411-4440-9ACF-AF35D5D44B8F}">
  <a:tblStyle styleId="{17EA26D1-A411-4440-9ACF-AF35D5D44B8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3CD2247-D46C-41A8-BF40-A5661FE994F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2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customschemas.google.com/relationships/presentationmetadata" Target="metadata"/><Relationship Id="rId20" Type="http://schemas.openxmlformats.org/officeDocument/2006/relationships/slide" Target="slides/slide1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puli\Contacts\Downloads\CEM%20x%20CATEGORIAA%2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Tipo de CEM</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P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Hoja1!$D$5</c:f>
              <c:strCache>
                <c:ptCount val="1"/>
                <c:pt idx="0">
                  <c:v>N° de CEM</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1-AF9D-4D55-89DD-34CBD53E955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3-AF9D-4D55-89DD-34CBD53E955B}"/>
              </c:ext>
            </c:extLst>
          </c:dPt>
          <c:dPt>
            <c:idx val="2"/>
            <c:bubble3D val="0"/>
            <c:spPr>
              <a:solidFill>
                <a:schemeClr val="accent6"/>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5-AF9D-4D55-89DD-34CBD53E955B}"/>
              </c:ext>
            </c:extLst>
          </c:dPt>
          <c:dPt>
            <c:idx val="3"/>
            <c:bubble3D val="0"/>
            <c:spPr>
              <a:solidFill>
                <a:srgbClr val="7030A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7-AF9D-4D55-89DD-34CBD53E955B}"/>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es-PE"/>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Hoja1!$C$6:$C$9</c:f>
              <c:strCache>
                <c:ptCount val="4"/>
                <c:pt idx="0">
                  <c:v>7 x 24</c:v>
                </c:pt>
                <c:pt idx="1">
                  <c:v>CC.SS</c:v>
                </c:pt>
                <c:pt idx="2">
                  <c:v>COMISARIA</c:v>
                </c:pt>
                <c:pt idx="3">
                  <c:v>REGULAR</c:v>
                </c:pt>
              </c:strCache>
            </c:strRef>
          </c:cat>
          <c:val>
            <c:numRef>
              <c:f>Hoja1!$D$6:$D$9</c:f>
              <c:numCache>
                <c:formatCode>General</c:formatCode>
                <c:ptCount val="4"/>
                <c:pt idx="0">
                  <c:v>5</c:v>
                </c:pt>
                <c:pt idx="1">
                  <c:v>1</c:v>
                </c:pt>
                <c:pt idx="2">
                  <c:v>184</c:v>
                </c:pt>
                <c:pt idx="3">
                  <c:v>240</c:v>
                </c:pt>
              </c:numCache>
            </c:numRef>
          </c:val>
          <c:extLst xmlns:c16r2="http://schemas.microsoft.com/office/drawing/2015/06/chart">
            <c:ext xmlns:c16="http://schemas.microsoft.com/office/drawing/2014/chart" uri="{C3380CC4-5D6E-409C-BE32-E72D297353CC}">
              <c16:uniqueId val="{00000008-AF9D-4D55-89DD-34CBD53E955B}"/>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P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lumMod val="85000"/>
      </a:schemeClr>
    </a:solidFill>
    <a:ln w="9525" cap="flat" cmpd="sng" algn="ctr">
      <a:solidFill>
        <a:schemeClr val="tx2">
          <a:lumMod val="15000"/>
          <a:lumOff val="85000"/>
        </a:schemeClr>
      </a:solidFill>
      <a:round/>
    </a:ln>
    <a:effectLst/>
  </c:spPr>
  <c:txPr>
    <a:bodyPr/>
    <a:lstStyle/>
    <a:p>
      <a:pPr>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PE"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26462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98be18acf6_0_108:notes"/>
          <p:cNvSpPr txBox="1">
            <a:spLocks noGrp="1"/>
          </p:cNvSpPr>
          <p:nvPr>
            <p:ph type="body" idx="1"/>
          </p:nvPr>
        </p:nvSpPr>
        <p:spPr>
          <a:xfrm>
            <a:off x="685187" y="4400376"/>
            <a:ext cx="5487600" cy="3600900"/>
          </a:xfrm>
          <a:prstGeom prst="rect">
            <a:avLst/>
          </a:prstGeom>
          <a:noFill/>
          <a:ln>
            <a:noFill/>
          </a:ln>
        </p:spPr>
        <p:txBody>
          <a:bodyPr spcFirstLastPara="1" wrap="square" lIns="88525" tIns="44250" rIns="88525" bIns="44250" anchor="t" anchorCtr="0">
            <a:noAutofit/>
          </a:bodyPr>
          <a:lstStyle/>
          <a:p>
            <a:pPr marL="0" lvl="0" indent="0" algn="l" rtl="0">
              <a:lnSpc>
                <a:spcPct val="100000"/>
              </a:lnSpc>
              <a:spcBef>
                <a:spcPts val="0"/>
              </a:spcBef>
              <a:spcAft>
                <a:spcPts val="0"/>
              </a:spcAft>
              <a:buSzPts val="1400"/>
              <a:buNone/>
            </a:pPr>
            <a:endParaRPr/>
          </a:p>
        </p:txBody>
      </p:sp>
      <p:sp>
        <p:nvSpPr>
          <p:cNvPr id="289" name="Google Shape;289;g198be18acf6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8072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0707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7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0036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791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58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PE" sz="1200" i="0">
                <a:latin typeface="Arial"/>
                <a:ea typeface="Arial"/>
                <a:cs typeface="Arial"/>
                <a:sym typeface="Arial"/>
              </a:rPr>
              <a:t>El Programa Nacional AURORA considera un caso con característica de feminicidio, a la muerte de una mujer por su condición de tal, ya sea en el contexto de violencia familiar, coacción, hostigamiento o acoso sexual; abuso de poder, confianza o de cualquier otra posición o relación que confiere autoridad a la persona agresora; y en cualquier forma de discriminación contra la mujer, independientemente de que exista o haya existido una relación conyugal o de convivencia con la persona agresora. </a:t>
            </a:r>
            <a:endParaRPr/>
          </a:p>
          <a:p>
            <a:pPr marL="0" lvl="0" indent="0" algn="l" rtl="0">
              <a:spcBef>
                <a:spcPts val="0"/>
              </a:spcBef>
              <a:spcAft>
                <a:spcPts val="0"/>
              </a:spcAft>
              <a:buNone/>
            </a:pPr>
            <a:endParaRPr/>
          </a:p>
        </p:txBody>
      </p:sp>
      <p:sp>
        <p:nvSpPr>
          <p:cNvPr id="508" name="Google Shape;5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15</a:t>
            </a:fld>
            <a:endParaRPr/>
          </a:p>
        </p:txBody>
      </p:sp>
    </p:spTree>
    <p:extLst>
      <p:ext uri="{BB962C8B-B14F-4D97-AF65-F5344CB8AC3E}">
        <p14:creationId xmlns:p14="http://schemas.microsoft.com/office/powerpoint/2010/main" val="824256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PE"/>
              <a:t>La tentativa de feminicidio es la acción que ocurre cuando el agente lleva a cabo actos encaminados a quitarle la vida a una mujer, por su condición de tal, pero no logra su cometido porque la víctima sobrevive al ataque. Considera el hecho cuando la víctima queda herida, al borde de la muerte o incapacitada de forma temporal o permanente para el desarrollo de la vida que tenía previa al ataque.</a:t>
            </a:r>
            <a:endParaRPr/>
          </a:p>
        </p:txBody>
      </p:sp>
      <p:sp>
        <p:nvSpPr>
          <p:cNvPr id="521" name="Google Shape;52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16</a:t>
            </a:fld>
            <a:endParaRPr/>
          </a:p>
        </p:txBody>
      </p:sp>
    </p:spTree>
    <p:extLst>
      <p:ext uri="{BB962C8B-B14F-4D97-AF65-F5344CB8AC3E}">
        <p14:creationId xmlns:p14="http://schemas.microsoft.com/office/powerpoint/2010/main" val="1754077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0337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655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974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744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2622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 name="Google Shape;58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None/>
            </a:pPr>
            <a:r>
              <a:rPr lang="es-PE" sz="1800">
                <a:latin typeface="Calibri"/>
                <a:ea typeface="Calibri"/>
                <a:cs typeface="Calibri"/>
                <a:sym typeface="Calibri"/>
              </a:rPr>
              <a:t>El Programa Nacional AURORA se encarga del diseño e implementación de una serie de servicios e intervenciones con la finalidad de prevenir la violencia y reducir la tolerancia social ante la violencia contra las mujeres e integrantes del grupo familiar. </a:t>
            </a:r>
            <a:endParaRPr/>
          </a:p>
          <a:p>
            <a:pPr marL="0" lvl="0" indent="0" algn="just" rtl="0">
              <a:lnSpc>
                <a:spcPct val="107000"/>
              </a:lnSpc>
              <a:spcBef>
                <a:spcPts val="800"/>
              </a:spcBef>
              <a:spcAft>
                <a:spcPts val="0"/>
              </a:spcAft>
              <a:buNone/>
            </a:pPr>
            <a:r>
              <a:rPr lang="es-PE" sz="1800">
                <a:latin typeface="Calibri"/>
                <a:ea typeface="Calibri"/>
                <a:cs typeface="Calibri"/>
                <a:sym typeface="Calibri"/>
              </a:rPr>
              <a:t>Estos servicios son gratuitos y están dirigidos a la ciudadanía en general. Asimismo, se brindan en el marco de tres ejes de trabajo prioritarios, los cuales constituyen las estrategias comunitaria, educativa y comunicacional.</a:t>
            </a:r>
            <a:endParaRPr/>
          </a:p>
          <a:p>
            <a:pPr marL="0" lvl="0" indent="0" algn="l" rtl="0">
              <a:spcBef>
                <a:spcPts val="800"/>
              </a:spcBef>
              <a:spcAft>
                <a:spcPts val="0"/>
              </a:spcAft>
              <a:buNone/>
            </a:pPr>
            <a:endParaRPr>
              <a:latin typeface="Calibri"/>
              <a:ea typeface="Calibri"/>
              <a:cs typeface="Calibri"/>
              <a:sym typeface="Calibri"/>
            </a:endParaRPr>
          </a:p>
        </p:txBody>
      </p:sp>
      <p:sp>
        <p:nvSpPr>
          <p:cNvPr id="583" name="Google Shape;58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s-PE"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83179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3" name="Google Shape;60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None/>
            </a:pPr>
            <a:r>
              <a:rPr lang="es-PE" sz="1800">
                <a:latin typeface="Calibri"/>
                <a:ea typeface="Calibri"/>
                <a:cs typeface="Calibri"/>
                <a:sym typeface="Calibri"/>
              </a:rPr>
              <a:t>A nivel comunitario, se cuenta con diversas intervenciones dirigidas a reducir la tolerancia social hacia la violencia, sensibilizar a la comunidad y fortalecer la participación de la sociedad civil en acciones de prevención de la violencia contra las mujeres e integrantes del grupo familiar. Entre ellas, destacan las intervenciones que buscan: </a:t>
            </a:r>
            <a:endParaRPr/>
          </a:p>
          <a:p>
            <a:pPr marL="0" lvl="0" indent="0" algn="just" rtl="0">
              <a:lnSpc>
                <a:spcPct val="107000"/>
              </a:lnSpc>
              <a:spcBef>
                <a:spcPts val="800"/>
              </a:spcBef>
              <a:spcAft>
                <a:spcPts val="0"/>
              </a:spcAft>
              <a:buNone/>
            </a:pPr>
            <a:r>
              <a:rPr lang="es-PE" sz="1800">
                <a:latin typeface="Calibri"/>
                <a:ea typeface="Calibri"/>
                <a:cs typeface="Calibri"/>
                <a:sym typeface="Calibri"/>
              </a:rPr>
              <a:t>a) desarrollar procesos de formación con mujeres para que puedan brindar acompañamiento a algunas mujeres víctimas de violencia, y llevar a cabo acciones de prevención en su comunidad (facilitadoras y mentoras). </a:t>
            </a:r>
            <a:r>
              <a:rPr lang="es-PE" sz="1800" b="1" i="1">
                <a:latin typeface="Calibri"/>
                <a:ea typeface="Calibri"/>
                <a:cs typeface="Calibri"/>
                <a:sym typeface="Calibri"/>
              </a:rPr>
              <a:t>Servicio 8 Producto 15 A</a:t>
            </a:r>
            <a:endParaRPr sz="1800">
              <a:latin typeface="Calibri"/>
              <a:ea typeface="Calibri"/>
              <a:cs typeface="Calibri"/>
              <a:sym typeface="Calibri"/>
            </a:endParaRPr>
          </a:p>
          <a:p>
            <a:pPr marL="0" lvl="0" indent="0" algn="just" rtl="0">
              <a:lnSpc>
                <a:spcPct val="107000"/>
              </a:lnSpc>
              <a:spcBef>
                <a:spcPts val="800"/>
              </a:spcBef>
              <a:spcAft>
                <a:spcPts val="0"/>
              </a:spcAft>
              <a:buNone/>
            </a:pPr>
            <a:r>
              <a:rPr lang="es-PE" sz="1800">
                <a:latin typeface="Calibri"/>
                <a:ea typeface="Calibri"/>
                <a:cs typeface="Calibri"/>
                <a:sym typeface="Calibri"/>
              </a:rPr>
              <a:t>b) desarrollar procesos de formación con hombres jóvenes y adultos voluntarios a fin de cambiar creencias y actitudes que justifican y reproducen la violencia hacia las mujeres, así como promover la creación de colectivos de hombres activistas en la prevención de la violencia (Hombres por la Igualdad). </a:t>
            </a:r>
            <a:r>
              <a:rPr lang="es-PE" sz="1800" b="1" i="1">
                <a:latin typeface="Calibri"/>
                <a:ea typeface="Calibri"/>
                <a:cs typeface="Calibri"/>
                <a:sym typeface="Calibri"/>
              </a:rPr>
              <a:t>Producto 12B</a:t>
            </a:r>
            <a:endParaRPr sz="1800">
              <a:latin typeface="Calibri"/>
              <a:ea typeface="Calibri"/>
              <a:cs typeface="Calibri"/>
              <a:sym typeface="Calibri"/>
            </a:endParaRPr>
          </a:p>
          <a:p>
            <a:pPr marL="0" lvl="0" indent="0" algn="just" rtl="0">
              <a:lnSpc>
                <a:spcPct val="107000"/>
              </a:lnSpc>
              <a:spcBef>
                <a:spcPts val="800"/>
              </a:spcBef>
              <a:spcAft>
                <a:spcPts val="0"/>
              </a:spcAft>
              <a:buNone/>
            </a:pPr>
            <a:r>
              <a:rPr lang="es-PE" sz="1800">
                <a:latin typeface="Calibri"/>
                <a:ea typeface="Calibri"/>
                <a:cs typeface="Calibri"/>
                <a:sym typeface="Calibri"/>
              </a:rPr>
              <a:t>c) fortalecer la autoestima y capacidad de decisión, la autonomía económica y el empoderamiento de mujeres jóvenes y adultas.</a:t>
            </a:r>
            <a:r>
              <a:rPr lang="es-PE" sz="1800" b="1" i="1">
                <a:solidFill>
                  <a:srgbClr val="000000"/>
                </a:solidFill>
                <a:latin typeface="Calibri"/>
                <a:ea typeface="Calibri"/>
                <a:cs typeface="Calibri"/>
                <a:sym typeface="Calibri"/>
              </a:rPr>
              <a:t> </a:t>
            </a:r>
            <a:r>
              <a:rPr lang="es-PE" sz="1800" b="1" i="1">
                <a:latin typeface="Calibri"/>
                <a:ea typeface="Calibri"/>
                <a:cs typeface="Calibri"/>
                <a:sym typeface="Calibri"/>
              </a:rPr>
              <a:t>Producto 13A</a:t>
            </a:r>
            <a:endParaRPr sz="1800">
              <a:latin typeface="Calibri"/>
              <a:ea typeface="Calibri"/>
              <a:cs typeface="Calibri"/>
              <a:sym typeface="Calibri"/>
            </a:endParaRPr>
          </a:p>
          <a:p>
            <a:pPr marL="0" lvl="0" indent="0" algn="l" rtl="0">
              <a:spcBef>
                <a:spcPts val="800"/>
              </a:spcBef>
              <a:spcAft>
                <a:spcPts val="0"/>
              </a:spcAft>
              <a:buNone/>
            </a:pPr>
            <a:endParaRPr sz="1200">
              <a:latin typeface="Calibri"/>
              <a:ea typeface="Calibri"/>
              <a:cs typeface="Calibri"/>
              <a:sym typeface="Calibri"/>
            </a:endParaRPr>
          </a:p>
        </p:txBody>
      </p:sp>
      <p:sp>
        <p:nvSpPr>
          <p:cNvPr id="604" name="Google Shape;60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PE"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87914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PE" sz="1800" b="0" i="0" u="none" strike="noStrike">
                <a:solidFill>
                  <a:srgbClr val="000000"/>
                </a:solidFill>
                <a:latin typeface="Arial Narrow"/>
                <a:ea typeface="Arial Narrow"/>
                <a:cs typeface="Arial Narrow"/>
                <a:sym typeface="Arial Narrow"/>
              </a:rPr>
              <a:t>Fuente : Registro de Acciones Preventivas</a:t>
            </a:r>
            <a:endParaRPr/>
          </a:p>
          <a:p>
            <a:pPr marL="0" marR="0" lvl="0" indent="0" algn="l" rtl="0">
              <a:lnSpc>
                <a:spcPct val="100000"/>
              </a:lnSpc>
              <a:spcBef>
                <a:spcPts val="0"/>
              </a:spcBef>
              <a:spcAft>
                <a:spcPts val="0"/>
              </a:spcAft>
              <a:buClr>
                <a:schemeClr val="dk1"/>
              </a:buClr>
              <a:buSzPts val="1200"/>
              <a:buFont typeface="Calibri"/>
              <a:buNone/>
            </a:pPr>
            <a:r>
              <a:rPr lang="es-PE"/>
              <a:t>Enero-agosto 2022 </a:t>
            </a:r>
            <a:endParaRPr/>
          </a:p>
          <a:p>
            <a:pPr marL="0" lvl="0" indent="0" algn="l" rtl="0">
              <a:spcBef>
                <a:spcPts val="0"/>
              </a:spcBef>
              <a:spcAft>
                <a:spcPts val="0"/>
              </a:spcAft>
              <a:buNone/>
            </a:pPr>
            <a:r>
              <a:rPr lang="es-PE"/>
              <a:t>Producto 13A. Servicio que busca prevenir la violencia a través del empoderamiento de las adolescentes y jóvenes, desarrollando sus capacidades para que puedan llevar una mejor calidad de vida y autosuficiencia, convirtiéndose en agentes activos de cambio social en su entorno familiar y comunitario.</a:t>
            </a:r>
            <a:endParaRPr/>
          </a:p>
          <a:p>
            <a:pPr marL="0" lvl="0" indent="0" algn="l" rtl="0">
              <a:spcBef>
                <a:spcPts val="0"/>
              </a:spcBef>
              <a:spcAft>
                <a:spcPts val="0"/>
              </a:spcAft>
              <a:buNone/>
            </a:pPr>
            <a:r>
              <a:rPr lang="es-PE"/>
              <a:t>Logros:</a:t>
            </a:r>
            <a:endParaRPr/>
          </a:p>
          <a:p>
            <a:pPr marL="0" marR="0" lvl="0" indent="0" algn="l" rtl="0">
              <a:lnSpc>
                <a:spcPct val="100000"/>
              </a:lnSpc>
              <a:spcBef>
                <a:spcPts val="0"/>
              </a:spcBef>
              <a:spcAft>
                <a:spcPts val="0"/>
              </a:spcAft>
              <a:buClr>
                <a:schemeClr val="dk1"/>
              </a:buClr>
              <a:buSzPts val="1800"/>
              <a:buFont typeface="Calibri"/>
              <a:buNone/>
            </a:pPr>
            <a:r>
              <a:rPr lang="es-PE" sz="1800" u="none" strike="noStrike">
                <a:latin typeface="Calibri"/>
                <a:ea typeface="Calibri"/>
                <a:cs typeface="Calibri"/>
                <a:sym typeface="Calibri"/>
              </a:rPr>
              <a:t>- 81 Clubes “Formándose para la Vida”, con 1,680 jóvenes y adolescentes que han iniciado capacitaciones para el fortalecimiento de habilidades para la vida. </a:t>
            </a:r>
            <a:endParaRPr sz="1800" u="none" strike="noStrike">
              <a:latin typeface="Arial"/>
              <a:ea typeface="Arial"/>
              <a:cs typeface="Arial"/>
              <a:sym typeface="Arial"/>
            </a:endParaRPr>
          </a:p>
          <a:p>
            <a:pPr marL="0" lvl="0" indent="0" algn="l" rtl="0">
              <a:spcBef>
                <a:spcPts val="0"/>
              </a:spcBef>
              <a:spcAft>
                <a:spcPts val="0"/>
              </a:spcAft>
              <a:buNone/>
            </a:pPr>
            <a:endParaRPr/>
          </a:p>
        </p:txBody>
      </p:sp>
      <p:sp>
        <p:nvSpPr>
          <p:cNvPr id="623" name="Google Shape;62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23</a:t>
            </a:fld>
            <a:endParaRPr/>
          </a:p>
        </p:txBody>
      </p:sp>
    </p:spTree>
    <p:extLst>
      <p:ext uri="{BB962C8B-B14F-4D97-AF65-F5344CB8AC3E}">
        <p14:creationId xmlns:p14="http://schemas.microsoft.com/office/powerpoint/2010/main" val="2269500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PE" sz="1200" b="0" i="0" u="none" strike="noStrike">
                <a:solidFill>
                  <a:srgbClr val="000000"/>
                </a:solidFill>
                <a:latin typeface="Arial Narrow"/>
                <a:ea typeface="Arial Narrow"/>
                <a:cs typeface="Arial Narrow"/>
                <a:sym typeface="Arial Narrow"/>
              </a:rPr>
              <a:t>Fuente : Registro de Acciones Preventivas</a:t>
            </a:r>
            <a:endParaRPr/>
          </a:p>
          <a:p>
            <a:pPr marL="0" marR="0" lvl="0" indent="0" algn="l" rtl="0">
              <a:lnSpc>
                <a:spcPct val="100000"/>
              </a:lnSpc>
              <a:spcBef>
                <a:spcPts val="0"/>
              </a:spcBef>
              <a:spcAft>
                <a:spcPts val="0"/>
              </a:spcAft>
              <a:buClr>
                <a:schemeClr val="dk1"/>
              </a:buClr>
              <a:buSzPts val="1200"/>
              <a:buFont typeface="Calibri"/>
              <a:buNone/>
            </a:pPr>
            <a:r>
              <a:rPr lang="es-PE"/>
              <a:t>Enero-agosto 2022 </a:t>
            </a:r>
            <a:endParaRPr/>
          </a:p>
          <a:p>
            <a:pPr marL="0" lvl="0" indent="0" algn="l" rtl="0">
              <a:spcBef>
                <a:spcPts val="0"/>
              </a:spcBef>
              <a:spcAft>
                <a:spcPts val="0"/>
              </a:spcAft>
              <a:buNone/>
            </a:pPr>
            <a:r>
              <a:rPr lang="es-PE"/>
              <a:t>Producto 15A - Acompañamiento Básico: este servicio es desarrollado por las coordinadoras mentoras, y es un proceso de apoyo de pares para mejorar la salud y el bienestar de mujeres víctimas de violencia que decidieron iniciar su denuncia y presentan un nivel de riesgo leve y moderado. Adicionalmente, estas acciones son apoyadas por las mentoras, a través de las visitas y/o acompañamientos, llamadas y mensajes por el periodo de un (01) año. La mentora es una mujer lideresa y voluntaria de la comunidad, quien es el nexo entre la comunidad y la intervención.</a:t>
            </a:r>
            <a:endParaRPr/>
          </a:p>
          <a:p>
            <a:pPr marL="0" lvl="0" indent="0" algn="l" rtl="0">
              <a:spcBef>
                <a:spcPts val="0"/>
              </a:spcBef>
              <a:spcAft>
                <a:spcPts val="0"/>
              </a:spcAft>
              <a:buNone/>
            </a:pPr>
            <a:r>
              <a:rPr lang="es-PE"/>
              <a:t>Producto 15A - Acompañamiento Especializado: este servicio es desarrollado por psicólogas comunitarias, está dirigido a las mujeres en situación de violencia leve a moderado, que han sido identificadas y no reconocen su situación de violencia. El servicio tiene por objetivo fortalecer en las mujeres sus habilidades para la toma de decisiones frente a la situación vivida; a fin de favorecer su proceso de identificación y mentalización del ciclo de violencia en el que se encuentran, y su empoderamiento para mejorar su proyecto de vida.</a:t>
            </a:r>
            <a:endParaRPr/>
          </a:p>
          <a:p>
            <a:pPr marL="0" lvl="0" indent="0" algn="l" rtl="0">
              <a:spcBef>
                <a:spcPts val="0"/>
              </a:spcBef>
              <a:spcAft>
                <a:spcPts val="0"/>
              </a:spcAft>
              <a:buNone/>
            </a:pPr>
            <a:r>
              <a:rPr lang="es-PE"/>
              <a:t>Logros:</a:t>
            </a:r>
            <a:endParaRPr/>
          </a:p>
          <a:p>
            <a:pPr marL="0" marR="0" lvl="0" indent="0" algn="l" rtl="0">
              <a:lnSpc>
                <a:spcPct val="100000"/>
              </a:lnSpc>
              <a:spcBef>
                <a:spcPts val="0"/>
              </a:spcBef>
              <a:spcAft>
                <a:spcPts val="0"/>
              </a:spcAft>
              <a:buClr>
                <a:schemeClr val="dk1"/>
              </a:buClr>
              <a:buSzPts val="1800"/>
              <a:buFont typeface="Calibri"/>
              <a:buNone/>
            </a:pPr>
            <a:r>
              <a:rPr lang="es-PE" sz="1800" u="none" strike="noStrike">
                <a:latin typeface="Calibri"/>
                <a:ea typeface="Calibri"/>
                <a:cs typeface="Calibri"/>
                <a:sym typeface="Calibri"/>
              </a:rPr>
              <a:t>- 2,082 mujeres de la comunidad capacitadas, que acompañan a mujeres víctimas de violencia.</a:t>
            </a:r>
            <a:endParaRPr sz="1800" u="none" strike="noStrike">
              <a:latin typeface="Arial"/>
              <a:ea typeface="Arial"/>
              <a:cs typeface="Arial"/>
              <a:sym typeface="Arial"/>
            </a:endParaRPr>
          </a:p>
          <a:p>
            <a:pPr marL="0" lvl="0" indent="0" algn="l" rtl="0">
              <a:spcBef>
                <a:spcPts val="0"/>
              </a:spcBef>
              <a:spcAft>
                <a:spcPts val="0"/>
              </a:spcAft>
              <a:buNone/>
            </a:pPr>
            <a:endParaRPr/>
          </a:p>
        </p:txBody>
      </p:sp>
      <p:sp>
        <p:nvSpPr>
          <p:cNvPr id="637" name="Google Shape;63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24</a:t>
            </a:fld>
            <a:endParaRPr/>
          </a:p>
        </p:txBody>
      </p:sp>
    </p:spTree>
    <p:extLst>
      <p:ext uri="{BB962C8B-B14F-4D97-AF65-F5344CB8AC3E}">
        <p14:creationId xmlns:p14="http://schemas.microsoft.com/office/powerpoint/2010/main" val="434869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PE"/>
              <a:t>Logros:</a:t>
            </a:r>
            <a:endParaRPr/>
          </a:p>
          <a:p>
            <a:pPr marL="342900" lvl="0" indent="-342900" algn="just" rtl="0">
              <a:lnSpc>
                <a:spcPct val="115000"/>
              </a:lnSpc>
              <a:spcBef>
                <a:spcPts val="0"/>
              </a:spcBef>
              <a:spcAft>
                <a:spcPts val="0"/>
              </a:spcAft>
              <a:buClr>
                <a:srgbClr val="000000"/>
              </a:buClr>
              <a:buSzPts val="1400"/>
              <a:buFont typeface="Arial"/>
              <a:buChar char="●"/>
            </a:pPr>
            <a:r>
              <a:rPr lang="es-PE" sz="1800" u="none" strike="noStrike">
                <a:latin typeface="Calibri"/>
                <a:ea typeface="Calibri"/>
                <a:cs typeface="Calibri"/>
                <a:sym typeface="Calibri"/>
              </a:rPr>
              <a:t>Implementación y seguimiento de los procesos de fortalecimiento de gestión de 120 UGEL para la prevención de la violencia contra las mujeres y los integrantes del grupo familiar.</a:t>
            </a:r>
            <a:endParaRPr sz="1800" u="none" strike="noStrike">
              <a:latin typeface="Arial"/>
              <a:ea typeface="Arial"/>
              <a:cs typeface="Arial"/>
              <a:sym typeface="Arial"/>
            </a:endParaRPr>
          </a:p>
          <a:p>
            <a:pPr marL="342900" lvl="0" indent="-342900" algn="just" rtl="0">
              <a:lnSpc>
                <a:spcPct val="115000"/>
              </a:lnSpc>
              <a:spcBef>
                <a:spcPts val="0"/>
              </a:spcBef>
              <a:spcAft>
                <a:spcPts val="0"/>
              </a:spcAft>
              <a:buClr>
                <a:srgbClr val="000000"/>
              </a:buClr>
              <a:buSzPts val="1400"/>
              <a:buFont typeface="Arial"/>
              <a:buChar char="●"/>
            </a:pPr>
            <a:r>
              <a:rPr lang="es-PE" sz="1800" u="none" strike="noStrike">
                <a:latin typeface="Calibri"/>
                <a:ea typeface="Calibri"/>
                <a:cs typeface="Calibri"/>
                <a:sym typeface="Calibri"/>
              </a:rPr>
              <a:t>17 Colectivos Universitarios contra la violencia de género, en 17 Universidades a nivel nacional.</a:t>
            </a:r>
            <a:endParaRPr sz="1800" u="none" strike="noStrike">
              <a:latin typeface="Arial"/>
              <a:ea typeface="Arial"/>
              <a:cs typeface="Arial"/>
              <a:sym typeface="Arial"/>
            </a:endParaRPr>
          </a:p>
          <a:p>
            <a:pPr marL="0" lvl="0" indent="0" algn="l" rtl="0">
              <a:spcBef>
                <a:spcPts val="0"/>
              </a:spcBef>
              <a:spcAft>
                <a:spcPts val="0"/>
              </a:spcAft>
              <a:buNone/>
            </a:pPr>
            <a:endParaRPr/>
          </a:p>
        </p:txBody>
      </p:sp>
      <p:sp>
        <p:nvSpPr>
          <p:cNvPr id="654" name="Google Shape;65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25</a:t>
            </a:fld>
            <a:endParaRPr/>
          </a:p>
        </p:txBody>
      </p:sp>
    </p:spTree>
    <p:extLst>
      <p:ext uri="{BB962C8B-B14F-4D97-AF65-F5344CB8AC3E}">
        <p14:creationId xmlns:p14="http://schemas.microsoft.com/office/powerpoint/2010/main" val="2756771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5" name="Google Shape;68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PE" sz="1200">
                <a:latin typeface="Calibri"/>
                <a:ea typeface="Calibri"/>
                <a:cs typeface="Calibri"/>
                <a:sym typeface="Calibri"/>
              </a:rPr>
              <a:t>Página 1 (fondo blanco)</a:t>
            </a:r>
            <a:endParaRPr/>
          </a:p>
        </p:txBody>
      </p:sp>
      <p:sp>
        <p:nvSpPr>
          <p:cNvPr id="686" name="Google Shape;68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PE"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52481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0718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9463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1480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72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759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30" name="Google Shape;3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947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99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1129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1402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0464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p:cSld name="Imagen con título">
    <p:spTree>
      <p:nvGrpSpPr>
        <p:cNvPr id="1" name="Shape 72"/>
        <p:cNvGrpSpPr/>
        <p:nvPr/>
      </p:nvGrpSpPr>
      <p:grpSpPr>
        <a:xfrm>
          <a:off x="0" y="0"/>
          <a:ext cx="0" cy="0"/>
          <a:chOff x="0" y="0"/>
          <a:chExt cx="0" cy="0"/>
        </a:xfrm>
      </p:grpSpPr>
      <p:sp>
        <p:nvSpPr>
          <p:cNvPr id="73" name="Google Shape;73;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3"/>
          <p:cNvSpPr>
            <a:spLocks noGrp="1"/>
          </p:cNvSpPr>
          <p:nvPr>
            <p:ph type="pic" idx="2"/>
          </p:nvPr>
        </p:nvSpPr>
        <p:spPr>
          <a:xfrm>
            <a:off x="5183188" y="987425"/>
            <a:ext cx="6172200" cy="4873625"/>
          </a:xfrm>
          <a:prstGeom prst="rect">
            <a:avLst/>
          </a:prstGeom>
          <a:noFill/>
          <a:ln>
            <a:noFill/>
          </a:ln>
        </p:spPr>
      </p:sp>
      <p:sp>
        <p:nvSpPr>
          <p:cNvPr id="75" name="Google Shape;75;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9"/>
        <p:cNvGrpSpPr/>
        <p:nvPr/>
      </p:nvGrpSpPr>
      <p:grpSpPr>
        <a:xfrm>
          <a:off x="0" y="0"/>
          <a:ext cx="0" cy="0"/>
          <a:chOff x="0" y="0"/>
          <a:chExt cx="0" cy="0"/>
        </a:xfrm>
      </p:grpSpPr>
      <p:sp>
        <p:nvSpPr>
          <p:cNvPr id="80" name="Google Shape;8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5"/>
        <p:cNvGrpSpPr/>
        <p:nvPr/>
      </p:nvGrpSpPr>
      <p:grpSpPr>
        <a:xfrm>
          <a:off x="0" y="0"/>
          <a:ext cx="0" cy="0"/>
          <a:chOff x="0" y="0"/>
          <a:chExt cx="0" cy="0"/>
        </a:xfrm>
      </p:grpSpPr>
      <p:sp>
        <p:nvSpPr>
          <p:cNvPr id="86" name="Google Shape;86;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97"/>
        <p:cNvGrpSpPr/>
        <p:nvPr/>
      </p:nvGrpSpPr>
      <p:grpSpPr>
        <a:xfrm>
          <a:off x="0" y="0"/>
          <a:ext cx="0" cy="0"/>
          <a:chOff x="0" y="0"/>
          <a:chExt cx="0" cy="0"/>
        </a:xfrm>
      </p:grpSpPr>
      <p:sp>
        <p:nvSpPr>
          <p:cNvPr id="98" name="Google Shape;98;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0" name="Google Shape;100;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1" name="Google Shape;10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2" name="Google Shape;10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3" name="Google Shape;10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grpSp>
        <p:nvGrpSpPr>
          <p:cNvPr id="104" name="Google Shape;104;p47"/>
          <p:cNvGrpSpPr/>
          <p:nvPr/>
        </p:nvGrpSpPr>
        <p:grpSpPr>
          <a:xfrm>
            <a:off x="0" y="-115498"/>
            <a:ext cx="12192000" cy="6973498"/>
            <a:chOff x="0" y="-115498"/>
            <a:chExt cx="12192000" cy="6973498"/>
          </a:xfrm>
        </p:grpSpPr>
        <p:pic>
          <p:nvPicPr>
            <p:cNvPr id="105" name="Google Shape;105;p47"/>
            <p:cNvPicPr preferRelativeResize="0"/>
            <p:nvPr/>
          </p:nvPicPr>
          <p:blipFill rotWithShape="1">
            <a:blip r:embed="rId2">
              <a:alphaModFix/>
            </a:blip>
            <a:srcRect/>
            <a:stretch/>
          </p:blipFill>
          <p:spPr>
            <a:xfrm>
              <a:off x="0" y="-115498"/>
              <a:ext cx="12192000" cy="6973498"/>
            </a:xfrm>
            <a:prstGeom prst="rect">
              <a:avLst/>
            </a:prstGeom>
            <a:noFill/>
            <a:ln>
              <a:noFill/>
            </a:ln>
          </p:spPr>
        </p:pic>
        <p:sp>
          <p:nvSpPr>
            <p:cNvPr id="106" name="Google Shape;106;p47"/>
            <p:cNvSpPr/>
            <p:nvPr/>
          </p:nvSpPr>
          <p:spPr>
            <a:xfrm>
              <a:off x="0" y="2495550"/>
              <a:ext cx="12192000" cy="1562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grpSp>
      <p:pic>
        <p:nvPicPr>
          <p:cNvPr id="107" name="Google Shape;107;p47"/>
          <p:cNvPicPr preferRelativeResize="0"/>
          <p:nvPr/>
        </p:nvPicPr>
        <p:blipFill rotWithShape="1">
          <a:blip r:embed="rId3">
            <a:alphaModFix/>
          </a:blip>
          <a:srcRect/>
          <a:stretch/>
        </p:blipFill>
        <p:spPr>
          <a:xfrm>
            <a:off x="0" y="2528887"/>
            <a:ext cx="12192000" cy="13053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ítulo y objetos" type="obj">
  <p:cSld name="OBJECT">
    <p:spTree>
      <p:nvGrpSpPr>
        <p:cNvPr id="1" name="Shape 108"/>
        <p:cNvGrpSpPr/>
        <p:nvPr/>
      </p:nvGrpSpPr>
      <p:grpSpPr>
        <a:xfrm>
          <a:off x="0" y="0"/>
          <a:ext cx="0" cy="0"/>
          <a:chOff x="0" y="0"/>
          <a:chExt cx="0" cy="0"/>
        </a:xfrm>
      </p:grpSpPr>
      <p:sp>
        <p:nvSpPr>
          <p:cNvPr id="109" name="Google Shape;109;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2" name="Google Shape;11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3" name="Google Shape;11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114"/>
        <p:cNvGrpSpPr/>
        <p:nvPr/>
      </p:nvGrpSpPr>
      <p:grpSpPr>
        <a:xfrm>
          <a:off x="0" y="0"/>
          <a:ext cx="0" cy="0"/>
          <a:chOff x="0" y="0"/>
          <a:chExt cx="0" cy="0"/>
        </a:xfrm>
      </p:grpSpPr>
      <p:pic>
        <p:nvPicPr>
          <p:cNvPr id="115" name="Google Shape;115;p57" descr="Forma&#10;&#10;Descripción generada automáticamente con confianza baja"/>
          <p:cNvPicPr preferRelativeResize="0"/>
          <p:nvPr/>
        </p:nvPicPr>
        <p:blipFill rotWithShape="1">
          <a:blip r:embed="rId2">
            <a:alphaModFix/>
          </a:blip>
          <a:srcRect b="3406"/>
          <a:stretch/>
        </p:blipFill>
        <p:spPr>
          <a:xfrm>
            <a:off x="-96982" y="-1"/>
            <a:ext cx="12288982" cy="6858001"/>
          </a:xfrm>
          <a:prstGeom prst="rect">
            <a:avLst/>
          </a:prstGeom>
          <a:noFill/>
          <a:ln>
            <a:noFill/>
          </a:ln>
        </p:spPr>
      </p:pic>
      <p:sp>
        <p:nvSpPr>
          <p:cNvPr id="116" name="Google Shape;116;p57"/>
          <p:cNvSpPr txBox="1">
            <a:spLocks noGrp="1"/>
          </p:cNvSpPr>
          <p:nvPr>
            <p:ph type="title"/>
          </p:nvPr>
        </p:nvSpPr>
        <p:spPr>
          <a:xfrm>
            <a:off x="838200" y="1930689"/>
            <a:ext cx="3401291" cy="18238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36363"/>
              </a:buClr>
              <a:buSzPts val="4400"/>
              <a:buFont typeface="Calibri"/>
              <a:buNone/>
              <a:defRPr b="1">
                <a:solidFill>
                  <a:srgbClr val="6363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57"/>
          <p:cNvSpPr txBox="1">
            <a:spLocks noGrp="1"/>
          </p:cNvSpPr>
          <p:nvPr>
            <p:ph type="body" idx="1"/>
          </p:nvPr>
        </p:nvSpPr>
        <p:spPr>
          <a:xfrm>
            <a:off x="8686800" y="1665865"/>
            <a:ext cx="3020291" cy="5296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9" name="Google Shape;119;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0" name="Google Shape;120;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
        <p:nvSpPr>
          <p:cNvPr id="121" name="Google Shape;121;p57"/>
          <p:cNvSpPr txBox="1">
            <a:spLocks noGrp="1"/>
          </p:cNvSpPr>
          <p:nvPr>
            <p:ph type="body" idx="2"/>
          </p:nvPr>
        </p:nvSpPr>
        <p:spPr>
          <a:xfrm>
            <a:off x="6549737" y="1431853"/>
            <a:ext cx="2137063" cy="123723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57"/>
          <p:cNvSpPr txBox="1">
            <a:spLocks noGrp="1"/>
          </p:cNvSpPr>
          <p:nvPr>
            <p:ph type="body" idx="3"/>
          </p:nvPr>
        </p:nvSpPr>
        <p:spPr>
          <a:xfrm>
            <a:off x="8742218" y="4159539"/>
            <a:ext cx="3020291" cy="5296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57"/>
          <p:cNvSpPr txBox="1">
            <a:spLocks noGrp="1"/>
          </p:cNvSpPr>
          <p:nvPr>
            <p:ph type="body" idx="4"/>
          </p:nvPr>
        </p:nvSpPr>
        <p:spPr>
          <a:xfrm>
            <a:off x="8742219" y="2940050"/>
            <a:ext cx="3020291" cy="5296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24"/>
        <p:cNvGrpSpPr/>
        <p:nvPr/>
      </p:nvGrpSpPr>
      <p:grpSpPr>
        <a:xfrm>
          <a:off x="0" y="0"/>
          <a:ext cx="0" cy="0"/>
          <a:chOff x="0" y="0"/>
          <a:chExt cx="0" cy="0"/>
        </a:xfrm>
      </p:grpSpPr>
      <p:sp>
        <p:nvSpPr>
          <p:cNvPr id="125" name="Google Shape;125;p58"/>
          <p:cNvSpPr txBox="1">
            <a:spLocks noGrp="1"/>
          </p:cNvSpPr>
          <p:nvPr>
            <p:ph type="title"/>
          </p:nvPr>
        </p:nvSpPr>
        <p:spPr>
          <a:xfrm>
            <a:off x="838200" y="365125"/>
            <a:ext cx="27432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36363"/>
              </a:buClr>
              <a:buSzPts val="4400"/>
              <a:buFont typeface="Calibri"/>
              <a:buNone/>
              <a:defRPr b="1">
                <a:solidFill>
                  <a:srgbClr val="6363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58"/>
          <p:cNvSpPr txBox="1">
            <a:spLocks noGrp="1"/>
          </p:cNvSpPr>
          <p:nvPr>
            <p:ph type="body" idx="1"/>
          </p:nvPr>
        </p:nvSpPr>
        <p:spPr>
          <a:xfrm>
            <a:off x="838200" y="1825625"/>
            <a:ext cx="27432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6363"/>
              </a:buClr>
              <a:buSzPts val="2000"/>
              <a:buNone/>
              <a:defRPr sz="2000">
                <a:solidFill>
                  <a:srgbClr val="636363"/>
                </a:solidFill>
              </a:defRPr>
            </a:lvl1pPr>
            <a:lvl2pPr marL="914400" lvl="1" indent="-228600" algn="l">
              <a:lnSpc>
                <a:spcPct val="90000"/>
              </a:lnSpc>
              <a:spcBef>
                <a:spcPts val="500"/>
              </a:spcBef>
              <a:spcAft>
                <a:spcPts val="0"/>
              </a:spcAft>
              <a:buClr>
                <a:srgbClr val="636363"/>
              </a:buClr>
              <a:buSzPts val="2400"/>
              <a:buNone/>
              <a:defRPr>
                <a:solidFill>
                  <a:srgbClr val="636363"/>
                </a:solidFill>
              </a:defRPr>
            </a:lvl2pPr>
            <a:lvl3pPr marL="1371600" lvl="2" indent="-228600" algn="l">
              <a:lnSpc>
                <a:spcPct val="90000"/>
              </a:lnSpc>
              <a:spcBef>
                <a:spcPts val="500"/>
              </a:spcBef>
              <a:spcAft>
                <a:spcPts val="0"/>
              </a:spcAft>
              <a:buClr>
                <a:srgbClr val="636363"/>
              </a:buClr>
              <a:buSzPts val="2000"/>
              <a:buNone/>
              <a:defRPr>
                <a:solidFill>
                  <a:srgbClr val="636363"/>
                </a:solidFill>
              </a:defRPr>
            </a:lvl3pPr>
            <a:lvl4pPr marL="1828800" lvl="3" indent="-228600" algn="l">
              <a:lnSpc>
                <a:spcPct val="90000"/>
              </a:lnSpc>
              <a:spcBef>
                <a:spcPts val="500"/>
              </a:spcBef>
              <a:spcAft>
                <a:spcPts val="0"/>
              </a:spcAft>
              <a:buClr>
                <a:srgbClr val="636363"/>
              </a:buClr>
              <a:buSzPts val="2000"/>
              <a:buFont typeface="Arial"/>
              <a:buNone/>
              <a:defRPr sz="2000">
                <a:solidFill>
                  <a:srgbClr val="636363"/>
                </a:solidFill>
              </a:defRPr>
            </a:lvl4pPr>
            <a:lvl5pPr marL="2286000" lvl="4" indent="-342900" algn="l">
              <a:lnSpc>
                <a:spcPct val="90000"/>
              </a:lnSpc>
              <a:spcBef>
                <a:spcPts val="500"/>
              </a:spcBef>
              <a:spcAft>
                <a:spcPts val="0"/>
              </a:spcAft>
              <a:buClr>
                <a:srgbClr val="636363"/>
              </a:buClr>
              <a:buSzPts val="1800"/>
              <a:buChar char="•"/>
              <a:defRPr>
                <a:solidFill>
                  <a:srgbClr val="63636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58"/>
          <p:cNvSpPr txBox="1">
            <a:spLocks noGrp="1"/>
          </p:cNvSpPr>
          <p:nvPr>
            <p:ph type="body" idx="2"/>
          </p:nvPr>
        </p:nvSpPr>
        <p:spPr>
          <a:xfrm>
            <a:off x="3844636" y="1822450"/>
            <a:ext cx="27432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6363"/>
              </a:buClr>
              <a:buSzPts val="2000"/>
              <a:buNone/>
              <a:defRPr sz="2000">
                <a:solidFill>
                  <a:srgbClr val="636363"/>
                </a:solidFill>
              </a:defRPr>
            </a:lvl1pPr>
            <a:lvl2pPr marL="914400" lvl="1" indent="-228600" algn="l">
              <a:lnSpc>
                <a:spcPct val="90000"/>
              </a:lnSpc>
              <a:spcBef>
                <a:spcPts val="500"/>
              </a:spcBef>
              <a:spcAft>
                <a:spcPts val="0"/>
              </a:spcAft>
              <a:buClr>
                <a:srgbClr val="636363"/>
              </a:buClr>
              <a:buSzPts val="2400"/>
              <a:buNone/>
              <a:defRPr>
                <a:solidFill>
                  <a:srgbClr val="636363"/>
                </a:solidFill>
              </a:defRPr>
            </a:lvl2pPr>
            <a:lvl3pPr marL="1371600" lvl="2" indent="-228600" algn="l">
              <a:lnSpc>
                <a:spcPct val="90000"/>
              </a:lnSpc>
              <a:spcBef>
                <a:spcPts val="500"/>
              </a:spcBef>
              <a:spcAft>
                <a:spcPts val="0"/>
              </a:spcAft>
              <a:buClr>
                <a:srgbClr val="636363"/>
              </a:buClr>
              <a:buSzPts val="2000"/>
              <a:buNone/>
              <a:defRPr>
                <a:solidFill>
                  <a:srgbClr val="636363"/>
                </a:solidFill>
              </a:defRPr>
            </a:lvl3pPr>
            <a:lvl4pPr marL="1828800" lvl="3" indent="-342900" algn="l">
              <a:lnSpc>
                <a:spcPct val="90000"/>
              </a:lnSpc>
              <a:spcBef>
                <a:spcPts val="500"/>
              </a:spcBef>
              <a:spcAft>
                <a:spcPts val="0"/>
              </a:spcAft>
              <a:buClr>
                <a:srgbClr val="636363"/>
              </a:buClr>
              <a:buSzPts val="1800"/>
              <a:buChar char="•"/>
              <a:defRPr>
                <a:solidFill>
                  <a:srgbClr val="636363"/>
                </a:solidFill>
              </a:defRPr>
            </a:lvl4pPr>
            <a:lvl5pPr marL="2286000" lvl="4" indent="-342900" algn="l">
              <a:lnSpc>
                <a:spcPct val="90000"/>
              </a:lnSpc>
              <a:spcBef>
                <a:spcPts val="500"/>
              </a:spcBef>
              <a:spcAft>
                <a:spcPts val="0"/>
              </a:spcAft>
              <a:buClr>
                <a:srgbClr val="636363"/>
              </a:buClr>
              <a:buSzPts val="1800"/>
              <a:buChar char="•"/>
              <a:defRPr>
                <a:solidFill>
                  <a:srgbClr val="63636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9" name="Google Shape;12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30" name="Google Shape;13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Dos objetos">
  <p:cSld name="1_Dos objetos">
    <p:spTree>
      <p:nvGrpSpPr>
        <p:cNvPr id="1" name="Shape 131"/>
        <p:cNvGrpSpPr/>
        <p:nvPr/>
      </p:nvGrpSpPr>
      <p:grpSpPr>
        <a:xfrm>
          <a:off x="0" y="0"/>
          <a:ext cx="0" cy="0"/>
          <a:chOff x="0" y="0"/>
          <a:chExt cx="0" cy="0"/>
        </a:xfrm>
      </p:grpSpPr>
      <p:sp>
        <p:nvSpPr>
          <p:cNvPr id="132" name="Google Shape;132;p59"/>
          <p:cNvSpPr txBox="1">
            <a:spLocks noGrp="1"/>
          </p:cNvSpPr>
          <p:nvPr>
            <p:ph type="title"/>
          </p:nvPr>
        </p:nvSpPr>
        <p:spPr>
          <a:xfrm>
            <a:off x="6352309" y="365125"/>
            <a:ext cx="27432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36363"/>
              </a:buClr>
              <a:buSzPts val="4400"/>
              <a:buFont typeface="Calibri"/>
              <a:buNone/>
              <a:defRPr b="1">
                <a:solidFill>
                  <a:srgbClr val="6363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59"/>
          <p:cNvSpPr txBox="1">
            <a:spLocks noGrp="1"/>
          </p:cNvSpPr>
          <p:nvPr>
            <p:ph type="body" idx="1"/>
          </p:nvPr>
        </p:nvSpPr>
        <p:spPr>
          <a:xfrm>
            <a:off x="6352308" y="1825625"/>
            <a:ext cx="5001491"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6363"/>
              </a:buClr>
              <a:buSzPts val="2000"/>
              <a:buNone/>
              <a:defRPr sz="2000">
                <a:solidFill>
                  <a:srgbClr val="636363"/>
                </a:solidFill>
              </a:defRPr>
            </a:lvl1pPr>
            <a:lvl2pPr marL="914400" lvl="1" indent="-228600" algn="l">
              <a:lnSpc>
                <a:spcPct val="90000"/>
              </a:lnSpc>
              <a:spcBef>
                <a:spcPts val="500"/>
              </a:spcBef>
              <a:spcAft>
                <a:spcPts val="0"/>
              </a:spcAft>
              <a:buClr>
                <a:srgbClr val="636363"/>
              </a:buClr>
              <a:buSzPts val="2400"/>
              <a:buNone/>
              <a:defRPr>
                <a:solidFill>
                  <a:srgbClr val="636363"/>
                </a:solidFill>
              </a:defRPr>
            </a:lvl2pPr>
            <a:lvl3pPr marL="1371600" lvl="2" indent="-228600" algn="l">
              <a:lnSpc>
                <a:spcPct val="90000"/>
              </a:lnSpc>
              <a:spcBef>
                <a:spcPts val="500"/>
              </a:spcBef>
              <a:spcAft>
                <a:spcPts val="0"/>
              </a:spcAft>
              <a:buClr>
                <a:srgbClr val="636363"/>
              </a:buClr>
              <a:buSzPts val="2000"/>
              <a:buNone/>
              <a:defRPr>
                <a:solidFill>
                  <a:srgbClr val="636363"/>
                </a:solidFill>
              </a:defRPr>
            </a:lvl3pPr>
            <a:lvl4pPr marL="1828800" lvl="3" indent="-228600" algn="l">
              <a:lnSpc>
                <a:spcPct val="90000"/>
              </a:lnSpc>
              <a:spcBef>
                <a:spcPts val="500"/>
              </a:spcBef>
              <a:spcAft>
                <a:spcPts val="0"/>
              </a:spcAft>
              <a:buClr>
                <a:srgbClr val="636363"/>
              </a:buClr>
              <a:buSzPts val="2000"/>
              <a:buFont typeface="Arial"/>
              <a:buNone/>
              <a:defRPr sz="2000">
                <a:solidFill>
                  <a:srgbClr val="636363"/>
                </a:solidFill>
              </a:defRPr>
            </a:lvl4pPr>
            <a:lvl5pPr marL="2286000" lvl="4" indent="-342900" algn="l">
              <a:lnSpc>
                <a:spcPct val="90000"/>
              </a:lnSpc>
              <a:spcBef>
                <a:spcPts val="500"/>
              </a:spcBef>
              <a:spcAft>
                <a:spcPts val="0"/>
              </a:spcAft>
              <a:buClr>
                <a:srgbClr val="636363"/>
              </a:buClr>
              <a:buSzPts val="1800"/>
              <a:buChar char="•"/>
              <a:defRPr>
                <a:solidFill>
                  <a:srgbClr val="63636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35" name="Google Shape;13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36" name="Google Shape;13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137"/>
        <p:cNvGrpSpPr/>
        <p:nvPr/>
      </p:nvGrpSpPr>
      <p:grpSpPr>
        <a:xfrm>
          <a:off x="0" y="0"/>
          <a:ext cx="0" cy="0"/>
          <a:chOff x="0" y="0"/>
          <a:chExt cx="0" cy="0"/>
        </a:xfrm>
      </p:grpSpPr>
      <p:sp>
        <p:nvSpPr>
          <p:cNvPr id="138" name="Google Shape;138;p60"/>
          <p:cNvSpPr txBox="1">
            <a:spLocks noGrp="1"/>
          </p:cNvSpPr>
          <p:nvPr>
            <p:ph type="title"/>
          </p:nvPr>
        </p:nvSpPr>
        <p:spPr>
          <a:xfrm>
            <a:off x="839788" y="365125"/>
            <a:ext cx="31988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36363"/>
              </a:buClr>
              <a:buSzPts val="4400"/>
              <a:buFont typeface="Calibri"/>
              <a:buNone/>
              <a:defRPr b="1">
                <a:solidFill>
                  <a:srgbClr val="6363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60"/>
          <p:cNvSpPr txBox="1">
            <a:spLocks noGrp="1"/>
          </p:cNvSpPr>
          <p:nvPr>
            <p:ph type="body" idx="1"/>
          </p:nvPr>
        </p:nvSpPr>
        <p:spPr>
          <a:xfrm>
            <a:off x="942109" y="4080020"/>
            <a:ext cx="2416029" cy="1679431"/>
          </a:xfrm>
          <a:prstGeom prst="rect">
            <a:avLst/>
          </a:prstGeom>
          <a:solidFill>
            <a:srgbClr val="D4D4D4">
              <a:alpha val="60000"/>
            </a:srgbClr>
          </a:solid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636363"/>
              </a:buClr>
              <a:buSzPts val="1600"/>
              <a:buNone/>
              <a:defRPr sz="1600">
                <a:solidFill>
                  <a:srgbClr val="636363"/>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41" name="Google Shape;14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42" name="Google Shape;14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
        <p:nvSpPr>
          <p:cNvPr id="143" name="Google Shape;143;p60"/>
          <p:cNvSpPr/>
          <p:nvPr/>
        </p:nvSpPr>
        <p:spPr>
          <a:xfrm>
            <a:off x="942109" y="1342881"/>
            <a:ext cx="1967346" cy="97992"/>
          </a:xfrm>
          <a:prstGeom prst="rect">
            <a:avLst/>
          </a:prstGeom>
          <a:solidFill>
            <a:srgbClr val="FF8A8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144" name="Google Shape;144;p60"/>
          <p:cNvSpPr txBox="1">
            <a:spLocks noGrp="1"/>
          </p:cNvSpPr>
          <p:nvPr>
            <p:ph type="body" idx="2"/>
          </p:nvPr>
        </p:nvSpPr>
        <p:spPr>
          <a:xfrm>
            <a:off x="3580605" y="4097914"/>
            <a:ext cx="2416029" cy="1679431"/>
          </a:xfrm>
          <a:prstGeom prst="rect">
            <a:avLst/>
          </a:prstGeom>
          <a:solidFill>
            <a:srgbClr val="D4D4D4">
              <a:alpha val="60000"/>
            </a:srgbClr>
          </a:solid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636363"/>
              </a:buClr>
              <a:buSzPts val="1600"/>
              <a:buNone/>
              <a:defRPr sz="1600">
                <a:solidFill>
                  <a:srgbClr val="636363"/>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60"/>
          <p:cNvSpPr txBox="1">
            <a:spLocks noGrp="1"/>
          </p:cNvSpPr>
          <p:nvPr>
            <p:ph type="body" idx="3"/>
          </p:nvPr>
        </p:nvSpPr>
        <p:spPr>
          <a:xfrm>
            <a:off x="6177538" y="4097914"/>
            <a:ext cx="2416029" cy="1679431"/>
          </a:xfrm>
          <a:prstGeom prst="rect">
            <a:avLst/>
          </a:prstGeom>
          <a:solidFill>
            <a:srgbClr val="D4D4D4">
              <a:alpha val="60000"/>
            </a:srgbClr>
          </a:solid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636363"/>
              </a:buClr>
              <a:buSzPts val="1600"/>
              <a:buNone/>
              <a:defRPr sz="1600">
                <a:solidFill>
                  <a:srgbClr val="636363"/>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60"/>
          <p:cNvSpPr txBox="1">
            <a:spLocks noGrp="1"/>
          </p:cNvSpPr>
          <p:nvPr>
            <p:ph type="body" idx="4"/>
          </p:nvPr>
        </p:nvSpPr>
        <p:spPr>
          <a:xfrm>
            <a:off x="8816034" y="4115808"/>
            <a:ext cx="2416029" cy="1679431"/>
          </a:xfrm>
          <a:prstGeom prst="rect">
            <a:avLst/>
          </a:prstGeom>
          <a:solidFill>
            <a:srgbClr val="D4D4D4">
              <a:alpha val="60000"/>
            </a:srgbClr>
          </a:solid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636363"/>
              </a:buClr>
              <a:buSzPts val="1600"/>
              <a:buNone/>
              <a:defRPr sz="1600">
                <a:solidFill>
                  <a:srgbClr val="636363"/>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60"/>
          <p:cNvSpPr txBox="1">
            <a:spLocks noGrp="1"/>
          </p:cNvSpPr>
          <p:nvPr>
            <p:ph type="body" idx="5"/>
          </p:nvPr>
        </p:nvSpPr>
        <p:spPr>
          <a:xfrm>
            <a:off x="942109" y="2308299"/>
            <a:ext cx="2416029" cy="1679431"/>
          </a:xfrm>
          <a:prstGeom prst="rect">
            <a:avLst/>
          </a:prstGeom>
          <a:solidFill>
            <a:srgbClr val="FCC3C9">
              <a:alpha val="89411"/>
            </a:srgbClr>
          </a:solid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636363"/>
              </a:buClr>
              <a:buSzPts val="1600"/>
              <a:buNone/>
              <a:defRPr sz="1600">
                <a:solidFill>
                  <a:srgbClr val="636363"/>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60"/>
          <p:cNvSpPr txBox="1">
            <a:spLocks noGrp="1"/>
          </p:cNvSpPr>
          <p:nvPr>
            <p:ph type="body" idx="6"/>
          </p:nvPr>
        </p:nvSpPr>
        <p:spPr>
          <a:xfrm>
            <a:off x="3580605" y="2326193"/>
            <a:ext cx="2416029" cy="1679431"/>
          </a:xfrm>
          <a:prstGeom prst="rect">
            <a:avLst/>
          </a:prstGeom>
          <a:solidFill>
            <a:srgbClr val="FCC3C9">
              <a:alpha val="89411"/>
            </a:srgbClr>
          </a:solid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636363"/>
              </a:buClr>
              <a:buSzPts val="1600"/>
              <a:buNone/>
              <a:defRPr sz="1600">
                <a:solidFill>
                  <a:srgbClr val="636363"/>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60"/>
          <p:cNvSpPr txBox="1">
            <a:spLocks noGrp="1"/>
          </p:cNvSpPr>
          <p:nvPr>
            <p:ph type="body" idx="7"/>
          </p:nvPr>
        </p:nvSpPr>
        <p:spPr>
          <a:xfrm>
            <a:off x="6177538" y="2326193"/>
            <a:ext cx="2416029" cy="1679431"/>
          </a:xfrm>
          <a:prstGeom prst="rect">
            <a:avLst/>
          </a:prstGeom>
          <a:solidFill>
            <a:srgbClr val="FCC3C9">
              <a:alpha val="89411"/>
            </a:srgbClr>
          </a:solid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636363"/>
              </a:buClr>
              <a:buSzPts val="1600"/>
              <a:buNone/>
              <a:defRPr sz="1600">
                <a:solidFill>
                  <a:srgbClr val="636363"/>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60"/>
          <p:cNvSpPr txBox="1">
            <a:spLocks noGrp="1"/>
          </p:cNvSpPr>
          <p:nvPr>
            <p:ph type="body" idx="8"/>
          </p:nvPr>
        </p:nvSpPr>
        <p:spPr>
          <a:xfrm>
            <a:off x="8816034" y="2344087"/>
            <a:ext cx="2416029" cy="1679431"/>
          </a:xfrm>
          <a:prstGeom prst="rect">
            <a:avLst/>
          </a:prstGeom>
          <a:solidFill>
            <a:srgbClr val="FCC3C9">
              <a:alpha val="89411"/>
            </a:srgbClr>
          </a:solid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636363"/>
              </a:buClr>
              <a:buSzPts val="1600"/>
              <a:buNone/>
              <a:defRPr sz="1600">
                <a:solidFill>
                  <a:srgbClr val="636363"/>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151"/>
        <p:cNvGrpSpPr/>
        <p:nvPr/>
      </p:nvGrpSpPr>
      <p:grpSpPr>
        <a:xfrm>
          <a:off x="0" y="0"/>
          <a:ext cx="0" cy="0"/>
          <a:chOff x="0" y="0"/>
          <a:chExt cx="0" cy="0"/>
        </a:xfrm>
      </p:grpSpPr>
      <p:sp>
        <p:nvSpPr>
          <p:cNvPr id="152" name="Google Shape;152;p61"/>
          <p:cNvSpPr txBox="1">
            <a:spLocks noGrp="1"/>
          </p:cNvSpPr>
          <p:nvPr>
            <p:ph type="title"/>
          </p:nvPr>
        </p:nvSpPr>
        <p:spPr>
          <a:xfrm>
            <a:off x="838200" y="365125"/>
            <a:ext cx="32004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54" name="Google Shape;154;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55" name="Google Shape;155;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
        <p:nvSpPr>
          <p:cNvPr id="156" name="Google Shape;156;p61"/>
          <p:cNvSpPr/>
          <p:nvPr/>
        </p:nvSpPr>
        <p:spPr>
          <a:xfrm>
            <a:off x="942109" y="1342881"/>
            <a:ext cx="1967346" cy="97992"/>
          </a:xfrm>
          <a:prstGeom prst="rect">
            <a:avLst/>
          </a:prstGeom>
          <a:solidFill>
            <a:srgbClr val="FF8A8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157" name="Google Shape;157;p61"/>
          <p:cNvSpPr/>
          <p:nvPr/>
        </p:nvSpPr>
        <p:spPr>
          <a:xfrm>
            <a:off x="0" y="2418629"/>
            <a:ext cx="12192000" cy="3129106"/>
          </a:xfrm>
          <a:prstGeom prst="rect">
            <a:avLst/>
          </a:prstGeom>
          <a:solidFill>
            <a:srgbClr val="D4D4D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158" name="Google Shape;158;p61"/>
          <p:cNvSpPr txBox="1">
            <a:spLocks noGrp="1"/>
          </p:cNvSpPr>
          <p:nvPr>
            <p:ph type="body" idx="1"/>
          </p:nvPr>
        </p:nvSpPr>
        <p:spPr>
          <a:xfrm>
            <a:off x="7270967" y="1690688"/>
            <a:ext cx="3847306" cy="4609162"/>
          </a:xfrm>
          <a:prstGeom prst="rect">
            <a:avLst/>
          </a:prstGeom>
          <a:solidFill>
            <a:srgbClr val="FFFFFF"/>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636363"/>
              </a:buClr>
              <a:buSzPts val="1600"/>
              <a:buNone/>
              <a:defRPr sz="1600">
                <a:solidFill>
                  <a:srgbClr val="636363"/>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61"/>
          <p:cNvSpPr txBox="1">
            <a:spLocks noGrp="1"/>
          </p:cNvSpPr>
          <p:nvPr>
            <p:ph type="body" idx="2"/>
          </p:nvPr>
        </p:nvSpPr>
        <p:spPr>
          <a:xfrm>
            <a:off x="838200" y="3315421"/>
            <a:ext cx="4856018" cy="13355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36363"/>
              </a:buClr>
              <a:buSzPts val="2000"/>
              <a:buNone/>
              <a:defRPr sz="2000">
                <a:solidFill>
                  <a:srgbClr val="636363"/>
                </a:solidFill>
              </a:defRPr>
            </a:lvl1pPr>
            <a:lvl2pPr marL="914400" lvl="1" indent="-228600" algn="l">
              <a:lnSpc>
                <a:spcPct val="90000"/>
              </a:lnSpc>
              <a:spcBef>
                <a:spcPts val="500"/>
              </a:spcBef>
              <a:spcAft>
                <a:spcPts val="0"/>
              </a:spcAft>
              <a:buClr>
                <a:srgbClr val="636363"/>
              </a:buClr>
              <a:buSzPts val="2400"/>
              <a:buNone/>
              <a:defRPr>
                <a:solidFill>
                  <a:srgbClr val="636363"/>
                </a:solidFill>
              </a:defRPr>
            </a:lvl2pPr>
            <a:lvl3pPr marL="1371600" lvl="2" indent="-228600" algn="l">
              <a:lnSpc>
                <a:spcPct val="90000"/>
              </a:lnSpc>
              <a:spcBef>
                <a:spcPts val="500"/>
              </a:spcBef>
              <a:spcAft>
                <a:spcPts val="0"/>
              </a:spcAft>
              <a:buClr>
                <a:srgbClr val="636363"/>
              </a:buClr>
              <a:buSzPts val="2000"/>
              <a:buNone/>
              <a:defRPr>
                <a:solidFill>
                  <a:srgbClr val="636363"/>
                </a:solidFill>
              </a:defRPr>
            </a:lvl3pPr>
            <a:lvl4pPr marL="1828800" lvl="3" indent="-228600" algn="l">
              <a:lnSpc>
                <a:spcPct val="90000"/>
              </a:lnSpc>
              <a:spcBef>
                <a:spcPts val="500"/>
              </a:spcBef>
              <a:spcAft>
                <a:spcPts val="0"/>
              </a:spcAft>
              <a:buClr>
                <a:srgbClr val="636363"/>
              </a:buClr>
              <a:buSzPts val="2000"/>
              <a:buFont typeface="Arial"/>
              <a:buNone/>
              <a:defRPr sz="2000">
                <a:solidFill>
                  <a:srgbClr val="636363"/>
                </a:solidFill>
              </a:defRPr>
            </a:lvl4pPr>
            <a:lvl5pPr marL="2286000" lvl="4" indent="-342900" algn="l">
              <a:lnSpc>
                <a:spcPct val="90000"/>
              </a:lnSpc>
              <a:spcBef>
                <a:spcPts val="500"/>
              </a:spcBef>
              <a:spcAft>
                <a:spcPts val="0"/>
              </a:spcAft>
              <a:buClr>
                <a:srgbClr val="636363"/>
              </a:buClr>
              <a:buSzPts val="1800"/>
              <a:buChar char="•"/>
              <a:defRPr>
                <a:solidFill>
                  <a:srgbClr val="63636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1"/>
        <p:cNvGrpSpPr/>
        <p:nvPr/>
      </p:nvGrpSpPr>
      <p:grpSpPr>
        <a:xfrm>
          <a:off x="0" y="0"/>
          <a:ext cx="0" cy="0"/>
          <a:chOff x="0" y="0"/>
          <a:chExt cx="0" cy="0"/>
        </a:xfrm>
      </p:grpSpPr>
      <p:sp>
        <p:nvSpPr>
          <p:cNvPr id="22" name="Google Shape;2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3"/>
          <p:cNvSpPr>
            <a:spLocks noGrp="1"/>
          </p:cNvSpPr>
          <p:nvPr>
            <p:ph type="pic" idx="2"/>
          </p:nvPr>
        </p:nvSpPr>
        <p:spPr>
          <a:xfrm>
            <a:off x="5183188" y="987425"/>
            <a:ext cx="6172200" cy="4873625"/>
          </a:xfrm>
          <a:prstGeom prst="rect">
            <a:avLst/>
          </a:prstGeom>
          <a:noFill/>
          <a:ln>
            <a:noFill/>
          </a:ln>
        </p:spPr>
      </p:sp>
      <p:sp>
        <p:nvSpPr>
          <p:cNvPr id="24" name="Google Shape;2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 name="Google Shape;2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6" name="Google Shape;2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7" name="Google Shape;2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60"/>
        <p:cNvGrpSpPr/>
        <p:nvPr/>
      </p:nvGrpSpPr>
      <p:grpSpPr>
        <a:xfrm>
          <a:off x="0" y="0"/>
          <a:ext cx="0" cy="0"/>
          <a:chOff x="0" y="0"/>
          <a:chExt cx="0" cy="0"/>
        </a:xfrm>
      </p:grpSpPr>
      <p:sp>
        <p:nvSpPr>
          <p:cNvPr id="161" name="Google Shape;16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62" name="Google Shape;16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63" name="Google Shape;16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pic>
        <p:nvPicPr>
          <p:cNvPr id="164" name="Google Shape;164;p62" descr="Imagen que contiene Logotipo&#10;&#10;Descripción generada automáticamente"/>
          <p:cNvPicPr preferRelativeResize="0"/>
          <p:nvPr/>
        </p:nvPicPr>
        <p:blipFill rotWithShape="1">
          <a:blip r:embed="rId2">
            <a:alphaModFix/>
          </a:blip>
          <a:srcRect/>
          <a:stretch/>
        </p:blipFill>
        <p:spPr>
          <a:xfrm>
            <a:off x="0" y="-91936"/>
            <a:ext cx="12191999" cy="7041872"/>
          </a:xfrm>
          <a:prstGeom prst="rect">
            <a:avLst/>
          </a:prstGeom>
          <a:noFill/>
          <a:ln>
            <a:noFill/>
          </a:ln>
        </p:spPr>
      </p:pic>
      <p:pic>
        <p:nvPicPr>
          <p:cNvPr id="165" name="Google Shape;165;p62" descr="Logotipo&#10;&#10;Descripción generada automáticamente con confianza baja"/>
          <p:cNvPicPr preferRelativeResize="0"/>
          <p:nvPr/>
        </p:nvPicPr>
        <p:blipFill rotWithShape="1">
          <a:blip r:embed="rId3">
            <a:alphaModFix/>
          </a:blip>
          <a:srcRect b="874"/>
          <a:stretch/>
        </p:blipFill>
        <p:spPr>
          <a:xfrm>
            <a:off x="0" y="0"/>
            <a:ext cx="12196260" cy="698269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66"/>
        <p:cNvGrpSpPr/>
        <p:nvPr/>
      </p:nvGrpSpPr>
      <p:grpSpPr>
        <a:xfrm>
          <a:off x="0" y="0"/>
          <a:ext cx="0" cy="0"/>
          <a:chOff x="0" y="0"/>
          <a:chExt cx="0" cy="0"/>
        </a:xfrm>
      </p:grpSpPr>
      <p:sp>
        <p:nvSpPr>
          <p:cNvPr id="167" name="Google Shape;167;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63"/>
          <p:cNvSpPr>
            <a:spLocks noGrp="1"/>
          </p:cNvSpPr>
          <p:nvPr>
            <p:ph type="pic" idx="2"/>
          </p:nvPr>
        </p:nvSpPr>
        <p:spPr>
          <a:xfrm>
            <a:off x="5183188" y="987425"/>
            <a:ext cx="6172200" cy="4873625"/>
          </a:xfrm>
          <a:prstGeom prst="rect">
            <a:avLst/>
          </a:prstGeom>
          <a:noFill/>
          <a:ln>
            <a:noFill/>
          </a:ln>
        </p:spPr>
      </p:sp>
      <p:sp>
        <p:nvSpPr>
          <p:cNvPr id="169" name="Google Shape;169;p6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0" name="Google Shape;170;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71" name="Google Shape;171;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72" name="Google Shape;172;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73"/>
        <p:cNvGrpSpPr/>
        <p:nvPr/>
      </p:nvGrpSpPr>
      <p:grpSpPr>
        <a:xfrm>
          <a:off x="0" y="0"/>
          <a:ext cx="0" cy="0"/>
          <a:chOff x="0" y="0"/>
          <a:chExt cx="0" cy="0"/>
        </a:xfrm>
      </p:grpSpPr>
      <p:sp>
        <p:nvSpPr>
          <p:cNvPr id="174" name="Google Shape;174;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6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77" name="Google Shape;177;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78" name="Google Shape;178;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79"/>
        <p:cNvGrpSpPr/>
        <p:nvPr/>
      </p:nvGrpSpPr>
      <p:grpSpPr>
        <a:xfrm>
          <a:off x="0" y="0"/>
          <a:ext cx="0" cy="0"/>
          <a:chOff x="0" y="0"/>
          <a:chExt cx="0" cy="0"/>
        </a:xfrm>
      </p:grpSpPr>
      <p:sp>
        <p:nvSpPr>
          <p:cNvPr id="180" name="Google Shape;180;p6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6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83" name="Google Shape;18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84" name="Google Shape;18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91"/>
        <p:cNvGrpSpPr/>
        <p:nvPr/>
      </p:nvGrpSpPr>
      <p:grpSpPr>
        <a:xfrm>
          <a:off x="0" y="0"/>
          <a:ext cx="0" cy="0"/>
          <a:chOff x="0" y="0"/>
          <a:chExt cx="0" cy="0"/>
        </a:xfrm>
      </p:grpSpPr>
      <p:sp>
        <p:nvSpPr>
          <p:cNvPr id="192" name="Google Shape;192;g198be18acf6_0_119"/>
          <p:cNvSpPr txBox="1">
            <a:spLocks noGrp="1"/>
          </p:cNvSpPr>
          <p:nvPr>
            <p:ph type="ctrTitle"/>
          </p:nvPr>
        </p:nvSpPr>
        <p:spPr>
          <a:xfrm>
            <a:off x="1524000" y="3903815"/>
            <a:ext cx="9144000" cy="13602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EB1E23"/>
              </a:buClr>
              <a:buSzPts val="4000"/>
              <a:buFont typeface="Helvetica Neue"/>
              <a:buNone/>
              <a:defRPr sz="4000" b="1">
                <a:solidFill>
                  <a:srgbClr val="EB1E23"/>
                </a:solidFill>
                <a:latin typeface="Helvetica Neue"/>
                <a:ea typeface="Helvetica Neue"/>
                <a:cs typeface="Helvetica Neue"/>
                <a:sym typeface="Helvetica Neu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3" name="Google Shape;193;g198be18acf6_0_119"/>
          <p:cNvSpPr txBox="1">
            <a:spLocks noGrp="1"/>
          </p:cNvSpPr>
          <p:nvPr>
            <p:ph type="subTitle" idx="1"/>
          </p:nvPr>
        </p:nvSpPr>
        <p:spPr>
          <a:xfrm>
            <a:off x="1524000" y="5424190"/>
            <a:ext cx="9144000" cy="4899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636363"/>
              </a:buClr>
              <a:buSzPts val="2400"/>
              <a:buNone/>
              <a:defRPr sz="2400">
                <a:solidFill>
                  <a:srgbClr val="636363"/>
                </a:solidFil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94" name="Google Shape;194;g198be18acf6_0_1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5" name="Google Shape;195;g198be18acf6_0_1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6" name="Google Shape;196;g198be18acf6_0_1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pic>
        <p:nvPicPr>
          <p:cNvPr id="197" name="Google Shape;197;g198be18acf6_0_119" descr="Interfaz de usuario gráfica&#10;&#10;Descripción generada automáticamente"/>
          <p:cNvPicPr preferRelativeResize="0"/>
          <p:nvPr/>
        </p:nvPicPr>
        <p:blipFill rotWithShape="1">
          <a:blip r:embed="rId2">
            <a:alphaModFix/>
          </a:blip>
          <a:srcRect t="30614" b="48625"/>
          <a:stretch/>
        </p:blipFill>
        <p:spPr>
          <a:xfrm>
            <a:off x="0" y="2736273"/>
            <a:ext cx="12192000" cy="1461653"/>
          </a:xfrm>
          <a:prstGeom prst="rect">
            <a:avLst/>
          </a:prstGeom>
          <a:noFill/>
          <a:ln>
            <a:noFill/>
          </a:ln>
        </p:spPr>
      </p:pic>
      <p:pic>
        <p:nvPicPr>
          <p:cNvPr id="198" name="Google Shape;198;g198be18acf6_0_119"/>
          <p:cNvPicPr preferRelativeResize="0"/>
          <p:nvPr/>
        </p:nvPicPr>
        <p:blipFill rotWithShape="1">
          <a:blip r:embed="rId3">
            <a:alphaModFix/>
          </a:blip>
          <a:srcRect/>
          <a:stretch/>
        </p:blipFill>
        <p:spPr>
          <a:xfrm>
            <a:off x="0" y="5552675"/>
            <a:ext cx="12192001" cy="13053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199"/>
        <p:cNvGrpSpPr/>
        <p:nvPr/>
      </p:nvGrpSpPr>
      <p:grpSpPr>
        <a:xfrm>
          <a:off x="0" y="0"/>
          <a:ext cx="0" cy="0"/>
          <a:chOff x="0" y="0"/>
          <a:chExt cx="0" cy="0"/>
        </a:xfrm>
      </p:grpSpPr>
      <p:pic>
        <p:nvPicPr>
          <p:cNvPr id="200" name="Google Shape;200;g198be18acf6_0_127" descr="Forma&#10;&#10;Descripción generada automáticamente con confianza baja"/>
          <p:cNvPicPr preferRelativeResize="0"/>
          <p:nvPr/>
        </p:nvPicPr>
        <p:blipFill rotWithShape="1">
          <a:blip r:embed="rId2">
            <a:alphaModFix/>
          </a:blip>
          <a:srcRect b="3409"/>
          <a:stretch/>
        </p:blipFill>
        <p:spPr>
          <a:xfrm>
            <a:off x="-96982" y="-1"/>
            <a:ext cx="12288981" cy="6858003"/>
          </a:xfrm>
          <a:prstGeom prst="rect">
            <a:avLst/>
          </a:prstGeom>
          <a:noFill/>
          <a:ln>
            <a:noFill/>
          </a:ln>
        </p:spPr>
      </p:pic>
      <p:sp>
        <p:nvSpPr>
          <p:cNvPr id="201" name="Google Shape;201;g198be18acf6_0_127"/>
          <p:cNvSpPr txBox="1">
            <a:spLocks noGrp="1"/>
          </p:cNvSpPr>
          <p:nvPr>
            <p:ph type="title"/>
          </p:nvPr>
        </p:nvSpPr>
        <p:spPr>
          <a:xfrm>
            <a:off x="838200" y="1930689"/>
            <a:ext cx="3401400" cy="1824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636363"/>
              </a:buClr>
              <a:buSzPts val="4400"/>
              <a:buFont typeface="Calibri"/>
              <a:buNone/>
              <a:defRPr b="1">
                <a:solidFill>
                  <a:srgbClr val="63636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g198be18acf6_0_127"/>
          <p:cNvSpPr txBox="1">
            <a:spLocks noGrp="1"/>
          </p:cNvSpPr>
          <p:nvPr>
            <p:ph type="body" idx="1"/>
          </p:nvPr>
        </p:nvSpPr>
        <p:spPr>
          <a:xfrm>
            <a:off x="8686800" y="1665865"/>
            <a:ext cx="3020400" cy="529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3" name="Google Shape;203;g198be18acf6_0_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4" name="Google Shape;204;g198be18acf6_0_1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5" name="Google Shape;205;g198be18acf6_0_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
        <p:nvSpPr>
          <p:cNvPr id="206" name="Google Shape;206;g198be18acf6_0_127"/>
          <p:cNvSpPr txBox="1">
            <a:spLocks noGrp="1"/>
          </p:cNvSpPr>
          <p:nvPr>
            <p:ph type="body" idx="2"/>
          </p:nvPr>
        </p:nvSpPr>
        <p:spPr>
          <a:xfrm>
            <a:off x="6549737" y="1431853"/>
            <a:ext cx="2137200" cy="1237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1600"/>
              <a:buNone/>
              <a:defRPr sz="1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7" name="Google Shape;207;g198be18acf6_0_127"/>
          <p:cNvSpPr txBox="1">
            <a:spLocks noGrp="1"/>
          </p:cNvSpPr>
          <p:nvPr>
            <p:ph type="body" idx="3"/>
          </p:nvPr>
        </p:nvSpPr>
        <p:spPr>
          <a:xfrm>
            <a:off x="8742218" y="4159539"/>
            <a:ext cx="3020400" cy="529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8" name="Google Shape;208;g198be18acf6_0_127"/>
          <p:cNvSpPr txBox="1">
            <a:spLocks noGrp="1"/>
          </p:cNvSpPr>
          <p:nvPr>
            <p:ph type="body" idx="4"/>
          </p:nvPr>
        </p:nvSpPr>
        <p:spPr>
          <a:xfrm>
            <a:off x="8742219" y="2940050"/>
            <a:ext cx="3020400" cy="529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Dos objetos">
  <p:cSld name="1_Dos objetos">
    <p:spTree>
      <p:nvGrpSpPr>
        <p:cNvPr id="1" name="Shape 209"/>
        <p:cNvGrpSpPr/>
        <p:nvPr/>
      </p:nvGrpSpPr>
      <p:grpSpPr>
        <a:xfrm>
          <a:off x="0" y="0"/>
          <a:ext cx="0" cy="0"/>
          <a:chOff x="0" y="0"/>
          <a:chExt cx="0" cy="0"/>
        </a:xfrm>
      </p:grpSpPr>
      <p:sp>
        <p:nvSpPr>
          <p:cNvPr id="210" name="Google Shape;210;g198be18acf6_0_137"/>
          <p:cNvSpPr txBox="1">
            <a:spLocks noGrp="1"/>
          </p:cNvSpPr>
          <p:nvPr>
            <p:ph type="title"/>
          </p:nvPr>
        </p:nvSpPr>
        <p:spPr>
          <a:xfrm>
            <a:off x="6352309" y="365125"/>
            <a:ext cx="27432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636363"/>
              </a:buClr>
              <a:buSzPts val="4400"/>
              <a:buFont typeface="Calibri"/>
              <a:buNone/>
              <a:defRPr b="1">
                <a:solidFill>
                  <a:srgbClr val="63636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1" name="Google Shape;211;g198be18acf6_0_137"/>
          <p:cNvSpPr txBox="1">
            <a:spLocks noGrp="1"/>
          </p:cNvSpPr>
          <p:nvPr>
            <p:ph type="body" idx="1"/>
          </p:nvPr>
        </p:nvSpPr>
        <p:spPr>
          <a:xfrm>
            <a:off x="6352308" y="1825625"/>
            <a:ext cx="5001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636363"/>
              </a:buClr>
              <a:buSzPts val="2000"/>
              <a:buNone/>
              <a:defRPr sz="2000">
                <a:solidFill>
                  <a:srgbClr val="636363"/>
                </a:solidFill>
              </a:defRPr>
            </a:lvl1pPr>
            <a:lvl2pPr marL="914400" lvl="1" indent="-228600" algn="l" rtl="0">
              <a:lnSpc>
                <a:spcPct val="90000"/>
              </a:lnSpc>
              <a:spcBef>
                <a:spcPts val="500"/>
              </a:spcBef>
              <a:spcAft>
                <a:spcPts val="0"/>
              </a:spcAft>
              <a:buClr>
                <a:srgbClr val="636363"/>
              </a:buClr>
              <a:buSzPts val="2400"/>
              <a:buNone/>
              <a:defRPr>
                <a:solidFill>
                  <a:srgbClr val="636363"/>
                </a:solidFill>
              </a:defRPr>
            </a:lvl2pPr>
            <a:lvl3pPr marL="1371600" lvl="2" indent="-228600" algn="l" rtl="0">
              <a:lnSpc>
                <a:spcPct val="90000"/>
              </a:lnSpc>
              <a:spcBef>
                <a:spcPts val="500"/>
              </a:spcBef>
              <a:spcAft>
                <a:spcPts val="0"/>
              </a:spcAft>
              <a:buClr>
                <a:srgbClr val="636363"/>
              </a:buClr>
              <a:buSzPts val="2000"/>
              <a:buNone/>
              <a:defRPr>
                <a:solidFill>
                  <a:srgbClr val="636363"/>
                </a:solidFill>
              </a:defRPr>
            </a:lvl3pPr>
            <a:lvl4pPr marL="1828800" lvl="3" indent="-228600" algn="l" rtl="0">
              <a:lnSpc>
                <a:spcPct val="90000"/>
              </a:lnSpc>
              <a:spcBef>
                <a:spcPts val="500"/>
              </a:spcBef>
              <a:spcAft>
                <a:spcPts val="0"/>
              </a:spcAft>
              <a:buClr>
                <a:srgbClr val="636363"/>
              </a:buClr>
              <a:buSzPts val="2000"/>
              <a:buFont typeface="Arial"/>
              <a:buNone/>
              <a:defRPr sz="2000">
                <a:solidFill>
                  <a:srgbClr val="636363"/>
                </a:solidFill>
              </a:defRPr>
            </a:lvl4pPr>
            <a:lvl5pPr marL="2286000" lvl="4" indent="-342900" algn="l" rtl="0">
              <a:lnSpc>
                <a:spcPct val="90000"/>
              </a:lnSpc>
              <a:spcBef>
                <a:spcPts val="500"/>
              </a:spcBef>
              <a:spcAft>
                <a:spcPts val="0"/>
              </a:spcAft>
              <a:buClr>
                <a:srgbClr val="636363"/>
              </a:buClr>
              <a:buSzPts val="1800"/>
              <a:buChar char="•"/>
              <a:defRPr>
                <a:solidFill>
                  <a:srgbClr val="636363"/>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2" name="Google Shape;212;g198be18acf6_0_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3" name="Google Shape;213;g198be18acf6_0_1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g198be18acf6_0_1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15"/>
        <p:cNvGrpSpPr/>
        <p:nvPr/>
      </p:nvGrpSpPr>
      <p:grpSpPr>
        <a:xfrm>
          <a:off x="0" y="0"/>
          <a:ext cx="0" cy="0"/>
          <a:chOff x="0" y="0"/>
          <a:chExt cx="0" cy="0"/>
        </a:xfrm>
      </p:grpSpPr>
      <p:pic>
        <p:nvPicPr>
          <p:cNvPr id="216" name="Google Shape;216;g198be18acf6_0_143" descr="Forma&#10;&#10;Descripción generada automáticamente"/>
          <p:cNvPicPr preferRelativeResize="0"/>
          <p:nvPr/>
        </p:nvPicPr>
        <p:blipFill rotWithShape="1">
          <a:blip r:embed="rId2">
            <a:alphaModFix/>
          </a:blip>
          <a:srcRect/>
          <a:stretch/>
        </p:blipFill>
        <p:spPr>
          <a:xfrm>
            <a:off x="263236" y="240785"/>
            <a:ext cx="11665525" cy="6376430"/>
          </a:xfrm>
          <a:prstGeom prst="rect">
            <a:avLst/>
          </a:prstGeom>
          <a:noFill/>
          <a:ln>
            <a:noFill/>
          </a:ln>
        </p:spPr>
      </p:pic>
      <p:sp>
        <p:nvSpPr>
          <p:cNvPr id="217" name="Google Shape;217;g198be18acf6_0_143"/>
          <p:cNvSpPr txBox="1">
            <a:spLocks noGrp="1"/>
          </p:cNvSpPr>
          <p:nvPr>
            <p:ph type="title"/>
          </p:nvPr>
        </p:nvSpPr>
        <p:spPr>
          <a:xfrm>
            <a:off x="838200" y="2951019"/>
            <a:ext cx="10515600" cy="19995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lt1"/>
              </a:buClr>
              <a:buSzPts val="4800"/>
              <a:buFont typeface="Calibri"/>
              <a:buNone/>
              <a:defRPr sz="48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8" name="Google Shape;218;g198be18acf6_0_143"/>
          <p:cNvSpPr txBox="1">
            <a:spLocks noGrp="1"/>
          </p:cNvSpPr>
          <p:nvPr>
            <p:ph type="body" idx="1"/>
          </p:nvPr>
        </p:nvSpPr>
        <p:spPr>
          <a:xfrm>
            <a:off x="838200" y="4977391"/>
            <a:ext cx="10515600" cy="647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2000"/>
              <a:buNone/>
              <a:defRPr sz="2000">
                <a:solidFill>
                  <a:schemeClr val="lt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19" name="Google Shape;219;g198be18acf6_0_1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0" name="Google Shape;220;g198be18acf6_0_1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1" name="Google Shape;221;g198be18acf6_0_1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222"/>
        <p:cNvGrpSpPr/>
        <p:nvPr/>
      </p:nvGrpSpPr>
      <p:grpSpPr>
        <a:xfrm>
          <a:off x="0" y="0"/>
          <a:ext cx="0" cy="0"/>
          <a:chOff x="0" y="0"/>
          <a:chExt cx="0" cy="0"/>
        </a:xfrm>
      </p:grpSpPr>
      <p:sp>
        <p:nvSpPr>
          <p:cNvPr id="223" name="Google Shape;223;g198be18acf6_0_15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4" name="Google Shape;224;g198be18acf6_0_150"/>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25" name="Google Shape;225;g198be18acf6_0_15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26" name="Google Shape;226;g198be18acf6_0_1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g198be18acf6_0_1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8" name="Google Shape;228;g198be18acf6_0_1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grpSp>
        <p:nvGrpSpPr>
          <p:cNvPr id="229" name="Google Shape;229;g198be18acf6_0_150"/>
          <p:cNvGrpSpPr/>
          <p:nvPr/>
        </p:nvGrpSpPr>
        <p:grpSpPr>
          <a:xfrm>
            <a:off x="0" y="-115498"/>
            <a:ext cx="12192000" cy="6973499"/>
            <a:chOff x="0" y="-115498"/>
            <a:chExt cx="12192000" cy="6973499"/>
          </a:xfrm>
        </p:grpSpPr>
        <p:pic>
          <p:nvPicPr>
            <p:cNvPr id="230" name="Google Shape;230;g198be18acf6_0_150"/>
            <p:cNvPicPr preferRelativeResize="0"/>
            <p:nvPr/>
          </p:nvPicPr>
          <p:blipFill rotWithShape="1">
            <a:blip r:embed="rId2">
              <a:alphaModFix/>
            </a:blip>
            <a:srcRect/>
            <a:stretch/>
          </p:blipFill>
          <p:spPr>
            <a:xfrm>
              <a:off x="0" y="-115498"/>
              <a:ext cx="12192000" cy="6973499"/>
            </a:xfrm>
            <a:prstGeom prst="rect">
              <a:avLst/>
            </a:prstGeom>
            <a:noFill/>
            <a:ln>
              <a:noFill/>
            </a:ln>
          </p:spPr>
        </p:pic>
        <p:sp>
          <p:nvSpPr>
            <p:cNvPr id="231" name="Google Shape;231;g198be18acf6_0_150"/>
            <p:cNvSpPr/>
            <p:nvPr/>
          </p:nvSpPr>
          <p:spPr>
            <a:xfrm>
              <a:off x="0" y="2495550"/>
              <a:ext cx="12192000" cy="1562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2" name="Google Shape;232;g198be18acf6_0_150"/>
          <p:cNvPicPr preferRelativeResize="0"/>
          <p:nvPr/>
        </p:nvPicPr>
        <p:blipFill rotWithShape="1">
          <a:blip r:embed="rId3">
            <a:alphaModFix/>
          </a:blip>
          <a:srcRect/>
          <a:stretch/>
        </p:blipFill>
        <p:spPr>
          <a:xfrm>
            <a:off x="0" y="2528887"/>
            <a:ext cx="12192001" cy="13053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33"/>
        <p:cNvGrpSpPr/>
        <p:nvPr/>
      </p:nvGrpSpPr>
      <p:grpSpPr>
        <a:xfrm>
          <a:off x="0" y="0"/>
          <a:ext cx="0" cy="0"/>
          <a:chOff x="0" y="0"/>
          <a:chExt cx="0" cy="0"/>
        </a:xfrm>
      </p:grpSpPr>
      <p:sp>
        <p:nvSpPr>
          <p:cNvPr id="234" name="Google Shape;234;g198be18acf6_0_161"/>
          <p:cNvSpPr txBox="1">
            <a:spLocks noGrp="1"/>
          </p:cNvSpPr>
          <p:nvPr>
            <p:ph type="title"/>
          </p:nvPr>
        </p:nvSpPr>
        <p:spPr>
          <a:xfrm>
            <a:off x="838200" y="365125"/>
            <a:ext cx="27432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636363"/>
              </a:buClr>
              <a:buSzPts val="4400"/>
              <a:buFont typeface="Calibri"/>
              <a:buNone/>
              <a:defRPr b="1">
                <a:solidFill>
                  <a:srgbClr val="63636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5" name="Google Shape;235;g198be18acf6_0_161"/>
          <p:cNvSpPr txBox="1">
            <a:spLocks noGrp="1"/>
          </p:cNvSpPr>
          <p:nvPr>
            <p:ph type="body" idx="1"/>
          </p:nvPr>
        </p:nvSpPr>
        <p:spPr>
          <a:xfrm>
            <a:off x="838200" y="1825625"/>
            <a:ext cx="27432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636363"/>
              </a:buClr>
              <a:buSzPts val="2000"/>
              <a:buNone/>
              <a:defRPr sz="2000">
                <a:solidFill>
                  <a:srgbClr val="636363"/>
                </a:solidFill>
              </a:defRPr>
            </a:lvl1pPr>
            <a:lvl2pPr marL="914400" lvl="1" indent="-228600" algn="l" rtl="0">
              <a:lnSpc>
                <a:spcPct val="90000"/>
              </a:lnSpc>
              <a:spcBef>
                <a:spcPts val="500"/>
              </a:spcBef>
              <a:spcAft>
                <a:spcPts val="0"/>
              </a:spcAft>
              <a:buClr>
                <a:srgbClr val="636363"/>
              </a:buClr>
              <a:buSzPts val="2400"/>
              <a:buNone/>
              <a:defRPr>
                <a:solidFill>
                  <a:srgbClr val="636363"/>
                </a:solidFill>
              </a:defRPr>
            </a:lvl2pPr>
            <a:lvl3pPr marL="1371600" lvl="2" indent="-228600" algn="l" rtl="0">
              <a:lnSpc>
                <a:spcPct val="90000"/>
              </a:lnSpc>
              <a:spcBef>
                <a:spcPts val="500"/>
              </a:spcBef>
              <a:spcAft>
                <a:spcPts val="0"/>
              </a:spcAft>
              <a:buClr>
                <a:srgbClr val="636363"/>
              </a:buClr>
              <a:buSzPts val="2000"/>
              <a:buNone/>
              <a:defRPr>
                <a:solidFill>
                  <a:srgbClr val="636363"/>
                </a:solidFill>
              </a:defRPr>
            </a:lvl3pPr>
            <a:lvl4pPr marL="1828800" lvl="3" indent="-228600" algn="l" rtl="0">
              <a:lnSpc>
                <a:spcPct val="90000"/>
              </a:lnSpc>
              <a:spcBef>
                <a:spcPts val="500"/>
              </a:spcBef>
              <a:spcAft>
                <a:spcPts val="0"/>
              </a:spcAft>
              <a:buClr>
                <a:srgbClr val="636363"/>
              </a:buClr>
              <a:buSzPts val="2000"/>
              <a:buFont typeface="Arial"/>
              <a:buNone/>
              <a:defRPr sz="2000">
                <a:solidFill>
                  <a:srgbClr val="636363"/>
                </a:solidFill>
              </a:defRPr>
            </a:lvl4pPr>
            <a:lvl5pPr marL="2286000" lvl="4" indent="-342900" algn="l" rtl="0">
              <a:lnSpc>
                <a:spcPct val="90000"/>
              </a:lnSpc>
              <a:spcBef>
                <a:spcPts val="500"/>
              </a:spcBef>
              <a:spcAft>
                <a:spcPts val="0"/>
              </a:spcAft>
              <a:buClr>
                <a:srgbClr val="636363"/>
              </a:buClr>
              <a:buSzPts val="1800"/>
              <a:buChar char="•"/>
              <a:defRPr>
                <a:solidFill>
                  <a:srgbClr val="636363"/>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6" name="Google Shape;236;g198be18acf6_0_161"/>
          <p:cNvSpPr txBox="1">
            <a:spLocks noGrp="1"/>
          </p:cNvSpPr>
          <p:nvPr>
            <p:ph type="body" idx="2"/>
          </p:nvPr>
        </p:nvSpPr>
        <p:spPr>
          <a:xfrm>
            <a:off x="3844636" y="1822450"/>
            <a:ext cx="27432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636363"/>
              </a:buClr>
              <a:buSzPts val="2000"/>
              <a:buNone/>
              <a:defRPr sz="2000">
                <a:solidFill>
                  <a:srgbClr val="636363"/>
                </a:solidFill>
              </a:defRPr>
            </a:lvl1pPr>
            <a:lvl2pPr marL="914400" lvl="1" indent="-228600" algn="l" rtl="0">
              <a:lnSpc>
                <a:spcPct val="90000"/>
              </a:lnSpc>
              <a:spcBef>
                <a:spcPts val="500"/>
              </a:spcBef>
              <a:spcAft>
                <a:spcPts val="0"/>
              </a:spcAft>
              <a:buClr>
                <a:srgbClr val="636363"/>
              </a:buClr>
              <a:buSzPts val="2400"/>
              <a:buNone/>
              <a:defRPr>
                <a:solidFill>
                  <a:srgbClr val="636363"/>
                </a:solidFill>
              </a:defRPr>
            </a:lvl2pPr>
            <a:lvl3pPr marL="1371600" lvl="2" indent="-228600" algn="l" rtl="0">
              <a:lnSpc>
                <a:spcPct val="90000"/>
              </a:lnSpc>
              <a:spcBef>
                <a:spcPts val="500"/>
              </a:spcBef>
              <a:spcAft>
                <a:spcPts val="0"/>
              </a:spcAft>
              <a:buClr>
                <a:srgbClr val="636363"/>
              </a:buClr>
              <a:buSzPts val="2000"/>
              <a:buNone/>
              <a:defRPr>
                <a:solidFill>
                  <a:srgbClr val="636363"/>
                </a:solidFill>
              </a:defRPr>
            </a:lvl3pPr>
            <a:lvl4pPr marL="1828800" lvl="3" indent="-342900" algn="l" rtl="0">
              <a:lnSpc>
                <a:spcPct val="90000"/>
              </a:lnSpc>
              <a:spcBef>
                <a:spcPts val="500"/>
              </a:spcBef>
              <a:spcAft>
                <a:spcPts val="0"/>
              </a:spcAft>
              <a:buClr>
                <a:srgbClr val="636363"/>
              </a:buClr>
              <a:buSzPts val="1800"/>
              <a:buChar char="•"/>
              <a:defRPr>
                <a:solidFill>
                  <a:srgbClr val="636363"/>
                </a:solidFill>
              </a:defRPr>
            </a:lvl4pPr>
            <a:lvl5pPr marL="2286000" lvl="4" indent="-342900" algn="l" rtl="0">
              <a:lnSpc>
                <a:spcPct val="90000"/>
              </a:lnSpc>
              <a:spcBef>
                <a:spcPts val="500"/>
              </a:spcBef>
              <a:spcAft>
                <a:spcPts val="0"/>
              </a:spcAft>
              <a:buClr>
                <a:srgbClr val="636363"/>
              </a:buClr>
              <a:buSzPts val="1800"/>
              <a:buChar char="•"/>
              <a:defRPr>
                <a:solidFill>
                  <a:srgbClr val="636363"/>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7" name="Google Shape;237;g198be18acf6_0_1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8" name="Google Shape;238;g198be18acf6_0_1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9" name="Google Shape;239;g198be18acf6_0_1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8"/>
        <p:cNvGrpSpPr/>
        <p:nvPr/>
      </p:nvGrpSpPr>
      <p:grpSpPr>
        <a:xfrm>
          <a:off x="0" y="0"/>
          <a:ext cx="0" cy="0"/>
          <a:chOff x="0" y="0"/>
          <a:chExt cx="0" cy="0"/>
        </a:xfrm>
      </p:grpSpPr>
      <p:sp>
        <p:nvSpPr>
          <p:cNvPr id="29" name="Google Shape;29;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240"/>
        <p:cNvGrpSpPr/>
        <p:nvPr/>
      </p:nvGrpSpPr>
      <p:grpSpPr>
        <a:xfrm>
          <a:off x="0" y="0"/>
          <a:ext cx="0" cy="0"/>
          <a:chOff x="0" y="0"/>
          <a:chExt cx="0" cy="0"/>
        </a:xfrm>
      </p:grpSpPr>
      <p:sp>
        <p:nvSpPr>
          <p:cNvPr id="241" name="Google Shape;241;g198be18acf6_0_168"/>
          <p:cNvSpPr txBox="1">
            <a:spLocks noGrp="1"/>
          </p:cNvSpPr>
          <p:nvPr>
            <p:ph type="title"/>
          </p:nvPr>
        </p:nvSpPr>
        <p:spPr>
          <a:xfrm>
            <a:off x="839788" y="365125"/>
            <a:ext cx="31989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636363"/>
              </a:buClr>
              <a:buSzPts val="4400"/>
              <a:buFont typeface="Calibri"/>
              <a:buNone/>
              <a:defRPr b="1">
                <a:solidFill>
                  <a:srgbClr val="63636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2" name="Google Shape;242;g198be18acf6_0_168"/>
          <p:cNvSpPr txBox="1">
            <a:spLocks noGrp="1"/>
          </p:cNvSpPr>
          <p:nvPr>
            <p:ph type="body" idx="1"/>
          </p:nvPr>
        </p:nvSpPr>
        <p:spPr>
          <a:xfrm>
            <a:off x="942109" y="4080020"/>
            <a:ext cx="2415900" cy="1679400"/>
          </a:xfrm>
          <a:prstGeom prst="rect">
            <a:avLst/>
          </a:prstGeom>
          <a:solidFill>
            <a:srgbClr val="D4D4D4">
              <a:alpha val="60000"/>
            </a:srgbClr>
          </a:solid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636363"/>
              </a:buClr>
              <a:buSzPts val="1600"/>
              <a:buNone/>
              <a:defRPr sz="1600">
                <a:solidFill>
                  <a:srgbClr val="636363"/>
                </a:solidFill>
              </a:defRPr>
            </a:lvl1pPr>
            <a:lvl2pPr marL="914400" lvl="1" indent="-228600" algn="l" rtl="0">
              <a:lnSpc>
                <a:spcPct val="90000"/>
              </a:lnSpc>
              <a:spcBef>
                <a:spcPts val="500"/>
              </a:spcBef>
              <a:spcAft>
                <a:spcPts val="0"/>
              </a:spcAft>
              <a:buClr>
                <a:schemeClr val="dk1"/>
              </a:buClr>
              <a:buSzPts val="1200"/>
              <a:buNone/>
              <a:defRPr sz="12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3" name="Google Shape;243;g198be18acf6_0_1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4" name="Google Shape;244;g198be18acf6_0_1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5" name="Google Shape;245;g198be18acf6_0_1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
        <p:nvSpPr>
          <p:cNvPr id="246" name="Google Shape;246;g198be18acf6_0_168"/>
          <p:cNvSpPr/>
          <p:nvPr/>
        </p:nvSpPr>
        <p:spPr>
          <a:xfrm>
            <a:off x="942109" y="1342881"/>
            <a:ext cx="1967400" cy="98100"/>
          </a:xfrm>
          <a:prstGeom prst="rect">
            <a:avLst/>
          </a:prstGeom>
          <a:solidFill>
            <a:srgbClr val="FF8A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7" name="Google Shape;247;g198be18acf6_0_168"/>
          <p:cNvSpPr txBox="1">
            <a:spLocks noGrp="1"/>
          </p:cNvSpPr>
          <p:nvPr>
            <p:ph type="body" idx="2"/>
          </p:nvPr>
        </p:nvSpPr>
        <p:spPr>
          <a:xfrm>
            <a:off x="3580605" y="4097914"/>
            <a:ext cx="2415900" cy="1679400"/>
          </a:xfrm>
          <a:prstGeom prst="rect">
            <a:avLst/>
          </a:prstGeom>
          <a:solidFill>
            <a:srgbClr val="D4D4D4">
              <a:alpha val="60000"/>
            </a:srgbClr>
          </a:solid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636363"/>
              </a:buClr>
              <a:buSzPts val="1600"/>
              <a:buNone/>
              <a:defRPr sz="1600">
                <a:solidFill>
                  <a:srgbClr val="636363"/>
                </a:solidFill>
              </a:defRPr>
            </a:lvl1pPr>
            <a:lvl2pPr marL="914400" lvl="1" indent="-228600" algn="l" rtl="0">
              <a:lnSpc>
                <a:spcPct val="90000"/>
              </a:lnSpc>
              <a:spcBef>
                <a:spcPts val="500"/>
              </a:spcBef>
              <a:spcAft>
                <a:spcPts val="0"/>
              </a:spcAft>
              <a:buClr>
                <a:schemeClr val="dk1"/>
              </a:buClr>
              <a:buSzPts val="1200"/>
              <a:buNone/>
              <a:defRPr sz="12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8" name="Google Shape;248;g198be18acf6_0_168"/>
          <p:cNvSpPr txBox="1">
            <a:spLocks noGrp="1"/>
          </p:cNvSpPr>
          <p:nvPr>
            <p:ph type="body" idx="3"/>
          </p:nvPr>
        </p:nvSpPr>
        <p:spPr>
          <a:xfrm>
            <a:off x="6177538" y="4097914"/>
            <a:ext cx="2415900" cy="1679400"/>
          </a:xfrm>
          <a:prstGeom prst="rect">
            <a:avLst/>
          </a:prstGeom>
          <a:solidFill>
            <a:srgbClr val="D4D4D4">
              <a:alpha val="60000"/>
            </a:srgbClr>
          </a:solid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636363"/>
              </a:buClr>
              <a:buSzPts val="1600"/>
              <a:buNone/>
              <a:defRPr sz="1600">
                <a:solidFill>
                  <a:srgbClr val="636363"/>
                </a:solidFill>
              </a:defRPr>
            </a:lvl1pPr>
            <a:lvl2pPr marL="914400" lvl="1" indent="-228600" algn="l" rtl="0">
              <a:lnSpc>
                <a:spcPct val="90000"/>
              </a:lnSpc>
              <a:spcBef>
                <a:spcPts val="500"/>
              </a:spcBef>
              <a:spcAft>
                <a:spcPts val="0"/>
              </a:spcAft>
              <a:buClr>
                <a:schemeClr val="dk1"/>
              </a:buClr>
              <a:buSzPts val="1200"/>
              <a:buNone/>
              <a:defRPr sz="12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9" name="Google Shape;249;g198be18acf6_0_168"/>
          <p:cNvSpPr txBox="1">
            <a:spLocks noGrp="1"/>
          </p:cNvSpPr>
          <p:nvPr>
            <p:ph type="body" idx="4"/>
          </p:nvPr>
        </p:nvSpPr>
        <p:spPr>
          <a:xfrm>
            <a:off x="8816034" y="4115808"/>
            <a:ext cx="2415900" cy="1679400"/>
          </a:xfrm>
          <a:prstGeom prst="rect">
            <a:avLst/>
          </a:prstGeom>
          <a:solidFill>
            <a:srgbClr val="D4D4D4">
              <a:alpha val="60000"/>
            </a:srgbClr>
          </a:solid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636363"/>
              </a:buClr>
              <a:buSzPts val="1600"/>
              <a:buNone/>
              <a:defRPr sz="1600">
                <a:solidFill>
                  <a:srgbClr val="636363"/>
                </a:solidFill>
              </a:defRPr>
            </a:lvl1pPr>
            <a:lvl2pPr marL="914400" lvl="1" indent="-228600" algn="l" rtl="0">
              <a:lnSpc>
                <a:spcPct val="90000"/>
              </a:lnSpc>
              <a:spcBef>
                <a:spcPts val="500"/>
              </a:spcBef>
              <a:spcAft>
                <a:spcPts val="0"/>
              </a:spcAft>
              <a:buClr>
                <a:schemeClr val="dk1"/>
              </a:buClr>
              <a:buSzPts val="1200"/>
              <a:buNone/>
              <a:defRPr sz="12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0" name="Google Shape;250;g198be18acf6_0_168"/>
          <p:cNvSpPr txBox="1">
            <a:spLocks noGrp="1"/>
          </p:cNvSpPr>
          <p:nvPr>
            <p:ph type="body" idx="5"/>
          </p:nvPr>
        </p:nvSpPr>
        <p:spPr>
          <a:xfrm>
            <a:off x="942109" y="2308299"/>
            <a:ext cx="2415900" cy="1679400"/>
          </a:xfrm>
          <a:prstGeom prst="rect">
            <a:avLst/>
          </a:prstGeom>
          <a:solidFill>
            <a:srgbClr val="FCC3C9">
              <a:alpha val="88630"/>
            </a:srgbClr>
          </a:solid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636363"/>
              </a:buClr>
              <a:buSzPts val="1600"/>
              <a:buNone/>
              <a:defRPr sz="1600">
                <a:solidFill>
                  <a:srgbClr val="636363"/>
                </a:solidFill>
              </a:defRPr>
            </a:lvl1pPr>
            <a:lvl2pPr marL="914400" lvl="1" indent="-228600" algn="l" rtl="0">
              <a:lnSpc>
                <a:spcPct val="90000"/>
              </a:lnSpc>
              <a:spcBef>
                <a:spcPts val="500"/>
              </a:spcBef>
              <a:spcAft>
                <a:spcPts val="0"/>
              </a:spcAft>
              <a:buClr>
                <a:schemeClr val="dk1"/>
              </a:buClr>
              <a:buSzPts val="1200"/>
              <a:buNone/>
              <a:defRPr sz="12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1" name="Google Shape;251;g198be18acf6_0_168"/>
          <p:cNvSpPr txBox="1">
            <a:spLocks noGrp="1"/>
          </p:cNvSpPr>
          <p:nvPr>
            <p:ph type="body" idx="6"/>
          </p:nvPr>
        </p:nvSpPr>
        <p:spPr>
          <a:xfrm>
            <a:off x="3580605" y="2326193"/>
            <a:ext cx="2415900" cy="1679400"/>
          </a:xfrm>
          <a:prstGeom prst="rect">
            <a:avLst/>
          </a:prstGeom>
          <a:solidFill>
            <a:srgbClr val="FCC3C9">
              <a:alpha val="88630"/>
            </a:srgbClr>
          </a:solid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636363"/>
              </a:buClr>
              <a:buSzPts val="1600"/>
              <a:buNone/>
              <a:defRPr sz="1600">
                <a:solidFill>
                  <a:srgbClr val="636363"/>
                </a:solidFill>
              </a:defRPr>
            </a:lvl1pPr>
            <a:lvl2pPr marL="914400" lvl="1" indent="-228600" algn="l" rtl="0">
              <a:lnSpc>
                <a:spcPct val="90000"/>
              </a:lnSpc>
              <a:spcBef>
                <a:spcPts val="500"/>
              </a:spcBef>
              <a:spcAft>
                <a:spcPts val="0"/>
              </a:spcAft>
              <a:buClr>
                <a:schemeClr val="dk1"/>
              </a:buClr>
              <a:buSzPts val="1200"/>
              <a:buNone/>
              <a:defRPr sz="12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2" name="Google Shape;252;g198be18acf6_0_168"/>
          <p:cNvSpPr txBox="1">
            <a:spLocks noGrp="1"/>
          </p:cNvSpPr>
          <p:nvPr>
            <p:ph type="body" idx="7"/>
          </p:nvPr>
        </p:nvSpPr>
        <p:spPr>
          <a:xfrm>
            <a:off x="6177538" y="2326193"/>
            <a:ext cx="2415900" cy="1679400"/>
          </a:xfrm>
          <a:prstGeom prst="rect">
            <a:avLst/>
          </a:prstGeom>
          <a:solidFill>
            <a:srgbClr val="FCC3C9">
              <a:alpha val="88630"/>
            </a:srgbClr>
          </a:solid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636363"/>
              </a:buClr>
              <a:buSzPts val="1600"/>
              <a:buNone/>
              <a:defRPr sz="1600">
                <a:solidFill>
                  <a:srgbClr val="636363"/>
                </a:solidFill>
              </a:defRPr>
            </a:lvl1pPr>
            <a:lvl2pPr marL="914400" lvl="1" indent="-228600" algn="l" rtl="0">
              <a:lnSpc>
                <a:spcPct val="90000"/>
              </a:lnSpc>
              <a:spcBef>
                <a:spcPts val="500"/>
              </a:spcBef>
              <a:spcAft>
                <a:spcPts val="0"/>
              </a:spcAft>
              <a:buClr>
                <a:schemeClr val="dk1"/>
              </a:buClr>
              <a:buSzPts val="1200"/>
              <a:buNone/>
              <a:defRPr sz="12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3" name="Google Shape;253;g198be18acf6_0_168"/>
          <p:cNvSpPr txBox="1">
            <a:spLocks noGrp="1"/>
          </p:cNvSpPr>
          <p:nvPr>
            <p:ph type="body" idx="8"/>
          </p:nvPr>
        </p:nvSpPr>
        <p:spPr>
          <a:xfrm>
            <a:off x="8816034" y="2344087"/>
            <a:ext cx="2415900" cy="1679400"/>
          </a:xfrm>
          <a:prstGeom prst="rect">
            <a:avLst/>
          </a:prstGeom>
          <a:solidFill>
            <a:srgbClr val="FCC3C9">
              <a:alpha val="88630"/>
            </a:srgbClr>
          </a:solid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636363"/>
              </a:buClr>
              <a:buSzPts val="1600"/>
              <a:buNone/>
              <a:defRPr sz="1600">
                <a:solidFill>
                  <a:srgbClr val="636363"/>
                </a:solidFill>
              </a:defRPr>
            </a:lvl1pPr>
            <a:lvl2pPr marL="914400" lvl="1" indent="-228600" algn="l" rtl="0">
              <a:lnSpc>
                <a:spcPct val="90000"/>
              </a:lnSpc>
              <a:spcBef>
                <a:spcPts val="500"/>
              </a:spcBef>
              <a:spcAft>
                <a:spcPts val="0"/>
              </a:spcAft>
              <a:buClr>
                <a:schemeClr val="dk1"/>
              </a:buClr>
              <a:buSzPts val="1200"/>
              <a:buNone/>
              <a:defRPr sz="12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254"/>
        <p:cNvGrpSpPr/>
        <p:nvPr/>
      </p:nvGrpSpPr>
      <p:grpSpPr>
        <a:xfrm>
          <a:off x="0" y="0"/>
          <a:ext cx="0" cy="0"/>
          <a:chOff x="0" y="0"/>
          <a:chExt cx="0" cy="0"/>
        </a:xfrm>
      </p:grpSpPr>
      <p:sp>
        <p:nvSpPr>
          <p:cNvPr id="255" name="Google Shape;255;g198be18acf6_0_182"/>
          <p:cNvSpPr txBox="1">
            <a:spLocks noGrp="1"/>
          </p:cNvSpPr>
          <p:nvPr>
            <p:ph type="title"/>
          </p:nvPr>
        </p:nvSpPr>
        <p:spPr>
          <a:xfrm>
            <a:off x="838200" y="365125"/>
            <a:ext cx="32004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400"/>
              <a:buFont typeface="Calibri"/>
              <a:buNone/>
              <a:defRPr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6" name="Google Shape;256;g198be18acf6_0_18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7" name="Google Shape;257;g198be18acf6_0_18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8" name="Google Shape;258;g198be18acf6_0_1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
        <p:nvSpPr>
          <p:cNvPr id="259" name="Google Shape;259;g198be18acf6_0_182"/>
          <p:cNvSpPr/>
          <p:nvPr/>
        </p:nvSpPr>
        <p:spPr>
          <a:xfrm>
            <a:off x="942109" y="1342881"/>
            <a:ext cx="1967400" cy="98100"/>
          </a:xfrm>
          <a:prstGeom prst="rect">
            <a:avLst/>
          </a:prstGeom>
          <a:solidFill>
            <a:srgbClr val="FF8A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g198be18acf6_0_182"/>
          <p:cNvSpPr/>
          <p:nvPr/>
        </p:nvSpPr>
        <p:spPr>
          <a:xfrm>
            <a:off x="0" y="2418629"/>
            <a:ext cx="12192000" cy="3129000"/>
          </a:xfrm>
          <a:prstGeom prst="rect">
            <a:avLst/>
          </a:prstGeom>
          <a:solidFill>
            <a:srgbClr val="D4D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g198be18acf6_0_182"/>
          <p:cNvSpPr txBox="1">
            <a:spLocks noGrp="1"/>
          </p:cNvSpPr>
          <p:nvPr>
            <p:ph type="body" idx="1"/>
          </p:nvPr>
        </p:nvSpPr>
        <p:spPr>
          <a:xfrm>
            <a:off x="7270967" y="1690688"/>
            <a:ext cx="3847200" cy="4609200"/>
          </a:xfrm>
          <a:prstGeom prst="rect">
            <a:avLst/>
          </a:prstGeom>
          <a:solidFill>
            <a:srgbClr val="FFFFFF"/>
          </a:solid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636363"/>
              </a:buClr>
              <a:buSzPts val="1600"/>
              <a:buNone/>
              <a:defRPr sz="1600">
                <a:solidFill>
                  <a:srgbClr val="636363"/>
                </a:solidFill>
              </a:defRPr>
            </a:lvl1pPr>
            <a:lvl2pPr marL="914400" lvl="1" indent="-228600" algn="l" rtl="0">
              <a:lnSpc>
                <a:spcPct val="90000"/>
              </a:lnSpc>
              <a:spcBef>
                <a:spcPts val="500"/>
              </a:spcBef>
              <a:spcAft>
                <a:spcPts val="0"/>
              </a:spcAft>
              <a:buClr>
                <a:schemeClr val="dk1"/>
              </a:buClr>
              <a:buSzPts val="1200"/>
              <a:buNone/>
              <a:defRPr sz="12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2" name="Google Shape;262;g198be18acf6_0_182"/>
          <p:cNvSpPr txBox="1">
            <a:spLocks noGrp="1"/>
          </p:cNvSpPr>
          <p:nvPr>
            <p:ph type="body" idx="2"/>
          </p:nvPr>
        </p:nvSpPr>
        <p:spPr>
          <a:xfrm>
            <a:off x="838200" y="3315421"/>
            <a:ext cx="4856100" cy="1335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636363"/>
              </a:buClr>
              <a:buSzPts val="2000"/>
              <a:buNone/>
              <a:defRPr sz="2000">
                <a:solidFill>
                  <a:srgbClr val="636363"/>
                </a:solidFill>
              </a:defRPr>
            </a:lvl1pPr>
            <a:lvl2pPr marL="914400" lvl="1" indent="-228600" algn="l" rtl="0">
              <a:lnSpc>
                <a:spcPct val="90000"/>
              </a:lnSpc>
              <a:spcBef>
                <a:spcPts val="500"/>
              </a:spcBef>
              <a:spcAft>
                <a:spcPts val="0"/>
              </a:spcAft>
              <a:buClr>
                <a:srgbClr val="636363"/>
              </a:buClr>
              <a:buSzPts val="2400"/>
              <a:buNone/>
              <a:defRPr>
                <a:solidFill>
                  <a:srgbClr val="636363"/>
                </a:solidFill>
              </a:defRPr>
            </a:lvl2pPr>
            <a:lvl3pPr marL="1371600" lvl="2" indent="-228600" algn="l" rtl="0">
              <a:lnSpc>
                <a:spcPct val="90000"/>
              </a:lnSpc>
              <a:spcBef>
                <a:spcPts val="500"/>
              </a:spcBef>
              <a:spcAft>
                <a:spcPts val="0"/>
              </a:spcAft>
              <a:buClr>
                <a:srgbClr val="636363"/>
              </a:buClr>
              <a:buSzPts val="2000"/>
              <a:buNone/>
              <a:defRPr>
                <a:solidFill>
                  <a:srgbClr val="636363"/>
                </a:solidFill>
              </a:defRPr>
            </a:lvl3pPr>
            <a:lvl4pPr marL="1828800" lvl="3" indent="-228600" algn="l" rtl="0">
              <a:lnSpc>
                <a:spcPct val="90000"/>
              </a:lnSpc>
              <a:spcBef>
                <a:spcPts val="500"/>
              </a:spcBef>
              <a:spcAft>
                <a:spcPts val="0"/>
              </a:spcAft>
              <a:buClr>
                <a:srgbClr val="636363"/>
              </a:buClr>
              <a:buSzPts val="2000"/>
              <a:buFont typeface="Arial"/>
              <a:buNone/>
              <a:defRPr sz="2000">
                <a:solidFill>
                  <a:srgbClr val="636363"/>
                </a:solidFill>
              </a:defRPr>
            </a:lvl4pPr>
            <a:lvl5pPr marL="2286000" lvl="4" indent="-342900" algn="l" rtl="0">
              <a:lnSpc>
                <a:spcPct val="90000"/>
              </a:lnSpc>
              <a:spcBef>
                <a:spcPts val="500"/>
              </a:spcBef>
              <a:spcAft>
                <a:spcPts val="0"/>
              </a:spcAft>
              <a:buClr>
                <a:srgbClr val="636363"/>
              </a:buClr>
              <a:buSzPts val="1800"/>
              <a:buChar char="•"/>
              <a:defRPr>
                <a:solidFill>
                  <a:srgbClr val="636363"/>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63"/>
        <p:cNvGrpSpPr/>
        <p:nvPr/>
      </p:nvGrpSpPr>
      <p:grpSpPr>
        <a:xfrm>
          <a:off x="0" y="0"/>
          <a:ext cx="0" cy="0"/>
          <a:chOff x="0" y="0"/>
          <a:chExt cx="0" cy="0"/>
        </a:xfrm>
      </p:grpSpPr>
      <p:sp>
        <p:nvSpPr>
          <p:cNvPr id="264" name="Google Shape;264;g198be18acf6_0_1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5" name="Google Shape;265;g198be18acf6_0_1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6" name="Google Shape;266;g198be18acf6_0_1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pic>
        <p:nvPicPr>
          <p:cNvPr id="267" name="Google Shape;267;g198be18acf6_0_191" descr="Imagen que contiene Logotipo&#10;&#10;Descripción generada automáticamente"/>
          <p:cNvPicPr preferRelativeResize="0"/>
          <p:nvPr/>
        </p:nvPicPr>
        <p:blipFill rotWithShape="1">
          <a:blip r:embed="rId2">
            <a:alphaModFix/>
          </a:blip>
          <a:srcRect/>
          <a:stretch/>
        </p:blipFill>
        <p:spPr>
          <a:xfrm>
            <a:off x="0" y="-91936"/>
            <a:ext cx="12192001" cy="704187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68"/>
        <p:cNvGrpSpPr/>
        <p:nvPr/>
      </p:nvGrpSpPr>
      <p:grpSpPr>
        <a:xfrm>
          <a:off x="0" y="0"/>
          <a:ext cx="0" cy="0"/>
          <a:chOff x="0" y="0"/>
          <a:chExt cx="0" cy="0"/>
        </a:xfrm>
      </p:grpSpPr>
      <p:sp>
        <p:nvSpPr>
          <p:cNvPr id="269" name="Google Shape;269;g198be18acf6_0_19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0" name="Google Shape;270;g198be18acf6_0_196"/>
          <p:cNvSpPr>
            <a:spLocks noGrp="1"/>
          </p:cNvSpPr>
          <p:nvPr>
            <p:ph type="pic" idx="2"/>
          </p:nvPr>
        </p:nvSpPr>
        <p:spPr>
          <a:xfrm>
            <a:off x="5183188" y="987425"/>
            <a:ext cx="6172200" cy="4873500"/>
          </a:xfrm>
          <a:prstGeom prst="rect">
            <a:avLst/>
          </a:prstGeom>
          <a:noFill/>
          <a:ln>
            <a:noFill/>
          </a:ln>
        </p:spPr>
      </p:sp>
      <p:sp>
        <p:nvSpPr>
          <p:cNvPr id="271" name="Google Shape;271;g198be18acf6_0_19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72" name="Google Shape;272;g198be18acf6_0_1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3" name="Google Shape;273;g198be18acf6_0_19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4" name="Google Shape;274;g198be18acf6_0_1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275"/>
        <p:cNvGrpSpPr/>
        <p:nvPr/>
      </p:nvGrpSpPr>
      <p:grpSpPr>
        <a:xfrm>
          <a:off x="0" y="0"/>
          <a:ext cx="0" cy="0"/>
          <a:chOff x="0" y="0"/>
          <a:chExt cx="0" cy="0"/>
        </a:xfrm>
      </p:grpSpPr>
      <p:sp>
        <p:nvSpPr>
          <p:cNvPr id="276" name="Google Shape;276;g198be18acf6_0_20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7" name="Google Shape;277;g198be18acf6_0_20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8" name="Google Shape;278;g198be18acf6_0_2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9" name="Google Shape;279;g198be18acf6_0_20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0" name="Google Shape;280;g198be18acf6_0_2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81"/>
        <p:cNvGrpSpPr/>
        <p:nvPr/>
      </p:nvGrpSpPr>
      <p:grpSpPr>
        <a:xfrm>
          <a:off x="0" y="0"/>
          <a:ext cx="0" cy="0"/>
          <a:chOff x="0" y="0"/>
          <a:chExt cx="0" cy="0"/>
        </a:xfrm>
      </p:grpSpPr>
      <p:sp>
        <p:nvSpPr>
          <p:cNvPr id="282" name="Google Shape;282;g198be18acf6_0_20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3" name="Google Shape;283;g198be18acf6_0_20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4" name="Google Shape;284;g198be18acf6_0_20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5" name="Google Shape;285;g198be18acf6_0_20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6" name="Google Shape;286;g198be18acf6_0_2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34"/>
        <p:cNvGrpSpPr/>
        <p:nvPr/>
      </p:nvGrpSpPr>
      <p:grpSpPr>
        <a:xfrm>
          <a:off x="0" y="0"/>
          <a:ext cx="0" cy="0"/>
          <a:chOff x="0" y="0"/>
          <a:chExt cx="0" cy="0"/>
        </a:xfrm>
      </p:grpSpPr>
      <p:sp>
        <p:nvSpPr>
          <p:cNvPr id="35" name="Google Shape;35;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0"/>
        <p:cNvGrpSpPr/>
        <p:nvPr/>
      </p:nvGrpSpPr>
      <p:grpSpPr>
        <a:xfrm>
          <a:off x="0" y="0"/>
          <a:ext cx="0" cy="0"/>
          <a:chOff x="0" y="0"/>
          <a:chExt cx="0" cy="0"/>
        </a:xfrm>
      </p:grpSpPr>
      <p:sp>
        <p:nvSpPr>
          <p:cNvPr id="41" name="Google Shape;41;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7"/>
        <p:cNvGrpSpPr/>
        <p:nvPr/>
      </p:nvGrpSpPr>
      <p:grpSpPr>
        <a:xfrm>
          <a:off x="0" y="0"/>
          <a:ext cx="0" cy="0"/>
          <a:chOff x="0" y="0"/>
          <a:chExt cx="0" cy="0"/>
        </a:xfrm>
      </p:grpSpPr>
      <p:sp>
        <p:nvSpPr>
          <p:cNvPr id="48" name="Google Shape;48;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6"/>
        <p:cNvGrpSpPr/>
        <p:nvPr/>
      </p:nvGrpSpPr>
      <p:grpSpPr>
        <a:xfrm>
          <a:off x="0" y="0"/>
          <a:ext cx="0" cy="0"/>
          <a:chOff x="0" y="0"/>
          <a:chExt cx="0" cy="0"/>
        </a:xfrm>
      </p:grpSpPr>
      <p:sp>
        <p:nvSpPr>
          <p:cNvPr id="57" name="Google Shape;57;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61"/>
        <p:cNvGrpSpPr/>
        <p:nvPr/>
      </p:nvGrpSpPr>
      <p:grpSpPr>
        <a:xfrm>
          <a:off x="0" y="0"/>
          <a:ext cx="0" cy="0"/>
          <a:chOff x="0" y="0"/>
          <a:chExt cx="0" cy="0"/>
        </a:xfrm>
      </p:grpSpPr>
      <p:sp>
        <p:nvSpPr>
          <p:cNvPr id="62" name="Google Shape;6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5"/>
        <p:cNvGrpSpPr/>
        <p:nvPr/>
      </p:nvGrpSpPr>
      <p:grpSpPr>
        <a:xfrm>
          <a:off x="0" y="0"/>
          <a:ext cx="0" cy="0"/>
          <a:chOff x="0" y="0"/>
          <a:chExt cx="0" cy="0"/>
        </a:xfrm>
      </p:grpSpPr>
      <p:sp>
        <p:nvSpPr>
          <p:cNvPr id="66" name="Google Shape;66;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Google Shape;186;g198be18acf6_0_1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7" name="Google Shape;187;g198be18acf6_0_1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8" name="Google Shape;188;g198be18acf6_0_1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g198be18acf6_0_1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g198be18acf6_0_1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png"/><Relationship Id="rId9" Type="http://schemas.openxmlformats.org/officeDocument/2006/relationships/image" Target="../media/image76.jp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198be18acf6_0_108"/>
          <p:cNvSpPr txBox="1">
            <a:spLocks noGrp="1"/>
          </p:cNvSpPr>
          <p:nvPr>
            <p:ph type="ctrTitle"/>
          </p:nvPr>
        </p:nvSpPr>
        <p:spPr>
          <a:xfrm>
            <a:off x="705394" y="4502937"/>
            <a:ext cx="10554900" cy="1180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EB1E23"/>
              </a:buClr>
              <a:buSzPts val="2700"/>
              <a:buFont typeface="Helvetica Neue"/>
              <a:buNone/>
            </a:pPr>
            <a:r>
              <a:rPr lang="es-PE" sz="2700"/>
              <a:t>PROGRAMA NACIONAL AURORA</a:t>
            </a:r>
            <a:endParaRPr sz="3200"/>
          </a:p>
        </p:txBody>
      </p:sp>
      <p:pic>
        <p:nvPicPr>
          <p:cNvPr id="292" name="Google Shape;292;g198be18acf6_0_108" descr="Un par de personas sentadas en una mesa&#10;&#10;Descripción generada automáticamente con confianza media"/>
          <p:cNvPicPr preferRelativeResize="0"/>
          <p:nvPr/>
        </p:nvPicPr>
        <p:blipFill rotWithShape="1">
          <a:blip r:embed="rId3">
            <a:alphaModFix/>
          </a:blip>
          <a:srcRect l="9264" t="44545" b="11943"/>
          <a:stretch/>
        </p:blipFill>
        <p:spPr>
          <a:xfrm>
            <a:off x="0" y="1"/>
            <a:ext cx="12192000" cy="39029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3"/>
          <p:cNvSpPr/>
          <p:nvPr/>
        </p:nvSpPr>
        <p:spPr>
          <a:xfrm>
            <a:off x="-152402" y="274125"/>
            <a:ext cx="5102774" cy="764956"/>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Consultas atendidas Chat 100 </a:t>
            </a:r>
            <a:endParaRPr/>
          </a:p>
        </p:txBody>
      </p:sp>
      <p:sp>
        <p:nvSpPr>
          <p:cNvPr id="442" name="Google Shape;442;p13"/>
          <p:cNvSpPr txBox="1"/>
          <p:nvPr/>
        </p:nvSpPr>
        <p:spPr>
          <a:xfrm>
            <a:off x="337006" y="6288295"/>
            <a:ext cx="612560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2F5496"/>
                </a:solidFill>
                <a:latin typeface="Calibri"/>
                <a:ea typeface="Calibri"/>
                <a:cs typeface="Calibri"/>
                <a:sym typeface="Calibri"/>
              </a:rPr>
              <a:t>Información Preliminar</a:t>
            </a:r>
            <a:endParaRPr/>
          </a:p>
          <a:p>
            <a:pPr marL="0" marR="0" lvl="0" indent="0" algn="l" rtl="0">
              <a:spcBef>
                <a:spcPts val="0"/>
              </a:spcBef>
              <a:spcAft>
                <a:spcPts val="0"/>
              </a:spcAft>
              <a:buNone/>
            </a:pPr>
            <a:r>
              <a:rPr lang="es-PE" sz="1000">
                <a:solidFill>
                  <a:srgbClr val="2F5496"/>
                </a:solidFill>
                <a:latin typeface="Calibri"/>
                <a:ea typeface="Calibri"/>
                <a:cs typeface="Calibri"/>
                <a:sym typeface="Calibri"/>
              </a:rPr>
              <a:t>Fuente: Sistema de Registro de consultas atendidas a través del Chat 100/SGEC/AURORA/MIMP</a:t>
            </a:r>
            <a:endParaRPr/>
          </a:p>
        </p:txBody>
      </p:sp>
      <p:sp>
        <p:nvSpPr>
          <p:cNvPr id="443" name="Google Shape;443;p13"/>
          <p:cNvSpPr/>
          <p:nvPr/>
        </p:nvSpPr>
        <p:spPr>
          <a:xfrm>
            <a:off x="7629230" y="6288294"/>
            <a:ext cx="4084550" cy="40011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Enero-octubre 2022</a:t>
            </a:r>
            <a:endParaRPr/>
          </a:p>
        </p:txBody>
      </p:sp>
      <p:pic>
        <p:nvPicPr>
          <p:cNvPr id="444" name="Google Shape;444;p13"/>
          <p:cNvPicPr preferRelativeResize="0"/>
          <p:nvPr/>
        </p:nvPicPr>
        <p:blipFill rotWithShape="1">
          <a:blip r:embed="rId3">
            <a:alphaModFix/>
          </a:blip>
          <a:srcRect l="27746" t="53841" r="45013" b="31030"/>
          <a:stretch/>
        </p:blipFill>
        <p:spPr>
          <a:xfrm>
            <a:off x="1022875" y="4844997"/>
            <a:ext cx="4325674" cy="1351374"/>
          </a:xfrm>
          <a:prstGeom prst="rect">
            <a:avLst/>
          </a:prstGeom>
          <a:noFill/>
          <a:ln>
            <a:noFill/>
          </a:ln>
        </p:spPr>
      </p:pic>
      <p:pic>
        <p:nvPicPr>
          <p:cNvPr id="445" name="Google Shape;445;p13"/>
          <p:cNvPicPr preferRelativeResize="0"/>
          <p:nvPr/>
        </p:nvPicPr>
        <p:blipFill rotWithShape="1">
          <a:blip r:embed="rId4">
            <a:alphaModFix/>
          </a:blip>
          <a:srcRect l="2323" t="37334" r="63247" b="35685"/>
          <a:stretch/>
        </p:blipFill>
        <p:spPr>
          <a:xfrm>
            <a:off x="270750" y="1480150"/>
            <a:ext cx="5829926" cy="2569749"/>
          </a:xfrm>
          <a:prstGeom prst="rect">
            <a:avLst/>
          </a:prstGeom>
          <a:noFill/>
          <a:ln>
            <a:noFill/>
          </a:ln>
        </p:spPr>
      </p:pic>
      <p:sp>
        <p:nvSpPr>
          <p:cNvPr id="446" name="Google Shape;446;p13"/>
          <p:cNvSpPr txBox="1"/>
          <p:nvPr/>
        </p:nvSpPr>
        <p:spPr>
          <a:xfrm>
            <a:off x="270750" y="1039075"/>
            <a:ext cx="362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b="1">
                <a:latin typeface="Calibri"/>
                <a:ea typeface="Calibri"/>
                <a:cs typeface="Calibri"/>
                <a:sym typeface="Calibri"/>
              </a:rPr>
              <a:t>Consultas atendidas por año</a:t>
            </a:r>
            <a:endParaRPr b="1">
              <a:latin typeface="Calibri"/>
              <a:ea typeface="Calibri"/>
              <a:cs typeface="Calibri"/>
              <a:sym typeface="Calibri"/>
            </a:endParaRPr>
          </a:p>
        </p:txBody>
      </p:sp>
      <p:sp>
        <p:nvSpPr>
          <p:cNvPr id="447" name="Google Shape;447;p13"/>
          <p:cNvSpPr txBox="1"/>
          <p:nvPr/>
        </p:nvSpPr>
        <p:spPr>
          <a:xfrm>
            <a:off x="1212575" y="4229400"/>
            <a:ext cx="4234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b="1">
                <a:latin typeface="Calibri"/>
                <a:ea typeface="Calibri"/>
                <a:cs typeface="Calibri"/>
                <a:sym typeface="Calibri"/>
              </a:rPr>
              <a:t>Consultas privadas según posibles situaciones de violencia</a:t>
            </a:r>
            <a:endParaRPr b="1">
              <a:latin typeface="Calibri"/>
              <a:ea typeface="Calibri"/>
              <a:cs typeface="Calibri"/>
              <a:sym typeface="Calibri"/>
            </a:endParaRPr>
          </a:p>
        </p:txBody>
      </p:sp>
      <p:pic>
        <p:nvPicPr>
          <p:cNvPr id="448" name="Google Shape;448;p13"/>
          <p:cNvPicPr preferRelativeResize="0"/>
          <p:nvPr/>
        </p:nvPicPr>
        <p:blipFill>
          <a:blip r:embed="rId5">
            <a:alphaModFix/>
          </a:blip>
          <a:stretch>
            <a:fillRect/>
          </a:stretch>
        </p:blipFill>
        <p:spPr>
          <a:xfrm>
            <a:off x="7229951" y="274125"/>
            <a:ext cx="4000500" cy="5667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4"/>
          <p:cNvSpPr/>
          <p:nvPr/>
        </p:nvSpPr>
        <p:spPr>
          <a:xfrm>
            <a:off x="-152402" y="274125"/>
            <a:ext cx="5434086" cy="764956"/>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Casos atendidos por SAU</a:t>
            </a:r>
            <a:endParaRPr sz="2800" b="1">
              <a:solidFill>
                <a:schemeClr val="lt1"/>
              </a:solidFill>
              <a:latin typeface="Calibri"/>
              <a:ea typeface="Calibri"/>
              <a:cs typeface="Calibri"/>
              <a:sym typeface="Calibri"/>
            </a:endParaRPr>
          </a:p>
        </p:txBody>
      </p:sp>
      <p:graphicFrame>
        <p:nvGraphicFramePr>
          <p:cNvPr id="454" name="Google Shape;454;p14"/>
          <p:cNvGraphicFramePr/>
          <p:nvPr/>
        </p:nvGraphicFramePr>
        <p:xfrm>
          <a:off x="3178175" y="-4716463"/>
          <a:ext cx="3000000" cy="3000000"/>
        </p:xfrm>
        <a:graphic>
          <a:graphicData uri="http://schemas.openxmlformats.org/drawingml/2006/table">
            <a:tbl>
              <a:tblPr>
                <a:noFill/>
                <a:tableStyleId>{17EA26D1-A411-4440-9ACF-AF35D5D44B8F}</a:tableStyleId>
              </a:tblPr>
              <a:tblGrid>
                <a:gridCol w="1473925">
                  <a:extLst>
                    <a:ext uri="{9D8B030D-6E8A-4147-A177-3AD203B41FA5}">
                      <a16:colId xmlns:a16="http://schemas.microsoft.com/office/drawing/2014/main" xmlns="" val="20000"/>
                    </a:ext>
                  </a:extLst>
                </a:gridCol>
                <a:gridCol w="748050">
                  <a:extLst>
                    <a:ext uri="{9D8B030D-6E8A-4147-A177-3AD203B41FA5}">
                      <a16:colId xmlns:a16="http://schemas.microsoft.com/office/drawing/2014/main" xmlns="" val="20001"/>
                    </a:ext>
                  </a:extLst>
                </a:gridCol>
                <a:gridCol w="827300">
                  <a:extLst>
                    <a:ext uri="{9D8B030D-6E8A-4147-A177-3AD203B41FA5}">
                      <a16:colId xmlns:a16="http://schemas.microsoft.com/office/drawing/2014/main" xmlns="" val="20002"/>
                    </a:ext>
                  </a:extLst>
                </a:gridCol>
                <a:gridCol w="849475">
                  <a:extLst>
                    <a:ext uri="{9D8B030D-6E8A-4147-A177-3AD203B41FA5}">
                      <a16:colId xmlns:a16="http://schemas.microsoft.com/office/drawing/2014/main" xmlns="" val="20003"/>
                    </a:ext>
                  </a:extLst>
                </a:gridCol>
                <a:gridCol w="789250">
                  <a:extLst>
                    <a:ext uri="{9D8B030D-6E8A-4147-A177-3AD203B41FA5}">
                      <a16:colId xmlns:a16="http://schemas.microsoft.com/office/drawing/2014/main" xmlns="" val="20004"/>
                    </a:ext>
                  </a:extLst>
                </a:gridCol>
                <a:gridCol w="1027000">
                  <a:extLst>
                    <a:ext uri="{9D8B030D-6E8A-4147-A177-3AD203B41FA5}">
                      <a16:colId xmlns:a16="http://schemas.microsoft.com/office/drawing/2014/main" xmlns="" val="20005"/>
                    </a:ext>
                  </a:extLst>
                </a:gridCol>
              </a:tblGrid>
              <a:tr h="152400">
                <a:tc>
                  <a:txBody>
                    <a:bodyPr/>
                    <a:lstStyle/>
                    <a:p>
                      <a:pPr marL="0" marR="0" lvl="0" indent="0" algn="l" rtl="0">
                        <a:spcBef>
                          <a:spcPts val="0"/>
                        </a:spcBef>
                        <a:spcAft>
                          <a:spcPts val="0"/>
                        </a:spcAft>
                        <a:buNone/>
                      </a:pPr>
                      <a:r>
                        <a:rPr lang="es-PE" sz="600" u="none" strike="noStrike" cap="none"/>
                        <a:t> </a:t>
                      </a:r>
                      <a:endParaRPr sz="1100" b="0" i="0" u="none" strike="noStrike" cap="none">
                        <a:solidFill>
                          <a:srgbClr val="000000"/>
                        </a:solidFill>
                        <a:latin typeface="Calibri"/>
                        <a:ea typeface="Calibri"/>
                        <a:cs typeface="Calibri"/>
                        <a:sym typeface="Calibri"/>
                      </a:endParaRPr>
                    </a:p>
                  </a:txBody>
                  <a:tcPr marL="0" marR="0" marT="0" marB="0" anchor="ctr"/>
                </a:tc>
                <a:tc>
                  <a:txBody>
                    <a:bodyPr/>
                    <a:lstStyle/>
                    <a:p>
                      <a:pPr marL="0" marR="0" lvl="0" indent="0" algn="l" rtl="0">
                        <a:spcBef>
                          <a:spcPts val="0"/>
                        </a:spcBef>
                        <a:spcAft>
                          <a:spcPts val="0"/>
                        </a:spcAft>
                        <a:buNone/>
                      </a:pPr>
                      <a:r>
                        <a:rPr lang="es-PE" sz="600" u="none" strike="noStrike" cap="none"/>
                        <a:t> </a:t>
                      </a:r>
                      <a:endParaRPr sz="6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l" rtl="0">
                        <a:spcBef>
                          <a:spcPts val="0"/>
                        </a:spcBef>
                        <a:spcAft>
                          <a:spcPts val="0"/>
                        </a:spcAft>
                        <a:buNone/>
                      </a:pPr>
                      <a:r>
                        <a:rPr lang="es-PE" sz="600" u="none" strike="noStrike" cap="none"/>
                        <a:t> </a:t>
                      </a:r>
                      <a:endParaRPr sz="6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l" rtl="0">
                        <a:spcBef>
                          <a:spcPts val="0"/>
                        </a:spcBef>
                        <a:spcAft>
                          <a:spcPts val="0"/>
                        </a:spcAft>
                        <a:buNone/>
                      </a:pPr>
                      <a:r>
                        <a:rPr lang="es-PE" sz="600" u="none" strike="noStrike" cap="none"/>
                        <a:t> </a:t>
                      </a:r>
                      <a:endParaRPr sz="6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l" rtl="0">
                        <a:spcBef>
                          <a:spcPts val="0"/>
                        </a:spcBef>
                        <a:spcAft>
                          <a:spcPts val="0"/>
                        </a:spcAft>
                        <a:buNone/>
                      </a:pPr>
                      <a:r>
                        <a:rPr lang="es-PE" sz="600" u="none" strike="noStrike" cap="none"/>
                        <a:t> </a:t>
                      </a:r>
                      <a:endParaRPr sz="6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l" rtl="0">
                        <a:spcBef>
                          <a:spcPts val="0"/>
                        </a:spcBef>
                        <a:spcAft>
                          <a:spcPts val="0"/>
                        </a:spcAft>
                        <a:buNone/>
                      </a:pPr>
                      <a:r>
                        <a:rPr lang="es-PE" sz="600" u="none" strike="noStrike" cap="none"/>
                        <a:t> </a:t>
                      </a:r>
                      <a:endParaRPr sz="6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0"/>
                  </a:ext>
                </a:extLst>
              </a:tr>
              <a:tr h="133350">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extLst>
                  <a:ext uri="{0D108BD9-81ED-4DB2-BD59-A6C34878D82A}">
                    <a16:rowId xmlns:a16="http://schemas.microsoft.com/office/drawing/2014/main" xmlns="" val="10001"/>
                  </a:ext>
                </a:extLst>
              </a:tr>
              <a:tr h="133350">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extLst>
                  <a:ext uri="{0D108BD9-81ED-4DB2-BD59-A6C34878D82A}">
                    <a16:rowId xmlns:a16="http://schemas.microsoft.com/office/drawing/2014/main" xmlns="" val="10002"/>
                  </a:ext>
                </a:extLst>
              </a:tr>
              <a:tr h="85725">
                <a:tc>
                  <a:txBody>
                    <a:bodyPr/>
                    <a:lstStyle/>
                    <a:p>
                      <a:pPr marL="0" marR="0" lvl="0" indent="0" algn="l" rtl="0">
                        <a:spcBef>
                          <a:spcPts val="0"/>
                        </a:spcBef>
                        <a:spcAft>
                          <a:spcPts val="0"/>
                        </a:spcAft>
                        <a:buNone/>
                      </a:pPr>
                      <a:r>
                        <a:rPr lang="es-PE" sz="900" u="none" strike="noStrike" cap="none"/>
                        <a:t> </a:t>
                      </a:r>
                      <a:endParaRPr sz="900" b="1"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tc>
                  <a:txBody>
                    <a:bodyPr/>
                    <a:lstStyle/>
                    <a:p>
                      <a:pPr marL="0" marR="0" lvl="0" indent="0" algn="l" rtl="0">
                        <a:spcBef>
                          <a:spcPts val="0"/>
                        </a:spcBef>
                        <a:spcAft>
                          <a:spcPts val="0"/>
                        </a:spcAft>
                        <a:buNone/>
                      </a:pPr>
                      <a:r>
                        <a:rPr lang="es-PE" sz="900" u="none" strike="noStrike" cap="none"/>
                        <a:t> </a:t>
                      </a:r>
                      <a:endParaRPr sz="900" b="0" i="0" u="none" strike="noStrike" cap="none">
                        <a:solidFill>
                          <a:srgbClr val="000000"/>
                        </a:solidFill>
                        <a:latin typeface="Arial"/>
                        <a:ea typeface="Arial"/>
                        <a:cs typeface="Arial"/>
                        <a:sym typeface="Arial"/>
                      </a:endParaRPr>
                    </a:p>
                  </a:txBody>
                  <a:tcPr marL="0" marR="0" marT="0" marB="0" anchor="b"/>
                </a:tc>
                <a:extLst>
                  <a:ext uri="{0D108BD9-81ED-4DB2-BD59-A6C34878D82A}">
                    <a16:rowId xmlns:a16="http://schemas.microsoft.com/office/drawing/2014/main" xmlns="" val="10003"/>
                  </a:ext>
                </a:extLst>
              </a:tr>
              <a:tr h="304800">
                <a:tc>
                  <a:txBody>
                    <a:bodyPr/>
                    <a:lstStyle/>
                    <a:p>
                      <a:pPr marL="0" marR="0" lvl="0" indent="0" algn="ctr" rtl="0">
                        <a:spcBef>
                          <a:spcPts val="0"/>
                        </a:spcBef>
                        <a:spcAft>
                          <a:spcPts val="0"/>
                        </a:spcAft>
                        <a:buNone/>
                      </a:pPr>
                      <a:r>
                        <a:rPr lang="es-PE" sz="1200" u="none" strike="noStrike" cap="none"/>
                        <a:t>Mes</a:t>
                      </a:r>
                      <a:endParaRPr sz="1200" b="1" i="0" u="none" strike="noStrike" cap="none">
                        <a:solidFill>
                          <a:srgbClr val="FFFFFF"/>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1200" u="none" strike="noStrike" cap="none"/>
                        <a:t>Total</a:t>
                      </a:r>
                      <a:endParaRPr sz="1200" b="1" i="0" u="none" strike="noStrike" cap="none">
                        <a:solidFill>
                          <a:srgbClr val="FFFFFF"/>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900" u="none" strike="noStrike" cap="none"/>
                        <a:t>Económica o patrimonial</a:t>
                      </a:r>
                      <a:endParaRPr sz="900" b="1" i="0" u="none" strike="noStrike" cap="none">
                        <a:solidFill>
                          <a:srgbClr val="FFFFFF"/>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900" u="none" strike="noStrike" cap="none"/>
                        <a:t>Psicológica</a:t>
                      </a:r>
                      <a:endParaRPr sz="900" b="1" i="0" u="none" strike="noStrike" cap="none">
                        <a:solidFill>
                          <a:srgbClr val="FFFFFF"/>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900" u="none" strike="noStrike" cap="none"/>
                        <a:t>Física</a:t>
                      </a:r>
                      <a:endParaRPr sz="900" b="1" i="0" u="none" strike="noStrike" cap="none">
                        <a:solidFill>
                          <a:srgbClr val="FFFFFF"/>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900" u="none" strike="noStrike" cap="none"/>
                        <a:t>Sexual</a:t>
                      </a:r>
                      <a:endParaRPr sz="900" b="1" i="0" u="none" strike="noStrike" cap="none">
                        <a:solidFill>
                          <a:srgbClr val="FFFFFF"/>
                        </a:solidFill>
                        <a:latin typeface="Arial Narrow"/>
                        <a:ea typeface="Arial Narrow"/>
                        <a:cs typeface="Arial Narrow"/>
                        <a:sym typeface="Arial Narrow"/>
                      </a:endParaRPr>
                    </a:p>
                  </a:txBody>
                  <a:tcPr marL="0" marR="0" marT="0" marB="0" anchor="ctr"/>
                </a:tc>
                <a:extLst>
                  <a:ext uri="{0D108BD9-81ED-4DB2-BD59-A6C34878D82A}">
                    <a16:rowId xmlns:a16="http://schemas.microsoft.com/office/drawing/2014/main" xmlns="" val="10004"/>
                  </a:ext>
                </a:extLst>
              </a:tr>
              <a:tr h="276225">
                <a:tc>
                  <a:txBody>
                    <a:bodyPr/>
                    <a:lstStyle/>
                    <a:p>
                      <a:pPr marL="0" marR="0" lvl="0" indent="0" algn="l" rtl="0">
                        <a:spcBef>
                          <a:spcPts val="0"/>
                        </a:spcBef>
                        <a:spcAft>
                          <a:spcPts val="0"/>
                        </a:spcAft>
                        <a:buNone/>
                      </a:pPr>
                      <a:r>
                        <a:rPr lang="es-PE" sz="1200" u="none" strike="noStrike" cap="none"/>
                        <a:t>Enero</a:t>
                      </a:r>
                      <a:endParaRPr sz="1200" b="1" i="0" u="none" strike="noStrike" cap="none">
                        <a:solidFill>
                          <a:srgbClr val="000000"/>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1200" u="none" strike="noStrike" cap="none"/>
                        <a:t>518</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5</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159</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231</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123</a:t>
                      </a:r>
                      <a:endParaRPr sz="12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5"/>
                  </a:ext>
                </a:extLst>
              </a:tr>
              <a:tr h="276225">
                <a:tc>
                  <a:txBody>
                    <a:bodyPr/>
                    <a:lstStyle/>
                    <a:p>
                      <a:pPr marL="0" marR="0" lvl="0" indent="0" algn="l" rtl="0">
                        <a:spcBef>
                          <a:spcPts val="0"/>
                        </a:spcBef>
                        <a:spcAft>
                          <a:spcPts val="0"/>
                        </a:spcAft>
                        <a:buNone/>
                      </a:pPr>
                      <a:r>
                        <a:rPr lang="es-PE" sz="1200" u="none" strike="noStrike" cap="none"/>
                        <a:t>Febrero</a:t>
                      </a:r>
                      <a:endParaRPr sz="1200" b="1" i="0" u="none" strike="noStrike" cap="none">
                        <a:solidFill>
                          <a:srgbClr val="000000"/>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1200" u="none" strike="noStrike" cap="none"/>
                        <a:t>458</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2</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116</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191</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149</a:t>
                      </a:r>
                      <a:endParaRPr sz="12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6"/>
                  </a:ext>
                </a:extLst>
              </a:tr>
              <a:tr h="276225">
                <a:tc>
                  <a:txBody>
                    <a:bodyPr/>
                    <a:lstStyle/>
                    <a:p>
                      <a:pPr marL="0" marR="0" lvl="0" indent="0" algn="l" rtl="0">
                        <a:spcBef>
                          <a:spcPts val="0"/>
                        </a:spcBef>
                        <a:spcAft>
                          <a:spcPts val="0"/>
                        </a:spcAft>
                        <a:buNone/>
                      </a:pPr>
                      <a:r>
                        <a:rPr lang="es-PE" sz="1200" u="none" strike="noStrike" cap="none"/>
                        <a:t>Marzo</a:t>
                      </a:r>
                      <a:endParaRPr sz="1200" b="1" i="0" u="none" strike="noStrike" cap="none">
                        <a:solidFill>
                          <a:srgbClr val="000000"/>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1200" u="none" strike="noStrike" cap="none"/>
                        <a:t>545</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3</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131</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243</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168</a:t>
                      </a:r>
                      <a:endParaRPr sz="12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7"/>
                  </a:ext>
                </a:extLst>
              </a:tr>
              <a:tr h="276225">
                <a:tc>
                  <a:txBody>
                    <a:bodyPr/>
                    <a:lstStyle/>
                    <a:p>
                      <a:pPr marL="0" marR="0" lvl="0" indent="0" algn="l" rtl="0">
                        <a:spcBef>
                          <a:spcPts val="0"/>
                        </a:spcBef>
                        <a:spcAft>
                          <a:spcPts val="0"/>
                        </a:spcAft>
                        <a:buNone/>
                      </a:pPr>
                      <a:r>
                        <a:rPr lang="es-PE" sz="1200" u="none" strike="noStrike" cap="none"/>
                        <a:t>Abril</a:t>
                      </a:r>
                      <a:endParaRPr sz="1200" b="1" i="0" u="none" strike="noStrike" cap="none">
                        <a:solidFill>
                          <a:srgbClr val="000000"/>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1200" u="none" strike="noStrike" cap="none"/>
                        <a:t>508</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4</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136</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203</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165</a:t>
                      </a:r>
                      <a:endParaRPr sz="12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8"/>
                  </a:ext>
                </a:extLst>
              </a:tr>
              <a:tr h="276225">
                <a:tc>
                  <a:txBody>
                    <a:bodyPr/>
                    <a:lstStyle/>
                    <a:p>
                      <a:pPr marL="0" marR="0" lvl="0" indent="0" algn="l" rtl="0">
                        <a:spcBef>
                          <a:spcPts val="0"/>
                        </a:spcBef>
                        <a:spcAft>
                          <a:spcPts val="0"/>
                        </a:spcAft>
                        <a:buNone/>
                      </a:pPr>
                      <a:r>
                        <a:rPr lang="es-PE" sz="1200" u="none" strike="noStrike" cap="none"/>
                        <a:t>Mayo</a:t>
                      </a:r>
                      <a:endParaRPr sz="1200" b="1" i="0" u="none" strike="noStrike" cap="none">
                        <a:solidFill>
                          <a:srgbClr val="000000"/>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1200" u="none" strike="noStrike" cap="none"/>
                        <a:t>592</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6</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148</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225</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213</a:t>
                      </a:r>
                      <a:endParaRPr sz="12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9"/>
                  </a:ext>
                </a:extLst>
              </a:tr>
              <a:tr h="276225">
                <a:tc>
                  <a:txBody>
                    <a:bodyPr/>
                    <a:lstStyle/>
                    <a:p>
                      <a:pPr marL="0" marR="0" lvl="0" indent="0" algn="l" rtl="0">
                        <a:spcBef>
                          <a:spcPts val="0"/>
                        </a:spcBef>
                        <a:spcAft>
                          <a:spcPts val="0"/>
                        </a:spcAft>
                        <a:buNone/>
                      </a:pPr>
                      <a:r>
                        <a:rPr lang="es-PE" sz="1200" u="none" strike="noStrike" cap="none"/>
                        <a:t>Junio</a:t>
                      </a:r>
                      <a:endParaRPr sz="1200" b="1" i="0" u="none" strike="noStrike" cap="none">
                        <a:solidFill>
                          <a:srgbClr val="000000"/>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1200" u="none" strike="noStrike" cap="none"/>
                        <a:t>621</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3</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183</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250</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185</a:t>
                      </a:r>
                      <a:endParaRPr sz="12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10"/>
                  </a:ext>
                </a:extLst>
              </a:tr>
              <a:tr h="276225">
                <a:tc>
                  <a:txBody>
                    <a:bodyPr/>
                    <a:lstStyle/>
                    <a:p>
                      <a:pPr marL="0" marR="0" lvl="0" indent="0" algn="l" rtl="0">
                        <a:spcBef>
                          <a:spcPts val="0"/>
                        </a:spcBef>
                        <a:spcAft>
                          <a:spcPts val="0"/>
                        </a:spcAft>
                        <a:buNone/>
                      </a:pPr>
                      <a:r>
                        <a:rPr lang="es-PE" sz="1200" u="none" strike="noStrike" cap="none"/>
                        <a:t>Julio</a:t>
                      </a:r>
                      <a:endParaRPr sz="1200" b="1" i="0" u="none" strike="noStrike" cap="none">
                        <a:solidFill>
                          <a:srgbClr val="000000"/>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1200" u="none" strike="noStrike" cap="none"/>
                        <a:t>607</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7</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111</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262</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227</a:t>
                      </a:r>
                      <a:endParaRPr sz="12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11"/>
                  </a:ext>
                </a:extLst>
              </a:tr>
              <a:tr h="247650">
                <a:tc>
                  <a:txBody>
                    <a:bodyPr/>
                    <a:lstStyle/>
                    <a:p>
                      <a:pPr marL="0" marR="0" lvl="0" indent="0" algn="l" rtl="0">
                        <a:spcBef>
                          <a:spcPts val="0"/>
                        </a:spcBef>
                        <a:spcAft>
                          <a:spcPts val="0"/>
                        </a:spcAft>
                        <a:buNone/>
                      </a:pPr>
                      <a:r>
                        <a:rPr lang="es-PE" sz="1200" u="none" strike="noStrike" cap="none"/>
                        <a:t>Agosto</a:t>
                      </a:r>
                      <a:endParaRPr sz="1200" b="1" i="0" u="none" strike="noStrike" cap="none">
                        <a:solidFill>
                          <a:srgbClr val="000000"/>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1200" u="none" strike="noStrike" cap="none"/>
                        <a:t>551</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3</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143</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226</a:t>
                      </a:r>
                      <a:endParaRPr sz="12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179</a:t>
                      </a:r>
                      <a:endParaRPr sz="12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12"/>
                  </a:ext>
                </a:extLst>
              </a:tr>
              <a:tr h="285750">
                <a:tc>
                  <a:txBody>
                    <a:bodyPr/>
                    <a:lstStyle/>
                    <a:p>
                      <a:pPr marL="0" marR="0" lvl="0" indent="0" algn="ctr" rtl="0">
                        <a:spcBef>
                          <a:spcPts val="0"/>
                        </a:spcBef>
                        <a:spcAft>
                          <a:spcPts val="0"/>
                        </a:spcAft>
                        <a:buNone/>
                      </a:pPr>
                      <a:r>
                        <a:rPr lang="es-PE" sz="1200" u="none" strike="noStrike" cap="none"/>
                        <a:t>Total</a:t>
                      </a:r>
                      <a:endParaRPr sz="1200" b="1" i="0" u="none" strike="noStrike" cap="none">
                        <a:solidFill>
                          <a:srgbClr val="000000"/>
                        </a:solidFill>
                        <a:latin typeface="Arial Narrow"/>
                        <a:ea typeface="Arial Narrow"/>
                        <a:cs typeface="Arial Narrow"/>
                        <a:sym typeface="Arial Narrow"/>
                      </a:endParaRPr>
                    </a:p>
                  </a:txBody>
                  <a:tcPr marL="0" marR="0" marT="0" marB="0" anchor="ctr"/>
                </a:tc>
                <a:tc>
                  <a:txBody>
                    <a:bodyPr/>
                    <a:lstStyle/>
                    <a:p>
                      <a:pPr marL="0" marR="0" lvl="0" indent="0" algn="ctr" rtl="0">
                        <a:spcBef>
                          <a:spcPts val="0"/>
                        </a:spcBef>
                        <a:spcAft>
                          <a:spcPts val="0"/>
                        </a:spcAft>
                        <a:buNone/>
                      </a:pPr>
                      <a:r>
                        <a:rPr lang="es-PE" sz="1200" u="none" strike="noStrike" cap="none"/>
                        <a:t>4,400</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33</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1,127</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1,831</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1,409</a:t>
                      </a:r>
                      <a:endParaRPr sz="1200" b="1"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13"/>
                  </a:ext>
                </a:extLst>
              </a:tr>
              <a:tr h="285750">
                <a:tc>
                  <a:txBody>
                    <a:bodyPr/>
                    <a:lstStyle/>
                    <a:p>
                      <a:pPr marL="0" marR="0" lvl="0" indent="0" algn="ctr" rtl="0">
                        <a:spcBef>
                          <a:spcPts val="0"/>
                        </a:spcBef>
                        <a:spcAft>
                          <a:spcPts val="0"/>
                        </a:spcAft>
                        <a:buNone/>
                      </a:pPr>
                      <a:r>
                        <a:rPr lang="es-PE" sz="1200" u="none" strike="noStrike" cap="none"/>
                        <a:t>%</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100.0%</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0.8%</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25.6%</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41.6%</a:t>
                      </a:r>
                      <a:endParaRPr sz="12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1200" u="none" strike="noStrike" cap="none"/>
                        <a:t>32.0%</a:t>
                      </a:r>
                      <a:endParaRPr sz="1200" b="1"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14"/>
                  </a:ext>
                </a:extLst>
              </a:tr>
            </a:tbl>
          </a:graphicData>
        </a:graphic>
      </p:graphicFrame>
      <p:sp>
        <p:nvSpPr>
          <p:cNvPr id="455" name="Google Shape;455;p14"/>
          <p:cNvSpPr/>
          <p:nvPr/>
        </p:nvSpPr>
        <p:spPr>
          <a:xfrm>
            <a:off x="4100513" y="11326813"/>
            <a:ext cx="4914900" cy="249237"/>
          </a:xfrm>
          <a:prstGeom prst="rect">
            <a:avLst/>
          </a:prstGeom>
          <a:solidFill>
            <a:srgbClr val="D0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1100">
                <a:solidFill>
                  <a:srgbClr val="000000"/>
                </a:solidFill>
                <a:latin typeface="Arial"/>
                <a:ea typeface="Arial"/>
                <a:cs typeface="Arial"/>
                <a:sym typeface="Arial"/>
              </a:rPr>
              <a:t>    Casos atendidos por tipo de violencia según mes </a:t>
            </a:r>
            <a:endParaRPr/>
          </a:p>
        </p:txBody>
      </p:sp>
      <p:sp>
        <p:nvSpPr>
          <p:cNvPr id="456" name="Google Shape;456;p14"/>
          <p:cNvSpPr txBox="1"/>
          <p:nvPr/>
        </p:nvSpPr>
        <p:spPr>
          <a:xfrm>
            <a:off x="492173" y="5980668"/>
            <a:ext cx="621161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2F5496"/>
                </a:solidFill>
                <a:latin typeface="Calibri"/>
                <a:ea typeface="Calibri"/>
                <a:cs typeface="Calibri"/>
                <a:sym typeface="Calibri"/>
              </a:rPr>
              <a:t>Información Preliminar</a:t>
            </a:r>
            <a:endParaRPr/>
          </a:p>
          <a:p>
            <a:pPr marL="0" marR="0" lvl="0" indent="0" algn="l" rtl="0">
              <a:spcBef>
                <a:spcPts val="0"/>
              </a:spcBef>
              <a:spcAft>
                <a:spcPts val="0"/>
              </a:spcAft>
              <a:buNone/>
            </a:pPr>
            <a:r>
              <a:rPr lang="es-PE" sz="1000">
                <a:solidFill>
                  <a:srgbClr val="2F5496"/>
                </a:solidFill>
                <a:latin typeface="Calibri"/>
                <a:ea typeface="Calibri"/>
                <a:cs typeface="Calibri"/>
                <a:sym typeface="Calibri"/>
              </a:rPr>
              <a:t>Fuente: Sistema de Registro de casos SAU/SGEC/AURORA/MIMP</a:t>
            </a:r>
            <a:endParaRPr/>
          </a:p>
        </p:txBody>
      </p:sp>
      <p:pic>
        <p:nvPicPr>
          <p:cNvPr id="457" name="Google Shape;457;p14" title="Gráfico"/>
          <p:cNvPicPr preferRelativeResize="0"/>
          <p:nvPr/>
        </p:nvPicPr>
        <p:blipFill>
          <a:blip r:embed="rId3">
            <a:alphaModFix/>
          </a:blip>
          <a:stretch>
            <a:fillRect/>
          </a:stretch>
        </p:blipFill>
        <p:spPr>
          <a:xfrm>
            <a:off x="598250" y="1039075"/>
            <a:ext cx="3932775" cy="4822301"/>
          </a:xfrm>
          <a:prstGeom prst="rect">
            <a:avLst/>
          </a:prstGeom>
          <a:noFill/>
          <a:ln>
            <a:noFill/>
          </a:ln>
        </p:spPr>
      </p:pic>
      <p:pic>
        <p:nvPicPr>
          <p:cNvPr id="458" name="Google Shape;458;p14" title="Gráfico"/>
          <p:cNvPicPr preferRelativeResize="0"/>
          <p:nvPr/>
        </p:nvPicPr>
        <p:blipFill>
          <a:blip r:embed="rId4">
            <a:alphaModFix/>
          </a:blip>
          <a:stretch>
            <a:fillRect/>
          </a:stretch>
        </p:blipFill>
        <p:spPr>
          <a:xfrm>
            <a:off x="5281675" y="984256"/>
            <a:ext cx="6323034" cy="2693298"/>
          </a:xfrm>
          <a:prstGeom prst="rect">
            <a:avLst/>
          </a:prstGeom>
          <a:noFill/>
          <a:ln>
            <a:noFill/>
          </a:ln>
        </p:spPr>
      </p:pic>
      <p:pic>
        <p:nvPicPr>
          <p:cNvPr id="459" name="Google Shape;459;p14" title="Gráfico"/>
          <p:cNvPicPr preferRelativeResize="0"/>
          <p:nvPr/>
        </p:nvPicPr>
        <p:blipFill>
          <a:blip r:embed="rId5">
            <a:alphaModFix/>
          </a:blip>
          <a:stretch>
            <a:fillRect/>
          </a:stretch>
        </p:blipFill>
        <p:spPr>
          <a:xfrm>
            <a:off x="7211412" y="3790479"/>
            <a:ext cx="2605876" cy="2875647"/>
          </a:xfrm>
          <a:prstGeom prst="rect">
            <a:avLst/>
          </a:prstGeom>
          <a:noFill/>
          <a:ln>
            <a:noFill/>
          </a:ln>
        </p:spPr>
      </p:pic>
      <p:sp>
        <p:nvSpPr>
          <p:cNvPr id="460" name="Google Shape;460;p14"/>
          <p:cNvSpPr/>
          <p:nvPr/>
        </p:nvSpPr>
        <p:spPr>
          <a:xfrm>
            <a:off x="6810230" y="274119"/>
            <a:ext cx="4084500" cy="400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Enero-octubre 2022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5"/>
          <p:cNvSpPr/>
          <p:nvPr/>
        </p:nvSpPr>
        <p:spPr>
          <a:xfrm>
            <a:off x="-152402" y="274125"/>
            <a:ext cx="5434086" cy="764956"/>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Centro Emergencia Mujer – CEM</a:t>
            </a:r>
            <a:endParaRPr sz="2800" b="1">
              <a:solidFill>
                <a:schemeClr val="lt1"/>
              </a:solidFill>
              <a:latin typeface="Calibri"/>
              <a:ea typeface="Calibri"/>
              <a:cs typeface="Calibri"/>
              <a:sym typeface="Calibri"/>
            </a:endParaRPr>
          </a:p>
        </p:txBody>
      </p:sp>
      <p:sp>
        <p:nvSpPr>
          <p:cNvPr id="466" name="Google Shape;466;p15"/>
          <p:cNvSpPr txBox="1"/>
          <p:nvPr/>
        </p:nvSpPr>
        <p:spPr>
          <a:xfrm>
            <a:off x="979311" y="4643872"/>
            <a:ext cx="4608136"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800" b="1">
                <a:solidFill>
                  <a:srgbClr val="EE0011"/>
                </a:solidFill>
                <a:latin typeface="Calibri"/>
                <a:ea typeface="Calibri"/>
                <a:cs typeface="Calibri"/>
                <a:sym typeface="Calibri"/>
              </a:rPr>
              <a:t>430 CEM a nivel nacional, </a:t>
            </a:r>
            <a:r>
              <a:rPr lang="es-PE" sz="1800">
                <a:solidFill>
                  <a:schemeClr val="dk1"/>
                </a:solidFill>
                <a:latin typeface="Calibri"/>
                <a:ea typeface="Calibri"/>
                <a:cs typeface="Calibri"/>
                <a:sym typeface="Calibri"/>
              </a:rPr>
              <a:t>en todas las regiones y provincias del país. 245 en convenio con municipalidades (8:00-16:15h), 5 de ellos 24/7. 184 en convenio con el Mininter/PNP (24/7) y 1 en EESS.</a:t>
            </a:r>
            <a:endParaRPr/>
          </a:p>
        </p:txBody>
      </p:sp>
      <p:pic>
        <p:nvPicPr>
          <p:cNvPr id="467" name="Google Shape;467;p15"/>
          <p:cNvPicPr preferRelativeResize="0"/>
          <p:nvPr/>
        </p:nvPicPr>
        <p:blipFill rotWithShape="1">
          <a:blip r:embed="rId3">
            <a:alphaModFix/>
          </a:blip>
          <a:srcRect/>
          <a:stretch/>
        </p:blipFill>
        <p:spPr>
          <a:xfrm>
            <a:off x="6261218" y="1532645"/>
            <a:ext cx="5799404" cy="3931416"/>
          </a:xfrm>
          <a:prstGeom prst="rect">
            <a:avLst/>
          </a:prstGeom>
          <a:noFill/>
          <a:ln>
            <a:noFill/>
          </a:ln>
        </p:spPr>
      </p:pic>
      <p:sp>
        <p:nvSpPr>
          <p:cNvPr id="468" name="Google Shape;468;p15"/>
          <p:cNvSpPr txBox="1"/>
          <p:nvPr/>
        </p:nvSpPr>
        <p:spPr>
          <a:xfrm>
            <a:off x="979311" y="2690335"/>
            <a:ext cx="4613564"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800">
                <a:solidFill>
                  <a:schemeClr val="dk1"/>
                </a:solidFill>
                <a:latin typeface="Calibri"/>
                <a:ea typeface="Calibri"/>
                <a:cs typeface="Calibri"/>
                <a:sym typeface="Calibri"/>
              </a:rPr>
              <a:t>Las/los especialistas </a:t>
            </a:r>
            <a:r>
              <a:rPr lang="es-PE" sz="1800" b="1">
                <a:solidFill>
                  <a:srgbClr val="EE0011"/>
                </a:solidFill>
                <a:latin typeface="Calibri"/>
                <a:ea typeface="Calibri"/>
                <a:cs typeface="Calibri"/>
                <a:sym typeface="Calibri"/>
              </a:rPr>
              <a:t>acompañan a las usuarias</a:t>
            </a:r>
            <a:r>
              <a:rPr lang="es-PE" sz="1800">
                <a:solidFill>
                  <a:schemeClr val="dk1"/>
                </a:solidFill>
                <a:latin typeface="Calibri"/>
                <a:ea typeface="Calibri"/>
                <a:cs typeface="Calibri"/>
                <a:sym typeface="Calibri"/>
              </a:rPr>
              <a:t> en los procesos que involucran el sistema de justicia, garantizan su protección y acceso a los servicios de salud y prevención social.</a:t>
            </a:r>
            <a:endParaRPr/>
          </a:p>
        </p:txBody>
      </p:sp>
      <p:sp>
        <p:nvSpPr>
          <p:cNvPr id="469" name="Google Shape;469;p15"/>
          <p:cNvSpPr/>
          <p:nvPr/>
        </p:nvSpPr>
        <p:spPr>
          <a:xfrm>
            <a:off x="6261218" y="5816046"/>
            <a:ext cx="5799404" cy="55525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Atenciones en 2021: 163,797</a:t>
            </a:r>
            <a:endParaRPr/>
          </a:p>
          <a:p>
            <a:pPr marL="0" marR="0" lvl="0" indent="0" algn="ctr" rtl="0">
              <a:spcBef>
                <a:spcPts val="0"/>
              </a:spcBef>
              <a:spcAft>
                <a:spcPts val="0"/>
              </a:spcAft>
              <a:buNone/>
            </a:pPr>
            <a:r>
              <a:rPr lang="es-PE" sz="2000" b="1">
                <a:solidFill>
                  <a:srgbClr val="EE0011"/>
                </a:solidFill>
                <a:latin typeface="Calibri"/>
                <a:ea typeface="Calibri"/>
                <a:cs typeface="Calibri"/>
                <a:sym typeface="Calibri"/>
              </a:rPr>
              <a:t>Enero-octubre 2022: 130,445 </a:t>
            </a:r>
            <a:endParaRPr/>
          </a:p>
        </p:txBody>
      </p:sp>
      <p:sp>
        <p:nvSpPr>
          <p:cNvPr id="470" name="Google Shape;470;p15"/>
          <p:cNvSpPr txBox="1"/>
          <p:nvPr/>
        </p:nvSpPr>
        <p:spPr>
          <a:xfrm>
            <a:off x="979311" y="1575067"/>
            <a:ext cx="4608136"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800">
                <a:solidFill>
                  <a:schemeClr val="dk1"/>
                </a:solidFill>
                <a:latin typeface="Calibri"/>
                <a:ea typeface="Calibri"/>
                <a:cs typeface="Calibri"/>
                <a:sym typeface="Calibri"/>
              </a:rPr>
              <a:t>Brinda </a:t>
            </a:r>
            <a:r>
              <a:rPr lang="es-PE" sz="1800" b="1">
                <a:solidFill>
                  <a:srgbClr val="EE0011"/>
                </a:solidFill>
                <a:latin typeface="Calibri"/>
                <a:ea typeface="Calibri"/>
                <a:cs typeface="Calibri"/>
                <a:sym typeface="Calibri"/>
              </a:rPr>
              <a:t>atención integral</a:t>
            </a:r>
            <a:r>
              <a:rPr lang="es-PE" sz="1800">
                <a:solidFill>
                  <a:schemeClr val="dk1"/>
                </a:solidFill>
                <a:latin typeface="Calibri"/>
                <a:ea typeface="Calibri"/>
                <a:cs typeface="Calibri"/>
                <a:sym typeface="Calibri"/>
              </a:rPr>
              <a:t>: orientación psicológica, legal y social. Asimismo, brinda patrocinio legal de requerirse.</a:t>
            </a:r>
            <a:endParaRPr/>
          </a:p>
        </p:txBody>
      </p:sp>
      <p:sp>
        <p:nvSpPr>
          <p:cNvPr id="471" name="Google Shape;471;p15"/>
          <p:cNvSpPr/>
          <p:nvPr/>
        </p:nvSpPr>
        <p:spPr>
          <a:xfrm>
            <a:off x="646802" y="1802516"/>
            <a:ext cx="221673" cy="239367"/>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2" name="Google Shape;472;p15"/>
          <p:cNvSpPr/>
          <p:nvPr/>
        </p:nvSpPr>
        <p:spPr>
          <a:xfrm>
            <a:off x="646801" y="2951018"/>
            <a:ext cx="221673" cy="239367"/>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3" name="Google Shape;473;p15"/>
          <p:cNvSpPr txBox="1"/>
          <p:nvPr/>
        </p:nvSpPr>
        <p:spPr>
          <a:xfrm>
            <a:off x="979311" y="4082602"/>
            <a:ext cx="4608136"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800">
                <a:solidFill>
                  <a:schemeClr val="dk1"/>
                </a:solidFill>
                <a:latin typeface="Calibri"/>
                <a:ea typeface="Calibri"/>
                <a:cs typeface="Calibri"/>
                <a:sym typeface="Calibri"/>
              </a:rPr>
              <a:t>Brinda servicios </a:t>
            </a:r>
            <a:r>
              <a:rPr lang="es-PE" sz="1800" b="1">
                <a:solidFill>
                  <a:srgbClr val="EE0011"/>
                </a:solidFill>
                <a:latin typeface="Calibri"/>
                <a:ea typeface="Calibri"/>
                <a:cs typeface="Calibri"/>
                <a:sym typeface="Calibri"/>
              </a:rPr>
              <a:t>preventivos</a:t>
            </a:r>
            <a:r>
              <a:rPr lang="es-PE" sz="1800">
                <a:solidFill>
                  <a:schemeClr val="dk1"/>
                </a:solidFill>
                <a:latin typeface="Calibri"/>
                <a:ea typeface="Calibri"/>
                <a:cs typeface="Calibri"/>
                <a:sym typeface="Calibri"/>
              </a:rPr>
              <a:t> a la comunidad.</a:t>
            </a:r>
            <a:endParaRPr/>
          </a:p>
        </p:txBody>
      </p:sp>
      <p:sp>
        <p:nvSpPr>
          <p:cNvPr id="474" name="Google Shape;474;p15"/>
          <p:cNvSpPr/>
          <p:nvPr/>
        </p:nvSpPr>
        <p:spPr>
          <a:xfrm>
            <a:off x="646801" y="4147584"/>
            <a:ext cx="221673" cy="239367"/>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5" name="Google Shape;475;p15"/>
          <p:cNvSpPr/>
          <p:nvPr/>
        </p:nvSpPr>
        <p:spPr>
          <a:xfrm>
            <a:off x="646801" y="4862955"/>
            <a:ext cx="221673" cy="239367"/>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graphicFrame>
        <p:nvGraphicFramePr>
          <p:cNvPr id="480" name="Google Shape;480;p16"/>
          <p:cNvGraphicFramePr/>
          <p:nvPr/>
        </p:nvGraphicFramePr>
        <p:xfrm>
          <a:off x="7932340" y="1702676"/>
          <a:ext cx="3919330" cy="3704896"/>
        </p:xfrm>
        <a:graphic>
          <a:graphicData uri="http://schemas.openxmlformats.org/drawingml/2006/chart">
            <c:chart xmlns:c="http://schemas.openxmlformats.org/drawingml/2006/chart" xmlns:r="http://schemas.openxmlformats.org/officeDocument/2006/relationships" r:id="rId3"/>
          </a:graphicData>
        </a:graphic>
      </p:graphicFrame>
      <p:sp>
        <p:nvSpPr>
          <p:cNvPr id="481" name="Google Shape;481;p16"/>
          <p:cNvSpPr>
            <a:spLocks noGrp="1"/>
          </p:cNvSpPr>
          <p:nvPr>
            <p:ph type="title"/>
          </p:nvPr>
        </p:nvSpPr>
        <p:spPr>
          <a:xfrm>
            <a:off x="838200" y="365126"/>
            <a:ext cx="5257800" cy="814318"/>
          </a:xfrm>
          <a:prstGeom prst="roundRect">
            <a:avLst>
              <a:gd name="adj" fmla="val 16667"/>
            </a:avLst>
          </a:prstGeom>
          <a:solidFill>
            <a:srgbClr val="EB1E23"/>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Calibri"/>
              <a:buNone/>
            </a:pPr>
            <a:r>
              <a:rPr lang="es-PE" sz="2800" b="1">
                <a:solidFill>
                  <a:schemeClr val="lt1"/>
                </a:solidFill>
                <a:latin typeface="Calibri"/>
                <a:ea typeface="Calibri"/>
                <a:cs typeface="Calibri"/>
                <a:sym typeface="Calibri"/>
              </a:rPr>
              <a:t>Tipo de CEM</a:t>
            </a:r>
            <a:endParaRPr sz="2800" b="1"/>
          </a:p>
        </p:txBody>
      </p:sp>
      <p:sp>
        <p:nvSpPr>
          <p:cNvPr id="482" name="Google Shape;482;p16"/>
          <p:cNvSpPr txBox="1"/>
          <p:nvPr/>
        </p:nvSpPr>
        <p:spPr>
          <a:xfrm>
            <a:off x="652670" y="6224072"/>
            <a:ext cx="678865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2F5496"/>
                </a:solidFill>
                <a:latin typeface="Calibri"/>
                <a:ea typeface="Calibri"/>
                <a:cs typeface="Calibri"/>
                <a:sym typeface="Calibri"/>
              </a:rPr>
              <a:t>Fuente: Información proporcionada por Unidad de Articulación de Servicios de Prevención, Atención y Protección</a:t>
            </a:r>
            <a:endParaRPr/>
          </a:p>
        </p:txBody>
      </p:sp>
      <p:pic>
        <p:nvPicPr>
          <p:cNvPr id="483" name="Google Shape;483;p16"/>
          <p:cNvPicPr preferRelativeResize="0"/>
          <p:nvPr/>
        </p:nvPicPr>
        <p:blipFill rotWithShape="1">
          <a:blip r:embed="rId4">
            <a:alphaModFix/>
          </a:blip>
          <a:srcRect/>
          <a:stretch/>
        </p:blipFill>
        <p:spPr>
          <a:xfrm>
            <a:off x="838199" y="1292404"/>
            <a:ext cx="5720255" cy="465119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17"/>
          <p:cNvSpPr/>
          <p:nvPr/>
        </p:nvSpPr>
        <p:spPr>
          <a:xfrm>
            <a:off x="-152402" y="274125"/>
            <a:ext cx="4835237" cy="764956"/>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Casos atendidos por los CEM</a:t>
            </a:r>
            <a:endParaRPr sz="2800" b="1">
              <a:solidFill>
                <a:schemeClr val="lt1"/>
              </a:solidFill>
              <a:latin typeface="Calibri"/>
              <a:ea typeface="Calibri"/>
              <a:cs typeface="Calibri"/>
              <a:sym typeface="Calibri"/>
            </a:endParaRPr>
          </a:p>
        </p:txBody>
      </p:sp>
      <p:sp>
        <p:nvSpPr>
          <p:cNvPr id="489" name="Google Shape;489;p17"/>
          <p:cNvSpPr txBox="1"/>
          <p:nvPr/>
        </p:nvSpPr>
        <p:spPr>
          <a:xfrm>
            <a:off x="882316" y="2167313"/>
            <a:ext cx="2632200" cy="2678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2400">
                <a:solidFill>
                  <a:schemeClr val="dk1"/>
                </a:solidFill>
                <a:latin typeface="Calibri"/>
                <a:ea typeface="Calibri"/>
                <a:cs typeface="Calibri"/>
                <a:sym typeface="Calibri"/>
              </a:rPr>
              <a:t>A través de los CEM, el Programa Nacional AURORA registró y </a:t>
            </a:r>
            <a:r>
              <a:rPr lang="es-PE" sz="2400" b="1">
                <a:solidFill>
                  <a:srgbClr val="EE0011"/>
                </a:solidFill>
                <a:latin typeface="Calibri"/>
                <a:ea typeface="Calibri"/>
                <a:cs typeface="Calibri"/>
                <a:sym typeface="Calibri"/>
              </a:rPr>
              <a:t>130,445 </a:t>
            </a:r>
            <a:r>
              <a:rPr lang="es-PE" sz="2400" b="1">
                <a:solidFill>
                  <a:srgbClr val="FF0000"/>
                </a:solidFill>
                <a:latin typeface="Calibri"/>
                <a:ea typeface="Calibri"/>
                <a:cs typeface="Calibri"/>
                <a:sym typeface="Calibri"/>
              </a:rPr>
              <a:t>atenciones</a:t>
            </a:r>
            <a:r>
              <a:rPr lang="es-PE" sz="2400">
                <a:solidFill>
                  <a:schemeClr val="dk1"/>
                </a:solidFill>
                <a:latin typeface="Calibri"/>
                <a:ea typeface="Calibri"/>
                <a:cs typeface="Calibri"/>
                <a:sym typeface="Calibri"/>
              </a:rPr>
              <a:t> de enero a octubre de 2022</a:t>
            </a:r>
            <a:endParaRPr/>
          </a:p>
        </p:txBody>
      </p:sp>
      <p:sp>
        <p:nvSpPr>
          <p:cNvPr id="490" name="Google Shape;490;p17"/>
          <p:cNvSpPr txBox="1"/>
          <p:nvPr/>
        </p:nvSpPr>
        <p:spPr>
          <a:xfrm>
            <a:off x="4116722" y="2057900"/>
            <a:ext cx="2240400" cy="187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34,9% </a:t>
            </a:r>
            <a:endParaRPr/>
          </a:p>
          <a:p>
            <a:pPr marL="0" marR="0" lvl="0" indent="0" algn="ctr" rtl="0">
              <a:spcBef>
                <a:spcPts val="0"/>
              </a:spcBef>
              <a:spcAft>
                <a:spcPts val="0"/>
              </a:spcAft>
              <a:buNone/>
            </a:pPr>
            <a:r>
              <a:rPr lang="es-PE" sz="1800">
                <a:solidFill>
                  <a:schemeClr val="dk1"/>
                </a:solidFill>
                <a:latin typeface="Calibri"/>
                <a:ea typeface="Calibri"/>
                <a:cs typeface="Calibri"/>
                <a:sym typeface="Calibri"/>
              </a:rPr>
              <a:t>Niños, niñas y adolescentes </a:t>
            </a:r>
            <a:endParaRPr/>
          </a:p>
          <a:p>
            <a:pPr marL="0" marR="0" lvl="0" indent="0" algn="ctr" rtl="0">
              <a:spcBef>
                <a:spcPts val="0"/>
              </a:spcBef>
              <a:spcAft>
                <a:spcPts val="0"/>
              </a:spcAft>
              <a:buNone/>
            </a:pPr>
            <a:r>
              <a:rPr lang="es-PE" sz="1800">
                <a:solidFill>
                  <a:schemeClr val="dk1"/>
                </a:solidFill>
                <a:latin typeface="Calibri"/>
                <a:ea typeface="Calibri"/>
                <a:cs typeface="Calibri"/>
                <a:sym typeface="Calibri"/>
              </a:rPr>
              <a:t>(0 a 17 años)</a:t>
            </a:r>
            <a:endParaRPr/>
          </a:p>
          <a:p>
            <a:pPr marL="0" marR="0" lvl="0" indent="0" algn="ctr" rtl="0">
              <a:spcBef>
                <a:spcPts val="0"/>
              </a:spcBef>
              <a:spcAft>
                <a:spcPts val="0"/>
              </a:spcAft>
              <a:buNone/>
            </a:pPr>
            <a:r>
              <a:rPr lang="es-PE" sz="1400">
                <a:solidFill>
                  <a:srgbClr val="FF0000"/>
                </a:solidFill>
                <a:latin typeface="Calibri"/>
                <a:ea typeface="Calibri"/>
                <a:cs typeface="Calibri"/>
                <a:sym typeface="Calibri"/>
              </a:rPr>
              <a:t>0 a 5 años </a:t>
            </a:r>
            <a:r>
              <a:rPr lang="es-PE" sz="1400" b="1">
                <a:solidFill>
                  <a:srgbClr val="FF0000"/>
                </a:solidFill>
                <a:latin typeface="Calibri"/>
                <a:ea typeface="Calibri"/>
                <a:cs typeface="Calibri"/>
                <a:sym typeface="Calibri"/>
              </a:rPr>
              <a:t>5,3%</a:t>
            </a:r>
            <a:endParaRPr/>
          </a:p>
          <a:p>
            <a:pPr marL="0" marR="0" lvl="0" indent="0" algn="ctr" rtl="0">
              <a:spcBef>
                <a:spcPts val="0"/>
              </a:spcBef>
              <a:spcAft>
                <a:spcPts val="0"/>
              </a:spcAft>
              <a:buNone/>
            </a:pPr>
            <a:r>
              <a:rPr lang="es-PE" sz="1400">
                <a:solidFill>
                  <a:srgbClr val="FF0000"/>
                </a:solidFill>
                <a:latin typeface="Calibri"/>
                <a:ea typeface="Calibri"/>
                <a:cs typeface="Calibri"/>
                <a:sym typeface="Calibri"/>
              </a:rPr>
              <a:t>6 a 11 años 11,</a:t>
            </a:r>
            <a:r>
              <a:rPr lang="es-PE">
                <a:solidFill>
                  <a:srgbClr val="FF0000"/>
                </a:solidFill>
                <a:latin typeface="Calibri"/>
                <a:ea typeface="Calibri"/>
                <a:cs typeface="Calibri"/>
                <a:sym typeface="Calibri"/>
              </a:rPr>
              <a:t>8</a:t>
            </a:r>
            <a:r>
              <a:rPr lang="es-PE" sz="1400">
                <a:solidFill>
                  <a:srgbClr val="FF0000"/>
                </a:solidFill>
                <a:latin typeface="Calibri"/>
                <a:ea typeface="Calibri"/>
                <a:cs typeface="Calibri"/>
                <a:sym typeface="Calibri"/>
              </a:rPr>
              <a:t>%</a:t>
            </a:r>
            <a:endParaRPr/>
          </a:p>
          <a:p>
            <a:pPr marL="0" marR="0" lvl="0" indent="0" algn="ctr" rtl="0">
              <a:spcBef>
                <a:spcPts val="0"/>
              </a:spcBef>
              <a:spcAft>
                <a:spcPts val="0"/>
              </a:spcAft>
              <a:buNone/>
            </a:pPr>
            <a:r>
              <a:rPr lang="es-PE" sz="1400">
                <a:solidFill>
                  <a:srgbClr val="FF0000"/>
                </a:solidFill>
                <a:latin typeface="Calibri"/>
                <a:ea typeface="Calibri"/>
                <a:cs typeface="Calibri"/>
                <a:sym typeface="Calibri"/>
              </a:rPr>
              <a:t>12 a 17 años 17.</a:t>
            </a:r>
            <a:r>
              <a:rPr lang="es-PE">
                <a:solidFill>
                  <a:srgbClr val="FF0000"/>
                </a:solidFill>
                <a:latin typeface="Calibri"/>
                <a:ea typeface="Calibri"/>
                <a:cs typeface="Calibri"/>
                <a:sym typeface="Calibri"/>
              </a:rPr>
              <a:t>8</a:t>
            </a:r>
            <a:r>
              <a:rPr lang="es-PE" sz="1400">
                <a:solidFill>
                  <a:srgbClr val="FF0000"/>
                </a:solidFill>
                <a:latin typeface="Calibri"/>
                <a:ea typeface="Calibri"/>
                <a:cs typeface="Calibri"/>
                <a:sym typeface="Calibri"/>
              </a:rPr>
              <a:t>%</a:t>
            </a:r>
            <a:endParaRPr/>
          </a:p>
        </p:txBody>
      </p:sp>
      <p:pic>
        <p:nvPicPr>
          <p:cNvPr id="491" name="Google Shape;491;p17"/>
          <p:cNvPicPr preferRelativeResize="0"/>
          <p:nvPr/>
        </p:nvPicPr>
        <p:blipFill rotWithShape="1">
          <a:blip r:embed="rId3">
            <a:alphaModFix/>
          </a:blip>
          <a:srcRect/>
          <a:stretch/>
        </p:blipFill>
        <p:spPr>
          <a:xfrm>
            <a:off x="4504905" y="1279978"/>
            <a:ext cx="1464081" cy="860469"/>
          </a:xfrm>
          <a:prstGeom prst="rect">
            <a:avLst/>
          </a:prstGeom>
          <a:noFill/>
          <a:ln>
            <a:noFill/>
          </a:ln>
        </p:spPr>
      </p:pic>
      <p:pic>
        <p:nvPicPr>
          <p:cNvPr id="492" name="Google Shape;492;p17"/>
          <p:cNvPicPr preferRelativeResize="0"/>
          <p:nvPr/>
        </p:nvPicPr>
        <p:blipFill rotWithShape="1">
          <a:blip r:embed="rId4">
            <a:alphaModFix/>
          </a:blip>
          <a:srcRect/>
          <a:stretch/>
        </p:blipFill>
        <p:spPr>
          <a:xfrm>
            <a:off x="6980506" y="1280898"/>
            <a:ext cx="1228747" cy="930008"/>
          </a:xfrm>
          <a:prstGeom prst="rect">
            <a:avLst/>
          </a:prstGeom>
          <a:noFill/>
          <a:ln>
            <a:noFill/>
          </a:ln>
        </p:spPr>
      </p:pic>
      <p:pic>
        <p:nvPicPr>
          <p:cNvPr id="493" name="Google Shape;493;p17"/>
          <p:cNvPicPr preferRelativeResize="0"/>
          <p:nvPr/>
        </p:nvPicPr>
        <p:blipFill rotWithShape="1">
          <a:blip r:embed="rId5">
            <a:alphaModFix/>
          </a:blip>
          <a:srcRect/>
          <a:stretch/>
        </p:blipFill>
        <p:spPr>
          <a:xfrm>
            <a:off x="9508127" y="1305162"/>
            <a:ext cx="943676" cy="1010132"/>
          </a:xfrm>
          <a:prstGeom prst="rect">
            <a:avLst/>
          </a:prstGeom>
          <a:noFill/>
          <a:ln>
            <a:noFill/>
          </a:ln>
        </p:spPr>
      </p:pic>
      <p:sp>
        <p:nvSpPr>
          <p:cNvPr id="494" name="Google Shape;494;p17"/>
          <p:cNvSpPr txBox="1"/>
          <p:nvPr/>
        </p:nvSpPr>
        <p:spPr>
          <a:xfrm>
            <a:off x="6556409" y="2158112"/>
            <a:ext cx="1983900" cy="212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59,2% </a:t>
            </a:r>
            <a:endParaRPr/>
          </a:p>
          <a:p>
            <a:pPr marL="0" marR="0" lvl="0" indent="0" algn="ctr" rtl="0">
              <a:spcBef>
                <a:spcPts val="0"/>
              </a:spcBef>
              <a:spcAft>
                <a:spcPts val="0"/>
              </a:spcAft>
              <a:buNone/>
            </a:pPr>
            <a:r>
              <a:rPr lang="es-PE" sz="1800">
                <a:solidFill>
                  <a:schemeClr val="dk1"/>
                </a:solidFill>
                <a:latin typeface="Calibri"/>
                <a:ea typeface="Calibri"/>
                <a:cs typeface="Calibri"/>
                <a:sym typeface="Calibri"/>
              </a:rPr>
              <a:t>Personas adultas (18 a 59 años)</a:t>
            </a:r>
            <a:endParaRPr/>
          </a:p>
          <a:p>
            <a:pPr marL="0" marR="0" lvl="0" indent="0" algn="ctr" rtl="0">
              <a:spcBef>
                <a:spcPts val="0"/>
              </a:spcBef>
              <a:spcAft>
                <a:spcPts val="0"/>
              </a:spcAft>
              <a:buNone/>
            </a:pPr>
            <a:r>
              <a:rPr lang="es-PE" sz="1400">
                <a:solidFill>
                  <a:srgbClr val="FF0000"/>
                </a:solidFill>
                <a:latin typeface="Calibri"/>
                <a:ea typeface="Calibri"/>
                <a:cs typeface="Calibri"/>
                <a:sym typeface="Calibri"/>
              </a:rPr>
              <a:t>18 a 25 años 1</a:t>
            </a:r>
            <a:r>
              <a:rPr lang="es-PE">
                <a:solidFill>
                  <a:srgbClr val="FF0000"/>
                </a:solidFill>
                <a:latin typeface="Calibri"/>
                <a:ea typeface="Calibri"/>
                <a:cs typeface="Calibri"/>
                <a:sym typeface="Calibri"/>
              </a:rPr>
              <a:t>3</a:t>
            </a:r>
            <a:r>
              <a:rPr lang="es-PE" sz="1400">
                <a:solidFill>
                  <a:srgbClr val="FF0000"/>
                </a:solidFill>
                <a:latin typeface="Calibri"/>
                <a:ea typeface="Calibri"/>
                <a:cs typeface="Calibri"/>
                <a:sym typeface="Calibri"/>
              </a:rPr>
              <a:t>,</a:t>
            </a:r>
            <a:r>
              <a:rPr lang="es-PE">
                <a:solidFill>
                  <a:srgbClr val="FF0000"/>
                </a:solidFill>
                <a:latin typeface="Calibri"/>
                <a:ea typeface="Calibri"/>
                <a:cs typeface="Calibri"/>
                <a:sym typeface="Calibri"/>
              </a:rPr>
              <a:t>9</a:t>
            </a:r>
            <a:r>
              <a:rPr lang="es-PE" sz="1400">
                <a:solidFill>
                  <a:srgbClr val="FF0000"/>
                </a:solidFill>
                <a:latin typeface="Calibri"/>
                <a:ea typeface="Calibri"/>
                <a:cs typeface="Calibri"/>
                <a:sym typeface="Calibri"/>
              </a:rPr>
              <a:t>%</a:t>
            </a:r>
            <a:endParaRPr/>
          </a:p>
          <a:p>
            <a:pPr marL="0" marR="0" lvl="0" indent="0" algn="ctr" rtl="0">
              <a:spcBef>
                <a:spcPts val="0"/>
              </a:spcBef>
              <a:spcAft>
                <a:spcPts val="0"/>
              </a:spcAft>
              <a:buNone/>
            </a:pPr>
            <a:r>
              <a:rPr lang="es-PE" sz="1400">
                <a:solidFill>
                  <a:srgbClr val="FF0000"/>
                </a:solidFill>
                <a:latin typeface="Calibri"/>
                <a:ea typeface="Calibri"/>
                <a:cs typeface="Calibri"/>
                <a:sym typeface="Calibri"/>
              </a:rPr>
              <a:t>26 a 35 años </a:t>
            </a:r>
            <a:r>
              <a:rPr lang="es-PE">
                <a:solidFill>
                  <a:srgbClr val="FF0000"/>
                </a:solidFill>
                <a:latin typeface="Calibri"/>
                <a:ea typeface="Calibri"/>
                <a:cs typeface="Calibri"/>
                <a:sym typeface="Calibri"/>
              </a:rPr>
              <a:t>19</a:t>
            </a:r>
            <a:r>
              <a:rPr lang="es-PE" sz="1400">
                <a:solidFill>
                  <a:srgbClr val="FF0000"/>
                </a:solidFill>
                <a:latin typeface="Calibri"/>
                <a:ea typeface="Calibri"/>
                <a:cs typeface="Calibri"/>
                <a:sym typeface="Calibri"/>
              </a:rPr>
              <a:t>,</a:t>
            </a:r>
            <a:r>
              <a:rPr lang="es-PE">
                <a:solidFill>
                  <a:srgbClr val="FF0000"/>
                </a:solidFill>
                <a:latin typeface="Calibri"/>
                <a:ea typeface="Calibri"/>
                <a:cs typeface="Calibri"/>
                <a:sym typeface="Calibri"/>
              </a:rPr>
              <a:t>9</a:t>
            </a:r>
            <a:r>
              <a:rPr lang="es-PE" sz="1400">
                <a:solidFill>
                  <a:srgbClr val="FF0000"/>
                </a:solidFill>
                <a:latin typeface="Calibri"/>
                <a:ea typeface="Calibri"/>
                <a:cs typeface="Calibri"/>
                <a:sym typeface="Calibri"/>
              </a:rPr>
              <a:t> %</a:t>
            </a:r>
            <a:endParaRPr/>
          </a:p>
          <a:p>
            <a:pPr marL="0" marR="0" lvl="0" indent="0" algn="ctr" rtl="0">
              <a:spcBef>
                <a:spcPts val="0"/>
              </a:spcBef>
              <a:spcAft>
                <a:spcPts val="0"/>
              </a:spcAft>
              <a:buNone/>
            </a:pPr>
            <a:r>
              <a:rPr lang="es-PE" sz="1400">
                <a:solidFill>
                  <a:srgbClr val="FF0000"/>
                </a:solidFill>
                <a:latin typeface="Calibri"/>
                <a:ea typeface="Calibri"/>
                <a:cs typeface="Calibri"/>
                <a:sym typeface="Calibri"/>
              </a:rPr>
              <a:t>36 a 45 años 15,</a:t>
            </a:r>
            <a:r>
              <a:rPr lang="es-PE">
                <a:solidFill>
                  <a:srgbClr val="FF0000"/>
                </a:solidFill>
                <a:latin typeface="Calibri"/>
                <a:ea typeface="Calibri"/>
                <a:cs typeface="Calibri"/>
                <a:sym typeface="Calibri"/>
              </a:rPr>
              <a:t>6</a:t>
            </a:r>
            <a:r>
              <a:rPr lang="es-PE" sz="1400">
                <a:solidFill>
                  <a:srgbClr val="FF0000"/>
                </a:solidFill>
                <a:latin typeface="Calibri"/>
                <a:ea typeface="Calibri"/>
                <a:cs typeface="Calibri"/>
                <a:sym typeface="Calibri"/>
              </a:rPr>
              <a:t>%</a:t>
            </a:r>
            <a:endParaRPr/>
          </a:p>
          <a:p>
            <a:pPr marL="0" marR="0" lvl="0" indent="0" algn="ctr" rtl="0">
              <a:spcBef>
                <a:spcPts val="0"/>
              </a:spcBef>
              <a:spcAft>
                <a:spcPts val="0"/>
              </a:spcAft>
              <a:buNone/>
            </a:pPr>
            <a:r>
              <a:rPr lang="es-PE" sz="1400">
                <a:solidFill>
                  <a:srgbClr val="FF0000"/>
                </a:solidFill>
                <a:latin typeface="Calibri"/>
                <a:ea typeface="Calibri"/>
                <a:cs typeface="Calibri"/>
                <a:sym typeface="Calibri"/>
              </a:rPr>
              <a:t>46 a 59 años 9.</a:t>
            </a:r>
            <a:r>
              <a:rPr lang="es-PE">
                <a:solidFill>
                  <a:srgbClr val="FF0000"/>
                </a:solidFill>
                <a:latin typeface="Calibri"/>
                <a:ea typeface="Calibri"/>
                <a:cs typeface="Calibri"/>
                <a:sym typeface="Calibri"/>
              </a:rPr>
              <a:t>8</a:t>
            </a:r>
            <a:r>
              <a:rPr lang="es-PE" sz="1400">
                <a:solidFill>
                  <a:srgbClr val="FF0000"/>
                </a:solidFill>
                <a:latin typeface="Calibri"/>
                <a:ea typeface="Calibri"/>
                <a:cs typeface="Calibri"/>
                <a:sym typeface="Calibri"/>
              </a:rPr>
              <a:t> %</a:t>
            </a:r>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p:txBody>
      </p:sp>
      <p:sp>
        <p:nvSpPr>
          <p:cNvPr id="495" name="Google Shape;495;p17"/>
          <p:cNvSpPr txBox="1"/>
          <p:nvPr/>
        </p:nvSpPr>
        <p:spPr>
          <a:xfrm>
            <a:off x="8988022" y="2234683"/>
            <a:ext cx="1983900" cy="1262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6,0% </a:t>
            </a:r>
            <a:endParaRPr/>
          </a:p>
          <a:p>
            <a:pPr marL="0" marR="0" lvl="0" indent="0" algn="ctr" rtl="0">
              <a:spcBef>
                <a:spcPts val="0"/>
              </a:spcBef>
              <a:spcAft>
                <a:spcPts val="0"/>
              </a:spcAft>
              <a:buNone/>
            </a:pPr>
            <a:r>
              <a:rPr lang="es-PE" sz="1800">
                <a:solidFill>
                  <a:schemeClr val="dk1"/>
                </a:solidFill>
                <a:latin typeface="Calibri"/>
                <a:ea typeface="Calibri"/>
                <a:cs typeface="Calibri"/>
                <a:sym typeface="Calibri"/>
              </a:rPr>
              <a:t>Personas adultas (60+ años)</a:t>
            </a:r>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p:txBody>
      </p:sp>
      <p:sp>
        <p:nvSpPr>
          <p:cNvPr id="496" name="Google Shape;496;p17"/>
          <p:cNvSpPr txBox="1"/>
          <p:nvPr/>
        </p:nvSpPr>
        <p:spPr>
          <a:xfrm>
            <a:off x="3951385" y="5008385"/>
            <a:ext cx="1983900" cy="153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43,4% </a:t>
            </a:r>
            <a:endParaRPr/>
          </a:p>
          <a:p>
            <a:pPr marL="0" marR="0" lvl="0" indent="0" algn="ctr" rtl="0">
              <a:spcBef>
                <a:spcPts val="0"/>
              </a:spcBef>
              <a:spcAft>
                <a:spcPts val="0"/>
              </a:spcAft>
              <a:buNone/>
            </a:pPr>
            <a:r>
              <a:rPr lang="es-PE" sz="1800">
                <a:solidFill>
                  <a:schemeClr val="dk1"/>
                </a:solidFill>
                <a:latin typeface="Calibri"/>
                <a:ea typeface="Calibri"/>
                <a:cs typeface="Calibri"/>
                <a:sym typeface="Calibri"/>
              </a:rPr>
              <a:t>Violencia psicológica</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s-PE" sz="1800">
                <a:solidFill>
                  <a:schemeClr val="dk1"/>
                </a:solidFill>
                <a:latin typeface="Calibri"/>
                <a:ea typeface="Calibri"/>
                <a:cs typeface="Calibri"/>
                <a:sym typeface="Calibri"/>
              </a:rPr>
              <a:t>56,641 casos</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p:txBody>
      </p:sp>
      <p:sp>
        <p:nvSpPr>
          <p:cNvPr id="497" name="Google Shape;497;p17"/>
          <p:cNvSpPr txBox="1"/>
          <p:nvPr/>
        </p:nvSpPr>
        <p:spPr>
          <a:xfrm>
            <a:off x="6249266" y="4964909"/>
            <a:ext cx="1439100" cy="153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38.6% </a:t>
            </a:r>
            <a:endParaRPr/>
          </a:p>
          <a:p>
            <a:pPr marL="0" marR="0" lvl="0" indent="0" algn="ctr" rtl="0">
              <a:spcBef>
                <a:spcPts val="0"/>
              </a:spcBef>
              <a:spcAft>
                <a:spcPts val="0"/>
              </a:spcAft>
              <a:buNone/>
            </a:pPr>
            <a:r>
              <a:rPr lang="es-PE" sz="1800">
                <a:solidFill>
                  <a:schemeClr val="dk1"/>
                </a:solidFill>
                <a:latin typeface="Calibri"/>
                <a:ea typeface="Calibri"/>
                <a:cs typeface="Calibri"/>
                <a:sym typeface="Calibri"/>
              </a:rPr>
              <a:t>Violencia física</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s-PE" sz="1800">
                <a:solidFill>
                  <a:schemeClr val="dk1"/>
                </a:solidFill>
                <a:latin typeface="Calibri"/>
                <a:ea typeface="Calibri"/>
                <a:cs typeface="Calibri"/>
                <a:sym typeface="Calibri"/>
              </a:rPr>
              <a:t>50,326 casos</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p:txBody>
      </p:sp>
      <p:sp>
        <p:nvSpPr>
          <p:cNvPr id="498" name="Google Shape;498;p17"/>
          <p:cNvSpPr txBox="1"/>
          <p:nvPr/>
        </p:nvSpPr>
        <p:spPr>
          <a:xfrm>
            <a:off x="8002509" y="4985000"/>
            <a:ext cx="14391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17,5% </a:t>
            </a:r>
            <a:endParaRPr/>
          </a:p>
          <a:p>
            <a:pPr marL="0" marR="0" lvl="0" indent="0" algn="ctr" rtl="0">
              <a:spcBef>
                <a:spcPts val="0"/>
              </a:spcBef>
              <a:spcAft>
                <a:spcPts val="0"/>
              </a:spcAft>
              <a:buNone/>
            </a:pPr>
            <a:r>
              <a:rPr lang="es-PE" sz="1800">
                <a:solidFill>
                  <a:schemeClr val="dk1"/>
                </a:solidFill>
                <a:latin typeface="Calibri"/>
                <a:ea typeface="Calibri"/>
                <a:cs typeface="Calibri"/>
                <a:sym typeface="Calibri"/>
              </a:rPr>
              <a:t>Violencia sexual</a:t>
            </a:r>
            <a:endParaRPr/>
          </a:p>
          <a:p>
            <a:pPr marL="0" marR="0" lvl="0" indent="0" algn="ctr" rtl="0">
              <a:spcBef>
                <a:spcPts val="0"/>
              </a:spcBef>
              <a:spcAft>
                <a:spcPts val="0"/>
              </a:spcAft>
              <a:buNone/>
            </a:pPr>
            <a:r>
              <a:rPr lang="es-PE" sz="2000">
                <a:solidFill>
                  <a:schemeClr val="dk1"/>
                </a:solidFill>
                <a:latin typeface="Calibri"/>
                <a:ea typeface="Calibri"/>
                <a:cs typeface="Calibri"/>
                <a:sym typeface="Calibri"/>
              </a:rPr>
              <a:t>22,881 casos</a:t>
            </a:r>
            <a:endParaRPr sz="2000">
              <a:solidFill>
                <a:schemeClr val="dk1"/>
              </a:solidFill>
              <a:latin typeface="Calibri"/>
              <a:ea typeface="Calibri"/>
              <a:cs typeface="Calibri"/>
              <a:sym typeface="Calibri"/>
            </a:endParaRPr>
          </a:p>
        </p:txBody>
      </p:sp>
      <p:sp>
        <p:nvSpPr>
          <p:cNvPr id="499" name="Google Shape;499;p17"/>
          <p:cNvSpPr txBox="1"/>
          <p:nvPr/>
        </p:nvSpPr>
        <p:spPr>
          <a:xfrm>
            <a:off x="9707183" y="5008385"/>
            <a:ext cx="1983900" cy="1816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0,5% </a:t>
            </a:r>
            <a:endParaRPr/>
          </a:p>
          <a:p>
            <a:pPr marL="0" marR="0" lvl="0" indent="0" algn="ctr" rtl="0">
              <a:spcBef>
                <a:spcPts val="0"/>
              </a:spcBef>
              <a:spcAft>
                <a:spcPts val="0"/>
              </a:spcAft>
              <a:buNone/>
            </a:pPr>
            <a:r>
              <a:rPr lang="es-PE" sz="1800">
                <a:solidFill>
                  <a:schemeClr val="dk1"/>
                </a:solidFill>
                <a:latin typeface="Calibri"/>
                <a:ea typeface="Calibri"/>
                <a:cs typeface="Calibri"/>
                <a:sym typeface="Calibri"/>
              </a:rPr>
              <a:t>Violencia económica o patrimonial</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s-PE" sz="1800">
                <a:solidFill>
                  <a:schemeClr val="dk1"/>
                </a:solidFill>
                <a:latin typeface="Calibri"/>
                <a:ea typeface="Calibri"/>
                <a:cs typeface="Calibri"/>
                <a:sym typeface="Calibri"/>
              </a:rPr>
              <a:t>597 casos</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p:txBody>
      </p:sp>
      <p:pic>
        <p:nvPicPr>
          <p:cNvPr id="500" name="Google Shape;500;p17"/>
          <p:cNvPicPr preferRelativeResize="0"/>
          <p:nvPr/>
        </p:nvPicPr>
        <p:blipFill rotWithShape="1">
          <a:blip r:embed="rId6">
            <a:alphaModFix/>
          </a:blip>
          <a:srcRect/>
          <a:stretch/>
        </p:blipFill>
        <p:spPr>
          <a:xfrm>
            <a:off x="10213351" y="4126709"/>
            <a:ext cx="971550" cy="838200"/>
          </a:xfrm>
          <a:prstGeom prst="rect">
            <a:avLst/>
          </a:prstGeom>
          <a:noFill/>
          <a:ln>
            <a:noFill/>
          </a:ln>
        </p:spPr>
      </p:pic>
      <p:pic>
        <p:nvPicPr>
          <p:cNvPr id="501" name="Google Shape;501;p17"/>
          <p:cNvPicPr preferRelativeResize="0"/>
          <p:nvPr/>
        </p:nvPicPr>
        <p:blipFill rotWithShape="1">
          <a:blip r:embed="rId7">
            <a:alphaModFix/>
          </a:blip>
          <a:srcRect/>
          <a:stretch/>
        </p:blipFill>
        <p:spPr>
          <a:xfrm>
            <a:off x="4334033" y="4126709"/>
            <a:ext cx="1057275" cy="838200"/>
          </a:xfrm>
          <a:prstGeom prst="rect">
            <a:avLst/>
          </a:prstGeom>
          <a:noFill/>
          <a:ln>
            <a:noFill/>
          </a:ln>
        </p:spPr>
      </p:pic>
      <p:pic>
        <p:nvPicPr>
          <p:cNvPr id="502" name="Google Shape;502;p17"/>
          <p:cNvPicPr preferRelativeResize="0"/>
          <p:nvPr/>
        </p:nvPicPr>
        <p:blipFill rotWithShape="1">
          <a:blip r:embed="rId8">
            <a:alphaModFix/>
          </a:blip>
          <a:srcRect/>
          <a:stretch/>
        </p:blipFill>
        <p:spPr>
          <a:xfrm>
            <a:off x="6644180" y="4163910"/>
            <a:ext cx="762000" cy="838200"/>
          </a:xfrm>
          <a:prstGeom prst="rect">
            <a:avLst/>
          </a:prstGeom>
          <a:noFill/>
          <a:ln>
            <a:noFill/>
          </a:ln>
        </p:spPr>
      </p:pic>
      <p:pic>
        <p:nvPicPr>
          <p:cNvPr id="503" name="Google Shape;503;p17"/>
          <p:cNvPicPr preferRelativeResize="0"/>
          <p:nvPr/>
        </p:nvPicPr>
        <p:blipFill rotWithShape="1">
          <a:blip r:embed="rId9">
            <a:alphaModFix/>
          </a:blip>
          <a:srcRect/>
          <a:stretch/>
        </p:blipFill>
        <p:spPr>
          <a:xfrm>
            <a:off x="8422095" y="4126709"/>
            <a:ext cx="600075" cy="952500"/>
          </a:xfrm>
          <a:prstGeom prst="rect">
            <a:avLst/>
          </a:prstGeom>
          <a:noFill/>
          <a:ln>
            <a:noFill/>
          </a:ln>
        </p:spPr>
      </p:pic>
      <p:sp>
        <p:nvSpPr>
          <p:cNvPr id="504" name="Google Shape;504;p17"/>
          <p:cNvSpPr txBox="1"/>
          <p:nvPr/>
        </p:nvSpPr>
        <p:spPr>
          <a:xfrm>
            <a:off x="187930" y="6424381"/>
            <a:ext cx="6169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2E75B5"/>
                </a:solidFill>
                <a:latin typeface="Calibri"/>
                <a:ea typeface="Calibri"/>
                <a:cs typeface="Calibri"/>
                <a:sym typeface="Calibri"/>
              </a:rPr>
              <a:t>Información Preliminar</a:t>
            </a:r>
            <a:endParaRPr/>
          </a:p>
          <a:p>
            <a:pPr marL="0" marR="0" lvl="0" indent="0" algn="l" rtl="0">
              <a:spcBef>
                <a:spcPts val="0"/>
              </a:spcBef>
              <a:spcAft>
                <a:spcPts val="0"/>
              </a:spcAft>
              <a:buNone/>
            </a:pPr>
            <a:r>
              <a:rPr lang="es-PE" sz="1000">
                <a:solidFill>
                  <a:srgbClr val="2E75B5"/>
                </a:solidFill>
                <a:latin typeface="Calibri"/>
                <a:ea typeface="Calibri"/>
                <a:cs typeface="Calibri"/>
                <a:sym typeface="Calibri"/>
              </a:rPr>
              <a:t>Fuente: Registro de casos del CEM / SGEC / AURORA / MIMP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
          <p:cNvSpPr/>
          <p:nvPr/>
        </p:nvSpPr>
        <p:spPr>
          <a:xfrm>
            <a:off x="-152402" y="274125"/>
            <a:ext cx="5276196" cy="1129006"/>
          </a:xfrm>
          <a:prstGeom prst="roundRect">
            <a:avLst>
              <a:gd name="adj" fmla="val 16667"/>
            </a:avLst>
          </a:prstGeom>
          <a:solidFill>
            <a:srgbClr val="EE00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s-PE" sz="2800" b="1" i="0" u="none" strike="noStrike" cap="none">
                <a:solidFill>
                  <a:srgbClr val="FFFFFF"/>
                </a:solidFill>
                <a:latin typeface="Calibri"/>
                <a:ea typeface="Calibri"/>
                <a:cs typeface="Calibri"/>
                <a:sym typeface="Calibri"/>
              </a:rPr>
              <a:t>Casos con característica de feminicidio atendidos por los servicios del PNA</a:t>
            </a:r>
            <a:endParaRPr sz="2800" b="1" i="0" u="none" strike="noStrike" cap="none">
              <a:solidFill>
                <a:srgbClr val="FFFFFF"/>
              </a:solidFill>
              <a:latin typeface="Calibri"/>
              <a:ea typeface="Calibri"/>
              <a:cs typeface="Calibri"/>
              <a:sym typeface="Calibri"/>
            </a:endParaRPr>
          </a:p>
        </p:txBody>
      </p:sp>
      <p:sp>
        <p:nvSpPr>
          <p:cNvPr id="511" name="Google Shape;511;p6"/>
          <p:cNvSpPr txBox="1"/>
          <p:nvPr/>
        </p:nvSpPr>
        <p:spPr>
          <a:xfrm>
            <a:off x="5908128" y="167489"/>
            <a:ext cx="6172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chemeClr val="dk1"/>
                </a:solidFill>
                <a:latin typeface="Calibri"/>
                <a:ea typeface="Calibri"/>
                <a:cs typeface="Calibri"/>
                <a:sym typeface="Calibri"/>
              </a:rPr>
              <a:t>Casos con características de feminicidio atendidos por región</a:t>
            </a:r>
            <a:endParaRPr/>
          </a:p>
        </p:txBody>
      </p:sp>
      <p:pic>
        <p:nvPicPr>
          <p:cNvPr id="512" name="Google Shape;512;p6"/>
          <p:cNvPicPr preferRelativeResize="0"/>
          <p:nvPr/>
        </p:nvPicPr>
        <p:blipFill rotWithShape="1">
          <a:blip r:embed="rId3">
            <a:alphaModFix/>
          </a:blip>
          <a:srcRect/>
          <a:stretch/>
        </p:blipFill>
        <p:spPr>
          <a:xfrm>
            <a:off x="4254192" y="1642836"/>
            <a:ext cx="757013" cy="814147"/>
          </a:xfrm>
          <a:prstGeom prst="rect">
            <a:avLst/>
          </a:prstGeom>
          <a:noFill/>
          <a:ln>
            <a:noFill/>
          </a:ln>
        </p:spPr>
      </p:pic>
      <p:sp>
        <p:nvSpPr>
          <p:cNvPr id="513" name="Google Shape;513;p6"/>
          <p:cNvSpPr txBox="1"/>
          <p:nvPr/>
        </p:nvSpPr>
        <p:spPr>
          <a:xfrm>
            <a:off x="215600" y="6388704"/>
            <a:ext cx="61722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1E4E79"/>
                </a:solidFill>
                <a:latin typeface="Calibri"/>
                <a:ea typeface="Calibri"/>
                <a:cs typeface="Calibri"/>
                <a:sym typeface="Calibri"/>
              </a:rPr>
              <a:t>Fuente: Registro de casos con características de feminicidio atendidos por los servicios del Programa Nacional AURORA / SGEC / AURORA / MIMP</a:t>
            </a:r>
            <a:endParaRPr/>
          </a:p>
        </p:txBody>
      </p:sp>
      <p:sp>
        <p:nvSpPr>
          <p:cNvPr id="514" name="Google Shape;514;p6"/>
          <p:cNvSpPr/>
          <p:nvPr/>
        </p:nvSpPr>
        <p:spPr>
          <a:xfrm>
            <a:off x="7677807" y="6072018"/>
            <a:ext cx="4084550" cy="40011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Enero - octubre 2022</a:t>
            </a:r>
            <a:endParaRPr/>
          </a:p>
        </p:txBody>
      </p:sp>
      <p:pic>
        <p:nvPicPr>
          <p:cNvPr id="515" name="Google Shape;515;p6"/>
          <p:cNvPicPr preferRelativeResize="0"/>
          <p:nvPr/>
        </p:nvPicPr>
        <p:blipFill>
          <a:blip r:embed="rId4">
            <a:alphaModFix/>
          </a:blip>
          <a:stretch>
            <a:fillRect/>
          </a:stretch>
        </p:blipFill>
        <p:spPr>
          <a:xfrm>
            <a:off x="7830200" y="536825"/>
            <a:ext cx="3927201" cy="5509376"/>
          </a:xfrm>
          <a:prstGeom prst="rect">
            <a:avLst/>
          </a:prstGeom>
          <a:noFill/>
          <a:ln>
            <a:noFill/>
          </a:ln>
        </p:spPr>
      </p:pic>
      <p:pic>
        <p:nvPicPr>
          <p:cNvPr id="516" name="Google Shape;516;p6"/>
          <p:cNvPicPr preferRelativeResize="0"/>
          <p:nvPr/>
        </p:nvPicPr>
        <p:blipFill rotWithShape="1">
          <a:blip r:embed="rId5">
            <a:alphaModFix/>
          </a:blip>
          <a:srcRect r="-4766" b="-13404"/>
          <a:stretch/>
        </p:blipFill>
        <p:spPr>
          <a:xfrm>
            <a:off x="6229600" y="4292524"/>
            <a:ext cx="2394600" cy="1526375"/>
          </a:xfrm>
          <a:prstGeom prst="rect">
            <a:avLst/>
          </a:prstGeom>
          <a:noFill/>
          <a:ln>
            <a:noFill/>
          </a:ln>
        </p:spPr>
      </p:pic>
      <p:pic>
        <p:nvPicPr>
          <p:cNvPr id="517" name="Google Shape;517;p6"/>
          <p:cNvPicPr preferRelativeResize="0"/>
          <p:nvPr/>
        </p:nvPicPr>
        <p:blipFill>
          <a:blip r:embed="rId6">
            <a:alphaModFix/>
          </a:blip>
          <a:stretch>
            <a:fillRect/>
          </a:stretch>
        </p:blipFill>
        <p:spPr>
          <a:xfrm>
            <a:off x="499024" y="1479325"/>
            <a:ext cx="3437200" cy="4985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18"/>
          <p:cNvSpPr txBox="1"/>
          <p:nvPr/>
        </p:nvSpPr>
        <p:spPr>
          <a:xfrm>
            <a:off x="6098628" y="311706"/>
            <a:ext cx="609337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1800" b="1">
                <a:solidFill>
                  <a:schemeClr val="dk1"/>
                </a:solidFill>
                <a:latin typeface="Calibri"/>
                <a:ea typeface="Calibri"/>
                <a:cs typeface="Calibri"/>
                <a:sym typeface="Calibri"/>
              </a:rPr>
              <a:t>Casos de tentativa de feminicidio atendidos por región</a:t>
            </a:r>
            <a:endParaRPr/>
          </a:p>
        </p:txBody>
      </p:sp>
      <p:sp>
        <p:nvSpPr>
          <p:cNvPr id="524" name="Google Shape;524;p18"/>
          <p:cNvSpPr/>
          <p:nvPr/>
        </p:nvSpPr>
        <p:spPr>
          <a:xfrm>
            <a:off x="-152402" y="274125"/>
            <a:ext cx="5276196" cy="987116"/>
          </a:xfrm>
          <a:prstGeom prst="roundRect">
            <a:avLst>
              <a:gd name="adj" fmla="val 16667"/>
            </a:avLst>
          </a:prstGeom>
          <a:solidFill>
            <a:srgbClr val="EE00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s-PE" sz="2800" b="1" i="0" u="none" strike="noStrike" cap="none">
                <a:solidFill>
                  <a:srgbClr val="FFFFFF"/>
                </a:solidFill>
                <a:latin typeface="Calibri"/>
                <a:ea typeface="Calibri"/>
                <a:cs typeface="Calibri"/>
                <a:sym typeface="Calibri"/>
              </a:rPr>
              <a:t>Casos de tentativa de feminicidio atendidos por los CEM</a:t>
            </a:r>
            <a:endParaRPr sz="2800" b="1" i="0" u="none" strike="noStrike" cap="none">
              <a:solidFill>
                <a:srgbClr val="FFFFFF"/>
              </a:solidFill>
              <a:latin typeface="Calibri"/>
              <a:ea typeface="Calibri"/>
              <a:cs typeface="Calibri"/>
              <a:sym typeface="Calibri"/>
            </a:endParaRPr>
          </a:p>
        </p:txBody>
      </p:sp>
      <p:sp>
        <p:nvSpPr>
          <p:cNvPr id="525" name="Google Shape;525;p18"/>
          <p:cNvSpPr/>
          <p:nvPr/>
        </p:nvSpPr>
        <p:spPr>
          <a:xfrm>
            <a:off x="7944540" y="6216509"/>
            <a:ext cx="4084550" cy="40011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Enero-octubre 2022</a:t>
            </a:r>
            <a:endParaRPr/>
          </a:p>
        </p:txBody>
      </p:sp>
      <p:sp>
        <p:nvSpPr>
          <p:cNvPr id="526" name="Google Shape;526;p18"/>
          <p:cNvSpPr txBox="1"/>
          <p:nvPr/>
        </p:nvSpPr>
        <p:spPr>
          <a:xfrm>
            <a:off x="5508094" y="6611779"/>
            <a:ext cx="442616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1E4E79"/>
                </a:solidFill>
                <a:latin typeface="Calibri"/>
                <a:ea typeface="Calibri"/>
                <a:cs typeface="Calibri"/>
                <a:sym typeface="Calibri"/>
              </a:rPr>
              <a:t>Fuente: Registro de casos del CEM / SGEC / AURORA / MIMP</a:t>
            </a:r>
            <a:endParaRPr/>
          </a:p>
        </p:txBody>
      </p:sp>
      <p:pic>
        <p:nvPicPr>
          <p:cNvPr id="527" name="Google Shape;527;p18"/>
          <p:cNvPicPr preferRelativeResize="0"/>
          <p:nvPr/>
        </p:nvPicPr>
        <p:blipFill>
          <a:blip r:embed="rId3">
            <a:alphaModFix/>
          </a:blip>
          <a:stretch>
            <a:fillRect/>
          </a:stretch>
        </p:blipFill>
        <p:spPr>
          <a:xfrm>
            <a:off x="7395975" y="604302"/>
            <a:ext cx="4796025" cy="5764597"/>
          </a:xfrm>
          <a:prstGeom prst="rect">
            <a:avLst/>
          </a:prstGeom>
          <a:noFill/>
          <a:ln>
            <a:noFill/>
          </a:ln>
        </p:spPr>
      </p:pic>
      <p:pic>
        <p:nvPicPr>
          <p:cNvPr id="528" name="Google Shape;528;p18"/>
          <p:cNvPicPr preferRelativeResize="0"/>
          <p:nvPr/>
        </p:nvPicPr>
        <p:blipFill>
          <a:blip r:embed="rId4">
            <a:alphaModFix/>
          </a:blip>
          <a:stretch>
            <a:fillRect/>
          </a:stretch>
        </p:blipFill>
        <p:spPr>
          <a:xfrm>
            <a:off x="6652800" y="4774038"/>
            <a:ext cx="2136775" cy="1290281"/>
          </a:xfrm>
          <a:prstGeom prst="rect">
            <a:avLst/>
          </a:prstGeom>
          <a:noFill/>
          <a:ln>
            <a:noFill/>
          </a:ln>
        </p:spPr>
      </p:pic>
      <p:pic>
        <p:nvPicPr>
          <p:cNvPr id="529" name="Google Shape;529;p18"/>
          <p:cNvPicPr preferRelativeResize="0"/>
          <p:nvPr/>
        </p:nvPicPr>
        <p:blipFill rotWithShape="1">
          <a:blip r:embed="rId5">
            <a:alphaModFix/>
          </a:blip>
          <a:srcRect t="11777"/>
          <a:stretch/>
        </p:blipFill>
        <p:spPr>
          <a:xfrm>
            <a:off x="127000" y="2013850"/>
            <a:ext cx="5866225" cy="36378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9"/>
          <p:cNvSpPr/>
          <p:nvPr/>
        </p:nvSpPr>
        <p:spPr>
          <a:xfrm>
            <a:off x="-152402" y="274125"/>
            <a:ext cx="5434086" cy="764956"/>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s-PE" sz="2800" b="1" i="0" u="none" strike="noStrike" cap="none">
                <a:solidFill>
                  <a:srgbClr val="FFFFFF"/>
                </a:solidFill>
                <a:latin typeface="Calibri"/>
                <a:ea typeface="Calibri"/>
                <a:cs typeface="Calibri"/>
                <a:sym typeface="Calibri"/>
              </a:rPr>
              <a:t>Hogar de Refugio Temporal - HRT</a:t>
            </a:r>
            <a:endParaRPr sz="2800" b="1" i="0" u="none" strike="noStrike" cap="none">
              <a:solidFill>
                <a:srgbClr val="FFFFFF"/>
              </a:solidFill>
              <a:latin typeface="Calibri"/>
              <a:ea typeface="Calibri"/>
              <a:cs typeface="Calibri"/>
              <a:sym typeface="Calibri"/>
            </a:endParaRPr>
          </a:p>
        </p:txBody>
      </p:sp>
      <p:pic>
        <p:nvPicPr>
          <p:cNvPr id="535" name="Google Shape;535;p19"/>
          <p:cNvPicPr preferRelativeResize="0"/>
          <p:nvPr/>
        </p:nvPicPr>
        <p:blipFill rotWithShape="1">
          <a:blip r:embed="rId3">
            <a:alphaModFix/>
          </a:blip>
          <a:srcRect/>
          <a:stretch/>
        </p:blipFill>
        <p:spPr>
          <a:xfrm>
            <a:off x="2505178" y="2735522"/>
            <a:ext cx="861728" cy="1024758"/>
          </a:xfrm>
          <a:prstGeom prst="rect">
            <a:avLst/>
          </a:prstGeom>
          <a:noFill/>
          <a:ln>
            <a:noFill/>
          </a:ln>
        </p:spPr>
      </p:pic>
      <p:pic>
        <p:nvPicPr>
          <p:cNvPr id="536" name="Google Shape;536;p19"/>
          <p:cNvPicPr preferRelativeResize="0"/>
          <p:nvPr/>
        </p:nvPicPr>
        <p:blipFill rotWithShape="1">
          <a:blip r:embed="rId4">
            <a:alphaModFix/>
          </a:blip>
          <a:srcRect/>
          <a:stretch/>
        </p:blipFill>
        <p:spPr>
          <a:xfrm>
            <a:off x="4998072" y="2796499"/>
            <a:ext cx="861728" cy="856723"/>
          </a:xfrm>
          <a:prstGeom prst="rect">
            <a:avLst/>
          </a:prstGeom>
          <a:noFill/>
          <a:ln>
            <a:noFill/>
          </a:ln>
        </p:spPr>
      </p:pic>
      <p:sp>
        <p:nvSpPr>
          <p:cNvPr id="537" name="Google Shape;537;p19"/>
          <p:cNvSpPr txBox="1"/>
          <p:nvPr/>
        </p:nvSpPr>
        <p:spPr>
          <a:xfrm>
            <a:off x="252248" y="3841814"/>
            <a:ext cx="6172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F5496"/>
              </a:buClr>
              <a:buSzPts val="1000"/>
              <a:buFont typeface="Calibri"/>
              <a:buNone/>
            </a:pPr>
            <a:r>
              <a:rPr lang="es-PE" sz="1000" b="0" i="0" u="none" strike="noStrike" cap="none">
                <a:solidFill>
                  <a:srgbClr val="2F5496"/>
                </a:solidFill>
                <a:latin typeface="Calibri"/>
                <a:ea typeface="Calibri"/>
                <a:cs typeface="Calibri"/>
                <a:sym typeface="Calibri"/>
              </a:rPr>
              <a:t>Información Preliminar</a:t>
            </a:r>
            <a:endParaRPr/>
          </a:p>
          <a:p>
            <a:pPr marL="0" marR="0" lvl="0" indent="0" algn="l" rtl="0">
              <a:lnSpc>
                <a:spcPct val="100000"/>
              </a:lnSpc>
              <a:spcBef>
                <a:spcPts val="0"/>
              </a:spcBef>
              <a:spcAft>
                <a:spcPts val="0"/>
              </a:spcAft>
              <a:buClr>
                <a:srgbClr val="2F5496"/>
              </a:buClr>
              <a:buSzPts val="1000"/>
              <a:buFont typeface="Calibri"/>
              <a:buNone/>
            </a:pPr>
            <a:r>
              <a:rPr lang="es-PE" sz="1000" b="0" i="0" u="none" strike="noStrike" cap="none">
                <a:solidFill>
                  <a:srgbClr val="2F5496"/>
                </a:solidFill>
                <a:latin typeface="Calibri"/>
                <a:ea typeface="Calibri"/>
                <a:cs typeface="Calibri"/>
                <a:sym typeface="Calibri"/>
              </a:rPr>
              <a:t>Fuente: Información proporcionada por Unidad de Atención y Prevención. </a:t>
            </a:r>
            <a:endParaRPr/>
          </a:p>
        </p:txBody>
      </p:sp>
      <p:sp>
        <p:nvSpPr>
          <p:cNvPr id="538" name="Google Shape;538;p19"/>
          <p:cNvSpPr txBox="1"/>
          <p:nvPr/>
        </p:nvSpPr>
        <p:spPr>
          <a:xfrm>
            <a:off x="252260" y="2807853"/>
            <a:ext cx="22530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PE" sz="2000" b="1"/>
              <a:t>2,089</a:t>
            </a:r>
            <a:r>
              <a:rPr lang="es-PE" sz="2000" b="1" i="0" u="none" strike="noStrike" cap="none">
                <a:solidFill>
                  <a:srgbClr val="000000"/>
                </a:solidFill>
                <a:latin typeface="Arial"/>
                <a:ea typeface="Arial"/>
                <a:cs typeface="Arial"/>
                <a:sym typeface="Arial"/>
              </a:rPr>
              <a:t> personas en los HRT</a:t>
            </a:r>
            <a:endParaRPr/>
          </a:p>
          <a:p>
            <a:pPr marL="0" marR="0" lvl="0" indent="0" algn="l" rtl="0">
              <a:lnSpc>
                <a:spcPct val="100000"/>
              </a:lnSpc>
              <a:spcBef>
                <a:spcPts val="0"/>
              </a:spcBef>
              <a:spcAft>
                <a:spcPts val="0"/>
              </a:spcAft>
              <a:buClr>
                <a:srgbClr val="000000"/>
              </a:buClr>
              <a:buSzPts val="1400"/>
              <a:buFont typeface="Arial"/>
              <a:buNone/>
            </a:pPr>
            <a:r>
              <a:rPr lang="es-PE" sz="1400" b="1" i="0" u="none" strike="noStrike" cap="none">
                <a:solidFill>
                  <a:srgbClr val="000000"/>
                </a:solidFill>
                <a:latin typeface="Arial"/>
                <a:ea typeface="Arial"/>
                <a:cs typeface="Arial"/>
                <a:sym typeface="Arial"/>
              </a:rPr>
              <a:t>(enero-</a:t>
            </a:r>
            <a:r>
              <a:rPr lang="es-PE" b="1"/>
              <a:t>setiemb</a:t>
            </a:r>
            <a:endParaRPr b="1"/>
          </a:p>
          <a:p>
            <a:pPr marL="0" marR="0" lvl="0" indent="0" algn="l" rtl="0">
              <a:lnSpc>
                <a:spcPct val="100000"/>
              </a:lnSpc>
              <a:spcBef>
                <a:spcPts val="0"/>
              </a:spcBef>
              <a:spcAft>
                <a:spcPts val="0"/>
              </a:spcAft>
              <a:buClr>
                <a:srgbClr val="000000"/>
              </a:buClr>
              <a:buSzPts val="1400"/>
              <a:buFont typeface="Arial"/>
              <a:buNone/>
            </a:pPr>
            <a:r>
              <a:rPr lang="es-PE" b="1"/>
              <a:t>re</a:t>
            </a:r>
            <a:r>
              <a:rPr lang="es-PE" sz="1400" b="1" i="0" u="none" strike="noStrike" cap="none">
                <a:solidFill>
                  <a:srgbClr val="000000"/>
                </a:solidFill>
                <a:latin typeface="Arial"/>
                <a:ea typeface="Arial"/>
                <a:cs typeface="Arial"/>
                <a:sym typeface="Arial"/>
              </a:rPr>
              <a:t> 2022)</a:t>
            </a:r>
            <a:endParaRPr/>
          </a:p>
        </p:txBody>
      </p:sp>
      <p:sp>
        <p:nvSpPr>
          <p:cNvPr id="539" name="Google Shape;539;p19"/>
          <p:cNvSpPr txBox="1"/>
          <p:nvPr/>
        </p:nvSpPr>
        <p:spPr>
          <a:xfrm>
            <a:off x="3347118" y="2905267"/>
            <a:ext cx="1817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800" b="1"/>
              <a:t>858</a:t>
            </a:r>
            <a:r>
              <a:rPr lang="es-PE" sz="1800" b="1" i="0" u="none" strike="noStrike" cap="none">
                <a:solidFill>
                  <a:srgbClr val="000000"/>
                </a:solidFill>
                <a:latin typeface="Arial"/>
                <a:ea typeface="Arial"/>
                <a:cs typeface="Arial"/>
                <a:sym typeface="Arial"/>
              </a:rPr>
              <a:t> mujeres usuarias </a:t>
            </a:r>
            <a:endParaRPr/>
          </a:p>
        </p:txBody>
      </p:sp>
      <p:sp>
        <p:nvSpPr>
          <p:cNvPr id="540" name="Google Shape;540;p19"/>
          <p:cNvSpPr txBox="1"/>
          <p:nvPr/>
        </p:nvSpPr>
        <p:spPr>
          <a:xfrm>
            <a:off x="5859800" y="2870856"/>
            <a:ext cx="2061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rgbClr val="000000"/>
                </a:solidFill>
                <a:latin typeface="Arial"/>
                <a:ea typeface="Arial"/>
                <a:cs typeface="Arial"/>
                <a:sym typeface="Arial"/>
              </a:rPr>
              <a:t>1</a:t>
            </a:r>
            <a:r>
              <a:rPr lang="es-PE" sz="1800" b="1"/>
              <a:t>231</a:t>
            </a:r>
            <a:endParaRPr sz="1800" b="1"/>
          </a:p>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rgbClr val="000000"/>
                </a:solidFill>
                <a:latin typeface="Arial"/>
                <a:ea typeface="Arial"/>
                <a:cs typeface="Arial"/>
                <a:sym typeface="Arial"/>
              </a:rPr>
              <a:t>acompañantes</a:t>
            </a:r>
            <a:endParaRPr/>
          </a:p>
        </p:txBody>
      </p:sp>
      <p:pic>
        <p:nvPicPr>
          <p:cNvPr id="541" name="Google Shape;541;p19"/>
          <p:cNvPicPr preferRelativeResize="0"/>
          <p:nvPr/>
        </p:nvPicPr>
        <p:blipFill rotWithShape="1">
          <a:blip r:embed="rId5">
            <a:alphaModFix/>
          </a:blip>
          <a:srcRect/>
          <a:stretch/>
        </p:blipFill>
        <p:spPr>
          <a:xfrm>
            <a:off x="7934052" y="409903"/>
            <a:ext cx="4079272" cy="5675989"/>
          </a:xfrm>
          <a:prstGeom prst="rect">
            <a:avLst/>
          </a:prstGeom>
          <a:noFill/>
          <a:ln>
            <a:noFill/>
          </a:ln>
        </p:spPr>
      </p:pic>
      <p:sp>
        <p:nvSpPr>
          <p:cNvPr id="542" name="Google Shape;542;p19"/>
          <p:cNvSpPr txBox="1"/>
          <p:nvPr/>
        </p:nvSpPr>
        <p:spPr>
          <a:xfrm>
            <a:off x="7119736" y="1039081"/>
            <a:ext cx="31675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s-PE" sz="1800" b="1" i="0" u="none" strike="noStrike" cap="none">
                <a:solidFill>
                  <a:srgbClr val="FF0000"/>
                </a:solidFill>
                <a:latin typeface="Arial"/>
                <a:ea typeface="Arial"/>
                <a:cs typeface="Arial"/>
                <a:sym typeface="Arial"/>
              </a:rPr>
              <a:t>22 HRT en 17 regiones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0"/>
          <p:cNvSpPr/>
          <p:nvPr/>
        </p:nvSpPr>
        <p:spPr>
          <a:xfrm>
            <a:off x="-152402" y="274125"/>
            <a:ext cx="5434086" cy="764956"/>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Casos atendidos por la Estrategia Rural</a:t>
            </a:r>
            <a:endParaRPr sz="2800" b="1">
              <a:solidFill>
                <a:schemeClr val="lt1"/>
              </a:solidFill>
              <a:latin typeface="Calibri"/>
              <a:ea typeface="Calibri"/>
              <a:cs typeface="Calibri"/>
              <a:sym typeface="Calibri"/>
            </a:endParaRPr>
          </a:p>
        </p:txBody>
      </p:sp>
      <p:sp>
        <p:nvSpPr>
          <p:cNvPr id="548" name="Google Shape;548;p20"/>
          <p:cNvSpPr txBox="1"/>
          <p:nvPr/>
        </p:nvSpPr>
        <p:spPr>
          <a:xfrm>
            <a:off x="480806" y="6214543"/>
            <a:ext cx="61690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2E75B5"/>
                </a:solidFill>
                <a:latin typeface="Calibri"/>
                <a:ea typeface="Calibri"/>
                <a:cs typeface="Calibri"/>
                <a:sym typeface="Calibri"/>
              </a:rPr>
              <a:t>Información Preliminar</a:t>
            </a:r>
            <a:endParaRPr/>
          </a:p>
          <a:p>
            <a:pPr marL="0" marR="0" lvl="0" indent="0" algn="l" rtl="0">
              <a:spcBef>
                <a:spcPts val="0"/>
              </a:spcBef>
              <a:spcAft>
                <a:spcPts val="0"/>
              </a:spcAft>
              <a:buNone/>
            </a:pPr>
            <a:r>
              <a:rPr lang="es-PE" sz="1000">
                <a:solidFill>
                  <a:srgbClr val="2E75B5"/>
                </a:solidFill>
                <a:latin typeface="Calibri"/>
                <a:ea typeface="Calibri"/>
                <a:cs typeface="Calibri"/>
                <a:sym typeface="Calibri"/>
              </a:rPr>
              <a:t>Fuente: Registro de casos de ER / SGEC / AURORA / MIMP</a:t>
            </a:r>
            <a:endParaRPr/>
          </a:p>
        </p:txBody>
      </p:sp>
      <p:pic>
        <p:nvPicPr>
          <p:cNvPr id="549" name="Google Shape;549;p20"/>
          <p:cNvPicPr preferRelativeResize="0"/>
          <p:nvPr/>
        </p:nvPicPr>
        <p:blipFill>
          <a:blip r:embed="rId3">
            <a:alphaModFix/>
          </a:blip>
          <a:stretch>
            <a:fillRect/>
          </a:stretch>
        </p:blipFill>
        <p:spPr>
          <a:xfrm>
            <a:off x="6955200" y="388825"/>
            <a:ext cx="4676025" cy="6080350"/>
          </a:xfrm>
          <a:prstGeom prst="rect">
            <a:avLst/>
          </a:prstGeom>
          <a:noFill/>
          <a:ln>
            <a:noFill/>
          </a:ln>
        </p:spPr>
      </p:pic>
      <p:sp>
        <p:nvSpPr>
          <p:cNvPr id="550" name="Google Shape;550;p20"/>
          <p:cNvSpPr txBox="1"/>
          <p:nvPr/>
        </p:nvSpPr>
        <p:spPr>
          <a:xfrm>
            <a:off x="5908128" y="15089"/>
            <a:ext cx="6172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chemeClr val="dk1"/>
                </a:solidFill>
                <a:latin typeface="Calibri"/>
                <a:ea typeface="Calibri"/>
                <a:cs typeface="Calibri"/>
                <a:sym typeface="Calibri"/>
              </a:rPr>
              <a:t>Casos atendidos por la Estrategia Rural, a nivel regional:</a:t>
            </a:r>
            <a:endParaRPr/>
          </a:p>
        </p:txBody>
      </p:sp>
      <p:pic>
        <p:nvPicPr>
          <p:cNvPr id="551" name="Google Shape;551;p20"/>
          <p:cNvPicPr preferRelativeResize="0"/>
          <p:nvPr/>
        </p:nvPicPr>
        <p:blipFill>
          <a:blip r:embed="rId4">
            <a:alphaModFix/>
          </a:blip>
          <a:stretch>
            <a:fillRect/>
          </a:stretch>
        </p:blipFill>
        <p:spPr>
          <a:xfrm>
            <a:off x="6118475" y="4576575"/>
            <a:ext cx="2217950" cy="1190250"/>
          </a:xfrm>
          <a:prstGeom prst="rect">
            <a:avLst/>
          </a:prstGeom>
          <a:noFill/>
          <a:ln>
            <a:noFill/>
          </a:ln>
        </p:spPr>
      </p:pic>
      <p:sp>
        <p:nvSpPr>
          <p:cNvPr id="552" name="Google Shape;552;p20"/>
          <p:cNvSpPr/>
          <p:nvPr/>
        </p:nvSpPr>
        <p:spPr>
          <a:xfrm>
            <a:off x="6115740" y="6064109"/>
            <a:ext cx="4084500" cy="400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Enero-octubre 2022</a:t>
            </a:r>
            <a:endParaRPr/>
          </a:p>
        </p:txBody>
      </p:sp>
      <p:pic>
        <p:nvPicPr>
          <p:cNvPr id="553" name="Google Shape;553;p20"/>
          <p:cNvPicPr preferRelativeResize="0"/>
          <p:nvPr/>
        </p:nvPicPr>
        <p:blipFill>
          <a:blip r:embed="rId5">
            <a:alphaModFix/>
          </a:blip>
          <a:stretch>
            <a:fillRect/>
          </a:stretch>
        </p:blipFill>
        <p:spPr>
          <a:xfrm>
            <a:off x="238025" y="2088350"/>
            <a:ext cx="5433115" cy="3975750"/>
          </a:xfrm>
          <a:prstGeom prst="rect">
            <a:avLst/>
          </a:prstGeom>
          <a:noFill/>
          <a:ln>
            <a:noFill/>
          </a:ln>
        </p:spPr>
      </p:pic>
      <p:sp>
        <p:nvSpPr>
          <p:cNvPr id="554" name="Google Shape;554;p20"/>
          <p:cNvSpPr txBox="1"/>
          <p:nvPr/>
        </p:nvSpPr>
        <p:spPr>
          <a:xfrm>
            <a:off x="238025" y="1379075"/>
            <a:ext cx="5434200" cy="35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700" b="1">
                <a:solidFill>
                  <a:schemeClr val="dk1"/>
                </a:solidFill>
                <a:latin typeface="Calibri"/>
                <a:ea typeface="Calibri"/>
                <a:cs typeface="Calibri"/>
                <a:sym typeface="Calibri"/>
              </a:rPr>
              <a:t>Casos atendidos por tipo de violencia, según mes:</a:t>
            </a:r>
            <a:endParaRPr sz="13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21"/>
          <p:cNvSpPr/>
          <p:nvPr/>
        </p:nvSpPr>
        <p:spPr>
          <a:xfrm>
            <a:off x="-152402" y="274125"/>
            <a:ext cx="5562602" cy="764956"/>
          </a:xfrm>
          <a:prstGeom prst="roundRect">
            <a:avLst>
              <a:gd name="adj" fmla="val 16667"/>
            </a:avLst>
          </a:prstGeom>
          <a:solidFill>
            <a:srgbClr val="EE00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s-PE" sz="2800" b="1" i="0" u="none" strike="noStrike" cap="none">
                <a:solidFill>
                  <a:srgbClr val="FFFFFF"/>
                </a:solidFill>
                <a:latin typeface="Calibri"/>
                <a:ea typeface="Calibri"/>
                <a:cs typeface="Calibri"/>
                <a:sym typeface="Calibri"/>
              </a:rPr>
              <a:t>Casos atendidos por CAI</a:t>
            </a:r>
            <a:endParaRPr sz="2800" b="1" i="0" u="none" strike="noStrike" cap="none">
              <a:solidFill>
                <a:srgbClr val="FFFFFF"/>
              </a:solidFill>
              <a:latin typeface="Calibri"/>
              <a:ea typeface="Calibri"/>
              <a:cs typeface="Calibri"/>
              <a:sym typeface="Calibri"/>
            </a:endParaRPr>
          </a:p>
        </p:txBody>
      </p:sp>
      <p:sp>
        <p:nvSpPr>
          <p:cNvPr id="560" name="Google Shape;560;p21"/>
          <p:cNvSpPr txBox="1"/>
          <p:nvPr/>
        </p:nvSpPr>
        <p:spPr>
          <a:xfrm>
            <a:off x="257532" y="5323490"/>
            <a:ext cx="2049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a:solidFill>
                  <a:schemeClr val="dk1"/>
                </a:solidFill>
                <a:latin typeface="Calibri"/>
                <a:ea typeface="Calibri"/>
                <a:cs typeface="Calibri"/>
                <a:sym typeface="Calibri"/>
              </a:rPr>
              <a:t>De enero a octubre del 2022, se atendieron </a:t>
            </a:r>
            <a:endParaRPr>
              <a:solidFill>
                <a:schemeClr val="dk1"/>
              </a:solidFill>
              <a:latin typeface="Calibri"/>
              <a:ea typeface="Calibri"/>
              <a:cs typeface="Calibri"/>
              <a:sym typeface="Calibri"/>
            </a:endParaRPr>
          </a:p>
        </p:txBody>
      </p:sp>
      <p:sp>
        <p:nvSpPr>
          <p:cNvPr id="561" name="Google Shape;561;p21"/>
          <p:cNvSpPr txBox="1"/>
          <p:nvPr/>
        </p:nvSpPr>
        <p:spPr>
          <a:xfrm>
            <a:off x="2230613" y="5324250"/>
            <a:ext cx="977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rgbClr val="FF0000"/>
                </a:solidFill>
                <a:latin typeface="Calibri"/>
                <a:ea typeface="Calibri"/>
                <a:cs typeface="Calibri"/>
                <a:sym typeface="Calibri"/>
              </a:rPr>
              <a:t>2,298</a:t>
            </a:r>
            <a:endParaRPr sz="1800"/>
          </a:p>
        </p:txBody>
      </p:sp>
      <p:sp>
        <p:nvSpPr>
          <p:cNvPr id="562" name="Google Shape;562;p21"/>
          <p:cNvSpPr txBox="1"/>
          <p:nvPr/>
        </p:nvSpPr>
        <p:spPr>
          <a:xfrm>
            <a:off x="3096626" y="5290875"/>
            <a:ext cx="28416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a:solidFill>
                  <a:schemeClr val="dk1"/>
                </a:solidFill>
                <a:latin typeface="Calibri"/>
                <a:ea typeface="Calibri"/>
                <a:cs typeface="Calibri"/>
                <a:sym typeface="Calibri"/>
              </a:rPr>
              <a:t>casos de hombres sentenciados o en proceso de sanción derivados por los juzgados a los CAI</a:t>
            </a:r>
            <a:endParaRPr>
              <a:solidFill>
                <a:schemeClr val="dk1"/>
              </a:solidFill>
              <a:latin typeface="Calibri"/>
              <a:ea typeface="Calibri"/>
              <a:cs typeface="Calibri"/>
              <a:sym typeface="Calibri"/>
            </a:endParaRPr>
          </a:p>
        </p:txBody>
      </p:sp>
      <p:sp>
        <p:nvSpPr>
          <p:cNvPr id="563" name="Google Shape;563;p21"/>
          <p:cNvSpPr txBox="1"/>
          <p:nvPr/>
        </p:nvSpPr>
        <p:spPr>
          <a:xfrm>
            <a:off x="257532" y="6218475"/>
            <a:ext cx="35313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2E75B5"/>
                </a:solidFill>
                <a:latin typeface="Calibri"/>
                <a:ea typeface="Calibri"/>
                <a:cs typeface="Calibri"/>
                <a:sym typeface="Calibri"/>
              </a:rPr>
              <a:t>Información Preliminar</a:t>
            </a:r>
            <a:endParaRPr/>
          </a:p>
          <a:p>
            <a:pPr marL="0" marR="0" lvl="0" indent="0" algn="l" rtl="0">
              <a:spcBef>
                <a:spcPts val="0"/>
              </a:spcBef>
              <a:spcAft>
                <a:spcPts val="0"/>
              </a:spcAft>
              <a:buNone/>
            </a:pPr>
            <a:r>
              <a:rPr lang="es-PE" sz="1000">
                <a:solidFill>
                  <a:srgbClr val="2E75B5"/>
                </a:solidFill>
                <a:latin typeface="Calibri"/>
                <a:ea typeface="Calibri"/>
                <a:cs typeface="Calibri"/>
                <a:sym typeface="Calibri"/>
              </a:rPr>
              <a:t>Fuente: Registro de casos de CAI / SGEC / AURORA / MIMP</a:t>
            </a:r>
            <a:endParaRPr/>
          </a:p>
        </p:txBody>
      </p:sp>
      <p:pic>
        <p:nvPicPr>
          <p:cNvPr id="564" name="Google Shape;564;p21"/>
          <p:cNvPicPr preferRelativeResize="0"/>
          <p:nvPr/>
        </p:nvPicPr>
        <p:blipFill>
          <a:blip r:embed="rId3">
            <a:alphaModFix/>
          </a:blip>
          <a:stretch>
            <a:fillRect/>
          </a:stretch>
        </p:blipFill>
        <p:spPr>
          <a:xfrm>
            <a:off x="152400" y="1191475"/>
            <a:ext cx="5785924" cy="4063099"/>
          </a:xfrm>
          <a:prstGeom prst="rect">
            <a:avLst/>
          </a:prstGeom>
          <a:noFill/>
          <a:ln>
            <a:noFill/>
          </a:ln>
        </p:spPr>
      </p:pic>
      <p:pic>
        <p:nvPicPr>
          <p:cNvPr id="565" name="Google Shape;565;p21"/>
          <p:cNvPicPr preferRelativeResize="0"/>
          <p:nvPr/>
        </p:nvPicPr>
        <p:blipFill>
          <a:blip r:embed="rId4">
            <a:alphaModFix/>
          </a:blip>
          <a:stretch>
            <a:fillRect/>
          </a:stretch>
        </p:blipFill>
        <p:spPr>
          <a:xfrm>
            <a:off x="6231550" y="1191475"/>
            <a:ext cx="5785925" cy="4887018"/>
          </a:xfrm>
          <a:prstGeom prst="rect">
            <a:avLst/>
          </a:prstGeom>
          <a:noFill/>
          <a:ln>
            <a:noFill/>
          </a:ln>
        </p:spPr>
      </p:pic>
      <p:sp>
        <p:nvSpPr>
          <p:cNvPr id="566" name="Google Shape;566;p21"/>
          <p:cNvSpPr/>
          <p:nvPr/>
        </p:nvSpPr>
        <p:spPr>
          <a:xfrm>
            <a:off x="6344340" y="6064109"/>
            <a:ext cx="4084500" cy="400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Enero-octubre 2022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
          <p:cNvSpPr/>
          <p:nvPr/>
        </p:nvSpPr>
        <p:spPr>
          <a:xfrm>
            <a:off x="-152402" y="274125"/>
            <a:ext cx="4835237" cy="764956"/>
          </a:xfrm>
          <a:prstGeom prst="roundRect">
            <a:avLst>
              <a:gd name="adj" fmla="val 16667"/>
            </a:avLst>
          </a:prstGeom>
          <a:solidFill>
            <a:srgbClr val="EE00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i="0" u="none" strike="noStrike" cap="none">
                <a:solidFill>
                  <a:schemeClr val="lt1"/>
                </a:solidFill>
                <a:latin typeface="Calibri"/>
                <a:ea typeface="Calibri"/>
                <a:cs typeface="Calibri"/>
                <a:sym typeface="Calibri"/>
              </a:rPr>
              <a:t>Contenido</a:t>
            </a:r>
            <a:endParaRPr sz="2800" b="1" i="0" u="none" strike="noStrike" cap="none">
              <a:solidFill>
                <a:schemeClr val="lt1"/>
              </a:solidFill>
              <a:latin typeface="Calibri"/>
              <a:ea typeface="Calibri"/>
              <a:cs typeface="Calibri"/>
              <a:sym typeface="Calibri"/>
            </a:endParaRPr>
          </a:p>
        </p:txBody>
      </p:sp>
      <p:sp>
        <p:nvSpPr>
          <p:cNvPr id="298" name="Google Shape;298;p2"/>
          <p:cNvSpPr/>
          <p:nvPr/>
        </p:nvSpPr>
        <p:spPr>
          <a:xfrm>
            <a:off x="538440" y="3157453"/>
            <a:ext cx="484800" cy="457200"/>
          </a:xfrm>
          <a:prstGeom prst="ellipse">
            <a:avLst/>
          </a:prstGeom>
          <a:solidFill>
            <a:srgbClr val="EE00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a:solidFill>
                  <a:schemeClr val="lt1"/>
                </a:solidFill>
                <a:latin typeface="Calibri"/>
                <a:ea typeface="Calibri"/>
                <a:cs typeface="Calibri"/>
                <a:sym typeface="Calibri"/>
              </a:rPr>
              <a:t>1</a:t>
            </a:r>
            <a:endParaRPr sz="1800" b="1">
              <a:solidFill>
                <a:schemeClr val="lt1"/>
              </a:solidFill>
              <a:latin typeface="Calibri"/>
              <a:ea typeface="Calibri"/>
              <a:cs typeface="Calibri"/>
              <a:sym typeface="Calibri"/>
            </a:endParaRPr>
          </a:p>
        </p:txBody>
      </p:sp>
      <p:pic>
        <p:nvPicPr>
          <p:cNvPr id="299" name="Google Shape;299;p2"/>
          <p:cNvPicPr preferRelativeResize="0"/>
          <p:nvPr/>
        </p:nvPicPr>
        <p:blipFill rotWithShape="1">
          <a:blip r:embed="rId3">
            <a:alphaModFix/>
          </a:blip>
          <a:srcRect l="20008" r="13555"/>
          <a:stretch/>
        </p:blipFill>
        <p:spPr>
          <a:xfrm>
            <a:off x="6199094" y="-7813"/>
            <a:ext cx="5992905" cy="6865813"/>
          </a:xfrm>
          <a:prstGeom prst="rect">
            <a:avLst/>
          </a:prstGeom>
          <a:noFill/>
          <a:ln>
            <a:noFill/>
          </a:ln>
        </p:spPr>
      </p:pic>
      <p:sp>
        <p:nvSpPr>
          <p:cNvPr id="300" name="Google Shape;300;p2"/>
          <p:cNvSpPr txBox="1"/>
          <p:nvPr/>
        </p:nvSpPr>
        <p:spPr>
          <a:xfrm>
            <a:off x="1163600" y="3009438"/>
            <a:ext cx="4214400" cy="831300"/>
          </a:xfrm>
          <a:prstGeom prst="rect">
            <a:avLst/>
          </a:prstGeom>
          <a:noFill/>
          <a:ln>
            <a:noFill/>
          </a:ln>
        </p:spPr>
        <p:txBody>
          <a:bodyPr spcFirstLastPara="1" wrap="square" lIns="91425" tIns="91425" rIns="91425" bIns="91425" anchor="t" anchorCtr="0">
            <a:spAutoFit/>
          </a:bodyPr>
          <a:lstStyle/>
          <a:p>
            <a:pPr marL="0" lvl="0" indent="0" algn="just" rtl="0">
              <a:lnSpc>
                <a:spcPct val="80000"/>
              </a:lnSpc>
              <a:spcBef>
                <a:spcPts val="0"/>
              </a:spcBef>
              <a:spcAft>
                <a:spcPts val="0"/>
              </a:spcAft>
              <a:buNone/>
            </a:pPr>
            <a:r>
              <a:rPr lang="es-PE" sz="1750">
                <a:solidFill>
                  <a:schemeClr val="dk1"/>
                </a:solidFill>
                <a:latin typeface="Calibri"/>
                <a:ea typeface="Calibri"/>
                <a:cs typeface="Calibri"/>
                <a:sym typeface="Calibri"/>
              </a:rPr>
              <a:t>Balance y desafío en la lucha contra la no violencia a la mujer y familia a nivel nacional.</a:t>
            </a:r>
            <a:endParaRPr sz="175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22"/>
          <p:cNvSpPr/>
          <p:nvPr/>
        </p:nvSpPr>
        <p:spPr>
          <a:xfrm>
            <a:off x="-152402" y="274125"/>
            <a:ext cx="5562602" cy="764956"/>
          </a:xfrm>
          <a:prstGeom prst="roundRect">
            <a:avLst>
              <a:gd name="adj" fmla="val 16667"/>
            </a:avLst>
          </a:prstGeom>
          <a:solidFill>
            <a:srgbClr val="EE00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s-PE" sz="2800" b="1" i="0" u="none" strike="noStrike" cap="none">
                <a:solidFill>
                  <a:srgbClr val="FFFFFF"/>
                </a:solidFill>
                <a:latin typeface="Calibri"/>
                <a:ea typeface="Calibri"/>
                <a:cs typeface="Calibri"/>
                <a:sym typeface="Calibri"/>
              </a:rPr>
              <a:t>Asistencia Económica</a:t>
            </a:r>
            <a:endParaRPr sz="2800" b="1" i="0" u="none" strike="noStrike" cap="none">
              <a:solidFill>
                <a:srgbClr val="FFFFFF"/>
              </a:solidFill>
              <a:latin typeface="Calibri"/>
              <a:ea typeface="Calibri"/>
              <a:cs typeface="Calibri"/>
              <a:sym typeface="Calibri"/>
            </a:endParaRPr>
          </a:p>
        </p:txBody>
      </p:sp>
      <p:sp>
        <p:nvSpPr>
          <p:cNvPr id="572" name="Google Shape;572;p22"/>
          <p:cNvSpPr txBox="1"/>
          <p:nvPr/>
        </p:nvSpPr>
        <p:spPr>
          <a:xfrm>
            <a:off x="-42042" y="1494434"/>
            <a:ext cx="6911700" cy="1258800"/>
          </a:xfrm>
          <a:prstGeom prst="rect">
            <a:avLst/>
          </a:prstGeom>
          <a:noFill/>
          <a:ln>
            <a:noFill/>
          </a:ln>
        </p:spPr>
        <p:txBody>
          <a:bodyPr spcFirstLastPara="1" wrap="square" lIns="91425" tIns="45700" rIns="91425" bIns="45700" anchor="t" anchorCtr="0">
            <a:spAutoFit/>
          </a:bodyPr>
          <a:lstStyle/>
          <a:p>
            <a:pPr marL="449580" marR="0" lvl="0" indent="0" algn="just" rtl="0">
              <a:lnSpc>
                <a:spcPct val="107000"/>
              </a:lnSpc>
              <a:spcBef>
                <a:spcPts val="0"/>
              </a:spcBef>
              <a:spcAft>
                <a:spcPts val="0"/>
              </a:spcAft>
              <a:buNone/>
            </a:pPr>
            <a:r>
              <a:rPr lang="es-PE" sz="1800">
                <a:solidFill>
                  <a:schemeClr val="dk1"/>
                </a:solidFill>
                <a:latin typeface="Calibri"/>
                <a:ea typeface="Calibri"/>
                <a:cs typeface="Calibri"/>
                <a:sym typeface="Calibri"/>
              </a:rPr>
              <a:t>Del 01 de enero al 06 de noviembre del 2022, se han otorgado </a:t>
            </a:r>
            <a:r>
              <a:rPr lang="es-PE" sz="1800">
                <a:solidFill>
                  <a:srgbClr val="EE0011"/>
                </a:solidFill>
                <a:latin typeface="Calibri"/>
                <a:ea typeface="Calibri"/>
                <a:cs typeface="Calibri"/>
                <a:sym typeface="Calibri"/>
              </a:rPr>
              <a:t>207 </a:t>
            </a:r>
            <a:r>
              <a:rPr lang="es-PE" sz="1800">
                <a:solidFill>
                  <a:schemeClr val="dk1"/>
                </a:solidFill>
                <a:latin typeface="Calibri"/>
                <a:ea typeface="Calibri"/>
                <a:cs typeface="Calibri"/>
                <a:sym typeface="Calibri"/>
              </a:rPr>
              <a:t>asistencias económicas a los/as hijos e hijas y personas con discapacidad dependientes de víctimas de feminicidio a nivel nacional.</a:t>
            </a:r>
            <a:endParaRPr sz="1800">
              <a:solidFill>
                <a:schemeClr val="dk1"/>
              </a:solidFill>
              <a:latin typeface="Calibri"/>
              <a:ea typeface="Calibri"/>
              <a:cs typeface="Calibri"/>
              <a:sym typeface="Calibri"/>
            </a:endParaRPr>
          </a:p>
        </p:txBody>
      </p:sp>
      <p:sp>
        <p:nvSpPr>
          <p:cNvPr id="573" name="Google Shape;573;p22"/>
          <p:cNvSpPr txBox="1"/>
          <p:nvPr/>
        </p:nvSpPr>
        <p:spPr>
          <a:xfrm>
            <a:off x="394138" y="3406163"/>
            <a:ext cx="6359400" cy="1760400"/>
          </a:xfrm>
          <a:prstGeom prst="rect">
            <a:avLst/>
          </a:prstGeom>
          <a:noFill/>
          <a:ln>
            <a:noFill/>
          </a:ln>
        </p:spPr>
        <p:txBody>
          <a:bodyPr spcFirstLastPara="1" wrap="square" lIns="91425" tIns="45700" rIns="91425" bIns="45700" anchor="t" anchorCtr="0">
            <a:spAutoFit/>
          </a:bodyPr>
          <a:lstStyle/>
          <a:p>
            <a:pPr marL="899160" marR="0" lvl="0" indent="-449580" algn="l" rtl="0">
              <a:lnSpc>
                <a:spcPct val="107000"/>
              </a:lnSpc>
              <a:spcBef>
                <a:spcPts val="0"/>
              </a:spcBef>
              <a:spcAft>
                <a:spcPts val="0"/>
              </a:spcAft>
              <a:buNone/>
            </a:pPr>
            <a:r>
              <a:rPr lang="es-PE" sz="1800">
                <a:solidFill>
                  <a:schemeClr val="dk1"/>
                </a:solidFill>
                <a:latin typeface="Calibri"/>
                <a:ea typeface="Calibri"/>
                <a:cs typeface="Calibri"/>
                <a:sym typeface="Calibri"/>
              </a:rPr>
              <a:t>190 hijos e hijas menores de 18 años.</a:t>
            </a:r>
            <a:endParaRPr/>
          </a:p>
          <a:p>
            <a:pPr marL="449580" marR="0" lvl="0" indent="0" algn="l" rtl="0">
              <a:lnSpc>
                <a:spcPct val="107000"/>
              </a:lnSpc>
              <a:spcBef>
                <a:spcPts val="800"/>
              </a:spcBef>
              <a:spcAft>
                <a:spcPts val="0"/>
              </a:spcAft>
              <a:buNone/>
            </a:pPr>
            <a:r>
              <a:rPr lang="es-PE" sz="1800">
                <a:solidFill>
                  <a:schemeClr val="dk1"/>
                </a:solidFill>
                <a:latin typeface="Calibri"/>
                <a:ea typeface="Calibri"/>
                <a:cs typeface="Calibri"/>
                <a:sym typeface="Calibri"/>
              </a:rPr>
              <a:t>14 hijos e hijas mayores de edad que estén cursando estudios superiores. </a:t>
            </a:r>
            <a:endParaRPr/>
          </a:p>
          <a:p>
            <a:pPr marL="449580" marR="0" lvl="0" indent="0" algn="l" rtl="0">
              <a:lnSpc>
                <a:spcPct val="107000"/>
              </a:lnSpc>
              <a:spcBef>
                <a:spcPts val="800"/>
              </a:spcBef>
              <a:spcAft>
                <a:spcPts val="0"/>
              </a:spcAft>
              <a:buNone/>
            </a:pPr>
            <a:r>
              <a:rPr lang="es-PE" sz="1800">
                <a:solidFill>
                  <a:schemeClr val="dk1"/>
                </a:solidFill>
                <a:latin typeface="Calibri"/>
                <a:ea typeface="Calibri"/>
                <a:cs typeface="Calibri"/>
                <a:sym typeface="Calibri"/>
              </a:rPr>
              <a:t>03 personas con discapacidad que dependían de la víctima de feminicidio.</a:t>
            </a:r>
            <a:endParaRPr/>
          </a:p>
        </p:txBody>
      </p:sp>
      <p:sp>
        <p:nvSpPr>
          <p:cNvPr id="574" name="Google Shape;574;p22"/>
          <p:cNvSpPr txBox="1"/>
          <p:nvPr/>
        </p:nvSpPr>
        <p:spPr>
          <a:xfrm>
            <a:off x="0" y="2969494"/>
            <a:ext cx="6172200" cy="369300"/>
          </a:xfrm>
          <a:prstGeom prst="rect">
            <a:avLst/>
          </a:prstGeom>
          <a:noFill/>
          <a:ln>
            <a:noFill/>
          </a:ln>
        </p:spPr>
        <p:txBody>
          <a:bodyPr spcFirstLastPara="1" wrap="square" lIns="91425" tIns="45700" rIns="91425" bIns="45700" anchor="t" anchorCtr="0">
            <a:spAutoFit/>
          </a:bodyPr>
          <a:lstStyle/>
          <a:p>
            <a:pPr marL="899160" marR="0" lvl="0" indent="-449580" algn="l" rtl="0">
              <a:lnSpc>
                <a:spcPct val="107000"/>
              </a:lnSpc>
              <a:spcBef>
                <a:spcPts val="0"/>
              </a:spcBef>
              <a:spcAft>
                <a:spcPts val="0"/>
              </a:spcAft>
              <a:buNone/>
            </a:pPr>
            <a:r>
              <a:rPr lang="es-PE" sz="1800" b="1">
                <a:solidFill>
                  <a:srgbClr val="FF0000"/>
                </a:solidFill>
                <a:latin typeface="Calibri"/>
                <a:ea typeface="Calibri"/>
                <a:cs typeface="Calibri"/>
                <a:sym typeface="Calibri"/>
              </a:rPr>
              <a:t>Beneficiarios/as según población objetivo:</a:t>
            </a:r>
            <a:endParaRPr/>
          </a:p>
        </p:txBody>
      </p:sp>
      <p:sp>
        <p:nvSpPr>
          <p:cNvPr id="575" name="Google Shape;575;p22"/>
          <p:cNvSpPr/>
          <p:nvPr/>
        </p:nvSpPr>
        <p:spPr>
          <a:xfrm>
            <a:off x="596799" y="3473664"/>
            <a:ext cx="251700" cy="243000"/>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p22"/>
          <p:cNvSpPr/>
          <p:nvPr/>
        </p:nvSpPr>
        <p:spPr>
          <a:xfrm>
            <a:off x="578535" y="3862801"/>
            <a:ext cx="251700" cy="243000"/>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22"/>
          <p:cNvSpPr/>
          <p:nvPr/>
        </p:nvSpPr>
        <p:spPr>
          <a:xfrm>
            <a:off x="596810" y="4517062"/>
            <a:ext cx="251700" cy="243000"/>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22"/>
          <p:cNvSpPr txBox="1"/>
          <p:nvPr/>
        </p:nvSpPr>
        <p:spPr>
          <a:xfrm>
            <a:off x="394138" y="6285763"/>
            <a:ext cx="61722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2F5496"/>
                </a:solidFill>
                <a:latin typeface="Calibri"/>
                <a:ea typeface="Calibri"/>
                <a:cs typeface="Calibri"/>
                <a:sym typeface="Calibri"/>
              </a:rPr>
              <a:t>Información Preliminar</a:t>
            </a:r>
            <a:endParaRPr/>
          </a:p>
          <a:p>
            <a:pPr marL="0" marR="0" lvl="0" indent="0" algn="l" rtl="0">
              <a:spcBef>
                <a:spcPts val="0"/>
              </a:spcBef>
              <a:spcAft>
                <a:spcPts val="0"/>
              </a:spcAft>
              <a:buNone/>
            </a:pPr>
            <a:r>
              <a:rPr lang="es-PE" sz="1000">
                <a:solidFill>
                  <a:srgbClr val="2F5496"/>
                </a:solidFill>
                <a:latin typeface="Calibri"/>
                <a:ea typeface="Calibri"/>
                <a:cs typeface="Calibri"/>
                <a:sym typeface="Calibri"/>
              </a:rPr>
              <a:t>Fuente: Cartilla estadística</a:t>
            </a:r>
            <a:endParaRPr/>
          </a:p>
        </p:txBody>
      </p:sp>
      <p:pic>
        <p:nvPicPr>
          <p:cNvPr id="579" name="Google Shape;579;p22"/>
          <p:cNvPicPr preferRelativeResize="0"/>
          <p:nvPr/>
        </p:nvPicPr>
        <p:blipFill>
          <a:blip r:embed="rId3">
            <a:alphaModFix/>
          </a:blip>
          <a:stretch>
            <a:fillRect/>
          </a:stretch>
        </p:blipFill>
        <p:spPr>
          <a:xfrm>
            <a:off x="8134525" y="217250"/>
            <a:ext cx="2454025" cy="6597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grpSp>
        <p:nvGrpSpPr>
          <p:cNvPr id="585" name="Google Shape;585;p23"/>
          <p:cNvGrpSpPr/>
          <p:nvPr/>
        </p:nvGrpSpPr>
        <p:grpSpPr>
          <a:xfrm>
            <a:off x="4198168" y="1398571"/>
            <a:ext cx="4152086" cy="4131010"/>
            <a:chOff x="1358250" y="55139"/>
            <a:chExt cx="4152086" cy="4131010"/>
          </a:xfrm>
        </p:grpSpPr>
        <p:sp>
          <p:nvSpPr>
            <p:cNvPr id="586" name="Google Shape;586;p23"/>
            <p:cNvSpPr/>
            <p:nvPr/>
          </p:nvSpPr>
          <p:spPr>
            <a:xfrm>
              <a:off x="1726611" y="275698"/>
              <a:ext cx="3562872" cy="3562872"/>
            </a:xfrm>
            <a:prstGeom prst="pie">
              <a:avLst>
                <a:gd name="adj1" fmla="val 16200000"/>
                <a:gd name="adj2" fmla="val 1800000"/>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3"/>
            <p:cNvSpPr txBox="1"/>
            <p:nvPr/>
          </p:nvSpPr>
          <p:spPr>
            <a:xfrm>
              <a:off x="3604330" y="1030688"/>
              <a:ext cx="1272454" cy="1060378"/>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s-PE" sz="1800">
                  <a:solidFill>
                    <a:schemeClr val="lt1"/>
                  </a:solidFill>
                  <a:latin typeface="Calibri"/>
                  <a:ea typeface="Calibri"/>
                  <a:cs typeface="Calibri"/>
                  <a:sym typeface="Calibri"/>
                </a:rPr>
                <a:t>Educativa</a:t>
              </a:r>
              <a:endParaRPr/>
            </a:p>
          </p:txBody>
        </p:sp>
        <p:sp>
          <p:nvSpPr>
            <p:cNvPr id="588" name="Google Shape;588;p23"/>
            <p:cNvSpPr/>
            <p:nvPr/>
          </p:nvSpPr>
          <p:spPr>
            <a:xfrm>
              <a:off x="1653233" y="402943"/>
              <a:ext cx="3562872" cy="3562872"/>
            </a:xfrm>
            <a:prstGeom prst="pie">
              <a:avLst>
                <a:gd name="adj1" fmla="val 1800000"/>
                <a:gd name="adj2" fmla="val 9000000"/>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txBox="1"/>
            <p:nvPr/>
          </p:nvSpPr>
          <p:spPr>
            <a:xfrm>
              <a:off x="2501536" y="2714569"/>
              <a:ext cx="1908681" cy="9331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s-PE" sz="1800">
                  <a:solidFill>
                    <a:schemeClr val="lt1"/>
                  </a:solidFill>
                  <a:latin typeface="Calibri"/>
                  <a:ea typeface="Calibri"/>
                  <a:cs typeface="Calibri"/>
                  <a:sym typeface="Calibri"/>
                </a:rPr>
                <a:t>Comunicaciona</a:t>
              </a:r>
              <a:r>
                <a:rPr lang="es-PE" sz="1900">
                  <a:solidFill>
                    <a:schemeClr val="lt1"/>
                  </a:solidFill>
                  <a:latin typeface="Calibri"/>
                  <a:ea typeface="Calibri"/>
                  <a:cs typeface="Calibri"/>
                  <a:sym typeface="Calibri"/>
                </a:rPr>
                <a:t>l</a:t>
              </a:r>
              <a:endParaRPr/>
            </a:p>
          </p:txBody>
        </p:sp>
        <p:sp>
          <p:nvSpPr>
            <p:cNvPr id="590" name="Google Shape;590;p23"/>
            <p:cNvSpPr/>
            <p:nvPr/>
          </p:nvSpPr>
          <p:spPr>
            <a:xfrm>
              <a:off x="1505426" y="275698"/>
              <a:ext cx="3711729" cy="3562872"/>
            </a:xfrm>
            <a:prstGeom prst="pie">
              <a:avLst>
                <a:gd name="adj1" fmla="val 9000000"/>
                <a:gd name="adj2" fmla="val 16200000"/>
              </a:avLst>
            </a:prstGeom>
            <a:solidFill>
              <a:srgbClr val="00206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txBox="1"/>
            <p:nvPr/>
          </p:nvSpPr>
          <p:spPr>
            <a:xfrm>
              <a:off x="1935368" y="1030688"/>
              <a:ext cx="1325617" cy="1060378"/>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s-PE" sz="1800">
                  <a:solidFill>
                    <a:schemeClr val="lt1"/>
                  </a:solidFill>
                  <a:latin typeface="Calibri"/>
                  <a:ea typeface="Calibri"/>
                  <a:cs typeface="Calibri"/>
                  <a:sym typeface="Calibri"/>
                </a:rPr>
                <a:t>Comunitaria</a:t>
              </a:r>
              <a:endParaRPr/>
            </a:p>
          </p:txBody>
        </p:sp>
        <p:sp>
          <p:nvSpPr>
            <p:cNvPr id="592" name="Google Shape;592;p23"/>
            <p:cNvSpPr/>
            <p:nvPr/>
          </p:nvSpPr>
          <p:spPr>
            <a:xfrm>
              <a:off x="1506346" y="55139"/>
              <a:ext cx="4003990" cy="4003990"/>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1432674" y="182159"/>
              <a:ext cx="4003990" cy="4003990"/>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1358250" y="55139"/>
              <a:ext cx="4003990" cy="4003990"/>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5" name="Google Shape;595;p23"/>
          <p:cNvPicPr preferRelativeResize="0"/>
          <p:nvPr/>
        </p:nvPicPr>
        <p:blipFill rotWithShape="1">
          <a:blip r:embed="rId3">
            <a:alphaModFix/>
          </a:blip>
          <a:srcRect/>
          <a:stretch/>
        </p:blipFill>
        <p:spPr>
          <a:xfrm>
            <a:off x="1844675" y="1338263"/>
            <a:ext cx="2008188" cy="1535112"/>
          </a:xfrm>
          <a:prstGeom prst="rect">
            <a:avLst/>
          </a:prstGeom>
          <a:noFill/>
          <a:ln>
            <a:noFill/>
          </a:ln>
        </p:spPr>
      </p:pic>
      <p:pic>
        <p:nvPicPr>
          <p:cNvPr id="596" name="Google Shape;596;p23"/>
          <p:cNvPicPr preferRelativeResize="0"/>
          <p:nvPr/>
        </p:nvPicPr>
        <p:blipFill rotWithShape="1">
          <a:blip r:embed="rId4">
            <a:alphaModFix/>
          </a:blip>
          <a:srcRect/>
          <a:stretch/>
        </p:blipFill>
        <p:spPr>
          <a:xfrm>
            <a:off x="1073150" y="2403475"/>
            <a:ext cx="1654175" cy="1020763"/>
          </a:xfrm>
          <a:prstGeom prst="rect">
            <a:avLst/>
          </a:prstGeom>
          <a:noFill/>
          <a:ln>
            <a:noFill/>
          </a:ln>
        </p:spPr>
      </p:pic>
      <p:pic>
        <p:nvPicPr>
          <p:cNvPr id="597" name="Google Shape;597;p23"/>
          <p:cNvPicPr preferRelativeResize="0"/>
          <p:nvPr/>
        </p:nvPicPr>
        <p:blipFill rotWithShape="1">
          <a:blip r:embed="rId5">
            <a:alphaModFix/>
          </a:blip>
          <a:srcRect/>
          <a:stretch/>
        </p:blipFill>
        <p:spPr>
          <a:xfrm>
            <a:off x="2727325" y="2757488"/>
            <a:ext cx="1184275" cy="1731962"/>
          </a:xfrm>
          <a:prstGeom prst="rect">
            <a:avLst/>
          </a:prstGeom>
          <a:noFill/>
          <a:ln>
            <a:noFill/>
          </a:ln>
        </p:spPr>
      </p:pic>
      <p:pic>
        <p:nvPicPr>
          <p:cNvPr id="598" name="Google Shape;598;p23"/>
          <p:cNvPicPr preferRelativeResize="0"/>
          <p:nvPr/>
        </p:nvPicPr>
        <p:blipFill rotWithShape="1">
          <a:blip r:embed="rId6">
            <a:alphaModFix/>
          </a:blip>
          <a:srcRect/>
          <a:stretch/>
        </p:blipFill>
        <p:spPr>
          <a:xfrm>
            <a:off x="8482013" y="1819275"/>
            <a:ext cx="1609725" cy="2190750"/>
          </a:xfrm>
          <a:prstGeom prst="rect">
            <a:avLst/>
          </a:prstGeom>
          <a:noFill/>
          <a:ln>
            <a:noFill/>
          </a:ln>
        </p:spPr>
      </p:pic>
      <p:pic>
        <p:nvPicPr>
          <p:cNvPr id="599" name="Google Shape;599;p23"/>
          <p:cNvPicPr preferRelativeResize="0"/>
          <p:nvPr/>
        </p:nvPicPr>
        <p:blipFill rotWithShape="1">
          <a:blip r:embed="rId7">
            <a:alphaModFix/>
          </a:blip>
          <a:srcRect/>
          <a:stretch/>
        </p:blipFill>
        <p:spPr>
          <a:xfrm>
            <a:off x="5432425" y="4913313"/>
            <a:ext cx="1609725" cy="1820862"/>
          </a:xfrm>
          <a:prstGeom prst="rect">
            <a:avLst/>
          </a:prstGeom>
          <a:noFill/>
          <a:ln>
            <a:noFill/>
          </a:ln>
        </p:spPr>
      </p:pic>
      <p:sp>
        <p:nvSpPr>
          <p:cNvPr id="600" name="Google Shape;600;p23"/>
          <p:cNvSpPr/>
          <p:nvPr/>
        </p:nvSpPr>
        <p:spPr>
          <a:xfrm>
            <a:off x="-215032" y="224020"/>
            <a:ext cx="5434086" cy="764956"/>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ESTRATEGIAS DE PREVENCIÓN</a:t>
            </a:r>
            <a:endParaRPr sz="2800" b="1">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24"/>
          <p:cNvPicPr preferRelativeResize="0"/>
          <p:nvPr/>
        </p:nvPicPr>
        <p:blipFill rotWithShape="1">
          <a:blip r:embed="rId3">
            <a:alphaModFix/>
          </a:blip>
          <a:srcRect/>
          <a:stretch/>
        </p:blipFill>
        <p:spPr>
          <a:xfrm>
            <a:off x="8234363" y="6243638"/>
            <a:ext cx="2138362" cy="492125"/>
          </a:xfrm>
          <a:prstGeom prst="rect">
            <a:avLst/>
          </a:prstGeom>
          <a:noFill/>
          <a:ln>
            <a:noFill/>
          </a:ln>
        </p:spPr>
      </p:pic>
      <p:pic>
        <p:nvPicPr>
          <p:cNvPr id="607" name="Google Shape;607;p24"/>
          <p:cNvPicPr preferRelativeResize="0"/>
          <p:nvPr/>
        </p:nvPicPr>
        <p:blipFill rotWithShape="1">
          <a:blip r:embed="rId4">
            <a:alphaModFix/>
          </a:blip>
          <a:srcRect l="69995"/>
          <a:stretch/>
        </p:blipFill>
        <p:spPr>
          <a:xfrm>
            <a:off x="10556875" y="6299200"/>
            <a:ext cx="1479550" cy="382588"/>
          </a:xfrm>
          <a:prstGeom prst="rect">
            <a:avLst/>
          </a:prstGeom>
          <a:noFill/>
          <a:ln>
            <a:noFill/>
          </a:ln>
        </p:spPr>
      </p:pic>
      <p:sp>
        <p:nvSpPr>
          <p:cNvPr id="608" name="Google Shape;608;p24"/>
          <p:cNvSpPr txBox="1"/>
          <p:nvPr/>
        </p:nvSpPr>
        <p:spPr>
          <a:xfrm>
            <a:off x="406400" y="581025"/>
            <a:ext cx="11477625" cy="57181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Calibri"/>
              <a:buNone/>
            </a:pPr>
            <a:endParaRPr sz="4400" b="0" i="0" u="none" strike="noStrike" cap="none">
              <a:solidFill>
                <a:srgbClr val="3F3F3F"/>
              </a:solidFill>
              <a:latin typeface="Calibri"/>
              <a:ea typeface="Calibri"/>
              <a:cs typeface="Calibri"/>
              <a:sym typeface="Calibri"/>
            </a:endParaRPr>
          </a:p>
        </p:txBody>
      </p:sp>
      <p:sp>
        <p:nvSpPr>
          <p:cNvPr id="609" name="Google Shape;609;p24"/>
          <p:cNvSpPr txBox="1"/>
          <p:nvPr/>
        </p:nvSpPr>
        <p:spPr>
          <a:xfrm>
            <a:off x="963613" y="990600"/>
            <a:ext cx="9653587" cy="9223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Calibri"/>
                <a:ea typeface="Calibri"/>
                <a:cs typeface="Calibri"/>
                <a:sym typeface="Calibri"/>
              </a:rPr>
              <a:t>Es una intervención integral que fortalece la participación comunitaria y la articulación institucional para contribuir con la reducción de la tolerancia social y el impacto sobre la disminución de la incidencia de violencia contra las mujeres y los integrantes del grupo familiar. </a:t>
            </a:r>
            <a:endParaRPr/>
          </a:p>
        </p:txBody>
      </p:sp>
      <p:sp>
        <p:nvSpPr>
          <p:cNvPr id="610" name="Google Shape;610;p24"/>
          <p:cNvSpPr txBox="1"/>
          <p:nvPr/>
        </p:nvSpPr>
        <p:spPr>
          <a:xfrm>
            <a:off x="401638" y="4797425"/>
            <a:ext cx="2144712" cy="1036638"/>
          </a:xfrm>
          <a:prstGeom prst="rect">
            <a:avLst/>
          </a:prstGeom>
          <a:noFill/>
          <a:ln>
            <a:noFill/>
          </a:ln>
        </p:spPr>
        <p:txBody>
          <a:bodyPr spcFirstLastPara="1" wrap="square" lIns="91425" tIns="45700" rIns="91425" bIns="45700" anchor="b" anchorCtr="0">
            <a:noAutofit/>
          </a:bodyPr>
          <a:lstStyle/>
          <a:p>
            <a:pPr marL="0" marR="0" lvl="0" indent="0" algn="just" rtl="0">
              <a:lnSpc>
                <a:spcPct val="80000"/>
              </a:lnSpc>
              <a:spcBef>
                <a:spcPts val="0"/>
              </a:spcBef>
              <a:spcAft>
                <a:spcPts val="0"/>
              </a:spcAft>
              <a:buClr>
                <a:srgbClr val="FF5050"/>
              </a:buClr>
              <a:buSzPts val="1512"/>
              <a:buFont typeface="Calibri"/>
              <a:buNone/>
            </a:pPr>
            <a:r>
              <a:rPr lang="es-PE" sz="1400" b="1" i="0" u="none" strike="noStrike" cap="none">
                <a:solidFill>
                  <a:srgbClr val="FF5050"/>
                </a:solidFill>
                <a:latin typeface="Calibri"/>
                <a:ea typeface="Calibri"/>
                <a:cs typeface="Calibri"/>
                <a:sym typeface="Calibri"/>
              </a:rPr>
              <a:t>► </a:t>
            </a:r>
            <a:r>
              <a:rPr lang="es-PE" sz="1400" b="1" i="1" u="none" strike="noStrike" cap="none">
                <a:solidFill>
                  <a:srgbClr val="000000"/>
                </a:solidFill>
                <a:latin typeface="Calibri"/>
                <a:ea typeface="Calibri"/>
                <a:cs typeface="Calibri"/>
                <a:sym typeface="Calibri"/>
              </a:rPr>
              <a:t>Producto 12B </a:t>
            </a:r>
            <a:r>
              <a:rPr lang="es-PE" sz="1400" b="0" i="1" u="none" strike="noStrike" cap="none">
                <a:solidFill>
                  <a:srgbClr val="000000"/>
                </a:solidFill>
                <a:latin typeface="Calibri"/>
                <a:ea typeface="Calibri"/>
                <a:cs typeface="Calibri"/>
                <a:sym typeface="Calibri"/>
              </a:rPr>
              <a:t> “Hombres de la comunidad involucrados en la prevención de la violencia contra la mujer”.</a:t>
            </a:r>
            <a:endParaRPr sz="1400" b="1" i="0" u="none" strike="noStrike" cap="none">
              <a:solidFill>
                <a:srgbClr val="000000"/>
              </a:solidFill>
              <a:latin typeface="Calibri"/>
              <a:ea typeface="Calibri"/>
              <a:cs typeface="Calibri"/>
              <a:sym typeface="Calibri"/>
            </a:endParaRPr>
          </a:p>
        </p:txBody>
      </p:sp>
      <p:pic>
        <p:nvPicPr>
          <p:cNvPr id="611" name="Google Shape;611;p24"/>
          <p:cNvPicPr preferRelativeResize="0"/>
          <p:nvPr/>
        </p:nvPicPr>
        <p:blipFill rotWithShape="1">
          <a:blip r:embed="rId5">
            <a:alphaModFix/>
          </a:blip>
          <a:srcRect/>
          <a:stretch/>
        </p:blipFill>
        <p:spPr>
          <a:xfrm>
            <a:off x="2722030" y="4686494"/>
            <a:ext cx="1781354" cy="1336016"/>
          </a:xfrm>
          <a:prstGeom prst="roundRect">
            <a:avLst>
              <a:gd name="adj" fmla="val 8594"/>
            </a:avLst>
          </a:prstGeom>
          <a:solidFill>
            <a:srgbClr val="ECECEC"/>
          </a:solidFill>
          <a:ln>
            <a:noFill/>
          </a:ln>
          <a:effectLst>
            <a:reflection stA="38000" endPos="28000" dist="5000" dir="5400000" sy="-100000" algn="bl" rotWithShape="0"/>
          </a:effectLst>
        </p:spPr>
      </p:pic>
      <p:pic>
        <p:nvPicPr>
          <p:cNvPr id="612" name="Google Shape;612;p24"/>
          <p:cNvPicPr preferRelativeResize="0"/>
          <p:nvPr/>
        </p:nvPicPr>
        <p:blipFill rotWithShape="1">
          <a:blip r:embed="rId6">
            <a:alphaModFix/>
          </a:blip>
          <a:srcRect/>
          <a:stretch/>
        </p:blipFill>
        <p:spPr>
          <a:xfrm>
            <a:off x="492689" y="2238523"/>
            <a:ext cx="2753426" cy="1838059"/>
          </a:xfrm>
          <a:prstGeom prst="roundRect">
            <a:avLst>
              <a:gd name="adj" fmla="val 8594"/>
            </a:avLst>
          </a:prstGeom>
          <a:solidFill>
            <a:srgbClr val="ECECEC"/>
          </a:solidFill>
          <a:ln>
            <a:noFill/>
          </a:ln>
        </p:spPr>
      </p:pic>
      <p:pic>
        <p:nvPicPr>
          <p:cNvPr id="613" name="Google Shape;613;p24"/>
          <p:cNvPicPr preferRelativeResize="0"/>
          <p:nvPr/>
        </p:nvPicPr>
        <p:blipFill rotWithShape="1">
          <a:blip r:embed="rId7">
            <a:alphaModFix/>
          </a:blip>
          <a:srcRect t="7548" b="2890"/>
          <a:stretch/>
        </p:blipFill>
        <p:spPr>
          <a:xfrm>
            <a:off x="7512056" y="3965026"/>
            <a:ext cx="1677506" cy="1428426"/>
          </a:xfrm>
          <a:prstGeom prst="roundRect">
            <a:avLst>
              <a:gd name="adj" fmla="val 8594"/>
            </a:avLst>
          </a:prstGeom>
          <a:solidFill>
            <a:srgbClr val="ECECEC"/>
          </a:solidFill>
          <a:ln>
            <a:noFill/>
          </a:ln>
          <a:effectLst>
            <a:reflection stA="38000" endPos="28000" dist="5000" dir="5400000" sy="-100000" algn="bl" rotWithShape="0"/>
          </a:effectLst>
        </p:spPr>
      </p:pic>
      <p:pic>
        <p:nvPicPr>
          <p:cNvPr id="614" name="Google Shape;614;p24"/>
          <p:cNvPicPr preferRelativeResize="0"/>
          <p:nvPr/>
        </p:nvPicPr>
        <p:blipFill rotWithShape="1">
          <a:blip r:embed="rId8">
            <a:alphaModFix/>
          </a:blip>
          <a:srcRect l="44958" t="51469" r="25256" b="16551"/>
          <a:stretch/>
        </p:blipFill>
        <p:spPr>
          <a:xfrm>
            <a:off x="9340850" y="3910013"/>
            <a:ext cx="2406650" cy="1574800"/>
          </a:xfrm>
          <a:prstGeom prst="rect">
            <a:avLst/>
          </a:prstGeom>
          <a:noFill/>
          <a:ln>
            <a:noFill/>
          </a:ln>
        </p:spPr>
      </p:pic>
      <p:pic>
        <p:nvPicPr>
          <p:cNvPr id="615" name="Google Shape;615;p24" descr="Imagen que contiene objeto, vela, persona, mesa&#10;&#10;Descripción generada automáticamente"/>
          <p:cNvPicPr preferRelativeResize="0"/>
          <p:nvPr/>
        </p:nvPicPr>
        <p:blipFill rotWithShape="1">
          <a:blip r:embed="rId9">
            <a:alphaModFix/>
          </a:blip>
          <a:srcRect/>
          <a:stretch/>
        </p:blipFill>
        <p:spPr>
          <a:xfrm>
            <a:off x="4541480" y="4697121"/>
            <a:ext cx="1841082" cy="1336016"/>
          </a:xfrm>
          <a:prstGeom prst="roundRect">
            <a:avLst>
              <a:gd name="adj" fmla="val 8594"/>
            </a:avLst>
          </a:prstGeom>
          <a:solidFill>
            <a:srgbClr val="ECECEC"/>
          </a:solidFill>
          <a:ln>
            <a:noFill/>
          </a:ln>
          <a:effectLst>
            <a:reflection stA="38000" endPos="28000" dist="5000" dir="5400000" sy="-100000" algn="bl" rotWithShape="0"/>
          </a:effectLst>
        </p:spPr>
      </p:pic>
      <p:sp>
        <p:nvSpPr>
          <p:cNvPr id="616" name="Google Shape;616;p24"/>
          <p:cNvSpPr txBox="1"/>
          <p:nvPr/>
        </p:nvSpPr>
        <p:spPr>
          <a:xfrm>
            <a:off x="3498850" y="2130425"/>
            <a:ext cx="2674938" cy="1952625"/>
          </a:xfrm>
          <a:prstGeom prst="rect">
            <a:avLst/>
          </a:prstGeom>
          <a:noFill/>
          <a:ln>
            <a:noFill/>
          </a:ln>
        </p:spPr>
        <p:txBody>
          <a:bodyPr spcFirstLastPara="1" wrap="square" lIns="91425" tIns="45700" rIns="91425" bIns="45700" anchor="b" anchorCtr="0">
            <a:noAutofit/>
          </a:bodyPr>
          <a:lstStyle/>
          <a:p>
            <a:pPr marL="0" marR="0" lvl="0" indent="0" algn="just" rtl="0">
              <a:lnSpc>
                <a:spcPct val="90000"/>
              </a:lnSpc>
              <a:spcBef>
                <a:spcPts val="0"/>
              </a:spcBef>
              <a:spcAft>
                <a:spcPts val="0"/>
              </a:spcAft>
              <a:buClr>
                <a:srgbClr val="FF5050"/>
              </a:buClr>
              <a:buSzPts val="1500"/>
              <a:buFont typeface="Calibri"/>
              <a:buNone/>
            </a:pPr>
            <a:r>
              <a:rPr lang="es-PE" sz="1500" b="1" i="0" u="none" strike="noStrike" cap="none">
                <a:solidFill>
                  <a:srgbClr val="FF5050"/>
                </a:solidFill>
                <a:latin typeface="Calibri"/>
                <a:ea typeface="Calibri"/>
                <a:cs typeface="Calibri"/>
                <a:sym typeface="Calibri"/>
              </a:rPr>
              <a:t>► </a:t>
            </a:r>
            <a:r>
              <a:rPr lang="es-PE" sz="1500" b="1" i="1" u="none" strike="noStrike" cap="none">
                <a:solidFill>
                  <a:srgbClr val="000000"/>
                </a:solidFill>
                <a:latin typeface="Calibri"/>
                <a:ea typeface="Calibri"/>
                <a:cs typeface="Calibri"/>
                <a:sym typeface="Calibri"/>
              </a:rPr>
              <a:t>Servicio 8 Producto 15 A</a:t>
            </a:r>
            <a:r>
              <a:rPr lang="es-PE" sz="1500" b="0" i="1" u="none" strike="noStrike" cap="none">
                <a:solidFill>
                  <a:srgbClr val="000000"/>
                </a:solidFill>
                <a:latin typeface="Calibri"/>
                <a:ea typeface="Calibri"/>
                <a:cs typeface="Calibri"/>
                <a:sym typeface="Calibri"/>
              </a:rPr>
              <a:t> </a:t>
            </a:r>
            <a:r>
              <a:rPr lang="es-PE" sz="1500" b="1" i="1" u="none" strike="noStrike" cap="none">
                <a:solidFill>
                  <a:srgbClr val="000000"/>
                </a:solidFill>
                <a:latin typeface="Calibri"/>
                <a:ea typeface="Calibri"/>
                <a:cs typeface="Calibri"/>
                <a:sym typeface="Calibri"/>
              </a:rPr>
              <a:t>Mujeres acompañando a  mujeres </a:t>
            </a:r>
            <a:r>
              <a:rPr lang="es-PE" sz="1500" b="0" i="1" u="none" strike="noStrike" cap="none">
                <a:solidFill>
                  <a:srgbClr val="000000"/>
                </a:solidFill>
                <a:latin typeface="Calibri"/>
                <a:ea typeface="Calibri"/>
                <a:cs typeface="Calibri"/>
                <a:sym typeface="Calibri"/>
              </a:rPr>
              <a:t>“Acompañamiento a mujeres víctimas de violencia por mujeres de la comunidad capacitadas y articuladas, cuyos casos fueron previamente detectados en servicios y espacios comunitarios”.</a:t>
            </a:r>
            <a:endParaRPr sz="1500" b="1" i="0" u="none" strike="noStrike" cap="none">
              <a:solidFill>
                <a:srgbClr val="000000"/>
              </a:solidFill>
              <a:latin typeface="Calibri"/>
              <a:ea typeface="Calibri"/>
              <a:cs typeface="Calibri"/>
              <a:sym typeface="Calibri"/>
            </a:endParaRPr>
          </a:p>
        </p:txBody>
      </p:sp>
      <p:sp>
        <p:nvSpPr>
          <p:cNvPr id="617" name="Google Shape;617;p24"/>
          <p:cNvSpPr txBox="1"/>
          <p:nvPr/>
        </p:nvSpPr>
        <p:spPr>
          <a:xfrm>
            <a:off x="7440613" y="3019425"/>
            <a:ext cx="4344987" cy="895350"/>
          </a:xfrm>
          <a:prstGeom prst="rect">
            <a:avLst/>
          </a:prstGeom>
          <a:noFill/>
          <a:ln>
            <a:noFill/>
          </a:ln>
        </p:spPr>
        <p:txBody>
          <a:bodyPr spcFirstLastPara="1" wrap="square" lIns="91425" tIns="45700" rIns="91425" bIns="45700" anchor="b" anchorCtr="0">
            <a:noAutofit/>
          </a:bodyPr>
          <a:lstStyle/>
          <a:p>
            <a:pPr marL="0" marR="0" lvl="0" indent="0" algn="just" rtl="0">
              <a:lnSpc>
                <a:spcPct val="90000"/>
              </a:lnSpc>
              <a:spcBef>
                <a:spcPts val="0"/>
              </a:spcBef>
              <a:spcAft>
                <a:spcPts val="0"/>
              </a:spcAft>
              <a:buClr>
                <a:srgbClr val="FF5050"/>
              </a:buClr>
              <a:buSzPts val="1500"/>
              <a:buFont typeface="Calibri"/>
              <a:buNone/>
            </a:pPr>
            <a:r>
              <a:rPr lang="es-PE" sz="1500" b="1" i="0" u="none" strike="noStrike" cap="none">
                <a:solidFill>
                  <a:srgbClr val="FF5050"/>
                </a:solidFill>
                <a:latin typeface="Calibri"/>
                <a:ea typeface="Calibri"/>
                <a:cs typeface="Calibri"/>
                <a:sym typeface="Calibri"/>
              </a:rPr>
              <a:t>► </a:t>
            </a:r>
            <a:r>
              <a:rPr lang="es-PE" sz="1500" b="1" i="1" u="none" strike="noStrike" cap="none">
                <a:solidFill>
                  <a:srgbClr val="000000"/>
                </a:solidFill>
                <a:latin typeface="Calibri"/>
                <a:ea typeface="Calibri"/>
                <a:cs typeface="Calibri"/>
                <a:sym typeface="Calibri"/>
              </a:rPr>
              <a:t>Producto 13A</a:t>
            </a:r>
            <a:r>
              <a:rPr lang="es-PE" sz="1500" b="0" i="1" u="none" strike="noStrike" cap="none">
                <a:solidFill>
                  <a:srgbClr val="000000"/>
                </a:solidFill>
                <a:latin typeface="Calibri"/>
                <a:ea typeface="Calibri"/>
                <a:cs typeface="Calibri"/>
                <a:sym typeface="Calibri"/>
              </a:rPr>
              <a:t> </a:t>
            </a:r>
            <a:r>
              <a:rPr lang="es-PE" sz="1500" b="1" u="none" strike="noStrike" cap="none">
                <a:solidFill>
                  <a:srgbClr val="000000"/>
                </a:solidFill>
                <a:latin typeface="Calibri"/>
                <a:ea typeface="Calibri"/>
                <a:cs typeface="Calibri"/>
                <a:sym typeface="Calibri"/>
              </a:rPr>
              <a:t>Mujeres empoderadas y autónomas. </a:t>
            </a:r>
            <a:r>
              <a:rPr lang="es-PE" sz="1500" b="0" i="1" u="none" strike="noStrike" cap="none">
                <a:solidFill>
                  <a:srgbClr val="000000"/>
                </a:solidFill>
                <a:latin typeface="Calibri"/>
                <a:ea typeface="Calibri"/>
                <a:cs typeface="Calibri"/>
                <a:sym typeface="Calibri"/>
              </a:rPr>
              <a:t>“Mujeres, adolescentes y jóvenes participan en servicios que incrementan su autonomía económica y desarrollan competencias para prevenir la violencia”.</a:t>
            </a:r>
            <a:endParaRPr sz="1500" b="1" i="0" u="none" strike="noStrike" cap="none">
              <a:solidFill>
                <a:srgbClr val="000000"/>
              </a:solidFill>
              <a:latin typeface="Calibri"/>
              <a:ea typeface="Calibri"/>
              <a:cs typeface="Calibri"/>
              <a:sym typeface="Calibri"/>
            </a:endParaRPr>
          </a:p>
        </p:txBody>
      </p:sp>
      <p:sp>
        <p:nvSpPr>
          <p:cNvPr id="618" name="Google Shape;618;p24"/>
          <p:cNvSpPr txBox="1"/>
          <p:nvPr/>
        </p:nvSpPr>
        <p:spPr>
          <a:xfrm>
            <a:off x="7087320" y="2957527"/>
            <a:ext cx="5418137" cy="40005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19" name="Google Shape;619;p24"/>
          <p:cNvSpPr/>
          <p:nvPr/>
        </p:nvSpPr>
        <p:spPr>
          <a:xfrm>
            <a:off x="-215032" y="224020"/>
            <a:ext cx="5434086" cy="764956"/>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ESTRATEGIA COMUNITARIA</a:t>
            </a:r>
            <a:endParaRPr sz="2800" b="1">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5"/>
          <p:cNvSpPr/>
          <p:nvPr/>
        </p:nvSpPr>
        <p:spPr>
          <a:xfrm>
            <a:off x="-215032" y="98474"/>
            <a:ext cx="5434086" cy="639058"/>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Estrategia Comunitaria</a:t>
            </a:r>
            <a:endParaRPr sz="2800" b="1">
              <a:solidFill>
                <a:schemeClr val="lt1"/>
              </a:solidFill>
              <a:latin typeface="Calibri"/>
              <a:ea typeface="Calibri"/>
              <a:cs typeface="Calibri"/>
              <a:sym typeface="Calibri"/>
            </a:endParaRPr>
          </a:p>
        </p:txBody>
      </p:sp>
      <p:sp>
        <p:nvSpPr>
          <p:cNvPr id="626" name="Google Shape;626;p25"/>
          <p:cNvSpPr txBox="1"/>
          <p:nvPr/>
        </p:nvSpPr>
        <p:spPr>
          <a:xfrm>
            <a:off x="607959" y="792817"/>
            <a:ext cx="6120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rgbClr val="FF0000"/>
                </a:solidFill>
                <a:latin typeface="Calibri"/>
                <a:ea typeface="Calibri"/>
                <a:cs typeface="Calibri"/>
                <a:sym typeface="Calibri"/>
              </a:rPr>
              <a:t>Producto 13A Mujeres empoderadas y autónomas</a:t>
            </a:r>
            <a:endParaRPr/>
          </a:p>
        </p:txBody>
      </p:sp>
      <p:sp>
        <p:nvSpPr>
          <p:cNvPr id="627" name="Google Shape;627;p25"/>
          <p:cNvSpPr txBox="1"/>
          <p:nvPr/>
        </p:nvSpPr>
        <p:spPr>
          <a:xfrm>
            <a:off x="607948" y="1332775"/>
            <a:ext cx="50835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3200" b="1">
                <a:solidFill>
                  <a:srgbClr val="FF0000"/>
                </a:solidFill>
                <a:latin typeface="Calibri"/>
                <a:ea typeface="Calibri"/>
                <a:cs typeface="Calibri"/>
                <a:sym typeface="Calibri"/>
              </a:rPr>
              <a:t>5555</a:t>
            </a:r>
            <a:r>
              <a:rPr lang="es-PE" sz="1800">
                <a:solidFill>
                  <a:schemeClr val="dk1"/>
                </a:solidFill>
                <a:latin typeface="Calibri"/>
                <a:ea typeface="Calibri"/>
                <a:cs typeface="Calibri"/>
                <a:sym typeface="Calibri"/>
              </a:rPr>
              <a:t> Acciones preventivas del producto 13A</a:t>
            </a:r>
            <a:endParaRPr/>
          </a:p>
        </p:txBody>
      </p:sp>
      <p:sp>
        <p:nvSpPr>
          <p:cNvPr id="628" name="Google Shape;628;p25"/>
          <p:cNvSpPr txBox="1"/>
          <p:nvPr/>
        </p:nvSpPr>
        <p:spPr>
          <a:xfrm>
            <a:off x="562100" y="1908100"/>
            <a:ext cx="50835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3200" b="1">
                <a:solidFill>
                  <a:srgbClr val="FF0000"/>
                </a:solidFill>
                <a:latin typeface="Calibri"/>
                <a:ea typeface="Calibri"/>
                <a:cs typeface="Calibri"/>
                <a:sym typeface="Calibri"/>
              </a:rPr>
              <a:t>12,858</a:t>
            </a:r>
            <a:r>
              <a:rPr lang="es-PE" sz="1800">
                <a:solidFill>
                  <a:schemeClr val="dk1"/>
                </a:solidFill>
                <a:latin typeface="Calibri"/>
                <a:ea typeface="Calibri"/>
                <a:cs typeface="Calibri"/>
                <a:sym typeface="Calibri"/>
              </a:rPr>
              <a:t> Personas informadas del producto 13A</a:t>
            </a:r>
            <a:endParaRPr/>
          </a:p>
        </p:txBody>
      </p:sp>
      <p:sp>
        <p:nvSpPr>
          <p:cNvPr id="629" name="Google Shape;629;p25"/>
          <p:cNvSpPr txBox="1"/>
          <p:nvPr/>
        </p:nvSpPr>
        <p:spPr>
          <a:xfrm>
            <a:off x="487680" y="6551081"/>
            <a:ext cx="39222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2F5496"/>
                </a:solidFill>
                <a:latin typeface="Calibri"/>
                <a:ea typeface="Calibri"/>
                <a:cs typeface="Calibri"/>
                <a:sym typeface="Calibri"/>
              </a:rPr>
              <a:t>Fuente : Registro de Acciones Preventivas</a:t>
            </a:r>
            <a:endParaRPr/>
          </a:p>
        </p:txBody>
      </p:sp>
      <p:sp>
        <p:nvSpPr>
          <p:cNvPr id="630" name="Google Shape;630;p25"/>
          <p:cNvSpPr/>
          <p:nvPr/>
        </p:nvSpPr>
        <p:spPr>
          <a:xfrm>
            <a:off x="6554630" y="6435587"/>
            <a:ext cx="5233200" cy="3378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Enero-octubre 2022</a:t>
            </a:r>
            <a:endParaRPr/>
          </a:p>
        </p:txBody>
      </p:sp>
      <p:pic>
        <p:nvPicPr>
          <p:cNvPr id="631" name="Google Shape;631;p25"/>
          <p:cNvPicPr preferRelativeResize="0"/>
          <p:nvPr/>
        </p:nvPicPr>
        <p:blipFill>
          <a:blip r:embed="rId3">
            <a:alphaModFix/>
          </a:blip>
          <a:stretch>
            <a:fillRect/>
          </a:stretch>
        </p:blipFill>
        <p:spPr>
          <a:xfrm>
            <a:off x="6981837" y="534450"/>
            <a:ext cx="4378788" cy="5941475"/>
          </a:xfrm>
          <a:prstGeom prst="rect">
            <a:avLst/>
          </a:prstGeom>
          <a:noFill/>
          <a:ln>
            <a:noFill/>
          </a:ln>
        </p:spPr>
      </p:pic>
      <p:sp>
        <p:nvSpPr>
          <p:cNvPr id="632" name="Google Shape;632;p25"/>
          <p:cNvSpPr txBox="1"/>
          <p:nvPr/>
        </p:nvSpPr>
        <p:spPr>
          <a:xfrm>
            <a:off x="5908128" y="15089"/>
            <a:ext cx="61722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600" b="1">
                <a:solidFill>
                  <a:schemeClr val="dk1"/>
                </a:solidFill>
                <a:latin typeface="Calibri"/>
                <a:ea typeface="Calibri"/>
                <a:cs typeface="Calibri"/>
                <a:sym typeface="Calibri"/>
              </a:rPr>
              <a:t>Usuarias de la intervención de Empoderamiento Económico, a nivel regional:</a:t>
            </a:r>
            <a:endParaRPr sz="1200"/>
          </a:p>
        </p:txBody>
      </p:sp>
      <p:pic>
        <p:nvPicPr>
          <p:cNvPr id="633" name="Google Shape;633;p25"/>
          <p:cNvPicPr preferRelativeResize="0"/>
          <p:nvPr/>
        </p:nvPicPr>
        <p:blipFill>
          <a:blip r:embed="rId4">
            <a:alphaModFix/>
          </a:blip>
          <a:stretch>
            <a:fillRect/>
          </a:stretch>
        </p:blipFill>
        <p:spPr>
          <a:xfrm>
            <a:off x="914400" y="2569300"/>
            <a:ext cx="4246600" cy="3866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27"/>
          <p:cNvSpPr/>
          <p:nvPr/>
        </p:nvSpPr>
        <p:spPr>
          <a:xfrm>
            <a:off x="-186896" y="210874"/>
            <a:ext cx="5434086" cy="764956"/>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ESTRATEGIA COMUNITARIA</a:t>
            </a:r>
            <a:endParaRPr sz="2800" b="1">
              <a:solidFill>
                <a:schemeClr val="lt1"/>
              </a:solidFill>
              <a:latin typeface="Calibri"/>
              <a:ea typeface="Calibri"/>
              <a:cs typeface="Calibri"/>
              <a:sym typeface="Calibri"/>
            </a:endParaRPr>
          </a:p>
        </p:txBody>
      </p:sp>
      <p:sp>
        <p:nvSpPr>
          <p:cNvPr id="640" name="Google Shape;640;p27"/>
          <p:cNvSpPr txBox="1"/>
          <p:nvPr/>
        </p:nvSpPr>
        <p:spPr>
          <a:xfrm>
            <a:off x="516194" y="1598468"/>
            <a:ext cx="4930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rgbClr val="FF0000"/>
                </a:solidFill>
                <a:latin typeface="Calibri"/>
                <a:ea typeface="Calibri"/>
                <a:cs typeface="Calibri"/>
                <a:sym typeface="Calibri"/>
              </a:rPr>
              <a:t>Acompañamiento Básico</a:t>
            </a:r>
            <a:endParaRPr/>
          </a:p>
        </p:txBody>
      </p:sp>
      <p:sp>
        <p:nvSpPr>
          <p:cNvPr id="641" name="Google Shape;641;p27"/>
          <p:cNvSpPr txBox="1"/>
          <p:nvPr/>
        </p:nvSpPr>
        <p:spPr>
          <a:xfrm>
            <a:off x="486694" y="2590430"/>
            <a:ext cx="4822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rgbClr val="FF0000"/>
                </a:solidFill>
                <a:latin typeface="Calibri"/>
                <a:ea typeface="Calibri"/>
                <a:cs typeface="Calibri"/>
                <a:sym typeface="Calibri"/>
              </a:rPr>
              <a:t>Acompañamiento Especializado</a:t>
            </a:r>
            <a:endParaRPr/>
          </a:p>
        </p:txBody>
      </p:sp>
      <p:sp>
        <p:nvSpPr>
          <p:cNvPr id="642" name="Google Shape;642;p27"/>
          <p:cNvSpPr txBox="1"/>
          <p:nvPr/>
        </p:nvSpPr>
        <p:spPr>
          <a:xfrm>
            <a:off x="517175" y="1873775"/>
            <a:ext cx="6410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rgbClr val="FF0000"/>
                </a:solidFill>
                <a:latin typeface="Calibri"/>
                <a:ea typeface="Calibri"/>
                <a:cs typeface="Calibri"/>
                <a:sym typeface="Calibri"/>
              </a:rPr>
              <a:t>1701 </a:t>
            </a:r>
            <a:r>
              <a:rPr lang="es-PE" sz="1800">
                <a:solidFill>
                  <a:schemeClr val="dk1"/>
                </a:solidFill>
                <a:latin typeface="Calibri"/>
                <a:ea typeface="Calibri"/>
                <a:cs typeface="Calibri"/>
                <a:sym typeface="Calibri"/>
              </a:rPr>
              <a:t>Usuarias ingresaron al servicio de acompañamiento básico.</a:t>
            </a:r>
            <a:endParaRPr sz="1800"/>
          </a:p>
        </p:txBody>
      </p:sp>
      <p:sp>
        <p:nvSpPr>
          <p:cNvPr id="643" name="Google Shape;643;p27"/>
          <p:cNvSpPr txBox="1"/>
          <p:nvPr/>
        </p:nvSpPr>
        <p:spPr>
          <a:xfrm>
            <a:off x="486700" y="3013500"/>
            <a:ext cx="6410700" cy="6465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800" b="1">
                <a:solidFill>
                  <a:srgbClr val="FF0000"/>
                </a:solidFill>
                <a:latin typeface="Calibri"/>
                <a:ea typeface="Calibri"/>
                <a:cs typeface="Calibri"/>
                <a:sym typeface="Calibri"/>
              </a:rPr>
              <a:t>2686 </a:t>
            </a:r>
            <a:r>
              <a:rPr lang="es-PE" sz="1800">
                <a:solidFill>
                  <a:schemeClr val="dk1"/>
                </a:solidFill>
                <a:latin typeface="Calibri"/>
                <a:ea typeface="Calibri"/>
                <a:cs typeface="Calibri"/>
                <a:sym typeface="Calibri"/>
              </a:rPr>
              <a:t>Usuarias ingresaron al servicio de acompañamiento especializado.</a:t>
            </a:r>
            <a:endParaRPr sz="1800"/>
          </a:p>
        </p:txBody>
      </p:sp>
      <p:sp>
        <p:nvSpPr>
          <p:cNvPr id="644" name="Google Shape;644;p27"/>
          <p:cNvSpPr txBox="1"/>
          <p:nvPr/>
        </p:nvSpPr>
        <p:spPr>
          <a:xfrm>
            <a:off x="732111" y="6568132"/>
            <a:ext cx="50883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2F5496"/>
                </a:solidFill>
                <a:latin typeface="Calibri"/>
                <a:ea typeface="Calibri"/>
                <a:cs typeface="Calibri"/>
                <a:sym typeface="Calibri"/>
              </a:rPr>
              <a:t>Fuente : Registro de Acciones Preventivas</a:t>
            </a:r>
            <a:endParaRPr/>
          </a:p>
        </p:txBody>
      </p:sp>
      <p:sp>
        <p:nvSpPr>
          <p:cNvPr id="645" name="Google Shape;645;p27"/>
          <p:cNvSpPr txBox="1"/>
          <p:nvPr/>
        </p:nvSpPr>
        <p:spPr>
          <a:xfrm>
            <a:off x="486700" y="1002175"/>
            <a:ext cx="7820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2400" b="1">
                <a:solidFill>
                  <a:srgbClr val="FF0000"/>
                </a:solidFill>
                <a:latin typeface="Calibri"/>
                <a:ea typeface="Calibri"/>
                <a:cs typeface="Calibri"/>
                <a:sym typeface="Calibri"/>
              </a:rPr>
              <a:t>Producto 15 A. Mujeres empoderadas y autónomas</a:t>
            </a:r>
            <a:endParaRPr/>
          </a:p>
        </p:txBody>
      </p:sp>
      <p:pic>
        <p:nvPicPr>
          <p:cNvPr id="646" name="Google Shape;646;p27"/>
          <p:cNvPicPr preferRelativeResize="0"/>
          <p:nvPr/>
        </p:nvPicPr>
        <p:blipFill>
          <a:blip r:embed="rId3">
            <a:alphaModFix/>
          </a:blip>
          <a:stretch>
            <a:fillRect/>
          </a:stretch>
        </p:blipFill>
        <p:spPr>
          <a:xfrm>
            <a:off x="732100" y="4259959"/>
            <a:ext cx="4930799" cy="2335766"/>
          </a:xfrm>
          <a:prstGeom prst="rect">
            <a:avLst/>
          </a:prstGeom>
          <a:noFill/>
          <a:ln>
            <a:noFill/>
          </a:ln>
        </p:spPr>
      </p:pic>
      <p:sp>
        <p:nvSpPr>
          <p:cNvPr id="647" name="Google Shape;647;p27"/>
          <p:cNvSpPr txBox="1"/>
          <p:nvPr/>
        </p:nvSpPr>
        <p:spPr>
          <a:xfrm>
            <a:off x="486700" y="3846638"/>
            <a:ext cx="57621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600" b="1">
                <a:solidFill>
                  <a:schemeClr val="dk1"/>
                </a:solidFill>
                <a:latin typeface="Calibri"/>
                <a:ea typeface="Calibri"/>
                <a:cs typeface="Calibri"/>
                <a:sym typeface="Calibri"/>
              </a:rPr>
              <a:t>Usuarias que ingresaron a la intervención, según grupo de edad:</a:t>
            </a:r>
            <a:endParaRPr sz="1200"/>
          </a:p>
        </p:txBody>
      </p:sp>
      <p:pic>
        <p:nvPicPr>
          <p:cNvPr id="648" name="Google Shape;648;p27"/>
          <p:cNvPicPr preferRelativeResize="0"/>
          <p:nvPr/>
        </p:nvPicPr>
        <p:blipFill>
          <a:blip r:embed="rId4">
            <a:alphaModFix/>
          </a:blip>
          <a:stretch>
            <a:fillRect/>
          </a:stretch>
        </p:blipFill>
        <p:spPr>
          <a:xfrm>
            <a:off x="7427616" y="506200"/>
            <a:ext cx="4263660" cy="5964724"/>
          </a:xfrm>
          <a:prstGeom prst="rect">
            <a:avLst/>
          </a:prstGeom>
          <a:noFill/>
          <a:ln>
            <a:noFill/>
          </a:ln>
        </p:spPr>
      </p:pic>
      <p:sp>
        <p:nvSpPr>
          <p:cNvPr id="649" name="Google Shape;649;p27"/>
          <p:cNvSpPr txBox="1"/>
          <p:nvPr/>
        </p:nvSpPr>
        <p:spPr>
          <a:xfrm>
            <a:off x="7051125" y="167500"/>
            <a:ext cx="56520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600" b="1">
                <a:solidFill>
                  <a:schemeClr val="dk1"/>
                </a:solidFill>
                <a:latin typeface="Calibri"/>
                <a:ea typeface="Calibri"/>
                <a:cs typeface="Calibri"/>
                <a:sym typeface="Calibri"/>
              </a:rPr>
              <a:t>Usuarias del servicio de acompañamiento, a nivel regional:</a:t>
            </a:r>
            <a:endParaRPr sz="1200"/>
          </a:p>
        </p:txBody>
      </p:sp>
      <p:sp>
        <p:nvSpPr>
          <p:cNvPr id="650" name="Google Shape;650;p27"/>
          <p:cNvSpPr/>
          <p:nvPr/>
        </p:nvSpPr>
        <p:spPr>
          <a:xfrm>
            <a:off x="6935630" y="6435587"/>
            <a:ext cx="5233200" cy="3378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Enero-octubre 2022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grpSp>
        <p:nvGrpSpPr>
          <p:cNvPr id="656" name="Google Shape;656;p28"/>
          <p:cNvGrpSpPr/>
          <p:nvPr/>
        </p:nvGrpSpPr>
        <p:grpSpPr>
          <a:xfrm>
            <a:off x="5265919" y="1281212"/>
            <a:ext cx="6684579" cy="5059862"/>
            <a:chOff x="0" y="377496"/>
            <a:chExt cx="6684579" cy="5059862"/>
          </a:xfrm>
        </p:grpSpPr>
        <p:cxnSp>
          <p:nvCxnSpPr>
            <p:cNvPr id="657" name="Google Shape;657;p28"/>
            <p:cNvCxnSpPr/>
            <p:nvPr/>
          </p:nvCxnSpPr>
          <p:spPr>
            <a:xfrm>
              <a:off x="0" y="2718680"/>
              <a:ext cx="6684579" cy="0"/>
            </a:xfrm>
            <a:prstGeom prst="straightConnector1">
              <a:avLst/>
            </a:prstGeom>
            <a:solidFill>
              <a:schemeClr val="lt1">
                <a:alpha val="89803"/>
              </a:schemeClr>
            </a:solidFill>
            <a:ln w="12700" cap="flat" cmpd="sng">
              <a:solidFill>
                <a:schemeClr val="accent3"/>
              </a:solidFill>
              <a:prstDash val="solid"/>
              <a:miter lim="800000"/>
              <a:headEnd type="none" w="sm" len="sm"/>
              <a:tailEnd type="none" w="sm" len="sm"/>
            </a:ln>
          </p:spPr>
        </p:cxnSp>
        <p:sp>
          <p:nvSpPr>
            <p:cNvPr id="658" name="Google Shape;658;p28"/>
            <p:cNvSpPr/>
            <p:nvPr/>
          </p:nvSpPr>
          <p:spPr>
            <a:xfrm>
              <a:off x="330980" y="1598087"/>
              <a:ext cx="2941214" cy="642825"/>
            </a:xfrm>
            <a:prstGeom prst="rect">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8"/>
            <p:cNvSpPr txBox="1"/>
            <p:nvPr/>
          </p:nvSpPr>
          <p:spPr>
            <a:xfrm>
              <a:off x="330980" y="1598087"/>
              <a:ext cx="2941214" cy="642825"/>
            </a:xfrm>
            <a:prstGeom prst="rect">
              <a:avLst/>
            </a:prstGeom>
            <a:noFill/>
            <a:ln>
              <a:noFill/>
            </a:ln>
          </p:spPr>
          <p:txBody>
            <a:bodyPr spcFirstLastPara="1" wrap="square" lIns="81275" tIns="81275" rIns="81275" bIns="81275" anchor="ctr" anchorCtr="0">
              <a:noAutofit/>
            </a:bodyPr>
            <a:lstStyle/>
            <a:p>
              <a:pPr marL="0" marR="0" lvl="0" indent="0" algn="ctr" rtl="0">
                <a:lnSpc>
                  <a:spcPct val="90000"/>
                </a:lnSpc>
                <a:spcBef>
                  <a:spcPts val="0"/>
                </a:spcBef>
                <a:spcAft>
                  <a:spcPts val="0"/>
                </a:spcAft>
                <a:buClr>
                  <a:schemeClr val="lt1"/>
                </a:buClr>
                <a:buSzPts val="1600"/>
                <a:buFont typeface="Calibri"/>
                <a:buNone/>
              </a:pPr>
              <a:endParaRPr sz="1600">
                <a:solidFill>
                  <a:srgbClr val="002060"/>
                </a:solidFill>
                <a:latin typeface="Calibri"/>
                <a:ea typeface="Calibri"/>
                <a:cs typeface="Calibri"/>
                <a:sym typeface="Calibri"/>
              </a:endParaRPr>
            </a:p>
            <a:p>
              <a:pPr marL="0" marR="0" lvl="0" indent="0" algn="ctr" rtl="0">
                <a:lnSpc>
                  <a:spcPct val="90000"/>
                </a:lnSpc>
                <a:spcBef>
                  <a:spcPts val="560"/>
                </a:spcBef>
                <a:spcAft>
                  <a:spcPts val="0"/>
                </a:spcAft>
                <a:buClr>
                  <a:srgbClr val="002060"/>
                </a:buClr>
                <a:buSzPts val="1800"/>
                <a:buFont typeface="Calibri"/>
                <a:buNone/>
              </a:pPr>
              <a:r>
                <a:rPr lang="es-PE" sz="1800" b="1">
                  <a:solidFill>
                    <a:srgbClr val="002060"/>
                  </a:solidFill>
                  <a:latin typeface="Calibri"/>
                  <a:ea typeface="Calibri"/>
                  <a:cs typeface="Calibri"/>
                  <a:sym typeface="Calibri"/>
                </a:rPr>
                <a:t>70 UGEL </a:t>
              </a:r>
              <a:endParaRPr/>
            </a:p>
          </p:txBody>
        </p:sp>
        <p:sp>
          <p:nvSpPr>
            <p:cNvPr id="660" name="Google Shape;660;p28"/>
            <p:cNvSpPr/>
            <p:nvPr/>
          </p:nvSpPr>
          <p:spPr>
            <a:xfrm>
              <a:off x="330980" y="440655"/>
              <a:ext cx="2941214" cy="1109985"/>
            </a:xfrm>
            <a:prstGeom prst="rect">
              <a:avLst/>
            </a:prstGeom>
            <a:solidFill>
              <a:srgbClr val="C00000">
                <a:alpha val="89803"/>
              </a:srgbClr>
            </a:solidFill>
            <a:ln w="12700"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8"/>
            <p:cNvSpPr txBox="1"/>
            <p:nvPr/>
          </p:nvSpPr>
          <p:spPr>
            <a:xfrm>
              <a:off x="330980" y="440655"/>
              <a:ext cx="2941214" cy="1109985"/>
            </a:xfrm>
            <a:prstGeom prst="rect">
              <a:avLst/>
            </a:prstGeom>
            <a:noFill/>
            <a:ln>
              <a:noFill/>
            </a:ln>
          </p:spPr>
          <p:txBody>
            <a:bodyPr spcFirstLastPara="1" wrap="square" lIns="171450" tIns="171450" rIns="171450" bIns="1714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s-PE" sz="1800" b="1" u="none">
                  <a:solidFill>
                    <a:schemeClr val="lt1"/>
                  </a:solidFill>
                  <a:latin typeface="Calibri"/>
                  <a:ea typeface="Calibri"/>
                  <a:cs typeface="Calibri"/>
                  <a:sym typeface="Calibri"/>
                </a:rPr>
                <a:t>1</a:t>
              </a:r>
              <a:r>
                <a:rPr lang="es-PE" sz="1800" b="0" u="none">
                  <a:solidFill>
                    <a:schemeClr val="lt1"/>
                  </a:solidFill>
                  <a:latin typeface="Calibri"/>
                  <a:ea typeface="Calibri"/>
                  <a:cs typeface="Calibri"/>
                  <a:sym typeface="Calibri"/>
                </a:rPr>
                <a:t>. </a:t>
              </a:r>
              <a:r>
                <a:rPr lang="es-PE" sz="1800" b="1" u="none">
                  <a:solidFill>
                    <a:schemeClr val="lt1"/>
                  </a:solidFill>
                  <a:latin typeface="Calibri"/>
                  <a:ea typeface="Calibri"/>
                  <a:cs typeface="Calibri"/>
                  <a:sym typeface="Calibri"/>
                </a:rPr>
                <a:t>Fortalecimiento de la gestión de las UGEL</a:t>
              </a:r>
              <a:endParaRPr sz="1800" b="1">
                <a:solidFill>
                  <a:schemeClr val="lt1"/>
                </a:solidFill>
                <a:latin typeface="Calibri"/>
                <a:ea typeface="Calibri"/>
                <a:cs typeface="Calibri"/>
                <a:sym typeface="Calibri"/>
              </a:endParaRPr>
            </a:p>
          </p:txBody>
        </p:sp>
        <p:cxnSp>
          <p:nvCxnSpPr>
            <p:cNvPr id="662" name="Google Shape;662;p28"/>
            <p:cNvCxnSpPr/>
            <p:nvPr/>
          </p:nvCxnSpPr>
          <p:spPr>
            <a:xfrm>
              <a:off x="1801587" y="2250570"/>
              <a:ext cx="0" cy="374981"/>
            </a:xfrm>
            <a:prstGeom prst="straightConnector1">
              <a:avLst/>
            </a:prstGeom>
            <a:noFill/>
            <a:ln w="9525" cap="flat" cmpd="sng">
              <a:solidFill>
                <a:schemeClr val="accent3"/>
              </a:solidFill>
              <a:prstDash val="solid"/>
              <a:miter lim="800000"/>
              <a:headEnd type="none" w="sm" len="sm"/>
              <a:tailEnd type="none" w="sm" len="sm"/>
            </a:ln>
          </p:spPr>
        </p:cxnSp>
        <p:sp>
          <p:nvSpPr>
            <p:cNvPr id="663" name="Google Shape;663;p28"/>
            <p:cNvSpPr/>
            <p:nvPr/>
          </p:nvSpPr>
          <p:spPr>
            <a:xfrm>
              <a:off x="1859358" y="4544807"/>
              <a:ext cx="2941214" cy="892551"/>
            </a:xfrm>
            <a:prstGeom prst="rect">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txBox="1"/>
            <p:nvPr/>
          </p:nvSpPr>
          <p:spPr>
            <a:xfrm>
              <a:off x="1859358" y="4544807"/>
              <a:ext cx="2941214" cy="89255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2060"/>
                </a:buClr>
                <a:buSzPts val="1800"/>
                <a:buFont typeface="Calibri"/>
                <a:buNone/>
              </a:pPr>
              <a:r>
                <a:rPr lang="es-PE" sz="1800">
                  <a:solidFill>
                    <a:srgbClr val="002060"/>
                  </a:solidFill>
                  <a:latin typeface="Calibri"/>
                  <a:ea typeface="Calibri"/>
                  <a:cs typeface="Calibri"/>
                  <a:sym typeface="Calibri"/>
                </a:rPr>
                <a:t>39 IIEE en 24 regiones.</a:t>
              </a:r>
              <a:endParaRPr/>
            </a:p>
            <a:p>
              <a:pPr marL="0" marR="0" lvl="0" indent="0" algn="ctr" rtl="0">
                <a:lnSpc>
                  <a:spcPct val="90000"/>
                </a:lnSpc>
                <a:spcBef>
                  <a:spcPts val="630"/>
                </a:spcBef>
                <a:spcAft>
                  <a:spcPts val="0"/>
                </a:spcAft>
                <a:buClr>
                  <a:srgbClr val="002060"/>
                </a:buClr>
                <a:buSzPts val="1800"/>
                <a:buFont typeface="Calibri"/>
                <a:buNone/>
              </a:pPr>
              <a:r>
                <a:rPr lang="es-PE" sz="1800">
                  <a:solidFill>
                    <a:srgbClr val="002060"/>
                  </a:solidFill>
                  <a:latin typeface="Calibri"/>
                  <a:ea typeface="Calibri"/>
                  <a:cs typeface="Calibri"/>
                  <a:sym typeface="Calibri"/>
                </a:rPr>
                <a:t>(Solo Lima 11 IIEE)</a:t>
              </a:r>
              <a:endParaRPr/>
            </a:p>
          </p:txBody>
        </p:sp>
        <p:sp>
          <p:nvSpPr>
            <p:cNvPr id="665" name="Google Shape;665;p28"/>
            <p:cNvSpPr/>
            <p:nvPr/>
          </p:nvSpPr>
          <p:spPr>
            <a:xfrm>
              <a:off x="1696562" y="3012496"/>
              <a:ext cx="3217512" cy="1491859"/>
            </a:xfrm>
            <a:prstGeom prst="rect">
              <a:avLst/>
            </a:prstGeom>
            <a:solidFill>
              <a:srgbClr val="C00000">
                <a:alpha val="89803"/>
              </a:srgbClr>
            </a:solidFill>
            <a:ln w="12700" cap="flat" cmpd="sng">
              <a:solidFill>
                <a:srgbClr val="F0D3D3">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8"/>
            <p:cNvSpPr txBox="1"/>
            <p:nvPr/>
          </p:nvSpPr>
          <p:spPr>
            <a:xfrm>
              <a:off x="1696562" y="3012496"/>
              <a:ext cx="3217512" cy="1491859"/>
            </a:xfrm>
            <a:prstGeom prst="rect">
              <a:avLst/>
            </a:prstGeom>
            <a:noFill/>
            <a:ln>
              <a:noFill/>
            </a:ln>
          </p:spPr>
          <p:txBody>
            <a:bodyPr spcFirstLastPara="1" wrap="square" lIns="228600" tIns="228600" rIns="228600" bIns="228600"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s-PE" sz="2400" b="1">
                  <a:solidFill>
                    <a:schemeClr val="lt1"/>
                  </a:solidFill>
                  <a:latin typeface="Calibri"/>
                  <a:ea typeface="Calibri"/>
                  <a:cs typeface="Calibri"/>
                  <a:sym typeface="Calibri"/>
                </a:rPr>
                <a:t>3</a:t>
              </a:r>
              <a:r>
                <a:rPr lang="es-PE" sz="1600" b="1">
                  <a:solidFill>
                    <a:schemeClr val="lt1"/>
                  </a:solidFill>
                  <a:latin typeface="Calibri"/>
                  <a:ea typeface="Calibri"/>
                  <a:cs typeface="Calibri"/>
                  <a:sym typeface="Calibri"/>
                </a:rPr>
                <a:t>. Acción educativa  prevención de la violencia de género en la etapa de enamoramiento, “Quiere sin violencia Marca la diferencia”</a:t>
              </a:r>
              <a:endParaRPr sz="1600" b="1">
                <a:solidFill>
                  <a:schemeClr val="lt1"/>
                </a:solidFill>
                <a:latin typeface="Calibri"/>
                <a:ea typeface="Calibri"/>
                <a:cs typeface="Calibri"/>
                <a:sym typeface="Calibri"/>
              </a:endParaRPr>
            </a:p>
          </p:txBody>
        </p:sp>
        <p:cxnSp>
          <p:nvCxnSpPr>
            <p:cNvPr id="667" name="Google Shape;667;p28"/>
            <p:cNvCxnSpPr/>
            <p:nvPr/>
          </p:nvCxnSpPr>
          <p:spPr>
            <a:xfrm>
              <a:off x="3329965" y="4214206"/>
              <a:ext cx="0" cy="520654"/>
            </a:xfrm>
            <a:prstGeom prst="straightConnector1">
              <a:avLst/>
            </a:prstGeom>
            <a:noFill/>
            <a:ln w="9525" cap="flat" cmpd="sng">
              <a:solidFill>
                <a:srgbClr val="C85B5B"/>
              </a:solidFill>
              <a:prstDash val="solid"/>
              <a:miter lim="800000"/>
              <a:headEnd type="none" w="sm" len="sm"/>
              <a:tailEnd type="none" w="sm" len="sm"/>
            </a:ln>
          </p:spPr>
        </p:cxnSp>
        <p:sp>
          <p:nvSpPr>
            <p:cNvPr id="668" name="Google Shape;668;p28"/>
            <p:cNvSpPr/>
            <p:nvPr/>
          </p:nvSpPr>
          <p:spPr>
            <a:xfrm rot="2700000">
              <a:off x="1759920" y="2589519"/>
              <a:ext cx="83333" cy="83333"/>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p:nvPr/>
          </p:nvSpPr>
          <p:spPr>
            <a:xfrm rot="2700000">
              <a:off x="3287673" y="4241934"/>
              <a:ext cx="84585" cy="84585"/>
            </a:xfrm>
            <a:prstGeom prst="rect">
              <a:avLst/>
            </a:prstGeom>
            <a:solidFill>
              <a:srgbClr val="C85B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8"/>
            <p:cNvSpPr/>
            <p:nvPr/>
          </p:nvSpPr>
          <p:spPr>
            <a:xfrm>
              <a:off x="3608555" y="1642079"/>
              <a:ext cx="2937774" cy="655001"/>
            </a:xfrm>
            <a:prstGeom prst="rect">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8"/>
            <p:cNvSpPr txBox="1"/>
            <p:nvPr/>
          </p:nvSpPr>
          <p:spPr>
            <a:xfrm>
              <a:off x="3608555" y="1642079"/>
              <a:ext cx="2937774" cy="6550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2060"/>
                </a:buClr>
                <a:buSzPts val="1800"/>
                <a:buFont typeface="Calibri"/>
                <a:buNone/>
              </a:pPr>
              <a:r>
                <a:rPr lang="es-PE" sz="1800" b="1">
                  <a:solidFill>
                    <a:srgbClr val="002060"/>
                  </a:solidFill>
                  <a:latin typeface="Calibri"/>
                  <a:ea typeface="Calibri"/>
                  <a:cs typeface="Calibri"/>
                  <a:sym typeface="Calibri"/>
                </a:rPr>
                <a:t>50 UGEL</a:t>
              </a:r>
              <a:endParaRPr/>
            </a:p>
          </p:txBody>
        </p:sp>
        <p:sp>
          <p:nvSpPr>
            <p:cNvPr id="672" name="Google Shape;672;p28"/>
            <p:cNvSpPr/>
            <p:nvPr/>
          </p:nvSpPr>
          <p:spPr>
            <a:xfrm>
              <a:off x="3553003" y="377496"/>
              <a:ext cx="2941214" cy="1160342"/>
            </a:xfrm>
            <a:prstGeom prst="rect">
              <a:avLst/>
            </a:prstGeom>
            <a:solidFill>
              <a:srgbClr val="C00000">
                <a:alpha val="89803"/>
              </a:srgbClr>
            </a:solidFill>
            <a:ln w="12700" cap="flat" cmpd="sng">
              <a:solidFill>
                <a:srgbClr val="FEC9C9">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8"/>
            <p:cNvSpPr txBox="1"/>
            <p:nvPr/>
          </p:nvSpPr>
          <p:spPr>
            <a:xfrm>
              <a:off x="3553003" y="377496"/>
              <a:ext cx="2941214" cy="1160342"/>
            </a:xfrm>
            <a:prstGeom prst="rect">
              <a:avLst/>
            </a:prstGeom>
            <a:noFill/>
            <a:ln>
              <a:noFill/>
            </a:ln>
          </p:spPr>
          <p:txBody>
            <a:bodyPr spcFirstLastPara="1" wrap="square" lIns="171450" tIns="171450" rIns="171450" bIns="1714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s-PE" sz="1800" b="1" u="none">
                  <a:solidFill>
                    <a:schemeClr val="lt1"/>
                  </a:solidFill>
                  <a:latin typeface="Calibri"/>
                  <a:ea typeface="Calibri"/>
                  <a:cs typeface="Calibri"/>
                  <a:sym typeface="Calibri"/>
                </a:rPr>
                <a:t>2. Seguimiento para el fortalecimiento de la gestión de las</a:t>
              </a:r>
              <a:endParaRPr sz="1800" b="1">
                <a:solidFill>
                  <a:schemeClr val="lt1"/>
                </a:solidFill>
                <a:latin typeface="Calibri"/>
                <a:ea typeface="Calibri"/>
                <a:cs typeface="Calibri"/>
                <a:sym typeface="Calibri"/>
              </a:endParaRPr>
            </a:p>
          </p:txBody>
        </p:sp>
        <p:cxnSp>
          <p:nvCxnSpPr>
            <p:cNvPr id="674" name="Google Shape;674;p28"/>
            <p:cNvCxnSpPr/>
            <p:nvPr/>
          </p:nvCxnSpPr>
          <p:spPr>
            <a:xfrm>
              <a:off x="5078590" y="2295087"/>
              <a:ext cx="0" cy="382084"/>
            </a:xfrm>
            <a:prstGeom prst="straightConnector1">
              <a:avLst/>
            </a:prstGeom>
            <a:noFill/>
            <a:ln w="9525" cap="flat" cmpd="sng">
              <a:solidFill>
                <a:srgbClr val="FE0000"/>
              </a:solidFill>
              <a:prstDash val="solid"/>
              <a:miter lim="800000"/>
              <a:headEnd type="none" w="sm" len="sm"/>
              <a:tailEnd type="none" w="sm" len="sm"/>
            </a:ln>
          </p:spPr>
        </p:cxnSp>
        <p:sp>
          <p:nvSpPr>
            <p:cNvPr id="675" name="Google Shape;675;p28"/>
            <p:cNvSpPr/>
            <p:nvPr/>
          </p:nvSpPr>
          <p:spPr>
            <a:xfrm rot="2700000">
              <a:off x="5036346" y="2634193"/>
              <a:ext cx="84486" cy="84486"/>
            </a:xfrm>
            <a:prstGeom prst="rect">
              <a:avLst/>
            </a:prstGeom>
            <a:solidFill>
              <a:srgbClr val="FE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28"/>
          <p:cNvSpPr txBox="1"/>
          <p:nvPr/>
        </p:nvSpPr>
        <p:spPr>
          <a:xfrm>
            <a:off x="736711" y="4801908"/>
            <a:ext cx="4413622" cy="258532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800">
                <a:solidFill>
                  <a:schemeClr val="dk1"/>
                </a:solidFill>
                <a:latin typeface="Calibri"/>
                <a:ea typeface="Calibri"/>
                <a:cs typeface="Calibri"/>
                <a:sym typeface="Calibri"/>
              </a:rPr>
              <a:t>La</a:t>
            </a:r>
            <a:r>
              <a:rPr lang="es-PE" sz="1800" b="1">
                <a:solidFill>
                  <a:schemeClr val="dk1"/>
                </a:solidFill>
                <a:latin typeface="Calibri"/>
                <a:ea typeface="Calibri"/>
                <a:cs typeface="Calibri"/>
                <a:sym typeface="Calibri"/>
              </a:rPr>
              <a:t> </a:t>
            </a:r>
            <a:r>
              <a:rPr lang="es-PE" sz="1800" b="1">
                <a:solidFill>
                  <a:srgbClr val="FF0000"/>
                </a:solidFill>
                <a:latin typeface="Calibri"/>
                <a:ea typeface="Calibri"/>
                <a:cs typeface="Calibri"/>
                <a:sym typeface="Calibri"/>
              </a:rPr>
              <a:t>comunidad educativa involucra a las autoridades educativas, educadores (as), madres y padres de familia y estudiantes </a:t>
            </a:r>
            <a:r>
              <a:rPr lang="es-PE" sz="1800">
                <a:solidFill>
                  <a:schemeClr val="dk1"/>
                </a:solidFill>
                <a:latin typeface="Calibri"/>
                <a:ea typeface="Calibri"/>
                <a:cs typeface="Calibri"/>
                <a:sym typeface="Calibri"/>
              </a:rPr>
              <a:t>en el fortalecimiento de factores de protección y el desarrollo de habilidades de las </a:t>
            </a:r>
            <a:r>
              <a:rPr lang="es-PE" sz="1800" b="1">
                <a:solidFill>
                  <a:srgbClr val="FF0000"/>
                </a:solidFill>
                <a:latin typeface="Calibri"/>
                <a:ea typeface="Calibri"/>
                <a:cs typeface="Calibri"/>
                <a:sym typeface="Calibri"/>
              </a:rPr>
              <a:t>niñas, niños y adolescentes </a:t>
            </a:r>
            <a:r>
              <a:rPr lang="es-PE" sz="1800">
                <a:solidFill>
                  <a:schemeClr val="dk1"/>
                </a:solidFill>
                <a:latin typeface="Calibri"/>
                <a:ea typeface="Calibri"/>
                <a:cs typeface="Calibri"/>
                <a:sym typeface="Calibri"/>
              </a:rPr>
              <a:t>frente a toda forma de violencia familiar y sexual.</a:t>
            </a:r>
            <a:endParaRPr sz="1800">
              <a:solidFill>
                <a:schemeClr val="dk1"/>
              </a:solidFill>
              <a:latin typeface="Calibri"/>
              <a:ea typeface="Calibri"/>
              <a:cs typeface="Calibri"/>
              <a:sym typeface="Calibri"/>
            </a:endParaRPr>
          </a:p>
          <a:p>
            <a:pPr marL="0" marR="0" lvl="0" indent="0" algn="just" rtl="0">
              <a:spcBef>
                <a:spcPts val="0"/>
              </a:spcBef>
              <a:spcAft>
                <a:spcPts val="0"/>
              </a:spcAft>
              <a:buNone/>
            </a:pPr>
            <a:endParaRPr sz="1800" b="1">
              <a:solidFill>
                <a:srgbClr val="002060"/>
              </a:solidFill>
              <a:latin typeface="Calibri"/>
              <a:ea typeface="Calibri"/>
              <a:cs typeface="Calibri"/>
              <a:sym typeface="Calibri"/>
            </a:endParaRPr>
          </a:p>
          <a:p>
            <a:pPr marL="0" marR="0" lvl="0" indent="0" algn="just" rtl="0">
              <a:spcBef>
                <a:spcPts val="0"/>
              </a:spcBef>
              <a:spcAft>
                <a:spcPts val="0"/>
              </a:spcAft>
              <a:buNone/>
            </a:pPr>
            <a:endParaRPr sz="1800" b="1">
              <a:solidFill>
                <a:srgbClr val="002060"/>
              </a:solidFill>
              <a:latin typeface="Calibri"/>
              <a:ea typeface="Calibri"/>
              <a:cs typeface="Calibri"/>
              <a:sym typeface="Calibri"/>
            </a:endParaRPr>
          </a:p>
        </p:txBody>
      </p:sp>
      <p:pic>
        <p:nvPicPr>
          <p:cNvPr id="677" name="Google Shape;677;p28"/>
          <p:cNvPicPr preferRelativeResize="0"/>
          <p:nvPr/>
        </p:nvPicPr>
        <p:blipFill rotWithShape="1">
          <a:blip r:embed="rId3">
            <a:alphaModFix/>
          </a:blip>
          <a:srcRect/>
          <a:stretch/>
        </p:blipFill>
        <p:spPr>
          <a:xfrm>
            <a:off x="5291137" y="4150325"/>
            <a:ext cx="1609725" cy="2190750"/>
          </a:xfrm>
          <a:prstGeom prst="rect">
            <a:avLst/>
          </a:prstGeom>
          <a:noFill/>
          <a:ln>
            <a:noFill/>
          </a:ln>
        </p:spPr>
      </p:pic>
      <p:sp>
        <p:nvSpPr>
          <p:cNvPr id="678" name="Google Shape;678;p28"/>
          <p:cNvSpPr/>
          <p:nvPr/>
        </p:nvSpPr>
        <p:spPr>
          <a:xfrm>
            <a:off x="9696535" y="4769507"/>
            <a:ext cx="2495465" cy="709613"/>
          </a:xfrm>
          <a:prstGeom prst="roundRect">
            <a:avLst>
              <a:gd name="adj" fmla="val 16667"/>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1800" b="1">
                <a:solidFill>
                  <a:srgbClr val="002060"/>
                </a:solidFill>
                <a:latin typeface="Calibri"/>
                <a:ea typeface="Calibri"/>
                <a:cs typeface="Calibri"/>
                <a:sym typeface="Calibri"/>
              </a:rPr>
              <a:t>Cobertura: </a:t>
            </a:r>
            <a:endParaRPr/>
          </a:p>
          <a:p>
            <a:pPr marL="0" marR="0" lvl="0" indent="0" algn="ctr" rtl="0">
              <a:spcBef>
                <a:spcPts val="0"/>
              </a:spcBef>
              <a:spcAft>
                <a:spcPts val="0"/>
              </a:spcAft>
              <a:buNone/>
            </a:pPr>
            <a:r>
              <a:rPr lang="es-PE" sz="1800" b="1">
                <a:solidFill>
                  <a:srgbClr val="002060"/>
                </a:solidFill>
                <a:latin typeface="Calibri"/>
                <a:ea typeface="Calibri"/>
                <a:cs typeface="Calibri"/>
                <a:sym typeface="Calibri"/>
              </a:rPr>
              <a:t>120 UGEL</a:t>
            </a:r>
            <a:endParaRPr sz="1800">
              <a:solidFill>
                <a:schemeClr val="lt1"/>
              </a:solidFill>
              <a:latin typeface="Calibri"/>
              <a:ea typeface="Calibri"/>
              <a:cs typeface="Calibri"/>
              <a:sym typeface="Calibri"/>
            </a:endParaRPr>
          </a:p>
        </p:txBody>
      </p:sp>
      <p:sp>
        <p:nvSpPr>
          <p:cNvPr id="679" name="Google Shape;679;p28"/>
          <p:cNvSpPr/>
          <p:nvPr/>
        </p:nvSpPr>
        <p:spPr>
          <a:xfrm>
            <a:off x="-152402" y="274125"/>
            <a:ext cx="5434086" cy="652801"/>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Estrategia Educativa</a:t>
            </a:r>
            <a:endParaRPr sz="2800" b="1">
              <a:solidFill>
                <a:schemeClr val="lt1"/>
              </a:solidFill>
              <a:latin typeface="Calibri"/>
              <a:ea typeface="Calibri"/>
              <a:cs typeface="Calibri"/>
              <a:sym typeface="Calibri"/>
            </a:endParaRPr>
          </a:p>
        </p:txBody>
      </p:sp>
      <p:sp>
        <p:nvSpPr>
          <p:cNvPr id="680" name="Google Shape;680;p28"/>
          <p:cNvSpPr/>
          <p:nvPr/>
        </p:nvSpPr>
        <p:spPr>
          <a:xfrm>
            <a:off x="464713" y="1057635"/>
            <a:ext cx="251833" cy="243025"/>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p28"/>
          <p:cNvSpPr/>
          <p:nvPr/>
        </p:nvSpPr>
        <p:spPr>
          <a:xfrm>
            <a:off x="369292" y="4884960"/>
            <a:ext cx="251833" cy="243025"/>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2" name="Google Shape;682;p28"/>
          <p:cNvSpPr txBox="1"/>
          <p:nvPr/>
        </p:nvSpPr>
        <p:spPr>
          <a:xfrm>
            <a:off x="698284" y="946394"/>
            <a:ext cx="4567635" cy="3894977"/>
          </a:xfrm>
          <a:prstGeom prst="rect">
            <a:avLst/>
          </a:prstGeom>
          <a:noFill/>
          <a:ln>
            <a:noFill/>
          </a:ln>
        </p:spPr>
        <p:txBody>
          <a:bodyPr spcFirstLastPara="1" wrap="square" lIns="91425" tIns="45700" rIns="91425" bIns="45700" anchor="t" anchorCtr="0">
            <a:spAutoFit/>
          </a:bodyPr>
          <a:lstStyle/>
          <a:p>
            <a:pPr marL="0" marR="0" lvl="0" indent="0" algn="just" rtl="0">
              <a:lnSpc>
                <a:spcPct val="106000"/>
              </a:lnSpc>
              <a:spcBef>
                <a:spcPts val="0"/>
              </a:spcBef>
              <a:spcAft>
                <a:spcPts val="0"/>
              </a:spcAft>
              <a:buNone/>
            </a:pPr>
            <a:r>
              <a:rPr lang="es-PE" sz="1800">
                <a:solidFill>
                  <a:schemeClr val="dk1"/>
                </a:solidFill>
                <a:latin typeface="Calibri"/>
                <a:ea typeface="Calibri"/>
                <a:cs typeface="Calibri"/>
                <a:sym typeface="Calibri"/>
              </a:rPr>
              <a:t>La Estrategia Educativa implementa </a:t>
            </a:r>
            <a:r>
              <a:rPr lang="es-PE" sz="1800" b="1">
                <a:solidFill>
                  <a:srgbClr val="FF0000"/>
                </a:solidFill>
                <a:latin typeface="Calibri"/>
                <a:ea typeface="Calibri"/>
                <a:cs typeface="Calibri"/>
                <a:sym typeface="Calibri"/>
              </a:rPr>
              <a:t>contenidos pedagógicos sobre prevención de la violencia contra las mujeres e integrantes del grupo familiar, </a:t>
            </a:r>
            <a:r>
              <a:rPr lang="es-PE" sz="1800">
                <a:solidFill>
                  <a:schemeClr val="dk1"/>
                </a:solidFill>
                <a:latin typeface="Calibri"/>
                <a:ea typeface="Calibri"/>
                <a:cs typeface="Calibri"/>
                <a:sym typeface="Calibri"/>
              </a:rPr>
              <a:t>y la promoción de patrones sociales, culturales, igualitarios y no discriminatorios. Asimismo, coordina con el sector Educación y las instancias descentralizadas a fin de que estas puedan implementar estrategias, intervenciones y/o actividades que favorezcan el fortalecimiento de capacidades técnicas dirigidas al personal del sector y/o la comunidad educativa para el abordaje de la prevención.</a:t>
            </a:r>
            <a:endParaRPr sz="2400">
              <a:solidFill>
                <a:schemeClr val="dk1"/>
              </a:solidFill>
              <a:latin typeface="Arial"/>
              <a:ea typeface="Arial"/>
              <a:cs typeface="Arial"/>
              <a:sym typeface="Arial"/>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29"/>
          <p:cNvSpPr txBox="1"/>
          <p:nvPr/>
        </p:nvSpPr>
        <p:spPr>
          <a:xfrm>
            <a:off x="333375" y="571501"/>
            <a:ext cx="6576943" cy="19007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Calibri"/>
              <a:buNone/>
            </a:pPr>
            <a:endParaRPr sz="4400" b="0" i="0" u="none" strike="noStrike" cap="none">
              <a:solidFill>
                <a:srgbClr val="3F3F3F"/>
              </a:solidFill>
              <a:latin typeface="Calibri"/>
              <a:ea typeface="Calibri"/>
              <a:cs typeface="Calibri"/>
              <a:sym typeface="Calibri"/>
            </a:endParaRPr>
          </a:p>
        </p:txBody>
      </p:sp>
      <p:pic>
        <p:nvPicPr>
          <p:cNvPr id="689" name="Google Shape;689;p29" descr="EL DIRECTOR GENERAL FUE INVITADO AL LANZAMIENTO DE LA CAMPAÑA “¡HAZ LA  DIFERENCIA, FRENA LA VIOLENCIA!” – Hospital Nacional Sergio E. Bernales –  Portal Institucional"/>
          <p:cNvPicPr preferRelativeResize="0"/>
          <p:nvPr/>
        </p:nvPicPr>
        <p:blipFill rotWithShape="1">
          <a:blip r:embed="rId3">
            <a:alphaModFix/>
          </a:blip>
          <a:srcRect/>
          <a:stretch/>
        </p:blipFill>
        <p:spPr>
          <a:xfrm>
            <a:off x="6301939" y="1071154"/>
            <a:ext cx="5472548" cy="4202713"/>
          </a:xfrm>
          <a:prstGeom prst="rect">
            <a:avLst/>
          </a:prstGeom>
          <a:noFill/>
          <a:ln>
            <a:noFill/>
          </a:ln>
          <a:effectLst>
            <a:reflection stA="52000" endA="300" endPos="35000" sy="-100000" algn="bl" rotWithShape="0"/>
          </a:effectLst>
        </p:spPr>
      </p:pic>
      <p:sp>
        <p:nvSpPr>
          <p:cNvPr id="690" name="Google Shape;690;p29"/>
          <p:cNvSpPr/>
          <p:nvPr/>
        </p:nvSpPr>
        <p:spPr>
          <a:xfrm>
            <a:off x="-152402" y="274125"/>
            <a:ext cx="5434086" cy="652801"/>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Estrategia Comunicacional</a:t>
            </a:r>
            <a:endParaRPr sz="2800" b="1">
              <a:solidFill>
                <a:schemeClr val="lt1"/>
              </a:solidFill>
              <a:latin typeface="Calibri"/>
              <a:ea typeface="Calibri"/>
              <a:cs typeface="Calibri"/>
              <a:sym typeface="Calibri"/>
            </a:endParaRPr>
          </a:p>
        </p:txBody>
      </p:sp>
      <p:sp>
        <p:nvSpPr>
          <p:cNvPr id="691" name="Google Shape;691;p29"/>
          <p:cNvSpPr/>
          <p:nvPr/>
        </p:nvSpPr>
        <p:spPr>
          <a:xfrm>
            <a:off x="377826" y="4829687"/>
            <a:ext cx="251833" cy="243025"/>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2" name="Google Shape;692;p29"/>
          <p:cNvSpPr txBox="1"/>
          <p:nvPr/>
        </p:nvSpPr>
        <p:spPr>
          <a:xfrm>
            <a:off x="623452" y="1224302"/>
            <a:ext cx="5472548" cy="1546129"/>
          </a:xfrm>
          <a:prstGeom prst="rect">
            <a:avLst/>
          </a:prstGeom>
          <a:noFill/>
          <a:ln>
            <a:noFill/>
          </a:ln>
        </p:spPr>
        <p:txBody>
          <a:bodyPr spcFirstLastPara="1" wrap="square" lIns="91425" tIns="45700" rIns="91425" bIns="45700" anchor="t" anchorCtr="0">
            <a:spAutoFit/>
          </a:bodyPr>
          <a:lstStyle/>
          <a:p>
            <a:pPr marL="0" marR="0" lvl="0" indent="0" algn="just" rtl="0">
              <a:lnSpc>
                <a:spcPct val="106000"/>
              </a:lnSpc>
              <a:spcBef>
                <a:spcPts val="0"/>
              </a:spcBef>
              <a:spcAft>
                <a:spcPts val="0"/>
              </a:spcAft>
              <a:buNone/>
            </a:pPr>
            <a:r>
              <a:rPr lang="es-PE" sz="1800">
                <a:solidFill>
                  <a:schemeClr val="dk1"/>
                </a:solidFill>
                <a:latin typeface="Calibri"/>
                <a:ea typeface="Calibri"/>
                <a:cs typeface="Calibri"/>
                <a:sym typeface="Calibri"/>
              </a:rPr>
              <a:t>La estrategia comunicacional busca que la ciudadanía pueda </a:t>
            </a:r>
            <a:r>
              <a:rPr lang="es-PE" sz="1800" b="1">
                <a:solidFill>
                  <a:srgbClr val="FF0000"/>
                </a:solidFill>
                <a:latin typeface="Calibri"/>
                <a:ea typeface="Calibri"/>
                <a:cs typeface="Calibri"/>
                <a:sym typeface="Calibri"/>
              </a:rPr>
              <a:t>cuestionar y rechazar los discursos y prácticas de tolerancia y ejercicio de la violencia</a:t>
            </a:r>
            <a:r>
              <a:rPr lang="es-PE" sz="1800">
                <a:solidFill>
                  <a:schemeClr val="dk1"/>
                </a:solidFill>
                <a:latin typeface="Calibri"/>
                <a:ea typeface="Calibri"/>
                <a:cs typeface="Calibri"/>
                <a:sym typeface="Calibri"/>
              </a:rPr>
              <a:t>; asimismo, promueve comportamientos a favor del derecho de todas y todos a una </a:t>
            </a:r>
            <a:r>
              <a:rPr lang="es-PE" sz="1800" b="1">
                <a:solidFill>
                  <a:srgbClr val="FF0000"/>
                </a:solidFill>
                <a:latin typeface="Calibri"/>
                <a:ea typeface="Calibri"/>
                <a:cs typeface="Calibri"/>
                <a:sym typeface="Calibri"/>
              </a:rPr>
              <a:t>vida libre de violencia</a:t>
            </a:r>
            <a:r>
              <a:rPr lang="es-PE" sz="1800">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sp>
        <p:nvSpPr>
          <p:cNvPr id="693" name="Google Shape;693;p29"/>
          <p:cNvSpPr txBox="1"/>
          <p:nvPr/>
        </p:nvSpPr>
        <p:spPr>
          <a:xfrm>
            <a:off x="650325" y="2817686"/>
            <a:ext cx="5316287" cy="1839734"/>
          </a:xfrm>
          <a:prstGeom prst="rect">
            <a:avLst/>
          </a:prstGeom>
          <a:noFill/>
          <a:ln>
            <a:noFill/>
          </a:ln>
        </p:spPr>
        <p:txBody>
          <a:bodyPr spcFirstLastPara="1" wrap="square" lIns="91425" tIns="45700" rIns="91425" bIns="45700" anchor="t" anchorCtr="0">
            <a:spAutoFit/>
          </a:bodyPr>
          <a:lstStyle/>
          <a:p>
            <a:pPr marL="0" marR="0" lvl="0" indent="0" algn="just" rtl="0">
              <a:lnSpc>
                <a:spcPct val="106000"/>
              </a:lnSpc>
              <a:spcBef>
                <a:spcPts val="0"/>
              </a:spcBef>
              <a:spcAft>
                <a:spcPts val="0"/>
              </a:spcAft>
              <a:buNone/>
            </a:pPr>
            <a:r>
              <a:rPr lang="es-PE" sz="1800">
                <a:solidFill>
                  <a:schemeClr val="dk1"/>
                </a:solidFill>
                <a:latin typeface="Calibri"/>
                <a:ea typeface="Calibri"/>
                <a:cs typeface="Calibri"/>
                <a:sym typeface="Calibri"/>
              </a:rPr>
              <a:t>En ese sentido, la estrategia realiza campañas de impacto y realiza </a:t>
            </a:r>
            <a:r>
              <a:rPr lang="es-PE" sz="1800" b="1">
                <a:solidFill>
                  <a:srgbClr val="FF0000"/>
                </a:solidFill>
                <a:latin typeface="Calibri"/>
                <a:ea typeface="Calibri"/>
                <a:cs typeface="Calibri"/>
                <a:sym typeface="Calibri"/>
              </a:rPr>
              <a:t>acciones de incidencia </a:t>
            </a:r>
            <a:r>
              <a:rPr lang="es-PE" sz="1800">
                <a:solidFill>
                  <a:schemeClr val="dk1"/>
                </a:solidFill>
                <a:latin typeface="Calibri"/>
                <a:ea typeface="Calibri"/>
                <a:cs typeface="Calibri"/>
                <a:sym typeface="Calibri"/>
              </a:rPr>
              <a:t>con personalidades públicas y entidades influyentes, y acciones de sensibilización a periodistas y responsables de medios de comunicación en el tratamiento informativo de la violencia.</a:t>
            </a:r>
            <a:endParaRPr sz="1800">
              <a:solidFill>
                <a:schemeClr val="dk1"/>
              </a:solidFill>
              <a:latin typeface="Arial"/>
              <a:ea typeface="Arial"/>
              <a:cs typeface="Arial"/>
              <a:sym typeface="Arial"/>
            </a:endParaRPr>
          </a:p>
        </p:txBody>
      </p:sp>
      <p:sp>
        <p:nvSpPr>
          <p:cNvPr id="694" name="Google Shape;694;p29"/>
          <p:cNvSpPr/>
          <p:nvPr/>
        </p:nvSpPr>
        <p:spPr>
          <a:xfrm>
            <a:off x="371619" y="2813880"/>
            <a:ext cx="251833" cy="243025"/>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p29"/>
          <p:cNvSpPr/>
          <p:nvPr/>
        </p:nvSpPr>
        <p:spPr>
          <a:xfrm>
            <a:off x="398493" y="1303027"/>
            <a:ext cx="251833" cy="243025"/>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6" name="Google Shape;696;p29"/>
          <p:cNvSpPr txBox="1"/>
          <p:nvPr/>
        </p:nvSpPr>
        <p:spPr>
          <a:xfrm>
            <a:off x="652822" y="4704675"/>
            <a:ext cx="5316287" cy="134601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s-PE" sz="1800" u="none" strike="noStrike">
                <a:solidFill>
                  <a:schemeClr val="dk1"/>
                </a:solidFill>
                <a:latin typeface="Calibri"/>
                <a:ea typeface="Calibri"/>
                <a:cs typeface="Calibri"/>
                <a:sym typeface="Calibri"/>
              </a:rPr>
              <a:t>Por tanto, 542,229 personas fueron informadas</a:t>
            </a:r>
            <a:r>
              <a:rPr lang="es-PE" sz="1800">
                <a:solidFill>
                  <a:schemeClr val="dk1"/>
                </a:solidFill>
                <a:latin typeface="Calibri"/>
                <a:ea typeface="Calibri"/>
                <a:cs typeface="Calibri"/>
                <a:sym typeface="Calibri"/>
              </a:rPr>
              <a:t> </a:t>
            </a:r>
            <a:r>
              <a:rPr lang="es-PE" sz="1800" u="none" strike="noStrike">
                <a:solidFill>
                  <a:schemeClr val="dk1"/>
                </a:solidFill>
                <a:latin typeface="Calibri"/>
                <a:ea typeface="Calibri"/>
                <a:cs typeface="Calibri"/>
                <a:sym typeface="Calibri"/>
              </a:rPr>
              <a:t>en el marco de la campaña “Haz la diferencia frena la violencia” mediante los medios de comunicación formales, no convencionales y plataformas virtuales.</a:t>
            </a:r>
            <a:endParaRPr sz="2400" u="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32"/>
          <p:cNvSpPr txBox="1"/>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endParaRPr sz="3600" b="1">
              <a:solidFill>
                <a:srgbClr val="262626"/>
              </a:solidFill>
              <a:latin typeface="Calibri"/>
              <a:ea typeface="Calibri"/>
              <a:cs typeface="Calibri"/>
              <a:sym typeface="Calibri"/>
            </a:endParaRPr>
          </a:p>
        </p:txBody>
      </p:sp>
      <p:sp>
        <p:nvSpPr>
          <p:cNvPr id="702" name="Google Shape;702;p32"/>
          <p:cNvSpPr/>
          <p:nvPr/>
        </p:nvSpPr>
        <p:spPr>
          <a:xfrm>
            <a:off x="0" y="4825218"/>
            <a:ext cx="12192000" cy="2032782"/>
          </a:xfrm>
          <a:prstGeom prst="rect">
            <a:avLst/>
          </a:prstGeom>
          <a:solidFill>
            <a:srgbClr val="EB1E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800"/>
              <a:buFont typeface="Calibri"/>
              <a:buNone/>
            </a:pPr>
            <a:r>
              <a:rPr lang="es-PE" sz="4800" b="1">
                <a:solidFill>
                  <a:srgbClr val="FFFFFF"/>
                </a:solidFill>
                <a:latin typeface="Calibri"/>
                <a:ea typeface="Calibri"/>
                <a:cs typeface="Calibri"/>
                <a:sym typeface="Calibri"/>
              </a:rPr>
              <a:t>Desafío</a:t>
            </a:r>
            <a:endParaRPr/>
          </a:p>
        </p:txBody>
      </p:sp>
      <p:pic>
        <p:nvPicPr>
          <p:cNvPr id="703" name="Google Shape;703;p32"/>
          <p:cNvPicPr preferRelativeResize="0"/>
          <p:nvPr/>
        </p:nvPicPr>
        <p:blipFill rotWithShape="1">
          <a:blip r:embed="rId3">
            <a:alphaModFix/>
          </a:blip>
          <a:srcRect t="5806" r="12763" b="9924"/>
          <a:stretch/>
        </p:blipFill>
        <p:spPr>
          <a:xfrm>
            <a:off x="1" y="0"/>
            <a:ext cx="12192000" cy="48252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35"/>
          <p:cNvSpPr/>
          <p:nvPr/>
        </p:nvSpPr>
        <p:spPr>
          <a:xfrm>
            <a:off x="-152402" y="274125"/>
            <a:ext cx="4835237" cy="764956"/>
          </a:xfrm>
          <a:prstGeom prst="roundRect">
            <a:avLst>
              <a:gd name="adj" fmla="val 16667"/>
            </a:avLst>
          </a:prstGeom>
          <a:solidFill>
            <a:srgbClr val="EE00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Desafío</a:t>
            </a:r>
            <a:endParaRPr sz="2800" b="1">
              <a:solidFill>
                <a:schemeClr val="lt1"/>
              </a:solidFill>
              <a:latin typeface="Calibri"/>
              <a:ea typeface="Calibri"/>
              <a:cs typeface="Calibri"/>
              <a:sym typeface="Calibri"/>
            </a:endParaRPr>
          </a:p>
        </p:txBody>
      </p:sp>
      <p:sp>
        <p:nvSpPr>
          <p:cNvPr id="709" name="Google Shape;709;p35"/>
          <p:cNvSpPr txBox="1"/>
          <p:nvPr/>
        </p:nvSpPr>
        <p:spPr>
          <a:xfrm>
            <a:off x="768732" y="3985746"/>
            <a:ext cx="223011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710" name="Google Shape;710;p35"/>
          <p:cNvSpPr txBox="1"/>
          <p:nvPr/>
        </p:nvSpPr>
        <p:spPr>
          <a:xfrm>
            <a:off x="3747109" y="3985746"/>
            <a:ext cx="23339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711" name="Google Shape;711;p35"/>
          <p:cNvSpPr txBox="1"/>
          <p:nvPr/>
        </p:nvSpPr>
        <p:spPr>
          <a:xfrm>
            <a:off x="6638877" y="3985746"/>
            <a:ext cx="260406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712" name="Google Shape;712;p35"/>
          <p:cNvSpPr txBox="1"/>
          <p:nvPr/>
        </p:nvSpPr>
        <p:spPr>
          <a:xfrm>
            <a:off x="9561098" y="3985746"/>
            <a:ext cx="23339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pic>
        <p:nvPicPr>
          <p:cNvPr id="713" name="Google Shape;713;p35" descr="Presentación con lista de comprobación"/>
          <p:cNvPicPr preferRelativeResize="0"/>
          <p:nvPr/>
        </p:nvPicPr>
        <p:blipFill rotWithShape="1">
          <a:blip r:embed="rId3">
            <a:alphaModFix/>
          </a:blip>
          <a:srcRect/>
          <a:stretch/>
        </p:blipFill>
        <p:spPr>
          <a:xfrm>
            <a:off x="9296826" y="3811879"/>
            <a:ext cx="1160350" cy="1160350"/>
          </a:xfrm>
          <a:prstGeom prst="rect">
            <a:avLst/>
          </a:prstGeom>
          <a:noFill/>
          <a:ln>
            <a:noFill/>
          </a:ln>
        </p:spPr>
      </p:pic>
      <p:sp>
        <p:nvSpPr>
          <p:cNvPr id="714" name="Google Shape;714;p35"/>
          <p:cNvSpPr txBox="1"/>
          <p:nvPr/>
        </p:nvSpPr>
        <p:spPr>
          <a:xfrm>
            <a:off x="768725" y="1681425"/>
            <a:ext cx="9765000" cy="1293000"/>
          </a:xfrm>
          <a:prstGeom prst="rect">
            <a:avLst/>
          </a:prstGeom>
          <a:noFill/>
          <a:ln>
            <a:noFill/>
          </a:ln>
        </p:spPr>
        <p:txBody>
          <a:bodyPr spcFirstLastPara="1" wrap="square" lIns="91425" tIns="91425" rIns="91425" bIns="91425" anchor="t" anchorCtr="0">
            <a:spAutoFit/>
          </a:bodyPr>
          <a:lstStyle/>
          <a:p>
            <a:pPr marL="457200" lvl="0" indent="-342900" algn="just" rtl="0">
              <a:spcBef>
                <a:spcPts val="0"/>
              </a:spcBef>
              <a:spcAft>
                <a:spcPts val="0"/>
              </a:spcAft>
              <a:buSzPts val="1800"/>
              <a:buFont typeface="Calibri"/>
              <a:buChar char="-"/>
            </a:pPr>
            <a:r>
              <a:rPr lang="es-PE" sz="1800">
                <a:latin typeface="Calibri"/>
                <a:ea typeface="Calibri"/>
                <a:cs typeface="Calibri"/>
                <a:sym typeface="Calibri"/>
              </a:rPr>
              <a:t>Reestructuración del Programa Nacional AURORA, todo ello en el marco de las principales prioridades del presente Gobierno, lo que implica el rediseño de los servicios, así como la organización institucional dándole un mayor impulso a la presencia territorial.</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3"/>
          <p:cNvPicPr preferRelativeResize="0"/>
          <p:nvPr/>
        </p:nvPicPr>
        <p:blipFill rotWithShape="1">
          <a:blip r:embed="rId3">
            <a:alphaModFix/>
          </a:blip>
          <a:srcRect t="6623" b="9108"/>
          <a:stretch/>
        </p:blipFill>
        <p:spPr>
          <a:xfrm>
            <a:off x="20" y="10"/>
            <a:ext cx="12191980" cy="4825208"/>
          </a:xfrm>
          <a:prstGeom prst="rect">
            <a:avLst/>
          </a:prstGeom>
          <a:noFill/>
          <a:ln>
            <a:noFill/>
          </a:ln>
        </p:spPr>
      </p:pic>
      <p:sp>
        <p:nvSpPr>
          <p:cNvPr id="306" name="Google Shape;306;p3"/>
          <p:cNvSpPr txBox="1"/>
          <p:nvPr/>
        </p:nvSpPr>
        <p:spPr>
          <a:xfrm>
            <a:off x="523876" y="5317240"/>
            <a:ext cx="9250746" cy="74483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endParaRPr sz="3600" b="1">
              <a:solidFill>
                <a:srgbClr val="262626"/>
              </a:solidFill>
              <a:latin typeface="Calibri"/>
              <a:ea typeface="Calibri"/>
              <a:cs typeface="Calibri"/>
              <a:sym typeface="Calibri"/>
            </a:endParaRPr>
          </a:p>
        </p:txBody>
      </p:sp>
      <p:sp>
        <p:nvSpPr>
          <p:cNvPr id="307" name="Google Shape;307;p3"/>
          <p:cNvSpPr/>
          <p:nvPr/>
        </p:nvSpPr>
        <p:spPr>
          <a:xfrm>
            <a:off x="0" y="4825218"/>
            <a:ext cx="12191980" cy="2032782"/>
          </a:xfrm>
          <a:prstGeom prst="rect">
            <a:avLst/>
          </a:prstGeom>
          <a:solidFill>
            <a:srgbClr val="EB1E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800"/>
              <a:buFont typeface="Calibri"/>
              <a:buNone/>
            </a:pPr>
            <a:r>
              <a:rPr lang="es-PE" sz="4800" b="1">
                <a:solidFill>
                  <a:srgbClr val="FFFFFF"/>
                </a:solidFill>
                <a:latin typeface="Calibri"/>
                <a:ea typeface="Calibri"/>
                <a:cs typeface="Calibri"/>
                <a:sym typeface="Calibri"/>
              </a:rPr>
              <a:t>Violencia contra las mujeres en el Perú</a:t>
            </a:r>
            <a:endParaRPr sz="4800" b="1" i="0" u="none" strike="noStrike" cap="non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
          <p:cNvSpPr/>
          <p:nvPr/>
        </p:nvSpPr>
        <p:spPr>
          <a:xfrm>
            <a:off x="-152402" y="274125"/>
            <a:ext cx="5434086" cy="764956"/>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Situación de violencia en el Perú</a:t>
            </a:r>
            <a:endParaRPr sz="2800" b="1">
              <a:solidFill>
                <a:schemeClr val="lt1"/>
              </a:solidFill>
              <a:latin typeface="Calibri"/>
              <a:ea typeface="Calibri"/>
              <a:cs typeface="Calibri"/>
              <a:sym typeface="Calibri"/>
            </a:endParaRPr>
          </a:p>
        </p:txBody>
      </p:sp>
      <p:pic>
        <p:nvPicPr>
          <p:cNvPr id="313" name="Google Shape;313;p4"/>
          <p:cNvPicPr preferRelativeResize="0"/>
          <p:nvPr/>
        </p:nvPicPr>
        <p:blipFill rotWithShape="1">
          <a:blip r:embed="rId3">
            <a:alphaModFix/>
          </a:blip>
          <a:srcRect/>
          <a:stretch/>
        </p:blipFill>
        <p:spPr>
          <a:xfrm>
            <a:off x="934980" y="2009343"/>
            <a:ext cx="496783" cy="1272463"/>
          </a:xfrm>
          <a:prstGeom prst="rect">
            <a:avLst/>
          </a:prstGeom>
          <a:solidFill>
            <a:srgbClr val="FF7E79"/>
          </a:solidFill>
          <a:ln>
            <a:noFill/>
          </a:ln>
        </p:spPr>
      </p:pic>
      <p:pic>
        <p:nvPicPr>
          <p:cNvPr id="314" name="Google Shape;314;p4"/>
          <p:cNvPicPr preferRelativeResize="0"/>
          <p:nvPr/>
        </p:nvPicPr>
        <p:blipFill rotWithShape="1">
          <a:blip r:embed="rId4">
            <a:alphaModFix/>
          </a:blip>
          <a:srcRect/>
          <a:stretch/>
        </p:blipFill>
        <p:spPr>
          <a:xfrm>
            <a:off x="936678" y="3642839"/>
            <a:ext cx="465108" cy="1272464"/>
          </a:xfrm>
          <a:prstGeom prst="rect">
            <a:avLst/>
          </a:prstGeom>
          <a:solidFill>
            <a:srgbClr val="FF7E79"/>
          </a:solidFill>
          <a:ln>
            <a:noFill/>
          </a:ln>
        </p:spPr>
      </p:pic>
      <p:sp>
        <p:nvSpPr>
          <p:cNvPr id="315" name="Google Shape;315;p4"/>
          <p:cNvSpPr txBox="1"/>
          <p:nvPr/>
        </p:nvSpPr>
        <p:spPr>
          <a:xfrm>
            <a:off x="1664597" y="2719534"/>
            <a:ext cx="151358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3600" b="1">
                <a:solidFill>
                  <a:schemeClr val="dk1"/>
                </a:solidFill>
                <a:latin typeface="Calibri"/>
                <a:ea typeface="Calibri"/>
                <a:cs typeface="Calibri"/>
                <a:sym typeface="Calibri"/>
              </a:rPr>
              <a:t>50.4%</a:t>
            </a:r>
            <a:endParaRPr sz="3600" b="1">
              <a:solidFill>
                <a:schemeClr val="dk1"/>
              </a:solidFill>
              <a:latin typeface="Calibri"/>
              <a:ea typeface="Calibri"/>
              <a:cs typeface="Calibri"/>
              <a:sym typeface="Calibri"/>
            </a:endParaRPr>
          </a:p>
        </p:txBody>
      </p:sp>
      <p:sp>
        <p:nvSpPr>
          <p:cNvPr id="316" name="Google Shape;316;p4"/>
          <p:cNvSpPr txBox="1"/>
          <p:nvPr/>
        </p:nvSpPr>
        <p:spPr>
          <a:xfrm>
            <a:off x="936678" y="1441748"/>
            <a:ext cx="25623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a:solidFill>
                  <a:schemeClr val="dk1"/>
                </a:solidFill>
                <a:latin typeface="Calibri"/>
                <a:ea typeface="Calibri"/>
                <a:cs typeface="Calibri"/>
                <a:sym typeface="Calibri"/>
              </a:rPr>
              <a:t>Para el año 2021,</a:t>
            </a:r>
            <a:endParaRPr sz="1800">
              <a:solidFill>
                <a:schemeClr val="dk1"/>
              </a:solidFill>
              <a:latin typeface="Calibri"/>
              <a:ea typeface="Calibri"/>
              <a:cs typeface="Calibri"/>
              <a:sym typeface="Calibri"/>
            </a:endParaRPr>
          </a:p>
        </p:txBody>
      </p:sp>
      <p:sp>
        <p:nvSpPr>
          <p:cNvPr id="317" name="Google Shape;317;p4"/>
          <p:cNvSpPr txBox="1"/>
          <p:nvPr/>
        </p:nvSpPr>
        <p:spPr>
          <a:xfrm>
            <a:off x="1664597" y="2167864"/>
            <a:ext cx="177762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600">
                <a:solidFill>
                  <a:schemeClr val="dk1"/>
                </a:solidFill>
                <a:latin typeface="Calibri"/>
                <a:ea typeface="Calibri"/>
                <a:cs typeface="Calibri"/>
                <a:sym typeface="Calibri"/>
              </a:rPr>
              <a:t>Las mujeres representan el</a:t>
            </a:r>
            <a:endParaRPr sz="1600">
              <a:solidFill>
                <a:schemeClr val="dk1"/>
              </a:solidFill>
              <a:latin typeface="Calibri"/>
              <a:ea typeface="Calibri"/>
              <a:cs typeface="Calibri"/>
              <a:sym typeface="Calibri"/>
            </a:endParaRPr>
          </a:p>
        </p:txBody>
      </p:sp>
      <p:sp>
        <p:nvSpPr>
          <p:cNvPr id="318" name="Google Shape;318;p4"/>
          <p:cNvSpPr txBox="1"/>
          <p:nvPr/>
        </p:nvSpPr>
        <p:spPr>
          <a:xfrm>
            <a:off x="2977052" y="2847300"/>
            <a:ext cx="26249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chemeClr val="dk1"/>
                </a:solidFill>
                <a:latin typeface="Calibri"/>
                <a:ea typeface="Calibri"/>
                <a:cs typeface="Calibri"/>
                <a:sym typeface="Calibri"/>
              </a:rPr>
              <a:t>(16 millones 641,100) </a:t>
            </a:r>
            <a:endParaRPr sz="1800" b="1">
              <a:solidFill>
                <a:schemeClr val="dk1"/>
              </a:solidFill>
              <a:latin typeface="Calibri"/>
              <a:ea typeface="Calibri"/>
              <a:cs typeface="Calibri"/>
              <a:sym typeface="Calibri"/>
            </a:endParaRPr>
          </a:p>
        </p:txBody>
      </p:sp>
      <p:sp>
        <p:nvSpPr>
          <p:cNvPr id="319" name="Google Shape;319;p4"/>
          <p:cNvSpPr txBox="1"/>
          <p:nvPr/>
        </p:nvSpPr>
        <p:spPr>
          <a:xfrm>
            <a:off x="1664597" y="4418205"/>
            <a:ext cx="151358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3600" b="1">
                <a:solidFill>
                  <a:schemeClr val="dk1"/>
                </a:solidFill>
                <a:latin typeface="Calibri"/>
                <a:ea typeface="Calibri"/>
                <a:cs typeface="Calibri"/>
                <a:sym typeface="Calibri"/>
              </a:rPr>
              <a:t>49.6%</a:t>
            </a:r>
            <a:endParaRPr sz="3600" b="1">
              <a:solidFill>
                <a:schemeClr val="dk1"/>
              </a:solidFill>
              <a:latin typeface="Calibri"/>
              <a:ea typeface="Calibri"/>
              <a:cs typeface="Calibri"/>
              <a:sym typeface="Calibri"/>
            </a:endParaRPr>
          </a:p>
        </p:txBody>
      </p:sp>
      <p:sp>
        <p:nvSpPr>
          <p:cNvPr id="320" name="Google Shape;320;p4"/>
          <p:cNvSpPr txBox="1"/>
          <p:nvPr/>
        </p:nvSpPr>
        <p:spPr>
          <a:xfrm>
            <a:off x="1664597" y="3897313"/>
            <a:ext cx="177762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600">
                <a:solidFill>
                  <a:schemeClr val="dk1"/>
                </a:solidFill>
                <a:latin typeface="Calibri"/>
                <a:ea typeface="Calibri"/>
                <a:cs typeface="Calibri"/>
                <a:sym typeface="Calibri"/>
              </a:rPr>
              <a:t>Los hombres representan el</a:t>
            </a:r>
            <a:endParaRPr sz="1600">
              <a:solidFill>
                <a:schemeClr val="dk1"/>
              </a:solidFill>
              <a:latin typeface="Calibri"/>
              <a:ea typeface="Calibri"/>
              <a:cs typeface="Calibri"/>
              <a:sym typeface="Calibri"/>
            </a:endParaRPr>
          </a:p>
        </p:txBody>
      </p:sp>
      <p:sp>
        <p:nvSpPr>
          <p:cNvPr id="321" name="Google Shape;321;p4"/>
          <p:cNvSpPr txBox="1"/>
          <p:nvPr/>
        </p:nvSpPr>
        <p:spPr>
          <a:xfrm>
            <a:off x="2977052" y="4545971"/>
            <a:ext cx="26249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chemeClr val="dk1"/>
                </a:solidFill>
                <a:latin typeface="Calibri"/>
                <a:ea typeface="Calibri"/>
                <a:cs typeface="Calibri"/>
                <a:sym typeface="Calibri"/>
              </a:rPr>
              <a:t>(16 millones 394,200) </a:t>
            </a:r>
            <a:endParaRPr sz="1800" b="1">
              <a:solidFill>
                <a:schemeClr val="dk1"/>
              </a:solidFill>
              <a:latin typeface="Calibri"/>
              <a:ea typeface="Calibri"/>
              <a:cs typeface="Calibri"/>
              <a:sym typeface="Calibri"/>
            </a:endParaRPr>
          </a:p>
        </p:txBody>
      </p:sp>
      <p:pic>
        <p:nvPicPr>
          <p:cNvPr id="322" name="Google Shape;322;p4"/>
          <p:cNvPicPr preferRelativeResize="0"/>
          <p:nvPr/>
        </p:nvPicPr>
        <p:blipFill rotWithShape="1">
          <a:blip r:embed="rId5">
            <a:alphaModFix/>
          </a:blip>
          <a:srcRect/>
          <a:stretch/>
        </p:blipFill>
        <p:spPr>
          <a:xfrm>
            <a:off x="5885107" y="1625680"/>
            <a:ext cx="3201572" cy="3829123"/>
          </a:xfrm>
          <a:prstGeom prst="rect">
            <a:avLst/>
          </a:prstGeom>
          <a:noFill/>
          <a:ln>
            <a:noFill/>
          </a:ln>
        </p:spPr>
      </p:pic>
      <p:sp>
        <p:nvSpPr>
          <p:cNvPr id="323" name="Google Shape;323;p4"/>
          <p:cNvSpPr txBox="1"/>
          <p:nvPr/>
        </p:nvSpPr>
        <p:spPr>
          <a:xfrm>
            <a:off x="9149081" y="2196606"/>
            <a:ext cx="151358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3600" b="1">
                <a:solidFill>
                  <a:schemeClr val="dk1"/>
                </a:solidFill>
                <a:latin typeface="Calibri"/>
                <a:ea typeface="Calibri"/>
                <a:cs typeface="Calibri"/>
                <a:sym typeface="Calibri"/>
              </a:rPr>
              <a:t>54.9%</a:t>
            </a:r>
            <a:endParaRPr sz="3600" b="1">
              <a:solidFill>
                <a:schemeClr val="dk1"/>
              </a:solidFill>
              <a:latin typeface="Calibri"/>
              <a:ea typeface="Calibri"/>
              <a:cs typeface="Calibri"/>
              <a:sym typeface="Calibri"/>
            </a:endParaRPr>
          </a:p>
        </p:txBody>
      </p:sp>
      <p:sp>
        <p:nvSpPr>
          <p:cNvPr id="324" name="Google Shape;324;p4"/>
          <p:cNvSpPr txBox="1"/>
          <p:nvPr/>
        </p:nvSpPr>
        <p:spPr>
          <a:xfrm>
            <a:off x="9149081" y="2763296"/>
            <a:ext cx="249235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600" b="1">
                <a:solidFill>
                  <a:schemeClr val="dk1"/>
                </a:solidFill>
                <a:latin typeface="Calibri"/>
                <a:ea typeface="Calibri"/>
                <a:cs typeface="Calibri"/>
                <a:sym typeface="Calibri"/>
              </a:rPr>
              <a:t>De mujeres de 15 a 49 años </a:t>
            </a:r>
            <a:r>
              <a:rPr lang="es-PE" sz="1600">
                <a:solidFill>
                  <a:schemeClr val="dk1"/>
                </a:solidFill>
                <a:latin typeface="Calibri"/>
                <a:ea typeface="Calibri"/>
                <a:cs typeface="Calibri"/>
                <a:sym typeface="Calibri"/>
              </a:rPr>
              <a:t>de edad fue víctima de violencia</a:t>
            </a:r>
            <a:endParaRPr sz="1600">
              <a:solidFill>
                <a:schemeClr val="dk1"/>
              </a:solidFill>
              <a:latin typeface="Calibri"/>
              <a:ea typeface="Calibri"/>
              <a:cs typeface="Calibri"/>
              <a:sym typeface="Calibri"/>
            </a:endParaRPr>
          </a:p>
        </p:txBody>
      </p:sp>
      <p:sp>
        <p:nvSpPr>
          <p:cNvPr id="325" name="Google Shape;325;p4"/>
          <p:cNvSpPr txBox="1"/>
          <p:nvPr/>
        </p:nvSpPr>
        <p:spPr>
          <a:xfrm>
            <a:off x="9149081" y="3776459"/>
            <a:ext cx="151358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3600" b="1">
                <a:solidFill>
                  <a:schemeClr val="dk1"/>
                </a:solidFill>
                <a:latin typeface="Calibri"/>
                <a:ea typeface="Calibri"/>
                <a:cs typeface="Calibri"/>
                <a:sym typeface="Calibri"/>
              </a:rPr>
              <a:t>70.7%</a:t>
            </a:r>
            <a:endParaRPr sz="3600" b="1">
              <a:solidFill>
                <a:schemeClr val="dk1"/>
              </a:solidFill>
              <a:latin typeface="Calibri"/>
              <a:ea typeface="Calibri"/>
              <a:cs typeface="Calibri"/>
              <a:sym typeface="Calibri"/>
            </a:endParaRPr>
          </a:p>
        </p:txBody>
      </p:sp>
      <p:sp>
        <p:nvSpPr>
          <p:cNvPr id="326" name="Google Shape;326;p4"/>
          <p:cNvSpPr txBox="1"/>
          <p:nvPr/>
        </p:nvSpPr>
        <p:spPr>
          <a:xfrm>
            <a:off x="9149081" y="4343149"/>
            <a:ext cx="249235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600" b="1">
                <a:solidFill>
                  <a:schemeClr val="dk1"/>
                </a:solidFill>
                <a:latin typeface="Calibri"/>
                <a:ea typeface="Calibri"/>
                <a:cs typeface="Calibri"/>
                <a:sym typeface="Calibri"/>
              </a:rPr>
              <a:t>no buscó ayuda en ninguna institución</a:t>
            </a:r>
            <a:endParaRPr sz="1600">
              <a:solidFill>
                <a:schemeClr val="dk1"/>
              </a:solidFill>
              <a:latin typeface="Calibri"/>
              <a:ea typeface="Calibri"/>
              <a:cs typeface="Calibri"/>
              <a:sym typeface="Calibri"/>
            </a:endParaRPr>
          </a:p>
        </p:txBody>
      </p:sp>
      <p:sp>
        <p:nvSpPr>
          <p:cNvPr id="327" name="Google Shape;327;p4"/>
          <p:cNvSpPr txBox="1"/>
          <p:nvPr/>
        </p:nvSpPr>
        <p:spPr>
          <a:xfrm>
            <a:off x="532348" y="6315043"/>
            <a:ext cx="333819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2E75B5"/>
                </a:solidFill>
                <a:latin typeface="Calibri"/>
                <a:ea typeface="Calibri"/>
                <a:cs typeface="Calibri"/>
                <a:sym typeface="Calibri"/>
              </a:rPr>
              <a:t>Fuentes: INEI 2021, ENDES 2021, PNA 2021</a:t>
            </a:r>
            <a:endParaRPr sz="1000">
              <a:solidFill>
                <a:srgbClr val="2E75B5"/>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
          <p:cNvSpPr txBox="1"/>
          <p:nvPr/>
        </p:nvSpPr>
        <p:spPr>
          <a:xfrm>
            <a:off x="2689967" y="2451345"/>
            <a:ext cx="17267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a:solidFill>
                  <a:schemeClr val="dk1"/>
                </a:solidFill>
                <a:latin typeface="Calibri"/>
                <a:ea typeface="Calibri"/>
                <a:cs typeface="Calibri"/>
                <a:sym typeface="Calibri"/>
              </a:rPr>
              <a:t>Tolera la violencia contra las mujeres</a:t>
            </a:r>
            <a:endParaRPr sz="1800">
              <a:solidFill>
                <a:schemeClr val="dk1"/>
              </a:solidFill>
              <a:latin typeface="Calibri"/>
              <a:ea typeface="Calibri"/>
              <a:cs typeface="Calibri"/>
              <a:sym typeface="Calibri"/>
            </a:endParaRPr>
          </a:p>
        </p:txBody>
      </p:sp>
      <p:sp>
        <p:nvSpPr>
          <p:cNvPr id="333" name="Google Shape;333;p5"/>
          <p:cNvSpPr txBox="1"/>
          <p:nvPr/>
        </p:nvSpPr>
        <p:spPr>
          <a:xfrm>
            <a:off x="2683055" y="1918809"/>
            <a:ext cx="151358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3200" b="1">
                <a:solidFill>
                  <a:schemeClr val="dk1"/>
                </a:solidFill>
                <a:latin typeface="Calibri"/>
                <a:ea typeface="Calibri"/>
                <a:cs typeface="Calibri"/>
                <a:sym typeface="Calibri"/>
              </a:rPr>
              <a:t>58.9%</a:t>
            </a:r>
            <a:endParaRPr sz="3200" b="1">
              <a:solidFill>
                <a:schemeClr val="dk1"/>
              </a:solidFill>
              <a:latin typeface="Calibri"/>
              <a:ea typeface="Calibri"/>
              <a:cs typeface="Calibri"/>
              <a:sym typeface="Calibri"/>
            </a:endParaRPr>
          </a:p>
        </p:txBody>
      </p:sp>
      <p:sp>
        <p:nvSpPr>
          <p:cNvPr id="334" name="Google Shape;334;p5"/>
          <p:cNvSpPr txBox="1"/>
          <p:nvPr/>
        </p:nvSpPr>
        <p:spPr>
          <a:xfrm>
            <a:off x="5969400" y="1986694"/>
            <a:ext cx="14125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2400" b="1">
                <a:solidFill>
                  <a:schemeClr val="dk1"/>
                </a:solidFill>
                <a:latin typeface="Calibri"/>
                <a:ea typeface="Calibri"/>
                <a:cs typeface="Calibri"/>
                <a:sym typeface="Calibri"/>
              </a:rPr>
              <a:t>31.1%</a:t>
            </a:r>
            <a:endParaRPr sz="2400" b="1">
              <a:solidFill>
                <a:schemeClr val="dk1"/>
              </a:solidFill>
              <a:latin typeface="Calibri"/>
              <a:ea typeface="Calibri"/>
              <a:cs typeface="Calibri"/>
              <a:sym typeface="Calibri"/>
            </a:endParaRPr>
          </a:p>
        </p:txBody>
      </p:sp>
      <p:sp>
        <p:nvSpPr>
          <p:cNvPr id="335" name="Google Shape;335;p5"/>
          <p:cNvSpPr txBox="1"/>
          <p:nvPr/>
        </p:nvSpPr>
        <p:spPr>
          <a:xfrm>
            <a:off x="9650829" y="1986694"/>
            <a:ext cx="12720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2400" b="1">
                <a:solidFill>
                  <a:schemeClr val="dk1"/>
                </a:solidFill>
                <a:latin typeface="Calibri"/>
                <a:ea typeface="Calibri"/>
                <a:cs typeface="Calibri"/>
                <a:sym typeface="Calibri"/>
              </a:rPr>
              <a:t>15.1%</a:t>
            </a:r>
            <a:endParaRPr sz="2400" b="1">
              <a:solidFill>
                <a:schemeClr val="dk1"/>
              </a:solidFill>
              <a:latin typeface="Calibri"/>
              <a:ea typeface="Calibri"/>
              <a:cs typeface="Calibri"/>
              <a:sym typeface="Calibri"/>
            </a:endParaRPr>
          </a:p>
        </p:txBody>
      </p:sp>
      <p:sp>
        <p:nvSpPr>
          <p:cNvPr id="336" name="Google Shape;336;p5"/>
          <p:cNvSpPr txBox="1"/>
          <p:nvPr/>
        </p:nvSpPr>
        <p:spPr>
          <a:xfrm>
            <a:off x="2288217" y="3939452"/>
            <a:ext cx="125495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2400" b="1">
                <a:solidFill>
                  <a:schemeClr val="dk1"/>
                </a:solidFill>
                <a:latin typeface="Calibri"/>
                <a:ea typeface="Calibri"/>
                <a:cs typeface="Calibri"/>
                <a:sym typeface="Calibri"/>
              </a:rPr>
              <a:t>52.7%</a:t>
            </a:r>
            <a:endParaRPr sz="2400" b="1">
              <a:solidFill>
                <a:schemeClr val="dk1"/>
              </a:solidFill>
              <a:latin typeface="Calibri"/>
              <a:ea typeface="Calibri"/>
              <a:cs typeface="Calibri"/>
              <a:sym typeface="Calibri"/>
            </a:endParaRPr>
          </a:p>
        </p:txBody>
      </p:sp>
      <p:sp>
        <p:nvSpPr>
          <p:cNvPr id="337" name="Google Shape;337;p5"/>
          <p:cNvSpPr txBox="1"/>
          <p:nvPr/>
        </p:nvSpPr>
        <p:spPr>
          <a:xfrm>
            <a:off x="5952216" y="3954030"/>
            <a:ext cx="125495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2400" b="1">
                <a:solidFill>
                  <a:schemeClr val="dk1"/>
                </a:solidFill>
                <a:latin typeface="Calibri"/>
                <a:ea typeface="Calibri"/>
                <a:cs typeface="Calibri"/>
                <a:sym typeface="Calibri"/>
              </a:rPr>
              <a:t>33.2%</a:t>
            </a:r>
            <a:endParaRPr sz="2400" b="1">
              <a:solidFill>
                <a:schemeClr val="dk1"/>
              </a:solidFill>
              <a:latin typeface="Calibri"/>
              <a:ea typeface="Calibri"/>
              <a:cs typeface="Calibri"/>
              <a:sym typeface="Calibri"/>
            </a:endParaRPr>
          </a:p>
        </p:txBody>
      </p:sp>
      <p:sp>
        <p:nvSpPr>
          <p:cNvPr id="338" name="Google Shape;338;p5"/>
          <p:cNvSpPr txBox="1"/>
          <p:nvPr/>
        </p:nvSpPr>
        <p:spPr>
          <a:xfrm>
            <a:off x="9650829" y="3939452"/>
            <a:ext cx="125495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2400" b="1">
                <a:solidFill>
                  <a:schemeClr val="dk1"/>
                </a:solidFill>
                <a:latin typeface="Calibri"/>
                <a:ea typeface="Calibri"/>
                <a:cs typeface="Calibri"/>
                <a:sym typeface="Calibri"/>
              </a:rPr>
              <a:t>72.2%</a:t>
            </a:r>
            <a:endParaRPr sz="2400" b="1">
              <a:solidFill>
                <a:schemeClr val="dk1"/>
              </a:solidFill>
              <a:latin typeface="Calibri"/>
              <a:ea typeface="Calibri"/>
              <a:cs typeface="Calibri"/>
              <a:sym typeface="Calibri"/>
            </a:endParaRPr>
          </a:p>
        </p:txBody>
      </p:sp>
      <p:sp>
        <p:nvSpPr>
          <p:cNvPr id="339" name="Google Shape;339;p5"/>
          <p:cNvSpPr txBox="1"/>
          <p:nvPr/>
        </p:nvSpPr>
        <p:spPr>
          <a:xfrm>
            <a:off x="5956549" y="2420462"/>
            <a:ext cx="2331027"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400">
                <a:solidFill>
                  <a:schemeClr val="dk1"/>
                </a:solidFill>
                <a:latin typeface="Calibri"/>
                <a:ea typeface="Calibri"/>
                <a:cs typeface="Calibri"/>
                <a:sym typeface="Calibri"/>
              </a:rPr>
              <a:t>Cree que la mujer que viste provocativa busca que la acosen sexualmente</a:t>
            </a:r>
            <a:endParaRPr sz="1400">
              <a:solidFill>
                <a:schemeClr val="dk1"/>
              </a:solidFill>
              <a:latin typeface="Calibri"/>
              <a:ea typeface="Calibri"/>
              <a:cs typeface="Calibri"/>
              <a:sym typeface="Calibri"/>
            </a:endParaRPr>
          </a:p>
        </p:txBody>
      </p:sp>
      <p:sp>
        <p:nvSpPr>
          <p:cNvPr id="340" name="Google Shape;340;p5"/>
          <p:cNvSpPr txBox="1"/>
          <p:nvPr/>
        </p:nvSpPr>
        <p:spPr>
          <a:xfrm>
            <a:off x="9626526" y="2420913"/>
            <a:ext cx="2096145"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400">
                <a:solidFill>
                  <a:schemeClr val="dk1"/>
                </a:solidFill>
                <a:latin typeface="Calibri"/>
                <a:ea typeface="Calibri"/>
                <a:cs typeface="Calibri"/>
                <a:sym typeface="Calibri"/>
              </a:rPr>
              <a:t>Varones que celan a su pareja porque así demuestran que la aman</a:t>
            </a:r>
            <a:endParaRPr sz="1400">
              <a:solidFill>
                <a:schemeClr val="dk1"/>
              </a:solidFill>
              <a:latin typeface="Calibri"/>
              <a:ea typeface="Calibri"/>
              <a:cs typeface="Calibri"/>
              <a:sym typeface="Calibri"/>
            </a:endParaRPr>
          </a:p>
        </p:txBody>
      </p:sp>
      <p:sp>
        <p:nvSpPr>
          <p:cNvPr id="341" name="Google Shape;341;p5"/>
          <p:cNvSpPr txBox="1"/>
          <p:nvPr/>
        </p:nvSpPr>
        <p:spPr>
          <a:xfrm>
            <a:off x="2245760" y="4396308"/>
            <a:ext cx="2342151"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400">
                <a:solidFill>
                  <a:schemeClr val="dk1"/>
                </a:solidFill>
                <a:latin typeface="Calibri"/>
                <a:ea typeface="Calibri"/>
                <a:cs typeface="Calibri"/>
                <a:sym typeface="Calibri"/>
              </a:rPr>
              <a:t>Piensa que la mujer debe cumplir su rol de madre y esposa, después sus sueños.</a:t>
            </a:r>
            <a:endParaRPr sz="2000">
              <a:solidFill>
                <a:schemeClr val="dk1"/>
              </a:solidFill>
              <a:latin typeface="Calibri"/>
              <a:ea typeface="Calibri"/>
              <a:cs typeface="Calibri"/>
              <a:sym typeface="Calibri"/>
            </a:endParaRPr>
          </a:p>
        </p:txBody>
      </p:sp>
      <p:sp>
        <p:nvSpPr>
          <p:cNvPr id="342" name="Google Shape;342;p5"/>
          <p:cNvSpPr txBox="1"/>
          <p:nvPr/>
        </p:nvSpPr>
        <p:spPr>
          <a:xfrm>
            <a:off x="5926176" y="4398000"/>
            <a:ext cx="2187879"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400">
                <a:solidFill>
                  <a:schemeClr val="dk1"/>
                </a:solidFill>
                <a:latin typeface="Calibri"/>
                <a:ea typeface="Calibri"/>
                <a:cs typeface="Calibri"/>
                <a:sym typeface="Calibri"/>
              </a:rPr>
              <a:t>Opina que la mujer infiel debe ser castigada por su pareja</a:t>
            </a:r>
            <a:endParaRPr sz="1400">
              <a:solidFill>
                <a:schemeClr val="dk1"/>
              </a:solidFill>
              <a:latin typeface="Calibri"/>
              <a:ea typeface="Calibri"/>
              <a:cs typeface="Calibri"/>
              <a:sym typeface="Calibri"/>
            </a:endParaRPr>
          </a:p>
        </p:txBody>
      </p:sp>
      <p:sp>
        <p:nvSpPr>
          <p:cNvPr id="343" name="Google Shape;343;p5"/>
          <p:cNvSpPr txBox="1"/>
          <p:nvPr/>
        </p:nvSpPr>
        <p:spPr>
          <a:xfrm>
            <a:off x="9650829" y="4396308"/>
            <a:ext cx="2245946"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400">
                <a:solidFill>
                  <a:schemeClr val="dk1"/>
                </a:solidFill>
                <a:latin typeface="Calibri"/>
                <a:ea typeface="Calibri"/>
                <a:cs typeface="Calibri"/>
                <a:sym typeface="Calibri"/>
              </a:rPr>
              <a:t>Piensa que la mujer que le falta el respeto a su esposo o pareja, merece un castigo. </a:t>
            </a:r>
            <a:endParaRPr sz="1400">
              <a:solidFill>
                <a:schemeClr val="dk1"/>
              </a:solidFill>
              <a:latin typeface="Calibri"/>
              <a:ea typeface="Calibri"/>
              <a:cs typeface="Calibri"/>
              <a:sym typeface="Calibri"/>
            </a:endParaRPr>
          </a:p>
        </p:txBody>
      </p:sp>
      <p:sp>
        <p:nvSpPr>
          <p:cNvPr id="344" name="Google Shape;344;p5"/>
          <p:cNvSpPr/>
          <p:nvPr/>
        </p:nvSpPr>
        <p:spPr>
          <a:xfrm>
            <a:off x="-152402" y="274125"/>
            <a:ext cx="5434086" cy="764956"/>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Tolerancia social de la violencia</a:t>
            </a:r>
            <a:endParaRPr sz="2800" b="1">
              <a:solidFill>
                <a:schemeClr val="lt1"/>
              </a:solidFill>
              <a:latin typeface="Calibri"/>
              <a:ea typeface="Calibri"/>
              <a:cs typeface="Calibri"/>
              <a:sym typeface="Calibri"/>
            </a:endParaRPr>
          </a:p>
        </p:txBody>
      </p:sp>
      <p:pic>
        <p:nvPicPr>
          <p:cNvPr id="345" name="Google Shape;345;p5"/>
          <p:cNvPicPr preferRelativeResize="0"/>
          <p:nvPr/>
        </p:nvPicPr>
        <p:blipFill rotWithShape="1">
          <a:blip r:embed="rId3">
            <a:alphaModFix/>
          </a:blip>
          <a:srcRect/>
          <a:stretch/>
        </p:blipFill>
        <p:spPr>
          <a:xfrm>
            <a:off x="4735491" y="3741175"/>
            <a:ext cx="1184688" cy="1303156"/>
          </a:xfrm>
          <a:prstGeom prst="rect">
            <a:avLst/>
          </a:prstGeom>
          <a:noFill/>
          <a:ln>
            <a:noFill/>
          </a:ln>
        </p:spPr>
      </p:pic>
      <p:pic>
        <p:nvPicPr>
          <p:cNvPr id="346" name="Google Shape;346;p5"/>
          <p:cNvPicPr preferRelativeResize="0"/>
          <p:nvPr/>
        </p:nvPicPr>
        <p:blipFill rotWithShape="1">
          <a:blip r:embed="rId4">
            <a:alphaModFix/>
          </a:blip>
          <a:srcRect/>
          <a:stretch/>
        </p:blipFill>
        <p:spPr>
          <a:xfrm>
            <a:off x="8809758" y="1782633"/>
            <a:ext cx="589553" cy="1454230"/>
          </a:xfrm>
          <a:prstGeom prst="rect">
            <a:avLst/>
          </a:prstGeom>
          <a:noFill/>
          <a:ln>
            <a:noFill/>
          </a:ln>
        </p:spPr>
      </p:pic>
      <p:pic>
        <p:nvPicPr>
          <p:cNvPr id="347" name="Google Shape;347;p5"/>
          <p:cNvPicPr preferRelativeResize="0"/>
          <p:nvPr/>
        </p:nvPicPr>
        <p:blipFill rotWithShape="1">
          <a:blip r:embed="rId5">
            <a:alphaModFix/>
          </a:blip>
          <a:srcRect/>
          <a:stretch/>
        </p:blipFill>
        <p:spPr>
          <a:xfrm>
            <a:off x="4877176" y="1850915"/>
            <a:ext cx="988378" cy="1339094"/>
          </a:xfrm>
          <a:prstGeom prst="rect">
            <a:avLst/>
          </a:prstGeom>
          <a:noFill/>
          <a:ln>
            <a:noFill/>
          </a:ln>
        </p:spPr>
      </p:pic>
      <p:pic>
        <p:nvPicPr>
          <p:cNvPr id="348" name="Google Shape;348;p5"/>
          <p:cNvPicPr preferRelativeResize="0"/>
          <p:nvPr/>
        </p:nvPicPr>
        <p:blipFill rotWithShape="1">
          <a:blip r:embed="rId6">
            <a:alphaModFix/>
          </a:blip>
          <a:srcRect/>
          <a:stretch/>
        </p:blipFill>
        <p:spPr>
          <a:xfrm>
            <a:off x="373015" y="1345344"/>
            <a:ext cx="2181235" cy="2156819"/>
          </a:xfrm>
          <a:prstGeom prst="rect">
            <a:avLst/>
          </a:prstGeom>
          <a:noFill/>
          <a:ln>
            <a:noFill/>
          </a:ln>
        </p:spPr>
      </p:pic>
      <p:pic>
        <p:nvPicPr>
          <p:cNvPr id="349" name="Google Shape;349;p5"/>
          <p:cNvPicPr preferRelativeResize="0"/>
          <p:nvPr/>
        </p:nvPicPr>
        <p:blipFill rotWithShape="1">
          <a:blip r:embed="rId7">
            <a:alphaModFix/>
          </a:blip>
          <a:srcRect/>
          <a:stretch/>
        </p:blipFill>
        <p:spPr>
          <a:xfrm>
            <a:off x="1463632" y="3591984"/>
            <a:ext cx="621032" cy="1391777"/>
          </a:xfrm>
          <a:prstGeom prst="rect">
            <a:avLst/>
          </a:prstGeom>
          <a:noFill/>
          <a:ln>
            <a:noFill/>
          </a:ln>
        </p:spPr>
      </p:pic>
      <p:pic>
        <p:nvPicPr>
          <p:cNvPr id="350" name="Google Shape;350;p5"/>
          <p:cNvPicPr preferRelativeResize="0"/>
          <p:nvPr/>
        </p:nvPicPr>
        <p:blipFill rotWithShape="1">
          <a:blip r:embed="rId8">
            <a:alphaModFix/>
          </a:blip>
          <a:srcRect/>
          <a:stretch/>
        </p:blipFill>
        <p:spPr>
          <a:xfrm>
            <a:off x="8301181" y="3791872"/>
            <a:ext cx="1214592" cy="1191889"/>
          </a:xfrm>
          <a:prstGeom prst="rect">
            <a:avLst/>
          </a:prstGeom>
          <a:noFill/>
          <a:ln>
            <a:noFill/>
          </a:ln>
        </p:spPr>
      </p:pic>
      <p:sp>
        <p:nvSpPr>
          <p:cNvPr id="351" name="Google Shape;351;p5"/>
          <p:cNvSpPr txBox="1"/>
          <p:nvPr/>
        </p:nvSpPr>
        <p:spPr>
          <a:xfrm>
            <a:off x="453103" y="6419629"/>
            <a:ext cx="202105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000">
                <a:solidFill>
                  <a:srgbClr val="2E75B5"/>
                </a:solidFill>
                <a:latin typeface="Calibri"/>
                <a:ea typeface="Calibri"/>
                <a:cs typeface="Calibri"/>
                <a:sym typeface="Calibri"/>
              </a:rPr>
              <a:t>Fuente: ENARES 2019</a:t>
            </a:r>
            <a:endParaRPr sz="1000">
              <a:solidFill>
                <a:srgbClr val="2E75B5"/>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8"/>
          <p:cNvPicPr preferRelativeResize="0"/>
          <p:nvPr/>
        </p:nvPicPr>
        <p:blipFill rotWithShape="1">
          <a:blip r:embed="rId3">
            <a:alphaModFix/>
          </a:blip>
          <a:srcRect l="6" t="17777" r="1936" b="-2145"/>
          <a:stretch/>
        </p:blipFill>
        <p:spPr>
          <a:xfrm>
            <a:off x="0" y="0"/>
            <a:ext cx="12331700" cy="6858000"/>
          </a:xfrm>
          <a:prstGeom prst="rect">
            <a:avLst/>
          </a:prstGeom>
          <a:noFill/>
          <a:ln>
            <a:noFill/>
          </a:ln>
        </p:spPr>
      </p:pic>
      <p:sp>
        <p:nvSpPr>
          <p:cNvPr id="357" name="Google Shape;357;p8"/>
          <p:cNvSpPr/>
          <p:nvPr/>
        </p:nvSpPr>
        <p:spPr>
          <a:xfrm>
            <a:off x="0" y="4825218"/>
            <a:ext cx="12331700" cy="2032782"/>
          </a:xfrm>
          <a:prstGeom prst="rect">
            <a:avLst/>
          </a:prstGeom>
          <a:solidFill>
            <a:srgbClr val="EB1E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8" name="Google Shape;358;p8"/>
          <p:cNvSpPr txBox="1">
            <a:spLocks noGrp="1"/>
          </p:cNvSpPr>
          <p:nvPr>
            <p:ph type="title"/>
          </p:nvPr>
        </p:nvSpPr>
        <p:spPr>
          <a:xfrm>
            <a:off x="1682325" y="4926451"/>
            <a:ext cx="9448800" cy="16161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800"/>
              <a:buFont typeface="Calibri"/>
              <a:buNone/>
            </a:pPr>
            <a:r>
              <a:rPr lang="es-PE" sz="4800" b="1">
                <a:solidFill>
                  <a:schemeClr val="lt1"/>
                </a:solidFill>
              </a:rPr>
              <a:t>Programa Nacional AURORA</a:t>
            </a:r>
            <a:endParaRPr sz="4800" b="1">
              <a:solidFill>
                <a:schemeClr val="lt1"/>
              </a:solidFill>
            </a:endParaRPr>
          </a:p>
          <a:p>
            <a:pPr marL="0" lvl="0" indent="0" algn="ctr" rtl="0">
              <a:lnSpc>
                <a:spcPct val="90000"/>
              </a:lnSpc>
              <a:spcBef>
                <a:spcPts val="0"/>
              </a:spcBef>
              <a:spcAft>
                <a:spcPts val="0"/>
              </a:spcAft>
              <a:buClr>
                <a:schemeClr val="lt1"/>
              </a:buClr>
              <a:buSzPts val="4800"/>
              <a:buFont typeface="Calibri"/>
              <a:buNone/>
            </a:pPr>
            <a:r>
              <a:rPr lang="es-PE" sz="4800" b="1">
                <a:solidFill>
                  <a:schemeClr val="lt1"/>
                </a:solidFill>
              </a:rPr>
              <a:t>Balance</a:t>
            </a:r>
            <a:endParaRPr sz="4800" b="1">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9"/>
          <p:cNvSpPr/>
          <p:nvPr/>
        </p:nvSpPr>
        <p:spPr>
          <a:xfrm>
            <a:off x="-152402" y="274125"/>
            <a:ext cx="5434086" cy="764956"/>
          </a:xfrm>
          <a:prstGeom prst="roundRect">
            <a:avLst>
              <a:gd name="adj" fmla="val 16667"/>
            </a:avLst>
          </a:prstGeom>
          <a:solidFill>
            <a:srgbClr val="EE00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800" b="1">
                <a:solidFill>
                  <a:schemeClr val="lt1"/>
                </a:solidFill>
                <a:latin typeface="Calibri"/>
                <a:ea typeface="Calibri"/>
                <a:cs typeface="Calibri"/>
                <a:sym typeface="Calibri"/>
              </a:rPr>
              <a:t>Programa Nacional AURORA</a:t>
            </a:r>
            <a:endParaRPr sz="2800" b="1">
              <a:solidFill>
                <a:schemeClr val="lt1"/>
              </a:solidFill>
              <a:latin typeface="Calibri"/>
              <a:ea typeface="Calibri"/>
              <a:cs typeface="Calibri"/>
              <a:sym typeface="Calibri"/>
            </a:endParaRPr>
          </a:p>
        </p:txBody>
      </p:sp>
      <p:sp>
        <p:nvSpPr>
          <p:cNvPr id="364" name="Google Shape;364;p9"/>
          <p:cNvSpPr txBox="1"/>
          <p:nvPr/>
        </p:nvSpPr>
        <p:spPr>
          <a:xfrm>
            <a:off x="1112280" y="5071704"/>
            <a:ext cx="5773003"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000">
              <a:solidFill>
                <a:schemeClr val="dk1"/>
              </a:solidFill>
              <a:latin typeface="Calibri"/>
              <a:ea typeface="Calibri"/>
              <a:cs typeface="Calibri"/>
              <a:sym typeface="Calibri"/>
            </a:endParaRPr>
          </a:p>
        </p:txBody>
      </p:sp>
      <p:pic>
        <p:nvPicPr>
          <p:cNvPr id="365" name="Google Shape;365;p9"/>
          <p:cNvPicPr preferRelativeResize="0"/>
          <p:nvPr/>
        </p:nvPicPr>
        <p:blipFill rotWithShape="1">
          <a:blip r:embed="rId3">
            <a:alphaModFix/>
          </a:blip>
          <a:srcRect l="14616" t="10010" r="4063" b="7631"/>
          <a:stretch/>
        </p:blipFill>
        <p:spPr>
          <a:xfrm>
            <a:off x="8734568" y="1"/>
            <a:ext cx="3457432" cy="2183641"/>
          </a:xfrm>
          <a:prstGeom prst="rect">
            <a:avLst/>
          </a:prstGeom>
          <a:noFill/>
          <a:ln>
            <a:noFill/>
          </a:ln>
        </p:spPr>
      </p:pic>
      <p:pic>
        <p:nvPicPr>
          <p:cNvPr id="366" name="Google Shape;366;p9"/>
          <p:cNvPicPr preferRelativeResize="0"/>
          <p:nvPr/>
        </p:nvPicPr>
        <p:blipFill rotWithShape="1">
          <a:blip r:embed="rId4">
            <a:alphaModFix/>
          </a:blip>
          <a:srcRect l="9237" t="11621" b="5085"/>
          <a:stretch/>
        </p:blipFill>
        <p:spPr>
          <a:xfrm>
            <a:off x="8734567" y="2260570"/>
            <a:ext cx="3457433" cy="2336859"/>
          </a:xfrm>
          <a:prstGeom prst="rect">
            <a:avLst/>
          </a:prstGeom>
          <a:noFill/>
          <a:ln>
            <a:noFill/>
          </a:ln>
        </p:spPr>
      </p:pic>
      <p:pic>
        <p:nvPicPr>
          <p:cNvPr id="367" name="Google Shape;367;p9"/>
          <p:cNvPicPr preferRelativeResize="0"/>
          <p:nvPr/>
        </p:nvPicPr>
        <p:blipFill rotWithShape="1">
          <a:blip r:embed="rId5">
            <a:alphaModFix/>
          </a:blip>
          <a:srcRect l="6523" b="6556"/>
          <a:stretch/>
        </p:blipFill>
        <p:spPr>
          <a:xfrm>
            <a:off x="8734567" y="4674359"/>
            <a:ext cx="3457433" cy="2183641"/>
          </a:xfrm>
          <a:prstGeom prst="rect">
            <a:avLst/>
          </a:prstGeom>
          <a:noFill/>
          <a:ln>
            <a:noFill/>
          </a:ln>
        </p:spPr>
      </p:pic>
      <p:sp>
        <p:nvSpPr>
          <p:cNvPr id="368" name="Google Shape;368;p9"/>
          <p:cNvSpPr txBox="1"/>
          <p:nvPr/>
        </p:nvSpPr>
        <p:spPr>
          <a:xfrm>
            <a:off x="1551933" y="1646151"/>
            <a:ext cx="5617177" cy="224676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2000">
                <a:solidFill>
                  <a:schemeClr val="dk1"/>
                </a:solidFill>
                <a:latin typeface="Calibri"/>
                <a:ea typeface="Calibri"/>
                <a:cs typeface="Calibri"/>
                <a:sym typeface="Calibri"/>
              </a:rPr>
              <a:t>Se creó en el año 2001 con el objetivo de </a:t>
            </a:r>
            <a:r>
              <a:rPr lang="es-PE" sz="2000" b="1">
                <a:solidFill>
                  <a:srgbClr val="EE0011"/>
                </a:solidFill>
                <a:latin typeface="Calibri"/>
                <a:ea typeface="Calibri"/>
                <a:cs typeface="Calibri"/>
                <a:sym typeface="Calibri"/>
              </a:rPr>
              <a:t>brindar y promover servicios especializados de prevención de la violencia </a:t>
            </a:r>
            <a:r>
              <a:rPr lang="es-PE" sz="2000">
                <a:solidFill>
                  <a:schemeClr val="dk1"/>
                </a:solidFill>
                <a:latin typeface="Calibri"/>
                <a:ea typeface="Calibri"/>
                <a:cs typeface="Calibri"/>
                <a:sym typeface="Calibri"/>
              </a:rPr>
              <a:t>contra las mujeres, integrantes del grupo familiar y personas afectadas por violencia sexual, así como la atención, protección y recuperación de las víctimas.</a:t>
            </a:r>
            <a:endParaRPr/>
          </a:p>
          <a:p>
            <a:pPr marL="0" marR="0" lvl="0" indent="0" algn="just" rtl="0">
              <a:spcBef>
                <a:spcPts val="0"/>
              </a:spcBef>
              <a:spcAft>
                <a:spcPts val="0"/>
              </a:spcAft>
              <a:buNone/>
            </a:pPr>
            <a:endParaRPr sz="2000" b="1">
              <a:solidFill>
                <a:srgbClr val="EE0011"/>
              </a:solidFill>
              <a:latin typeface="Calibri"/>
              <a:ea typeface="Calibri"/>
              <a:cs typeface="Calibri"/>
              <a:sym typeface="Calibri"/>
            </a:endParaRPr>
          </a:p>
        </p:txBody>
      </p:sp>
      <p:sp>
        <p:nvSpPr>
          <p:cNvPr id="369" name="Google Shape;369;p9"/>
          <p:cNvSpPr/>
          <p:nvPr/>
        </p:nvSpPr>
        <p:spPr>
          <a:xfrm>
            <a:off x="1112280" y="1844872"/>
            <a:ext cx="221673" cy="239367"/>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9"/>
          <p:cNvSpPr txBox="1"/>
          <p:nvPr/>
        </p:nvSpPr>
        <p:spPr>
          <a:xfrm>
            <a:off x="1551933" y="3946220"/>
            <a:ext cx="5542597"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2000">
                <a:solidFill>
                  <a:schemeClr val="dk1"/>
                </a:solidFill>
                <a:latin typeface="Calibri"/>
                <a:ea typeface="Calibri"/>
                <a:cs typeface="Calibri"/>
                <a:sym typeface="Calibri"/>
              </a:rPr>
              <a:t>A través de sus servicios contribuye a </a:t>
            </a:r>
            <a:r>
              <a:rPr lang="es-PE" sz="2000" b="1">
                <a:solidFill>
                  <a:srgbClr val="EE0011"/>
                </a:solidFill>
                <a:latin typeface="Calibri"/>
                <a:ea typeface="Calibri"/>
                <a:cs typeface="Calibri"/>
                <a:sym typeface="Calibri"/>
              </a:rPr>
              <a:t>mejorar la calidad de vida de la población en entornos seguros y libres de violencia</a:t>
            </a:r>
            <a:r>
              <a:rPr lang="es-PE" sz="2000">
                <a:solidFill>
                  <a:srgbClr val="EE0011"/>
                </a:solidFill>
                <a:latin typeface="Calibri"/>
                <a:ea typeface="Calibri"/>
                <a:cs typeface="Calibri"/>
                <a:sym typeface="Calibri"/>
              </a:rPr>
              <a:t>. </a:t>
            </a:r>
            <a:endParaRPr sz="2000">
              <a:solidFill>
                <a:srgbClr val="EE0011"/>
              </a:solidFill>
              <a:latin typeface="Calibri"/>
              <a:ea typeface="Calibri"/>
              <a:cs typeface="Calibri"/>
              <a:sym typeface="Calibri"/>
            </a:endParaRPr>
          </a:p>
          <a:p>
            <a:pPr marL="0" marR="0" lvl="0" indent="0" algn="just" rtl="0">
              <a:spcBef>
                <a:spcPts val="0"/>
              </a:spcBef>
              <a:spcAft>
                <a:spcPts val="0"/>
              </a:spcAft>
              <a:buNone/>
            </a:pPr>
            <a:endParaRPr sz="2000" b="1">
              <a:solidFill>
                <a:srgbClr val="EE0011"/>
              </a:solidFill>
              <a:latin typeface="Calibri"/>
              <a:ea typeface="Calibri"/>
              <a:cs typeface="Calibri"/>
              <a:sym typeface="Calibri"/>
            </a:endParaRPr>
          </a:p>
        </p:txBody>
      </p:sp>
      <p:sp>
        <p:nvSpPr>
          <p:cNvPr id="371" name="Google Shape;371;p9"/>
          <p:cNvSpPr/>
          <p:nvPr/>
        </p:nvSpPr>
        <p:spPr>
          <a:xfrm>
            <a:off x="1112281" y="4144941"/>
            <a:ext cx="204602" cy="239367"/>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9"/>
          <p:cNvSpPr txBox="1"/>
          <p:nvPr/>
        </p:nvSpPr>
        <p:spPr>
          <a:xfrm>
            <a:off x="1551932" y="5318135"/>
            <a:ext cx="5542597"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2000">
                <a:solidFill>
                  <a:schemeClr val="dk1"/>
                </a:solidFill>
                <a:latin typeface="Calibri"/>
                <a:ea typeface="Calibri"/>
                <a:cs typeface="Calibri"/>
                <a:sym typeface="Calibri"/>
              </a:rPr>
              <a:t>Es una entidad adscrita al </a:t>
            </a:r>
            <a:r>
              <a:rPr lang="es-PE" sz="2000" b="1">
                <a:solidFill>
                  <a:srgbClr val="EE0011"/>
                </a:solidFill>
                <a:latin typeface="Calibri"/>
                <a:ea typeface="Calibri"/>
                <a:cs typeface="Calibri"/>
                <a:sym typeface="Calibri"/>
              </a:rPr>
              <a:t>Ministerio de la Mujer y Poblaciones Vulnerables.</a:t>
            </a:r>
            <a:endParaRPr sz="2000">
              <a:solidFill>
                <a:srgbClr val="EE0011"/>
              </a:solidFill>
              <a:latin typeface="Calibri"/>
              <a:ea typeface="Calibri"/>
              <a:cs typeface="Calibri"/>
              <a:sym typeface="Calibri"/>
            </a:endParaRPr>
          </a:p>
          <a:p>
            <a:pPr marL="0" marR="0" lvl="0" indent="0" algn="just" rtl="0">
              <a:spcBef>
                <a:spcPts val="0"/>
              </a:spcBef>
              <a:spcAft>
                <a:spcPts val="0"/>
              </a:spcAft>
              <a:buNone/>
            </a:pPr>
            <a:endParaRPr sz="2000" b="1">
              <a:solidFill>
                <a:srgbClr val="EE0011"/>
              </a:solidFill>
              <a:latin typeface="Calibri"/>
              <a:ea typeface="Calibri"/>
              <a:cs typeface="Calibri"/>
              <a:sym typeface="Calibri"/>
            </a:endParaRPr>
          </a:p>
        </p:txBody>
      </p:sp>
      <p:sp>
        <p:nvSpPr>
          <p:cNvPr id="373" name="Google Shape;373;p9"/>
          <p:cNvSpPr/>
          <p:nvPr/>
        </p:nvSpPr>
        <p:spPr>
          <a:xfrm>
            <a:off x="1112280" y="5516856"/>
            <a:ext cx="204602" cy="239367"/>
          </a:xfrm>
          <a:prstGeom prst="flowChartConnector">
            <a:avLst/>
          </a:prstGeom>
          <a:solidFill>
            <a:srgbClr val="3F3F3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1"/>
          <p:cNvSpPr/>
          <p:nvPr/>
        </p:nvSpPr>
        <p:spPr>
          <a:xfrm>
            <a:off x="632925" y="1273447"/>
            <a:ext cx="10894468" cy="715089"/>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Calibri"/>
              <a:buNone/>
            </a:pPr>
            <a:r>
              <a:rPr lang="es-PE" sz="1800">
                <a:latin typeface="Calibri"/>
                <a:ea typeface="Calibri"/>
                <a:cs typeface="Calibri"/>
                <a:sym typeface="Calibri"/>
              </a:rPr>
              <a:t>Actualmente el Programa Nacional </a:t>
            </a:r>
            <a:r>
              <a:rPr lang="es-PE" sz="1800" b="0" i="0" u="none" strike="noStrike" cap="none">
                <a:solidFill>
                  <a:srgbClr val="000000"/>
                </a:solidFill>
                <a:latin typeface="Calibri"/>
                <a:ea typeface="Calibri"/>
                <a:cs typeface="Calibri"/>
                <a:sym typeface="Calibri"/>
              </a:rPr>
              <a:t>AURORA tiene </a:t>
            </a:r>
            <a:r>
              <a:rPr lang="es-PE" sz="1800" b="1" i="0" u="none" strike="noStrike" cap="none">
                <a:solidFill>
                  <a:srgbClr val="EE0011"/>
                </a:solidFill>
                <a:latin typeface="Calibri"/>
                <a:ea typeface="Calibri"/>
                <a:cs typeface="Calibri"/>
                <a:sym typeface="Calibri"/>
              </a:rPr>
              <a:t>presencia en todo el país </a:t>
            </a:r>
            <a:r>
              <a:rPr lang="es-PE" sz="1800" b="0" i="0" u="none" strike="noStrike" cap="none">
                <a:solidFill>
                  <a:srgbClr val="000000"/>
                </a:solidFill>
                <a:latin typeface="Calibri"/>
                <a:ea typeface="Calibri"/>
                <a:cs typeface="Calibri"/>
                <a:sym typeface="Calibri"/>
              </a:rPr>
              <a:t>a través de sus </a:t>
            </a:r>
            <a:r>
              <a:rPr lang="es-PE" sz="1800" b="1" i="0" u="none" strike="noStrike" cap="none">
                <a:solidFill>
                  <a:srgbClr val="EE0011"/>
                </a:solidFill>
                <a:latin typeface="Calibri"/>
                <a:ea typeface="Calibri"/>
                <a:cs typeface="Calibri"/>
                <a:sym typeface="Calibri"/>
              </a:rPr>
              <a:t>servicios para la prevención, atención y protección</a:t>
            </a:r>
            <a:r>
              <a:rPr lang="es-PE" sz="1800" b="0" i="0" u="none" strike="noStrike" cap="none">
                <a:solidFill>
                  <a:srgbClr val="000000"/>
                </a:solidFill>
                <a:latin typeface="Calibri"/>
                <a:ea typeface="Calibri"/>
                <a:cs typeface="Calibri"/>
                <a:sym typeface="Calibri"/>
              </a:rPr>
              <a:t> de víctimas de VCMIGF y violencia sexual, y sus </a:t>
            </a:r>
            <a:r>
              <a:rPr lang="es-PE" sz="1800" b="1" i="0" u="none" strike="noStrike" cap="none">
                <a:solidFill>
                  <a:srgbClr val="EE0011"/>
                </a:solidFill>
                <a:latin typeface="Calibri"/>
                <a:ea typeface="Calibri"/>
                <a:cs typeface="Calibri"/>
                <a:sym typeface="Calibri"/>
              </a:rPr>
              <a:t>3 ejes de trabajo preventivo</a:t>
            </a:r>
            <a:r>
              <a:rPr lang="es-PE" sz="1800" b="0" i="0" u="none" strike="noStrike" cap="none">
                <a:solidFill>
                  <a:srgbClr val="000000"/>
                </a:solidFill>
                <a:latin typeface="Calibri"/>
                <a:ea typeface="Calibri"/>
                <a:cs typeface="Calibri"/>
                <a:sym typeface="Calibri"/>
              </a:rPr>
              <a:t> dirigidos a la ciudadanía.</a:t>
            </a:r>
            <a:endParaRPr sz="1800" b="0" i="0" u="none" strike="noStrike" cap="none">
              <a:solidFill>
                <a:srgbClr val="000000"/>
              </a:solidFill>
              <a:latin typeface="Calibri"/>
              <a:ea typeface="Calibri"/>
              <a:cs typeface="Calibri"/>
              <a:sym typeface="Calibri"/>
            </a:endParaRPr>
          </a:p>
        </p:txBody>
      </p:sp>
      <p:grpSp>
        <p:nvGrpSpPr>
          <p:cNvPr id="379" name="Google Shape;379;p11"/>
          <p:cNvGrpSpPr/>
          <p:nvPr/>
        </p:nvGrpSpPr>
        <p:grpSpPr>
          <a:xfrm>
            <a:off x="6895615" y="2272405"/>
            <a:ext cx="1516426" cy="2419136"/>
            <a:chOff x="738999" y="2649312"/>
            <a:chExt cx="2398144" cy="3946013"/>
          </a:xfrm>
        </p:grpSpPr>
        <p:sp>
          <p:nvSpPr>
            <p:cNvPr id="380" name="Google Shape;380;p11"/>
            <p:cNvSpPr/>
            <p:nvPr/>
          </p:nvSpPr>
          <p:spPr>
            <a:xfrm>
              <a:off x="893204" y="3613997"/>
              <a:ext cx="2071860" cy="2958611"/>
            </a:xfrm>
            <a:prstGeom prst="roundRect">
              <a:avLst>
                <a:gd name="adj" fmla="val 10838"/>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1" name="Google Shape;381;p11"/>
            <p:cNvSpPr/>
            <p:nvPr/>
          </p:nvSpPr>
          <p:spPr>
            <a:xfrm>
              <a:off x="1031556" y="2649312"/>
              <a:ext cx="1800000" cy="1800000"/>
            </a:xfrm>
            <a:prstGeom prst="ellipse">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2" name="Google Shape;382;p11"/>
            <p:cNvSpPr txBox="1"/>
            <p:nvPr/>
          </p:nvSpPr>
          <p:spPr>
            <a:xfrm>
              <a:off x="738999" y="4687593"/>
              <a:ext cx="2398144" cy="19077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0011"/>
                </a:buClr>
                <a:buSzPts val="2400"/>
                <a:buFont typeface="Calibri"/>
                <a:buNone/>
              </a:pPr>
              <a:r>
                <a:rPr lang="es-PE" sz="2400" b="1" i="0" u="none" strike="noStrike" cap="none">
                  <a:solidFill>
                    <a:srgbClr val="EE0011"/>
                  </a:solidFill>
                  <a:latin typeface="Calibri"/>
                  <a:ea typeface="Calibri"/>
                  <a:cs typeface="Calibri"/>
                  <a:sym typeface="Calibri"/>
                </a:rPr>
                <a:t>22 HRT</a:t>
              </a:r>
              <a:endParaRPr/>
            </a:p>
            <a:p>
              <a:pPr marL="0" marR="0" lvl="0" indent="0" algn="ctr" rtl="0">
                <a:lnSpc>
                  <a:spcPct val="100000"/>
                </a:lnSpc>
                <a:spcBef>
                  <a:spcPts val="0"/>
                </a:spcBef>
                <a:spcAft>
                  <a:spcPts val="0"/>
                </a:spcAft>
                <a:buClr>
                  <a:srgbClr val="000000"/>
                </a:buClr>
                <a:buSzPts val="1400"/>
                <a:buFont typeface="Calibri"/>
                <a:buNone/>
              </a:pPr>
              <a:r>
                <a:rPr lang="es-PE" sz="1400" b="0" i="0" u="none" strike="noStrike" cap="none">
                  <a:solidFill>
                    <a:srgbClr val="000000"/>
                  </a:solidFill>
                  <a:latin typeface="Calibri"/>
                  <a:ea typeface="Calibri"/>
                  <a:cs typeface="Calibri"/>
                  <a:sym typeface="Calibri"/>
                </a:rPr>
                <a:t>17</a:t>
              </a:r>
              <a:endParaRPr/>
            </a:p>
            <a:p>
              <a:pPr marL="0" marR="0" lvl="0" indent="0" algn="ctr" rtl="0">
                <a:lnSpc>
                  <a:spcPct val="100000"/>
                </a:lnSpc>
                <a:spcBef>
                  <a:spcPts val="0"/>
                </a:spcBef>
                <a:spcAft>
                  <a:spcPts val="0"/>
                </a:spcAft>
                <a:buClr>
                  <a:srgbClr val="000000"/>
                </a:buClr>
                <a:buSzPts val="1400"/>
                <a:buFont typeface="Calibri"/>
                <a:buNone/>
              </a:pPr>
              <a:r>
                <a:rPr lang="es-PE" sz="1400" b="0" i="0" u="none" strike="noStrike" cap="none">
                  <a:solidFill>
                    <a:srgbClr val="000000"/>
                  </a:solidFill>
                  <a:latin typeface="Calibri"/>
                  <a:ea typeface="Calibri"/>
                  <a:cs typeface="Calibri"/>
                  <a:sym typeface="Calibri"/>
                </a:rPr>
                <a:t>regiones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383" name="Google Shape;383;p11"/>
          <p:cNvGrpSpPr/>
          <p:nvPr/>
        </p:nvGrpSpPr>
        <p:grpSpPr>
          <a:xfrm>
            <a:off x="8536473" y="2236466"/>
            <a:ext cx="1516426" cy="2528920"/>
            <a:chOff x="5379604" y="2922052"/>
            <a:chExt cx="2398144" cy="3958577"/>
          </a:xfrm>
        </p:grpSpPr>
        <p:grpSp>
          <p:nvGrpSpPr>
            <p:cNvPr id="384" name="Google Shape;384;p11"/>
            <p:cNvGrpSpPr/>
            <p:nvPr/>
          </p:nvGrpSpPr>
          <p:grpSpPr>
            <a:xfrm>
              <a:off x="5379604" y="2922052"/>
              <a:ext cx="2398144" cy="3958577"/>
              <a:chOff x="744835" y="2649312"/>
              <a:chExt cx="2398144" cy="3958577"/>
            </a:xfrm>
          </p:grpSpPr>
          <p:sp>
            <p:nvSpPr>
              <p:cNvPr id="385" name="Google Shape;385;p11"/>
              <p:cNvSpPr/>
              <p:nvPr/>
            </p:nvSpPr>
            <p:spPr>
              <a:xfrm>
                <a:off x="895625" y="3596213"/>
                <a:ext cx="2071861" cy="2894592"/>
              </a:xfrm>
              <a:prstGeom prst="roundRect">
                <a:avLst>
                  <a:gd name="adj" fmla="val 10838"/>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11"/>
              <p:cNvSpPr/>
              <p:nvPr/>
            </p:nvSpPr>
            <p:spPr>
              <a:xfrm>
                <a:off x="1031556" y="2649312"/>
                <a:ext cx="1800000" cy="1800000"/>
              </a:xfrm>
              <a:prstGeom prst="ellipse">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11"/>
              <p:cNvSpPr txBox="1"/>
              <p:nvPr/>
            </p:nvSpPr>
            <p:spPr>
              <a:xfrm>
                <a:off x="744835" y="4464013"/>
                <a:ext cx="2398144" cy="21438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0011"/>
                  </a:buClr>
                  <a:buSzPts val="2400"/>
                  <a:buFont typeface="Calibri"/>
                  <a:buNone/>
                </a:pPr>
                <a:r>
                  <a:rPr lang="es-PE" sz="2400" b="1" i="0" u="none" strike="noStrike" cap="none">
                    <a:solidFill>
                      <a:srgbClr val="EE0011"/>
                    </a:solidFill>
                    <a:latin typeface="Calibri"/>
                    <a:ea typeface="Calibri"/>
                    <a:cs typeface="Calibri"/>
                    <a:sym typeface="Calibri"/>
                  </a:rPr>
                  <a:t>56 ER</a:t>
                </a:r>
                <a:endParaRPr sz="2400" b="1" i="0" u="none" strike="noStrike" cap="none">
                  <a:solidFill>
                    <a:srgbClr val="FA4238"/>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s-PE" sz="1400">
                    <a:solidFill>
                      <a:srgbClr val="000000"/>
                    </a:solidFill>
                    <a:latin typeface="Calibri"/>
                    <a:ea typeface="Calibri"/>
                    <a:cs typeface="Calibri"/>
                    <a:sym typeface="Calibri"/>
                  </a:rPr>
                  <a:t>56</a:t>
                </a:r>
                <a:r>
                  <a:rPr lang="es-PE" sz="1400" b="0" i="0" u="none" strike="noStrike" cap="none">
                    <a:solidFill>
                      <a:srgbClr val="000000"/>
                    </a:solidFill>
                    <a:latin typeface="Calibri"/>
                    <a:ea typeface="Calibri"/>
                    <a:cs typeface="Calibri"/>
                    <a:sym typeface="Calibri"/>
                  </a:rPr>
                  <a:t> distritos con algún servicio ER</a:t>
                </a:r>
                <a:endParaRPr/>
              </a:p>
              <a:p>
                <a:pPr marL="0" marR="0" lvl="0" indent="0" algn="ctr" rtl="0">
                  <a:lnSpc>
                    <a:spcPct val="100000"/>
                  </a:lnSpc>
                  <a:spcBef>
                    <a:spcPts val="0"/>
                  </a:spcBef>
                  <a:spcAft>
                    <a:spcPts val="0"/>
                  </a:spcAft>
                  <a:buClr>
                    <a:srgbClr val="000000"/>
                  </a:buClr>
                  <a:buSzPts val="1400"/>
                  <a:buFont typeface="Calibri"/>
                  <a:buNone/>
                </a:pPr>
                <a:r>
                  <a:rPr lang="es-PE" sz="1400">
                    <a:solidFill>
                      <a:srgbClr val="000000"/>
                    </a:solidFill>
                    <a:latin typeface="Calibri"/>
                    <a:ea typeface="Calibri"/>
                    <a:cs typeface="Calibri"/>
                    <a:sym typeface="Calibri"/>
                  </a:rPr>
                  <a:t>181 distritos de cobertura ER</a:t>
                </a:r>
                <a:endParaRPr sz="1400" b="0" i="0" u="none" strike="noStrike" cap="none">
                  <a:solidFill>
                    <a:srgbClr val="000000"/>
                  </a:solidFill>
                  <a:latin typeface="Calibri"/>
                  <a:ea typeface="Calibri"/>
                  <a:cs typeface="Calibri"/>
                  <a:sym typeface="Calibri"/>
                </a:endParaRPr>
              </a:p>
            </p:txBody>
          </p:sp>
        </p:grpSp>
        <p:pic>
          <p:nvPicPr>
            <p:cNvPr id="388" name="Google Shape;388;p11" descr="Un grupo de personas con ropa de invierno&#10;&#10;Descripción generada automáticamente con confianza media"/>
            <p:cNvPicPr preferRelativeResize="0"/>
            <p:nvPr/>
          </p:nvPicPr>
          <p:blipFill rotWithShape="1">
            <a:blip r:embed="rId3">
              <a:alphaModFix/>
            </a:blip>
            <a:srcRect l="5201" t="5717" r="23791" b="5275"/>
            <a:stretch/>
          </p:blipFill>
          <p:spPr>
            <a:xfrm>
              <a:off x="5765003" y="2963365"/>
              <a:ext cx="1648800" cy="1648799"/>
            </a:xfrm>
            <a:prstGeom prst="flowChartConnector">
              <a:avLst/>
            </a:prstGeom>
            <a:solidFill>
              <a:srgbClr val="AEABAB"/>
            </a:solidFill>
            <a:ln w="9525" cap="flat" cmpd="sng">
              <a:solidFill>
                <a:srgbClr val="AEABAB"/>
              </a:solidFill>
              <a:prstDash val="solid"/>
              <a:round/>
              <a:headEnd type="none" w="sm" len="sm"/>
              <a:tailEnd type="none" w="sm" len="sm"/>
            </a:ln>
            <a:effectLst>
              <a:outerShdw blurRad="63500" sx="102000" sy="102000" algn="ctr" rotWithShape="0">
                <a:srgbClr val="000000">
                  <a:alpha val="40000"/>
                </a:srgbClr>
              </a:outerShdw>
            </a:effectLst>
          </p:spPr>
        </p:pic>
      </p:grpSp>
      <p:grpSp>
        <p:nvGrpSpPr>
          <p:cNvPr id="389" name="Google Shape;389;p11"/>
          <p:cNvGrpSpPr/>
          <p:nvPr/>
        </p:nvGrpSpPr>
        <p:grpSpPr>
          <a:xfrm>
            <a:off x="2063691" y="2245384"/>
            <a:ext cx="1516426" cy="2404159"/>
            <a:chOff x="722583" y="2649312"/>
            <a:chExt cx="2398144" cy="3841493"/>
          </a:xfrm>
        </p:grpSpPr>
        <p:sp>
          <p:nvSpPr>
            <p:cNvPr id="390" name="Google Shape;390;p11"/>
            <p:cNvSpPr/>
            <p:nvPr/>
          </p:nvSpPr>
          <p:spPr>
            <a:xfrm>
              <a:off x="895625" y="3596213"/>
              <a:ext cx="2071861" cy="2894592"/>
            </a:xfrm>
            <a:prstGeom prst="roundRect">
              <a:avLst>
                <a:gd name="adj" fmla="val 10838"/>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1" name="Google Shape;391;p11"/>
            <p:cNvSpPr/>
            <p:nvPr/>
          </p:nvSpPr>
          <p:spPr>
            <a:xfrm>
              <a:off x="1031556" y="2649312"/>
              <a:ext cx="1800000" cy="1800000"/>
            </a:xfrm>
            <a:prstGeom prst="ellipse">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2" name="Google Shape;392;p11"/>
            <p:cNvSpPr txBox="1"/>
            <p:nvPr/>
          </p:nvSpPr>
          <p:spPr>
            <a:xfrm>
              <a:off x="722583" y="4599600"/>
              <a:ext cx="2398144" cy="15737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0011"/>
                </a:buClr>
                <a:buSzPts val="2400"/>
                <a:buFont typeface="Calibri"/>
                <a:buNone/>
              </a:pPr>
              <a:r>
                <a:rPr lang="es-PE" sz="2400" b="1" i="0" u="none" strike="noStrike" cap="none">
                  <a:solidFill>
                    <a:srgbClr val="EE0011"/>
                  </a:solidFill>
                  <a:latin typeface="Calibri"/>
                  <a:ea typeface="Calibri"/>
                  <a:cs typeface="Calibri"/>
                  <a:sym typeface="Calibri"/>
                </a:rPr>
                <a:t>CHAT 100</a:t>
              </a:r>
              <a:endParaRPr/>
            </a:p>
            <a:p>
              <a:pPr marL="0" marR="0" lvl="0" indent="0" algn="ctr" rtl="0">
                <a:lnSpc>
                  <a:spcPct val="100000"/>
                </a:lnSpc>
                <a:spcBef>
                  <a:spcPts val="0"/>
                </a:spcBef>
                <a:spcAft>
                  <a:spcPts val="0"/>
                </a:spcAft>
                <a:buClr>
                  <a:srgbClr val="EE001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s-PE" sz="1400" b="0" i="0" u="none" strike="noStrike" cap="none">
                  <a:solidFill>
                    <a:srgbClr val="000000"/>
                  </a:solidFill>
                  <a:latin typeface="Calibri"/>
                  <a:ea typeface="Calibri"/>
                  <a:cs typeface="Calibri"/>
                  <a:sym typeface="Calibri"/>
                </a:rPr>
                <a:t>Nacional</a:t>
              </a:r>
              <a:endParaRPr/>
            </a:p>
          </p:txBody>
        </p:sp>
      </p:grpSp>
      <p:grpSp>
        <p:nvGrpSpPr>
          <p:cNvPr id="393" name="Google Shape;393;p11"/>
          <p:cNvGrpSpPr/>
          <p:nvPr/>
        </p:nvGrpSpPr>
        <p:grpSpPr>
          <a:xfrm>
            <a:off x="10100787" y="2284543"/>
            <a:ext cx="1516426" cy="2410702"/>
            <a:chOff x="10608448" y="2911097"/>
            <a:chExt cx="1913561" cy="3175052"/>
          </a:xfrm>
        </p:grpSpPr>
        <p:grpSp>
          <p:nvGrpSpPr>
            <p:cNvPr id="394" name="Google Shape;394;p11"/>
            <p:cNvGrpSpPr/>
            <p:nvPr/>
          </p:nvGrpSpPr>
          <p:grpSpPr>
            <a:xfrm>
              <a:off x="10608448" y="2911097"/>
              <a:ext cx="1913561" cy="3175052"/>
              <a:chOff x="721795" y="2649312"/>
              <a:chExt cx="2398144" cy="3979091"/>
            </a:xfrm>
          </p:grpSpPr>
          <p:sp>
            <p:nvSpPr>
              <p:cNvPr id="395" name="Google Shape;395;p11"/>
              <p:cNvSpPr/>
              <p:nvPr/>
            </p:nvSpPr>
            <p:spPr>
              <a:xfrm>
                <a:off x="818141" y="3603902"/>
                <a:ext cx="2159752" cy="3024501"/>
              </a:xfrm>
              <a:prstGeom prst="roundRect">
                <a:avLst>
                  <a:gd name="adj" fmla="val 10838"/>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6" name="Google Shape;396;p11"/>
              <p:cNvSpPr/>
              <p:nvPr/>
            </p:nvSpPr>
            <p:spPr>
              <a:xfrm>
                <a:off x="1031556" y="2649312"/>
                <a:ext cx="1800000" cy="1800000"/>
              </a:xfrm>
              <a:prstGeom prst="ellipse">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7" name="Google Shape;397;p11"/>
              <p:cNvSpPr txBox="1"/>
              <p:nvPr/>
            </p:nvSpPr>
            <p:spPr>
              <a:xfrm>
                <a:off x="721795" y="4373558"/>
                <a:ext cx="2398144" cy="213366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0011"/>
                  </a:buClr>
                  <a:buSzPts val="1800"/>
                  <a:buFont typeface="Calibri"/>
                  <a:buNone/>
                </a:pPr>
                <a:r>
                  <a:rPr lang="es-PE" sz="1800" b="1" i="0" u="none" strike="noStrike" cap="none">
                    <a:solidFill>
                      <a:srgbClr val="EE0011"/>
                    </a:solidFill>
                    <a:latin typeface="Calibri"/>
                    <a:ea typeface="Calibri"/>
                    <a:cs typeface="Calibri"/>
                    <a:sym typeface="Calibri"/>
                  </a:rPr>
                  <a:t>ESTRATEGIAS</a:t>
                </a:r>
                <a:endParaRPr/>
              </a:p>
              <a:p>
                <a:pPr marL="0" marR="0" lvl="0" indent="0" algn="ctr" rtl="0">
                  <a:lnSpc>
                    <a:spcPct val="100000"/>
                  </a:lnSpc>
                  <a:spcBef>
                    <a:spcPts val="0"/>
                  </a:spcBef>
                  <a:spcAft>
                    <a:spcPts val="0"/>
                  </a:spcAft>
                  <a:buClr>
                    <a:srgbClr val="EE0011"/>
                  </a:buClr>
                  <a:buSzPts val="1800"/>
                  <a:buFont typeface="Calibri"/>
                  <a:buNone/>
                </a:pPr>
                <a:r>
                  <a:rPr lang="es-PE" sz="1800" b="1" i="0" u="none" strike="noStrike" cap="none">
                    <a:solidFill>
                      <a:srgbClr val="EE0011"/>
                    </a:solidFill>
                    <a:latin typeface="Calibri"/>
                    <a:ea typeface="Calibri"/>
                    <a:cs typeface="Calibri"/>
                    <a:sym typeface="Calibri"/>
                  </a:rPr>
                  <a:t>PREVENTIVAS</a:t>
                </a:r>
                <a:endParaRPr/>
              </a:p>
              <a:p>
                <a:pPr marL="0" marR="0" lvl="0" indent="0" algn="ctr" rtl="0">
                  <a:lnSpc>
                    <a:spcPct val="100000"/>
                  </a:lnSpc>
                  <a:spcBef>
                    <a:spcPts val="0"/>
                  </a:spcBef>
                  <a:spcAft>
                    <a:spcPts val="0"/>
                  </a:spcAft>
                  <a:buClr>
                    <a:srgbClr val="000000"/>
                  </a:buClr>
                  <a:buSzPts val="1400"/>
                  <a:buFont typeface="Calibri"/>
                  <a:buNone/>
                </a:pPr>
                <a:r>
                  <a:rPr lang="es-PE" sz="1400" b="0" i="0" u="none" strike="noStrike" cap="none">
                    <a:solidFill>
                      <a:srgbClr val="000000"/>
                    </a:solidFill>
                    <a:latin typeface="Calibri"/>
                    <a:ea typeface="Calibri"/>
                    <a:cs typeface="Calibri"/>
                    <a:sym typeface="Calibri"/>
                  </a:rPr>
                  <a:t>Comunicacional</a:t>
                </a:r>
                <a:endParaRPr/>
              </a:p>
              <a:p>
                <a:pPr marL="0" marR="0" lvl="0" indent="0" algn="ctr" rtl="0">
                  <a:lnSpc>
                    <a:spcPct val="100000"/>
                  </a:lnSpc>
                  <a:spcBef>
                    <a:spcPts val="0"/>
                  </a:spcBef>
                  <a:spcAft>
                    <a:spcPts val="0"/>
                  </a:spcAft>
                  <a:buClr>
                    <a:srgbClr val="000000"/>
                  </a:buClr>
                  <a:buSzPts val="1400"/>
                  <a:buFont typeface="Calibri"/>
                  <a:buNone/>
                </a:pPr>
                <a:r>
                  <a:rPr lang="es-PE" sz="1400" b="0" i="0" u="none" strike="noStrike" cap="none">
                    <a:solidFill>
                      <a:srgbClr val="000000"/>
                    </a:solidFill>
                    <a:latin typeface="Calibri"/>
                    <a:ea typeface="Calibri"/>
                    <a:cs typeface="Calibri"/>
                    <a:sym typeface="Calibri"/>
                  </a:rPr>
                  <a:t>Comunitaria</a:t>
                </a:r>
                <a:endParaRPr/>
              </a:p>
              <a:p>
                <a:pPr marL="0" marR="0" lvl="0" indent="0" algn="ctr" rtl="0">
                  <a:lnSpc>
                    <a:spcPct val="100000"/>
                  </a:lnSpc>
                  <a:spcBef>
                    <a:spcPts val="0"/>
                  </a:spcBef>
                  <a:spcAft>
                    <a:spcPts val="0"/>
                  </a:spcAft>
                  <a:buClr>
                    <a:srgbClr val="000000"/>
                  </a:buClr>
                  <a:buSzPts val="1400"/>
                  <a:buFont typeface="Calibri"/>
                  <a:buNone/>
                </a:pPr>
                <a:r>
                  <a:rPr lang="es-PE" sz="1400" b="0" i="0" u="none" strike="noStrike" cap="none">
                    <a:solidFill>
                      <a:srgbClr val="000000"/>
                    </a:solidFill>
                    <a:latin typeface="Calibri"/>
                    <a:ea typeface="Calibri"/>
                    <a:cs typeface="Calibri"/>
                    <a:sym typeface="Calibri"/>
                  </a:rPr>
                  <a:t>Educativa</a:t>
                </a:r>
                <a:endParaRPr sz="1200" b="0" i="0" u="none" strike="noStrike" cap="none">
                  <a:solidFill>
                    <a:srgbClr val="000000"/>
                  </a:solidFill>
                  <a:latin typeface="Calibri"/>
                  <a:ea typeface="Calibri"/>
                  <a:cs typeface="Calibri"/>
                  <a:sym typeface="Calibri"/>
                </a:endParaRPr>
              </a:p>
            </p:txBody>
          </p:sp>
        </p:grpSp>
        <p:pic>
          <p:nvPicPr>
            <p:cNvPr id="398" name="Google Shape;398;p11" descr="Hombre parado junto a una señal de alto&#10;&#10;Descripción generada automáticamente con confianza baja"/>
            <p:cNvPicPr preferRelativeResize="0"/>
            <p:nvPr/>
          </p:nvPicPr>
          <p:blipFill rotWithShape="1">
            <a:blip r:embed="rId4">
              <a:alphaModFix/>
            </a:blip>
            <a:srcRect l="45496" t="1625" r="4081" b="24078"/>
            <a:stretch/>
          </p:blipFill>
          <p:spPr>
            <a:xfrm>
              <a:off x="10904054" y="2953878"/>
              <a:ext cx="1314000" cy="1393500"/>
            </a:xfrm>
            <a:prstGeom prst="ellipse">
              <a:avLst/>
            </a:prstGeom>
            <a:noFill/>
            <a:ln>
              <a:noFill/>
            </a:ln>
            <a:effectLst>
              <a:outerShdw blurRad="63500" sx="102000" sy="102000" algn="ctr" rotWithShape="0">
                <a:srgbClr val="000000">
                  <a:alpha val="40000"/>
                </a:srgbClr>
              </a:outerShdw>
            </a:effectLst>
          </p:spPr>
        </p:pic>
      </p:grpSp>
      <p:grpSp>
        <p:nvGrpSpPr>
          <p:cNvPr id="399" name="Google Shape;399;p11"/>
          <p:cNvGrpSpPr/>
          <p:nvPr/>
        </p:nvGrpSpPr>
        <p:grpSpPr>
          <a:xfrm>
            <a:off x="3689475" y="2260198"/>
            <a:ext cx="1516426" cy="2403457"/>
            <a:chOff x="5316980" y="2926651"/>
            <a:chExt cx="1801645" cy="2885985"/>
          </a:xfrm>
        </p:grpSpPr>
        <p:grpSp>
          <p:nvGrpSpPr>
            <p:cNvPr id="400" name="Google Shape;400;p11"/>
            <p:cNvGrpSpPr/>
            <p:nvPr/>
          </p:nvGrpSpPr>
          <p:grpSpPr>
            <a:xfrm>
              <a:off x="5316980" y="2926651"/>
              <a:ext cx="1801645" cy="2885985"/>
              <a:chOff x="717043" y="2649312"/>
              <a:chExt cx="2398144" cy="3841493"/>
            </a:xfrm>
          </p:grpSpPr>
          <p:sp>
            <p:nvSpPr>
              <p:cNvPr id="401" name="Google Shape;401;p11"/>
              <p:cNvSpPr/>
              <p:nvPr/>
            </p:nvSpPr>
            <p:spPr>
              <a:xfrm>
                <a:off x="895625" y="3596213"/>
                <a:ext cx="2071861" cy="2894592"/>
              </a:xfrm>
              <a:prstGeom prst="roundRect">
                <a:avLst>
                  <a:gd name="adj" fmla="val 10838"/>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02" name="Google Shape;402;p11"/>
              <p:cNvSpPr/>
              <p:nvPr/>
            </p:nvSpPr>
            <p:spPr>
              <a:xfrm>
                <a:off x="1031556" y="2649312"/>
                <a:ext cx="1800000" cy="1800000"/>
              </a:xfrm>
              <a:prstGeom prst="ellipse">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03" name="Google Shape;403;p11"/>
              <p:cNvSpPr txBox="1"/>
              <p:nvPr/>
            </p:nvSpPr>
            <p:spPr>
              <a:xfrm>
                <a:off x="717043" y="4587813"/>
                <a:ext cx="2398144" cy="157416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0011"/>
                  </a:buClr>
                  <a:buSzPts val="2400"/>
                  <a:buFont typeface="Calibri"/>
                  <a:buNone/>
                </a:pPr>
                <a:r>
                  <a:rPr lang="es-PE" sz="2400" b="1" i="0" u="none" strike="noStrike" cap="none">
                    <a:solidFill>
                      <a:srgbClr val="EE0011"/>
                    </a:solidFill>
                    <a:latin typeface="Calibri"/>
                    <a:ea typeface="Calibri"/>
                    <a:cs typeface="Calibri"/>
                    <a:sym typeface="Calibri"/>
                  </a:rPr>
                  <a:t>8 SAU</a:t>
                </a:r>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s-PE" sz="1400" b="0" i="0" u="none" strike="noStrike" cap="none">
                    <a:solidFill>
                      <a:srgbClr val="000000"/>
                    </a:solidFill>
                    <a:latin typeface="Calibri"/>
                    <a:ea typeface="Calibri"/>
                    <a:cs typeface="Calibri"/>
                    <a:sym typeface="Calibri"/>
                  </a:rPr>
                  <a:t> 8 regiones</a:t>
                </a:r>
                <a:endParaRPr/>
              </a:p>
            </p:txBody>
          </p:sp>
        </p:grpSp>
        <p:pic>
          <p:nvPicPr>
            <p:cNvPr id="404" name="Google Shape;404;p11"/>
            <p:cNvPicPr preferRelativeResize="0"/>
            <p:nvPr/>
          </p:nvPicPr>
          <p:blipFill rotWithShape="1">
            <a:blip r:embed="rId5">
              <a:alphaModFix/>
            </a:blip>
            <a:srcRect l="29635" t="24548" r="27346" b="21230"/>
            <a:stretch/>
          </p:blipFill>
          <p:spPr>
            <a:xfrm>
              <a:off x="5613482" y="2983590"/>
              <a:ext cx="1238399" cy="1238400"/>
            </a:xfrm>
            <a:prstGeom prst="flowChartConnector">
              <a:avLst/>
            </a:prstGeom>
            <a:noFill/>
            <a:ln>
              <a:noFill/>
            </a:ln>
          </p:spPr>
        </p:pic>
      </p:grpSp>
      <p:grpSp>
        <p:nvGrpSpPr>
          <p:cNvPr id="405" name="Google Shape;405;p11"/>
          <p:cNvGrpSpPr/>
          <p:nvPr/>
        </p:nvGrpSpPr>
        <p:grpSpPr>
          <a:xfrm>
            <a:off x="464746" y="2222902"/>
            <a:ext cx="1516426" cy="2423883"/>
            <a:chOff x="6958261" y="2891509"/>
            <a:chExt cx="1801645" cy="2885985"/>
          </a:xfrm>
        </p:grpSpPr>
        <p:grpSp>
          <p:nvGrpSpPr>
            <p:cNvPr id="406" name="Google Shape;406;p11"/>
            <p:cNvGrpSpPr/>
            <p:nvPr/>
          </p:nvGrpSpPr>
          <p:grpSpPr>
            <a:xfrm>
              <a:off x="6958261" y="2891509"/>
              <a:ext cx="1801645" cy="2885985"/>
              <a:chOff x="721311" y="2649312"/>
              <a:chExt cx="2398144" cy="3841493"/>
            </a:xfrm>
          </p:grpSpPr>
          <p:sp>
            <p:nvSpPr>
              <p:cNvPr id="407" name="Google Shape;407;p11"/>
              <p:cNvSpPr/>
              <p:nvPr/>
            </p:nvSpPr>
            <p:spPr>
              <a:xfrm>
                <a:off x="895625" y="3596213"/>
                <a:ext cx="2071861" cy="2894592"/>
              </a:xfrm>
              <a:prstGeom prst="roundRect">
                <a:avLst>
                  <a:gd name="adj" fmla="val 10838"/>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08" name="Google Shape;408;p11"/>
              <p:cNvSpPr/>
              <p:nvPr/>
            </p:nvSpPr>
            <p:spPr>
              <a:xfrm>
                <a:off x="1031556" y="2649312"/>
                <a:ext cx="1800000" cy="1800000"/>
              </a:xfrm>
              <a:prstGeom prst="ellipse">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09" name="Google Shape;409;p11"/>
              <p:cNvSpPr txBox="1"/>
              <p:nvPr/>
            </p:nvSpPr>
            <p:spPr>
              <a:xfrm>
                <a:off x="721311" y="4615518"/>
                <a:ext cx="2398144" cy="15608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0011"/>
                  </a:buClr>
                  <a:buSzPts val="2400"/>
                  <a:buFont typeface="Calibri"/>
                  <a:buNone/>
                </a:pPr>
                <a:r>
                  <a:rPr lang="es-PE" sz="2400" b="1" i="0" u="none" strike="noStrike" cap="none">
                    <a:solidFill>
                      <a:srgbClr val="EE0011"/>
                    </a:solidFill>
                    <a:latin typeface="Calibri"/>
                    <a:ea typeface="Calibri"/>
                    <a:cs typeface="Calibri"/>
                    <a:sym typeface="Calibri"/>
                  </a:rPr>
                  <a:t>LÍNEA 100</a:t>
                </a:r>
                <a:endParaRPr/>
              </a:p>
              <a:p>
                <a:pPr marL="0" marR="0" lvl="0" indent="0" algn="ctr" rtl="0">
                  <a:lnSpc>
                    <a:spcPct val="100000"/>
                  </a:lnSpc>
                  <a:spcBef>
                    <a:spcPts val="0"/>
                  </a:spcBef>
                  <a:spcAft>
                    <a:spcPts val="0"/>
                  </a:spcAft>
                  <a:buClr>
                    <a:srgbClr val="EE001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Calibri"/>
                  <a:buNone/>
                </a:pPr>
                <a:r>
                  <a:rPr lang="es-PE" sz="1400" b="0" i="0" u="none" strike="noStrike" cap="none">
                    <a:solidFill>
                      <a:srgbClr val="000000"/>
                    </a:solidFill>
                    <a:latin typeface="Calibri"/>
                    <a:ea typeface="Calibri"/>
                    <a:cs typeface="Calibri"/>
                    <a:sym typeface="Calibri"/>
                  </a:rPr>
                  <a:t>Nacional</a:t>
                </a:r>
                <a:endParaRPr/>
              </a:p>
            </p:txBody>
          </p:sp>
        </p:grpSp>
        <p:pic>
          <p:nvPicPr>
            <p:cNvPr id="410" name="Google Shape;410;p11"/>
            <p:cNvPicPr preferRelativeResize="0"/>
            <p:nvPr/>
          </p:nvPicPr>
          <p:blipFill rotWithShape="1">
            <a:blip r:embed="rId6">
              <a:alphaModFix/>
            </a:blip>
            <a:srcRect l="11072" t="6038" r="14794" b="2668"/>
            <a:stretch/>
          </p:blipFill>
          <p:spPr>
            <a:xfrm>
              <a:off x="7233068" y="2944368"/>
              <a:ext cx="1238399" cy="1238400"/>
            </a:xfrm>
            <a:prstGeom prst="ellipse">
              <a:avLst/>
            </a:prstGeom>
            <a:noFill/>
            <a:ln>
              <a:noFill/>
            </a:ln>
          </p:spPr>
        </p:pic>
      </p:grpSp>
      <p:pic>
        <p:nvPicPr>
          <p:cNvPr id="411" name="Google Shape;411;p11"/>
          <p:cNvPicPr preferRelativeResize="0"/>
          <p:nvPr/>
        </p:nvPicPr>
        <p:blipFill rotWithShape="1">
          <a:blip r:embed="rId7">
            <a:alphaModFix/>
          </a:blip>
          <a:srcRect l="5750" t="7429" r="18618" b="4697"/>
          <a:stretch/>
        </p:blipFill>
        <p:spPr>
          <a:xfrm>
            <a:off x="2300730" y="2289783"/>
            <a:ext cx="1042348" cy="1038604"/>
          </a:xfrm>
          <a:prstGeom prst="ellipse">
            <a:avLst/>
          </a:prstGeom>
          <a:noFill/>
          <a:ln>
            <a:noFill/>
          </a:ln>
        </p:spPr>
      </p:pic>
      <p:pic>
        <p:nvPicPr>
          <p:cNvPr id="412" name="Google Shape;412;p11"/>
          <p:cNvPicPr preferRelativeResize="0"/>
          <p:nvPr/>
        </p:nvPicPr>
        <p:blipFill rotWithShape="1">
          <a:blip r:embed="rId8">
            <a:alphaModFix/>
          </a:blip>
          <a:srcRect/>
          <a:stretch/>
        </p:blipFill>
        <p:spPr>
          <a:xfrm>
            <a:off x="7137856" y="2337289"/>
            <a:ext cx="1042342" cy="1051171"/>
          </a:xfrm>
          <a:prstGeom prst="flowChartConnector">
            <a:avLst/>
          </a:prstGeom>
          <a:solidFill>
            <a:srgbClr val="AEABAB"/>
          </a:solidFill>
          <a:ln w="9525" cap="flat" cmpd="sng">
            <a:solidFill>
              <a:srgbClr val="AEABAB"/>
            </a:solidFill>
            <a:prstDash val="solid"/>
            <a:round/>
            <a:headEnd type="none" w="sm" len="sm"/>
            <a:tailEnd type="none" w="sm" len="sm"/>
          </a:ln>
          <a:effectLst>
            <a:outerShdw blurRad="63500" sx="102000" sy="102000" algn="ctr" rotWithShape="0">
              <a:srgbClr val="000000">
                <a:alpha val="40000"/>
              </a:srgbClr>
            </a:outerShdw>
          </a:effectLst>
        </p:spPr>
      </p:pic>
      <p:sp>
        <p:nvSpPr>
          <p:cNvPr id="413" name="Google Shape;413;p11"/>
          <p:cNvSpPr/>
          <p:nvPr/>
        </p:nvSpPr>
        <p:spPr>
          <a:xfrm>
            <a:off x="-152400" y="274125"/>
            <a:ext cx="6457800" cy="765000"/>
          </a:xfrm>
          <a:prstGeom prst="roundRect">
            <a:avLst>
              <a:gd name="adj" fmla="val 16667"/>
            </a:avLst>
          </a:prstGeom>
          <a:solidFill>
            <a:srgbClr val="EE00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s-PE" sz="2800" b="1" i="0" u="none" strike="noStrike" cap="none">
                <a:solidFill>
                  <a:srgbClr val="FFFFFF"/>
                </a:solidFill>
                <a:latin typeface="Calibri"/>
                <a:ea typeface="Calibri"/>
                <a:cs typeface="Calibri"/>
                <a:sym typeface="Calibri"/>
              </a:rPr>
              <a:t>Servicios de</a:t>
            </a:r>
            <a:r>
              <a:rPr lang="es-PE" sz="2800" b="1">
                <a:solidFill>
                  <a:srgbClr val="FFFFFF"/>
                </a:solidFill>
                <a:latin typeface="Calibri"/>
                <a:ea typeface="Calibri"/>
                <a:cs typeface="Calibri"/>
                <a:sym typeface="Calibri"/>
              </a:rPr>
              <a:t>l Programa Nacional </a:t>
            </a:r>
            <a:r>
              <a:rPr lang="es-PE" sz="2800" b="1" i="0" u="none" strike="noStrike" cap="none">
                <a:solidFill>
                  <a:srgbClr val="FFFFFF"/>
                </a:solidFill>
                <a:latin typeface="Calibri"/>
                <a:ea typeface="Calibri"/>
                <a:cs typeface="Calibri"/>
                <a:sym typeface="Calibri"/>
              </a:rPr>
              <a:t>AURORA</a:t>
            </a:r>
            <a:endParaRPr sz="2800" b="1" i="0" u="none" strike="noStrike" cap="none">
              <a:solidFill>
                <a:srgbClr val="FFFFFF"/>
              </a:solidFill>
              <a:latin typeface="Calibri"/>
              <a:ea typeface="Calibri"/>
              <a:cs typeface="Calibri"/>
              <a:sym typeface="Calibri"/>
            </a:endParaRPr>
          </a:p>
        </p:txBody>
      </p:sp>
      <p:sp>
        <p:nvSpPr>
          <p:cNvPr id="414" name="Google Shape;414;p11"/>
          <p:cNvSpPr/>
          <p:nvPr/>
        </p:nvSpPr>
        <p:spPr>
          <a:xfrm>
            <a:off x="464746" y="4974905"/>
            <a:ext cx="2421354" cy="1328023"/>
          </a:xfrm>
          <a:prstGeom prst="roundRect">
            <a:avLst>
              <a:gd name="adj" fmla="val 16667"/>
            </a:avLst>
          </a:prstGeom>
          <a:solidFill>
            <a:srgbClr val="D0CECE"/>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Calibri"/>
              <a:buNone/>
            </a:pPr>
            <a:r>
              <a:rPr lang="es-PE" sz="1800" b="0" i="0" u="none" strike="noStrike" cap="none">
                <a:solidFill>
                  <a:srgbClr val="000000"/>
                </a:solidFill>
                <a:latin typeface="Calibri"/>
                <a:ea typeface="Calibri"/>
                <a:cs typeface="Calibri"/>
                <a:sym typeface="Calibri"/>
              </a:rPr>
              <a:t>Adicionalmente a sus servicios para víctimas de violencia, AURORA cuenta con:</a:t>
            </a:r>
            <a:endParaRPr/>
          </a:p>
        </p:txBody>
      </p:sp>
      <p:sp>
        <p:nvSpPr>
          <p:cNvPr id="415" name="Google Shape;415;p11"/>
          <p:cNvSpPr/>
          <p:nvPr/>
        </p:nvSpPr>
        <p:spPr>
          <a:xfrm>
            <a:off x="3110578" y="5140557"/>
            <a:ext cx="4378525" cy="1021556"/>
          </a:xfrm>
          <a:prstGeom prst="roundRect">
            <a:avLst>
              <a:gd name="adj" fmla="val 16667"/>
            </a:avLst>
          </a:prstGeom>
          <a:noFill/>
          <a:ln w="127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1800"/>
              <a:buFont typeface="Calibri"/>
              <a:buNone/>
            </a:pPr>
            <a:r>
              <a:rPr lang="es-PE" sz="1800" b="1" i="0" u="none" strike="noStrike" cap="none">
                <a:solidFill>
                  <a:srgbClr val="FF0000"/>
                </a:solidFill>
                <a:latin typeface="Calibri"/>
                <a:ea typeface="Calibri"/>
                <a:cs typeface="Calibri"/>
                <a:sym typeface="Calibri"/>
              </a:rPr>
              <a:t>5 CENTROS DE ATENCIÓN INSTITUCIONAL </a:t>
            </a:r>
            <a:r>
              <a:rPr lang="es-PE" sz="1800" b="0" i="0" u="none" strike="noStrike" cap="none">
                <a:solidFill>
                  <a:srgbClr val="000000"/>
                </a:solidFill>
                <a:latin typeface="Calibri"/>
                <a:ea typeface="Calibri"/>
                <a:cs typeface="Calibri"/>
                <a:sym typeface="Calibri"/>
              </a:rPr>
              <a:t>a nivel nacional: </a:t>
            </a:r>
            <a:r>
              <a:rPr lang="es-PE" sz="1800" b="1" i="0" u="none" strike="noStrike" cap="none">
                <a:solidFill>
                  <a:srgbClr val="EE0011"/>
                </a:solidFill>
                <a:latin typeface="Calibri"/>
                <a:ea typeface="Calibri"/>
                <a:cs typeface="Calibri"/>
                <a:sym typeface="Calibri"/>
              </a:rPr>
              <a:t>servicios reeducativos </a:t>
            </a:r>
            <a:r>
              <a:rPr lang="es-PE" sz="1800" b="0" i="0" u="none" strike="noStrike" cap="none">
                <a:solidFill>
                  <a:srgbClr val="000000"/>
                </a:solidFill>
                <a:latin typeface="Calibri"/>
                <a:ea typeface="Calibri"/>
                <a:cs typeface="Calibri"/>
                <a:sym typeface="Calibri"/>
              </a:rPr>
              <a:t>para hombres procesados por VCMIGF</a:t>
            </a:r>
            <a:endParaRPr sz="1800" b="0" i="0" u="none" strike="noStrike" cap="none">
              <a:solidFill>
                <a:srgbClr val="000000"/>
              </a:solidFill>
              <a:latin typeface="Calibri"/>
              <a:ea typeface="Calibri"/>
              <a:cs typeface="Calibri"/>
              <a:sym typeface="Calibri"/>
            </a:endParaRPr>
          </a:p>
        </p:txBody>
      </p:sp>
      <p:sp>
        <p:nvSpPr>
          <p:cNvPr id="416" name="Google Shape;416;p11"/>
          <p:cNvSpPr/>
          <p:nvPr/>
        </p:nvSpPr>
        <p:spPr>
          <a:xfrm>
            <a:off x="7565050" y="5140861"/>
            <a:ext cx="4262053" cy="1021556"/>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Calibri"/>
              <a:buNone/>
            </a:pPr>
            <a:r>
              <a:rPr lang="es-PE" sz="1800" b="0" i="0" u="none" strike="noStrike" cap="none">
                <a:solidFill>
                  <a:srgbClr val="000000"/>
                </a:solidFill>
                <a:latin typeface="Calibri"/>
                <a:ea typeface="Calibri"/>
                <a:cs typeface="Calibri"/>
                <a:sym typeface="Calibri"/>
              </a:rPr>
              <a:t>Un beneficio de </a:t>
            </a:r>
            <a:r>
              <a:rPr lang="es-PE" sz="1800" b="1" i="0" u="none" strike="noStrike" cap="none">
                <a:solidFill>
                  <a:srgbClr val="EE0011"/>
                </a:solidFill>
                <a:latin typeface="Calibri"/>
                <a:ea typeface="Calibri"/>
                <a:cs typeface="Calibri"/>
                <a:sym typeface="Calibri"/>
              </a:rPr>
              <a:t>ASISTENCIA ECONÓMICA </a:t>
            </a:r>
            <a:r>
              <a:rPr lang="es-PE" sz="1800" b="0" i="0" u="none" strike="noStrike" cap="none">
                <a:solidFill>
                  <a:srgbClr val="000000"/>
                </a:solidFill>
                <a:latin typeface="Calibri"/>
                <a:ea typeface="Calibri"/>
                <a:cs typeface="Calibri"/>
                <a:sym typeface="Calibri"/>
              </a:rPr>
              <a:t>para las hijas </a:t>
            </a:r>
            <a:r>
              <a:rPr lang="es-PE" sz="1800">
                <a:latin typeface="Calibri"/>
                <a:ea typeface="Calibri"/>
                <a:cs typeface="Calibri"/>
                <a:sym typeface="Calibri"/>
              </a:rPr>
              <a:t>e</a:t>
            </a:r>
            <a:r>
              <a:rPr lang="es-PE" sz="1800" b="0" i="0" u="none" strike="noStrike" cap="none">
                <a:solidFill>
                  <a:srgbClr val="000000"/>
                </a:solidFill>
                <a:latin typeface="Calibri"/>
                <a:ea typeface="Calibri"/>
                <a:cs typeface="Calibri"/>
                <a:sym typeface="Calibri"/>
              </a:rPr>
              <a:t> hijos de víctimas de </a:t>
            </a:r>
            <a:r>
              <a:rPr lang="es-PE" sz="1800" b="1" i="0" u="none" strike="noStrike" cap="none">
                <a:solidFill>
                  <a:srgbClr val="EE0011"/>
                </a:solidFill>
                <a:latin typeface="Calibri"/>
                <a:ea typeface="Calibri"/>
                <a:cs typeface="Calibri"/>
                <a:sym typeface="Calibri"/>
              </a:rPr>
              <a:t>feminicidio</a:t>
            </a:r>
            <a:r>
              <a:rPr lang="es-PE" sz="1800" b="0" i="0" u="none" strike="noStrike" cap="none">
                <a:solidFill>
                  <a:srgbClr val="000000"/>
                </a:solidFill>
                <a:latin typeface="Calibri"/>
                <a:ea typeface="Calibri"/>
                <a:cs typeface="Calibri"/>
                <a:sym typeface="Calibri"/>
              </a:rPr>
              <a:t> en todo el país.</a:t>
            </a:r>
            <a:endParaRPr sz="1800" b="0" i="0" u="none" strike="noStrike" cap="none">
              <a:solidFill>
                <a:srgbClr val="000000"/>
              </a:solidFill>
              <a:latin typeface="Calibri"/>
              <a:ea typeface="Calibri"/>
              <a:cs typeface="Calibri"/>
              <a:sym typeface="Calibri"/>
            </a:endParaRPr>
          </a:p>
        </p:txBody>
      </p:sp>
      <p:grpSp>
        <p:nvGrpSpPr>
          <p:cNvPr id="417" name="Google Shape;417;p11"/>
          <p:cNvGrpSpPr/>
          <p:nvPr/>
        </p:nvGrpSpPr>
        <p:grpSpPr>
          <a:xfrm>
            <a:off x="5299841" y="2254221"/>
            <a:ext cx="1516461" cy="2874306"/>
            <a:chOff x="730930" y="2649312"/>
            <a:chExt cx="2398200" cy="4570344"/>
          </a:xfrm>
        </p:grpSpPr>
        <p:sp>
          <p:nvSpPr>
            <p:cNvPr id="418" name="Google Shape;418;p11"/>
            <p:cNvSpPr/>
            <p:nvPr/>
          </p:nvSpPr>
          <p:spPr>
            <a:xfrm>
              <a:off x="895625" y="3596213"/>
              <a:ext cx="2071861" cy="2934063"/>
            </a:xfrm>
            <a:prstGeom prst="roundRect">
              <a:avLst>
                <a:gd name="adj" fmla="val 10838"/>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Calibri"/>
                <a:ea typeface="Calibri"/>
                <a:cs typeface="Calibri"/>
                <a:sym typeface="Calibri"/>
              </a:endParaRPr>
            </a:p>
          </p:txBody>
        </p:sp>
        <p:sp>
          <p:nvSpPr>
            <p:cNvPr id="419" name="Google Shape;419;p11"/>
            <p:cNvSpPr/>
            <p:nvPr/>
          </p:nvSpPr>
          <p:spPr>
            <a:xfrm>
              <a:off x="1031556" y="2649312"/>
              <a:ext cx="1800000" cy="1800000"/>
            </a:xfrm>
            <a:prstGeom prst="ellipse">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Calibri"/>
                <a:ea typeface="Calibri"/>
                <a:cs typeface="Calibri"/>
                <a:sym typeface="Calibri"/>
              </a:endParaRPr>
            </a:p>
          </p:txBody>
        </p:sp>
        <p:pic>
          <p:nvPicPr>
            <p:cNvPr id="420" name="Google Shape;420;p11" descr="Persona con lentes&#10;&#10;Descripción generada automáticamente con confianza media"/>
            <p:cNvPicPr preferRelativeResize="0"/>
            <p:nvPr/>
          </p:nvPicPr>
          <p:blipFill rotWithShape="1">
            <a:blip r:embed="rId9">
              <a:alphaModFix/>
            </a:blip>
            <a:srcRect l="13719" t="6038" r="23584" b="43"/>
            <a:stretch/>
          </p:blipFill>
          <p:spPr>
            <a:xfrm>
              <a:off x="1107352" y="2721158"/>
              <a:ext cx="1648406" cy="1671809"/>
            </a:xfrm>
            <a:prstGeom prst="flowChartConnector">
              <a:avLst/>
            </a:prstGeom>
            <a:solidFill>
              <a:srgbClr val="AEABAB"/>
            </a:solidFill>
            <a:ln w="9525" cap="flat" cmpd="sng">
              <a:solidFill>
                <a:srgbClr val="AEABAB"/>
              </a:solidFill>
              <a:prstDash val="solid"/>
              <a:round/>
              <a:headEnd type="none" w="sm" len="sm"/>
              <a:tailEnd type="none" w="sm" len="sm"/>
            </a:ln>
            <a:effectLst>
              <a:outerShdw blurRad="63500" sx="102000" sy="102000" algn="ctr" rotWithShape="0">
                <a:srgbClr val="000000">
                  <a:alpha val="40000"/>
                </a:srgbClr>
              </a:outerShdw>
            </a:effectLst>
          </p:spPr>
        </p:pic>
        <p:sp>
          <p:nvSpPr>
            <p:cNvPr id="421" name="Google Shape;421;p11"/>
            <p:cNvSpPr txBox="1"/>
            <p:nvPr/>
          </p:nvSpPr>
          <p:spPr>
            <a:xfrm>
              <a:off x="730930" y="4576356"/>
              <a:ext cx="2398200" cy="264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0011"/>
                </a:buClr>
                <a:buSzPts val="2400"/>
                <a:buFont typeface="Calibri"/>
                <a:buNone/>
              </a:pPr>
              <a:r>
                <a:rPr lang="es-PE" sz="2400" b="1" i="0" u="none" strike="noStrike" cap="none">
                  <a:solidFill>
                    <a:srgbClr val="EE0011"/>
                  </a:solidFill>
                  <a:latin typeface="Calibri"/>
                  <a:ea typeface="Calibri"/>
                  <a:cs typeface="Calibri"/>
                  <a:sym typeface="Calibri"/>
                </a:rPr>
                <a:t>430 CEM</a:t>
              </a:r>
              <a:endParaRPr/>
            </a:p>
            <a:p>
              <a:pPr marL="0" marR="0" lvl="0" indent="0" algn="ctr" rtl="0">
                <a:lnSpc>
                  <a:spcPct val="100000"/>
                </a:lnSpc>
                <a:spcBef>
                  <a:spcPts val="0"/>
                </a:spcBef>
                <a:spcAft>
                  <a:spcPts val="0"/>
                </a:spcAft>
                <a:buClr>
                  <a:srgbClr val="000000"/>
                </a:buClr>
                <a:buSzPts val="1400"/>
                <a:buFont typeface="Calibri"/>
                <a:buNone/>
              </a:pPr>
              <a:r>
                <a:rPr lang="es-PE" sz="1400" b="0" i="0" u="none" strike="noStrike" cap="none">
                  <a:solidFill>
                    <a:srgbClr val="000000"/>
                  </a:solidFill>
                  <a:latin typeface="Calibri"/>
                  <a:ea typeface="Calibri"/>
                  <a:cs typeface="Calibri"/>
                  <a:sym typeface="Calibri"/>
                </a:rPr>
                <a:t>100% de </a:t>
              </a:r>
              <a:r>
                <a:rPr lang="es-PE">
                  <a:latin typeface="Calibri"/>
                  <a:ea typeface="Calibri"/>
                  <a:cs typeface="Calibri"/>
                  <a:sym typeface="Calibri"/>
                </a:rPr>
                <a:t>provincias</a:t>
              </a:r>
              <a:endParaRPr/>
            </a:p>
            <a:p>
              <a:pPr marL="0" marR="0" lvl="0" indent="0" algn="ctr" rtl="0">
                <a:lnSpc>
                  <a:spcPct val="100000"/>
                </a:lnSpc>
                <a:spcBef>
                  <a:spcPts val="0"/>
                </a:spcBef>
                <a:spcAft>
                  <a:spcPts val="0"/>
                </a:spcAft>
                <a:buClr>
                  <a:srgbClr val="000000"/>
                </a:buClr>
                <a:buSzPts val="1400"/>
                <a:buFont typeface="Calibri"/>
                <a:buNone/>
              </a:pPr>
              <a:r>
                <a:rPr lang="es-PE" sz="1400" b="0" i="0" u="none" strike="noStrike" cap="none">
                  <a:solidFill>
                    <a:srgbClr val="000000"/>
                  </a:solidFill>
                  <a:latin typeface="Calibri"/>
                  <a:ea typeface="Calibri"/>
                  <a:cs typeface="Calibri"/>
                  <a:sym typeface="Calibri"/>
                </a:rPr>
                <a:t>331 distritos</a:t>
              </a:r>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pic>
        <p:nvPicPr>
          <p:cNvPr id="422" name="Google Shape;422;p11"/>
          <p:cNvPicPr preferRelativeResize="0"/>
          <p:nvPr/>
        </p:nvPicPr>
        <p:blipFill rotWithShape="1">
          <a:blip r:embed="rId10">
            <a:alphaModFix/>
          </a:blip>
          <a:srcRect/>
          <a:stretch/>
        </p:blipFill>
        <p:spPr>
          <a:xfrm>
            <a:off x="2871609" y="5449659"/>
            <a:ext cx="236065" cy="2697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2"/>
          <p:cNvSpPr/>
          <p:nvPr/>
        </p:nvSpPr>
        <p:spPr>
          <a:xfrm>
            <a:off x="-152402" y="301843"/>
            <a:ext cx="5434086" cy="699419"/>
          </a:xfrm>
          <a:prstGeom prst="roundRect">
            <a:avLst>
              <a:gd name="adj" fmla="val 16667"/>
            </a:avLst>
          </a:prstGeom>
          <a:solidFill>
            <a:srgbClr val="EB1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000000"/>
              </a:solidFill>
              <a:latin typeface="Arial"/>
              <a:ea typeface="Arial"/>
              <a:cs typeface="Arial"/>
              <a:sym typeface="Arial"/>
            </a:endParaRPr>
          </a:p>
          <a:p>
            <a:pPr marL="0" marR="0" lvl="0" indent="0" algn="ctr" rtl="0">
              <a:spcBef>
                <a:spcPts val="0"/>
              </a:spcBef>
              <a:spcAft>
                <a:spcPts val="0"/>
              </a:spcAft>
              <a:buNone/>
            </a:pPr>
            <a:r>
              <a:rPr lang="es-PE" sz="2400" b="1">
                <a:solidFill>
                  <a:schemeClr val="lt1"/>
                </a:solidFill>
                <a:latin typeface="Arial"/>
                <a:ea typeface="Arial"/>
                <a:cs typeface="Arial"/>
                <a:sym typeface="Arial"/>
              </a:rPr>
              <a:t>Consultas telefónicas atendidas (Línea 100)</a:t>
            </a:r>
            <a:endParaRPr/>
          </a:p>
          <a:p>
            <a:pPr marL="0" marR="0" lvl="0" indent="0" algn="ctr" rtl="0">
              <a:spcBef>
                <a:spcPts val="0"/>
              </a:spcBef>
              <a:spcAft>
                <a:spcPts val="0"/>
              </a:spcAft>
              <a:buNone/>
            </a:pPr>
            <a:endParaRPr sz="2800" b="1">
              <a:solidFill>
                <a:schemeClr val="lt1"/>
              </a:solidFill>
              <a:latin typeface="Calibri"/>
              <a:ea typeface="Calibri"/>
              <a:cs typeface="Calibri"/>
              <a:sym typeface="Calibri"/>
            </a:endParaRPr>
          </a:p>
        </p:txBody>
      </p:sp>
      <p:sp>
        <p:nvSpPr>
          <p:cNvPr id="428" name="Google Shape;428;p12"/>
          <p:cNvSpPr/>
          <p:nvPr/>
        </p:nvSpPr>
        <p:spPr>
          <a:xfrm>
            <a:off x="7201866" y="397095"/>
            <a:ext cx="4446796" cy="1934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PE" sz="1100" b="1">
                <a:solidFill>
                  <a:srgbClr val="000000"/>
                </a:solidFill>
                <a:latin typeface="Calibri"/>
                <a:ea typeface="Calibri"/>
                <a:cs typeface="Calibri"/>
                <a:sym typeface="Calibri"/>
              </a:rPr>
              <a:t>Consultas telefónicas según departamento, 2022</a:t>
            </a:r>
            <a:endParaRPr/>
          </a:p>
        </p:txBody>
      </p:sp>
      <p:graphicFrame>
        <p:nvGraphicFramePr>
          <p:cNvPr id="429" name="Google Shape;429;p12"/>
          <p:cNvGraphicFramePr/>
          <p:nvPr/>
        </p:nvGraphicFramePr>
        <p:xfrm>
          <a:off x="2889250" y="-11023600"/>
          <a:ext cx="3000000" cy="3000000"/>
        </p:xfrm>
        <a:graphic>
          <a:graphicData uri="http://schemas.openxmlformats.org/drawingml/2006/table">
            <a:tbl>
              <a:tblPr>
                <a:noFill/>
                <a:tableStyleId>{17EA26D1-A411-4440-9ACF-AF35D5D44B8F}</a:tableStyleId>
              </a:tblPr>
              <a:tblGrid>
                <a:gridCol w="1015000">
                  <a:extLst>
                    <a:ext uri="{9D8B030D-6E8A-4147-A177-3AD203B41FA5}">
                      <a16:colId xmlns:a16="http://schemas.microsoft.com/office/drawing/2014/main" xmlns="" val="20000"/>
                    </a:ext>
                  </a:extLst>
                </a:gridCol>
                <a:gridCol w="659750">
                  <a:extLst>
                    <a:ext uri="{9D8B030D-6E8A-4147-A177-3AD203B41FA5}">
                      <a16:colId xmlns:a16="http://schemas.microsoft.com/office/drawing/2014/main" xmlns="" val="20001"/>
                    </a:ext>
                  </a:extLst>
                </a:gridCol>
                <a:gridCol w="713675">
                  <a:extLst>
                    <a:ext uri="{9D8B030D-6E8A-4147-A177-3AD203B41FA5}">
                      <a16:colId xmlns:a16="http://schemas.microsoft.com/office/drawing/2014/main" xmlns="" val="20002"/>
                    </a:ext>
                  </a:extLst>
                </a:gridCol>
                <a:gridCol w="761250">
                  <a:extLst>
                    <a:ext uri="{9D8B030D-6E8A-4147-A177-3AD203B41FA5}">
                      <a16:colId xmlns:a16="http://schemas.microsoft.com/office/drawing/2014/main" xmlns="" val="20003"/>
                    </a:ext>
                  </a:extLst>
                </a:gridCol>
                <a:gridCol w="827850">
                  <a:extLst>
                    <a:ext uri="{9D8B030D-6E8A-4147-A177-3AD203B41FA5}">
                      <a16:colId xmlns:a16="http://schemas.microsoft.com/office/drawing/2014/main" xmlns="" val="20004"/>
                    </a:ext>
                  </a:extLst>
                </a:gridCol>
                <a:gridCol w="837375">
                  <a:extLst>
                    <a:ext uri="{9D8B030D-6E8A-4147-A177-3AD203B41FA5}">
                      <a16:colId xmlns:a16="http://schemas.microsoft.com/office/drawing/2014/main" xmlns="" val="20005"/>
                    </a:ext>
                  </a:extLst>
                </a:gridCol>
                <a:gridCol w="786625">
                  <a:extLst>
                    <a:ext uri="{9D8B030D-6E8A-4147-A177-3AD203B41FA5}">
                      <a16:colId xmlns:a16="http://schemas.microsoft.com/office/drawing/2014/main" xmlns="" val="20006"/>
                    </a:ext>
                  </a:extLst>
                </a:gridCol>
                <a:gridCol w="812000">
                  <a:extLst>
                    <a:ext uri="{9D8B030D-6E8A-4147-A177-3AD203B41FA5}">
                      <a16:colId xmlns:a16="http://schemas.microsoft.com/office/drawing/2014/main" xmlns="" val="20007"/>
                    </a:ext>
                  </a:extLst>
                </a:gridCol>
              </a:tblGrid>
              <a:tr h="409575">
                <a:tc>
                  <a:txBody>
                    <a:bodyPr/>
                    <a:lstStyle/>
                    <a:p>
                      <a:pPr marL="0" marR="0" lvl="0" indent="0" algn="l" rtl="0">
                        <a:spcBef>
                          <a:spcPts val="0"/>
                        </a:spcBef>
                        <a:spcAft>
                          <a:spcPts val="0"/>
                        </a:spcAft>
                        <a:buNone/>
                      </a:pPr>
                      <a:r>
                        <a:rPr lang="es-PE" sz="900" u="none" strike="noStrike" cap="none"/>
                        <a:t>Mes</a:t>
                      </a:r>
                      <a:endParaRPr sz="1100" b="0" i="0" u="none" strike="noStrike" cap="none">
                        <a:solidFill>
                          <a:srgbClr val="000000"/>
                        </a:solidFill>
                        <a:latin typeface="Calibri"/>
                        <a:ea typeface="Calibri"/>
                        <a:cs typeface="Calibri"/>
                        <a:sym typeface="Calibri"/>
                      </a:endParaRPr>
                    </a:p>
                  </a:txBody>
                  <a:tcPr marL="0" marR="0" marT="0" marB="0" anchor="ctr"/>
                </a:tc>
                <a:tc>
                  <a:txBody>
                    <a:bodyPr/>
                    <a:lstStyle/>
                    <a:p>
                      <a:pPr marL="0" marR="0" lvl="0" indent="0" algn="ctr" rtl="0">
                        <a:spcBef>
                          <a:spcPts val="0"/>
                        </a:spcBef>
                        <a:spcAft>
                          <a:spcPts val="0"/>
                        </a:spcAft>
                        <a:buNone/>
                      </a:pPr>
                      <a:r>
                        <a:rPr lang="es-PE" sz="900" u="none" strike="noStrike" cap="none"/>
                        <a:t>Total</a:t>
                      </a:r>
                      <a:endParaRPr sz="900" b="1"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a:t>
                      </a:r>
                      <a:endParaRPr sz="900" b="0"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Violencia Psicológica</a:t>
                      </a:r>
                      <a:endParaRPr sz="900" b="1"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Violencia Física</a:t>
                      </a:r>
                      <a:endParaRPr sz="900" b="1"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Violencia Sexual</a:t>
                      </a:r>
                      <a:endParaRPr sz="900" b="1"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Violencia Económica</a:t>
                      </a:r>
                      <a:endParaRPr sz="900" b="1"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Otra consulta</a:t>
                      </a:r>
                      <a:endParaRPr sz="900" b="1" i="0" u="none" strike="noStrike" cap="none">
                        <a:solidFill>
                          <a:srgbClr val="FFFFFF"/>
                        </a:solidFill>
                        <a:latin typeface="Arial"/>
                        <a:ea typeface="Arial"/>
                        <a:cs typeface="Arial"/>
                        <a:sym typeface="Arial"/>
                      </a:endParaRPr>
                    </a:p>
                  </a:txBody>
                  <a:tcPr marL="0" marR="0" marT="0" marB="0" anchor="ctr"/>
                </a:tc>
                <a:extLst>
                  <a:ext uri="{0D108BD9-81ED-4DB2-BD59-A6C34878D82A}">
                    <a16:rowId xmlns:a16="http://schemas.microsoft.com/office/drawing/2014/main" xmlns="" val="10000"/>
                  </a:ext>
                </a:extLst>
              </a:tr>
              <a:tr h="228600">
                <a:tc>
                  <a:txBody>
                    <a:bodyPr/>
                    <a:lstStyle/>
                    <a:p>
                      <a:pPr marL="0" marR="0" lvl="0" indent="0" algn="l" rtl="0">
                        <a:spcBef>
                          <a:spcPts val="0"/>
                        </a:spcBef>
                        <a:spcAft>
                          <a:spcPts val="0"/>
                        </a:spcAft>
                        <a:buNone/>
                      </a:pPr>
                      <a:r>
                        <a:rPr lang="es-PE" sz="800" u="none" strike="noStrike" cap="none"/>
                        <a:t>Enero</a:t>
                      </a:r>
                      <a:endParaRPr sz="8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17,532</a:t>
                      </a:r>
                      <a:endParaRPr sz="9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14.5%</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4,961</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4,520</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1,018</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65</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6,968</a:t>
                      </a:r>
                      <a:endParaRPr sz="9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1"/>
                  </a:ext>
                </a:extLst>
              </a:tr>
              <a:tr h="228600">
                <a:tc>
                  <a:txBody>
                    <a:bodyPr/>
                    <a:lstStyle/>
                    <a:p>
                      <a:pPr marL="0" marR="0" lvl="0" indent="0" algn="l" rtl="0">
                        <a:spcBef>
                          <a:spcPts val="0"/>
                        </a:spcBef>
                        <a:spcAft>
                          <a:spcPts val="0"/>
                        </a:spcAft>
                        <a:buNone/>
                      </a:pPr>
                      <a:r>
                        <a:rPr lang="es-PE" sz="800" u="none" strike="noStrike" cap="none"/>
                        <a:t>Febrero</a:t>
                      </a:r>
                      <a:endParaRPr sz="8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17,909</a:t>
                      </a:r>
                      <a:endParaRPr sz="9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14.8%</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5,218</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4,799</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1,051</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62</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6,779</a:t>
                      </a:r>
                      <a:endParaRPr sz="9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2"/>
                  </a:ext>
                </a:extLst>
              </a:tr>
              <a:tr h="228600">
                <a:tc>
                  <a:txBody>
                    <a:bodyPr/>
                    <a:lstStyle/>
                    <a:p>
                      <a:pPr marL="0" marR="0" lvl="0" indent="0" algn="l" rtl="0">
                        <a:spcBef>
                          <a:spcPts val="0"/>
                        </a:spcBef>
                        <a:spcAft>
                          <a:spcPts val="0"/>
                        </a:spcAft>
                        <a:buNone/>
                      </a:pPr>
                      <a:r>
                        <a:rPr lang="es-PE" sz="800" u="none" strike="noStrike" cap="none"/>
                        <a:t>Marzo</a:t>
                      </a:r>
                      <a:endParaRPr sz="8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18,542</a:t>
                      </a:r>
                      <a:endParaRPr sz="9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15.3%</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5,012</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4,903</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1,110</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63</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7,454</a:t>
                      </a:r>
                      <a:endParaRPr sz="9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3"/>
                  </a:ext>
                </a:extLst>
              </a:tr>
              <a:tr h="228600">
                <a:tc>
                  <a:txBody>
                    <a:bodyPr/>
                    <a:lstStyle/>
                    <a:p>
                      <a:pPr marL="0" marR="0" lvl="0" indent="0" algn="l" rtl="0">
                        <a:spcBef>
                          <a:spcPts val="0"/>
                        </a:spcBef>
                        <a:spcAft>
                          <a:spcPts val="0"/>
                        </a:spcAft>
                        <a:buNone/>
                      </a:pPr>
                      <a:r>
                        <a:rPr lang="es-PE" sz="800" u="none" strike="noStrike" cap="none"/>
                        <a:t>Abril</a:t>
                      </a:r>
                      <a:endParaRPr sz="8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13,756</a:t>
                      </a:r>
                      <a:endParaRPr sz="9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11.4%</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3,815</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4,110</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1,162</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43</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4,626</a:t>
                      </a:r>
                      <a:endParaRPr sz="9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4"/>
                  </a:ext>
                </a:extLst>
              </a:tr>
              <a:tr h="228600">
                <a:tc>
                  <a:txBody>
                    <a:bodyPr/>
                    <a:lstStyle/>
                    <a:p>
                      <a:pPr marL="0" marR="0" lvl="0" indent="0" algn="l" rtl="0">
                        <a:spcBef>
                          <a:spcPts val="0"/>
                        </a:spcBef>
                        <a:spcAft>
                          <a:spcPts val="0"/>
                        </a:spcAft>
                        <a:buNone/>
                      </a:pPr>
                      <a:r>
                        <a:rPr lang="es-PE" sz="800" u="none" strike="noStrike" cap="none"/>
                        <a:t>Mayo</a:t>
                      </a:r>
                      <a:endParaRPr sz="8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14,349</a:t>
                      </a:r>
                      <a:endParaRPr sz="9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11.9%</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4,174</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4,369</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1,201</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46</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4,559</a:t>
                      </a:r>
                      <a:endParaRPr sz="9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5"/>
                  </a:ext>
                </a:extLst>
              </a:tr>
              <a:tr h="228600">
                <a:tc>
                  <a:txBody>
                    <a:bodyPr/>
                    <a:lstStyle/>
                    <a:p>
                      <a:pPr marL="0" marR="0" lvl="0" indent="0" algn="l" rtl="0">
                        <a:spcBef>
                          <a:spcPts val="0"/>
                        </a:spcBef>
                        <a:spcAft>
                          <a:spcPts val="0"/>
                        </a:spcAft>
                        <a:buNone/>
                      </a:pPr>
                      <a:r>
                        <a:rPr lang="es-PE" sz="800" u="none" strike="noStrike" cap="none"/>
                        <a:t>Junio</a:t>
                      </a:r>
                      <a:endParaRPr sz="8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13,486</a:t>
                      </a:r>
                      <a:endParaRPr sz="9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11.2%</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3,854</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4,017</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1,006</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47</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4,562</a:t>
                      </a:r>
                      <a:endParaRPr sz="9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6"/>
                  </a:ext>
                </a:extLst>
              </a:tr>
              <a:tr h="228600">
                <a:tc>
                  <a:txBody>
                    <a:bodyPr/>
                    <a:lstStyle/>
                    <a:p>
                      <a:pPr marL="0" marR="0" lvl="0" indent="0" algn="l" rtl="0">
                        <a:spcBef>
                          <a:spcPts val="0"/>
                        </a:spcBef>
                        <a:spcAft>
                          <a:spcPts val="0"/>
                        </a:spcAft>
                        <a:buNone/>
                      </a:pPr>
                      <a:r>
                        <a:rPr lang="es-PE" sz="800" u="none" strike="noStrike" cap="none"/>
                        <a:t>Julio</a:t>
                      </a:r>
                      <a:endParaRPr sz="8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12,472</a:t>
                      </a:r>
                      <a:endParaRPr sz="9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10.3%</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3,479</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3,718</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1,088</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36</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4,151</a:t>
                      </a:r>
                      <a:endParaRPr sz="9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7"/>
                  </a:ext>
                </a:extLst>
              </a:tr>
              <a:tr h="228600">
                <a:tc>
                  <a:txBody>
                    <a:bodyPr/>
                    <a:lstStyle/>
                    <a:p>
                      <a:pPr marL="0" marR="0" lvl="0" indent="0" algn="l" rtl="0">
                        <a:spcBef>
                          <a:spcPts val="0"/>
                        </a:spcBef>
                        <a:spcAft>
                          <a:spcPts val="0"/>
                        </a:spcAft>
                        <a:buNone/>
                      </a:pPr>
                      <a:r>
                        <a:rPr lang="es-PE" sz="800" u="none" strike="noStrike" cap="none"/>
                        <a:t>Agosto</a:t>
                      </a:r>
                      <a:endParaRPr sz="8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12,867</a:t>
                      </a:r>
                      <a:endParaRPr sz="900" b="1"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10.6%</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3,567</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3,790</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1,087</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47</a:t>
                      </a:r>
                      <a:endParaRPr sz="900" b="0" i="0" u="none" strike="noStrike" cap="none">
                        <a:solidFill>
                          <a:srgbClr val="000000"/>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4,376</a:t>
                      </a:r>
                      <a:endParaRPr sz="900" b="0" i="0" u="none" strike="noStrike" cap="none">
                        <a:solidFill>
                          <a:srgbClr val="000000"/>
                        </a:solidFill>
                        <a:latin typeface="Arial"/>
                        <a:ea typeface="Arial"/>
                        <a:cs typeface="Arial"/>
                        <a:sym typeface="Arial"/>
                      </a:endParaRPr>
                    </a:p>
                  </a:txBody>
                  <a:tcPr marL="0" marR="0" marT="0" marB="0" anchor="ctr"/>
                </a:tc>
                <a:extLst>
                  <a:ext uri="{0D108BD9-81ED-4DB2-BD59-A6C34878D82A}">
                    <a16:rowId xmlns:a16="http://schemas.microsoft.com/office/drawing/2014/main" xmlns="" val="10008"/>
                  </a:ext>
                </a:extLst>
              </a:tr>
              <a:tr h="190500">
                <a:tc>
                  <a:txBody>
                    <a:bodyPr/>
                    <a:lstStyle/>
                    <a:p>
                      <a:pPr marL="0" marR="0" lvl="0" indent="0" algn="ctr" rtl="0">
                        <a:spcBef>
                          <a:spcPts val="0"/>
                        </a:spcBef>
                        <a:spcAft>
                          <a:spcPts val="0"/>
                        </a:spcAft>
                        <a:buNone/>
                      </a:pPr>
                      <a:r>
                        <a:rPr lang="es-PE" sz="900" u="none" strike="noStrike" cap="none"/>
                        <a:t>Total</a:t>
                      </a:r>
                      <a:endParaRPr sz="900" b="1"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120,913</a:t>
                      </a:r>
                      <a:endParaRPr sz="900" b="1"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100.0%</a:t>
                      </a:r>
                      <a:endParaRPr sz="900" b="0"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34,080</a:t>
                      </a:r>
                      <a:endParaRPr sz="900" b="1"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34,226</a:t>
                      </a:r>
                      <a:endParaRPr sz="900" b="1"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8,723</a:t>
                      </a:r>
                      <a:endParaRPr sz="900" b="1"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409</a:t>
                      </a:r>
                      <a:endParaRPr sz="900" b="1" i="0"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spcBef>
                          <a:spcPts val="0"/>
                        </a:spcBef>
                        <a:spcAft>
                          <a:spcPts val="0"/>
                        </a:spcAft>
                        <a:buNone/>
                      </a:pPr>
                      <a:r>
                        <a:rPr lang="es-PE" sz="900" u="none" strike="noStrike" cap="none"/>
                        <a:t>43,475</a:t>
                      </a:r>
                      <a:endParaRPr sz="900" b="1" i="0" u="none" strike="noStrike" cap="none">
                        <a:solidFill>
                          <a:srgbClr val="FFFFFF"/>
                        </a:solidFill>
                        <a:latin typeface="Arial"/>
                        <a:ea typeface="Arial"/>
                        <a:cs typeface="Arial"/>
                        <a:sym typeface="Arial"/>
                      </a:endParaRPr>
                    </a:p>
                  </a:txBody>
                  <a:tcPr marL="0" marR="0" marT="0" marB="0" anchor="ctr"/>
                </a:tc>
                <a:extLst>
                  <a:ext uri="{0D108BD9-81ED-4DB2-BD59-A6C34878D82A}">
                    <a16:rowId xmlns:a16="http://schemas.microsoft.com/office/drawing/2014/main" xmlns="" val="10009"/>
                  </a:ext>
                </a:extLst>
              </a:tr>
            </a:tbl>
          </a:graphicData>
        </a:graphic>
      </p:graphicFrame>
      <p:sp>
        <p:nvSpPr>
          <p:cNvPr id="430" name="Google Shape;430;p12"/>
          <p:cNvSpPr/>
          <p:nvPr/>
        </p:nvSpPr>
        <p:spPr>
          <a:xfrm>
            <a:off x="2900363" y="17557750"/>
            <a:ext cx="5430837" cy="325438"/>
          </a:xfrm>
          <a:prstGeom prst="rect">
            <a:avLst/>
          </a:prstGeom>
          <a:solidFill>
            <a:srgbClr val="D0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1100">
                <a:solidFill>
                  <a:srgbClr val="000000"/>
                </a:solidFill>
                <a:latin typeface="Arial"/>
                <a:ea typeface="Arial"/>
                <a:cs typeface="Arial"/>
                <a:sym typeface="Arial"/>
              </a:rPr>
              <a:t>Consultas atendidas por motivo de consulta* según mes</a:t>
            </a:r>
            <a:endParaRPr sz="1100">
              <a:solidFill>
                <a:srgbClr val="000000"/>
              </a:solidFill>
              <a:latin typeface="Arial"/>
              <a:ea typeface="Arial"/>
              <a:cs typeface="Arial"/>
              <a:sym typeface="Arial"/>
            </a:endParaRPr>
          </a:p>
        </p:txBody>
      </p:sp>
      <p:sp>
        <p:nvSpPr>
          <p:cNvPr id="431" name="Google Shape;431;p12"/>
          <p:cNvSpPr/>
          <p:nvPr/>
        </p:nvSpPr>
        <p:spPr>
          <a:xfrm>
            <a:off x="429801" y="1411291"/>
            <a:ext cx="5570100" cy="280500"/>
          </a:xfrm>
          <a:prstGeom prst="rect">
            <a:avLst/>
          </a:prstGeom>
          <a:solidFill>
            <a:srgbClr val="D0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1100">
                <a:solidFill>
                  <a:srgbClr val="000000"/>
                </a:solidFill>
                <a:latin typeface="Arial"/>
                <a:ea typeface="Arial"/>
                <a:cs typeface="Arial"/>
                <a:sym typeface="Arial"/>
              </a:rPr>
              <a:t>Consultas atendidas por motivo de consulta* según mes</a:t>
            </a:r>
            <a:endParaRPr sz="1100">
              <a:solidFill>
                <a:srgbClr val="000000"/>
              </a:solidFill>
              <a:latin typeface="Arial"/>
              <a:ea typeface="Arial"/>
              <a:cs typeface="Arial"/>
              <a:sym typeface="Arial"/>
            </a:endParaRPr>
          </a:p>
        </p:txBody>
      </p:sp>
      <p:sp>
        <p:nvSpPr>
          <p:cNvPr id="432" name="Google Shape;432;p12"/>
          <p:cNvSpPr/>
          <p:nvPr/>
        </p:nvSpPr>
        <p:spPr>
          <a:xfrm>
            <a:off x="429717" y="6112313"/>
            <a:ext cx="5431500" cy="50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1000">
                <a:solidFill>
                  <a:srgbClr val="2F5496"/>
                </a:solidFill>
                <a:latin typeface="Calibri"/>
                <a:ea typeface="Calibri"/>
                <a:cs typeface="Calibri"/>
                <a:sym typeface="Calibri"/>
              </a:rPr>
              <a:t>Información Preliminar</a:t>
            </a:r>
            <a:endParaRPr/>
          </a:p>
          <a:p>
            <a:pPr marL="0" marR="0" lvl="0" indent="0" algn="l" rtl="0">
              <a:spcBef>
                <a:spcPts val="0"/>
              </a:spcBef>
              <a:spcAft>
                <a:spcPts val="0"/>
              </a:spcAft>
              <a:buNone/>
            </a:pPr>
            <a:r>
              <a:rPr lang="es-PE" sz="1000">
                <a:solidFill>
                  <a:srgbClr val="2F5496"/>
                </a:solidFill>
                <a:latin typeface="Calibri"/>
                <a:ea typeface="Calibri"/>
                <a:cs typeface="Calibri"/>
                <a:sym typeface="Calibri"/>
              </a:rPr>
              <a:t>Fuente: Sistema de Registro de Consultas Telefónicas de Línea 100/SGEC/AURORA/MIMP</a:t>
            </a:r>
            <a:endParaRPr/>
          </a:p>
        </p:txBody>
      </p:sp>
      <p:pic>
        <p:nvPicPr>
          <p:cNvPr id="433" name="Google Shape;433;p12"/>
          <p:cNvPicPr preferRelativeResize="0"/>
          <p:nvPr/>
        </p:nvPicPr>
        <p:blipFill rotWithShape="1">
          <a:blip r:embed="rId3">
            <a:alphaModFix/>
          </a:blip>
          <a:srcRect/>
          <a:stretch/>
        </p:blipFill>
        <p:spPr>
          <a:xfrm>
            <a:off x="-9525" y="-419100"/>
            <a:ext cx="1123950" cy="438150"/>
          </a:xfrm>
          <a:prstGeom prst="rect">
            <a:avLst/>
          </a:prstGeom>
          <a:noFill/>
          <a:ln>
            <a:noFill/>
          </a:ln>
        </p:spPr>
      </p:pic>
      <p:sp>
        <p:nvSpPr>
          <p:cNvPr id="434" name="Google Shape;434;p12"/>
          <p:cNvSpPr/>
          <p:nvPr/>
        </p:nvSpPr>
        <p:spPr>
          <a:xfrm>
            <a:off x="7582294" y="6216509"/>
            <a:ext cx="4446796" cy="40011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000" b="1">
                <a:solidFill>
                  <a:srgbClr val="EE0011"/>
                </a:solidFill>
                <a:latin typeface="Calibri"/>
                <a:ea typeface="Calibri"/>
                <a:cs typeface="Calibri"/>
                <a:sym typeface="Calibri"/>
              </a:rPr>
              <a:t>Enero-octubre 2022</a:t>
            </a:r>
            <a:endParaRPr/>
          </a:p>
        </p:txBody>
      </p:sp>
      <p:graphicFrame>
        <p:nvGraphicFramePr>
          <p:cNvPr id="435" name="Google Shape;435;p12"/>
          <p:cNvGraphicFramePr/>
          <p:nvPr/>
        </p:nvGraphicFramePr>
        <p:xfrm>
          <a:off x="429713" y="1710250"/>
          <a:ext cx="3000000" cy="3000000"/>
        </p:xfrm>
        <a:graphic>
          <a:graphicData uri="http://schemas.openxmlformats.org/drawingml/2006/table">
            <a:tbl>
              <a:tblPr>
                <a:noFill/>
                <a:tableStyleId>{B3CD2247-D46C-41A8-BF40-A5661FE994FF}</a:tableStyleId>
              </a:tblPr>
              <a:tblGrid>
                <a:gridCol w="890200">
                  <a:extLst>
                    <a:ext uri="{9D8B030D-6E8A-4147-A177-3AD203B41FA5}">
                      <a16:colId xmlns:a16="http://schemas.microsoft.com/office/drawing/2014/main" xmlns="" val="20000"/>
                    </a:ext>
                  </a:extLst>
                </a:gridCol>
                <a:gridCol w="576500">
                  <a:extLst>
                    <a:ext uri="{9D8B030D-6E8A-4147-A177-3AD203B41FA5}">
                      <a16:colId xmlns:a16="http://schemas.microsoft.com/office/drawing/2014/main" xmlns="" val="20001"/>
                    </a:ext>
                  </a:extLst>
                </a:gridCol>
                <a:gridCol w="627400">
                  <a:extLst>
                    <a:ext uri="{9D8B030D-6E8A-4147-A177-3AD203B41FA5}">
                      <a16:colId xmlns:a16="http://schemas.microsoft.com/office/drawing/2014/main" xmlns="" val="20002"/>
                    </a:ext>
                  </a:extLst>
                </a:gridCol>
                <a:gridCol w="717975">
                  <a:extLst>
                    <a:ext uri="{9D8B030D-6E8A-4147-A177-3AD203B41FA5}">
                      <a16:colId xmlns:a16="http://schemas.microsoft.com/office/drawing/2014/main" xmlns="" val="20003"/>
                    </a:ext>
                  </a:extLst>
                </a:gridCol>
                <a:gridCol w="621575">
                  <a:extLst>
                    <a:ext uri="{9D8B030D-6E8A-4147-A177-3AD203B41FA5}">
                      <a16:colId xmlns:a16="http://schemas.microsoft.com/office/drawing/2014/main" xmlns="" val="20004"/>
                    </a:ext>
                  </a:extLst>
                </a:gridCol>
                <a:gridCol w="737600">
                  <a:extLst>
                    <a:ext uri="{9D8B030D-6E8A-4147-A177-3AD203B41FA5}">
                      <a16:colId xmlns:a16="http://schemas.microsoft.com/office/drawing/2014/main" xmlns="" val="20005"/>
                    </a:ext>
                  </a:extLst>
                </a:gridCol>
                <a:gridCol w="686725">
                  <a:extLst>
                    <a:ext uri="{9D8B030D-6E8A-4147-A177-3AD203B41FA5}">
                      <a16:colId xmlns:a16="http://schemas.microsoft.com/office/drawing/2014/main" xmlns="" val="20006"/>
                    </a:ext>
                  </a:extLst>
                </a:gridCol>
                <a:gridCol w="712150">
                  <a:extLst>
                    <a:ext uri="{9D8B030D-6E8A-4147-A177-3AD203B41FA5}">
                      <a16:colId xmlns:a16="http://schemas.microsoft.com/office/drawing/2014/main" xmlns="" val="20007"/>
                    </a:ext>
                  </a:extLst>
                </a:gridCol>
              </a:tblGrid>
              <a:tr h="591100">
                <a:tc>
                  <a:txBody>
                    <a:bodyPr/>
                    <a:lstStyle/>
                    <a:p>
                      <a:pPr marL="0" lvl="0" indent="0" algn="ctr" rtl="0">
                        <a:lnSpc>
                          <a:spcPct val="115000"/>
                        </a:lnSpc>
                        <a:spcBef>
                          <a:spcPts val="0"/>
                        </a:spcBef>
                        <a:spcAft>
                          <a:spcPts val="0"/>
                        </a:spcAft>
                        <a:buNone/>
                      </a:pPr>
                      <a:r>
                        <a:rPr lang="es-PE" sz="900" b="1">
                          <a:solidFill>
                            <a:srgbClr val="FFFFFF"/>
                          </a:solidFill>
                        </a:rPr>
                        <a:t>Mes</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s-PE" sz="900" b="1">
                          <a:solidFill>
                            <a:srgbClr val="FFFFFF"/>
                          </a:solidFill>
                        </a:rPr>
                        <a:t>Total</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s-PE" sz="900">
                          <a:solidFill>
                            <a:srgbClr val="FFFFFF"/>
                          </a:solidFill>
                        </a:rPr>
                        <a:t>%</a:t>
                      </a:r>
                      <a:endParaRPr sz="900">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s-PE" sz="900" b="1">
                          <a:solidFill>
                            <a:srgbClr val="FFFFFF"/>
                          </a:solidFill>
                        </a:rPr>
                        <a:t>Violencia Psicológica</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s-PE" sz="900" b="1">
                          <a:solidFill>
                            <a:srgbClr val="FFFFFF"/>
                          </a:solidFill>
                        </a:rPr>
                        <a:t>Violencia Física</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s-PE" sz="900" b="1">
                          <a:solidFill>
                            <a:srgbClr val="FFFFFF"/>
                          </a:solidFill>
                        </a:rPr>
                        <a:t>Violencia Sexual</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s-PE" sz="900" b="1">
                          <a:solidFill>
                            <a:srgbClr val="FFFFFF"/>
                          </a:solidFill>
                        </a:rPr>
                        <a:t>Violencia Económica</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s-PE" sz="900" b="1">
                          <a:solidFill>
                            <a:srgbClr val="FFFFFF"/>
                          </a:solidFill>
                        </a:rPr>
                        <a:t>Otra consulta</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extLst>
                  <a:ext uri="{0D108BD9-81ED-4DB2-BD59-A6C34878D82A}">
                    <a16:rowId xmlns:a16="http://schemas.microsoft.com/office/drawing/2014/main" xmlns="" val="10000"/>
                  </a:ext>
                </a:extLst>
              </a:tr>
              <a:tr h="304800">
                <a:tc>
                  <a:txBody>
                    <a:bodyPr/>
                    <a:lstStyle/>
                    <a:p>
                      <a:pPr marL="0" lvl="0" indent="0" algn="l" rtl="0">
                        <a:lnSpc>
                          <a:spcPct val="115000"/>
                        </a:lnSpc>
                        <a:spcBef>
                          <a:spcPts val="0"/>
                        </a:spcBef>
                        <a:spcAft>
                          <a:spcPts val="0"/>
                        </a:spcAft>
                        <a:buNone/>
                      </a:pPr>
                      <a:r>
                        <a:rPr lang="es-PE" sz="800" b="1"/>
                        <a:t>Enero</a:t>
                      </a:r>
                      <a:endParaRPr sz="800" b="1"/>
                    </a:p>
                  </a:txBody>
                  <a:tcPr marL="28575" marR="28575" marT="91425" marB="91425" anchor="ctr">
                    <a:lnT w="9525"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b="1"/>
                        <a:t>17,532</a:t>
                      </a:r>
                      <a:endParaRPr sz="900" b="1"/>
                    </a:p>
                  </a:txBody>
                  <a:tcPr marL="28575" marR="28575" marT="91425" marB="91425" anchor="ctr">
                    <a:lnT w="9525"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11.9%</a:t>
                      </a:r>
                      <a:endParaRPr sz="900"/>
                    </a:p>
                  </a:txBody>
                  <a:tcPr marL="28575" marR="28575" marT="91425" marB="91425" anchor="ctr">
                    <a:lnT w="9525"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4,961</a:t>
                      </a:r>
                      <a:endParaRPr sz="900"/>
                    </a:p>
                  </a:txBody>
                  <a:tcPr marL="28575" marR="28575" marT="91425" marB="91425" anchor="ctr">
                    <a:lnT w="9525"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4,520</a:t>
                      </a:r>
                      <a:endParaRPr sz="900"/>
                    </a:p>
                  </a:txBody>
                  <a:tcPr marL="28575" marR="28575" marT="91425" marB="91425" anchor="ctr">
                    <a:lnT w="9525"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1,018</a:t>
                      </a:r>
                      <a:endParaRPr sz="900"/>
                    </a:p>
                  </a:txBody>
                  <a:tcPr marL="28575" marR="28575" marT="91425" marB="91425" anchor="ctr">
                    <a:lnT w="9525"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65</a:t>
                      </a:r>
                      <a:endParaRPr sz="900"/>
                    </a:p>
                  </a:txBody>
                  <a:tcPr marL="28575" marR="28575" marT="91425" marB="91425" anchor="ctr">
                    <a:lnT w="9525"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6,968</a:t>
                      </a:r>
                      <a:endParaRPr sz="900"/>
                    </a:p>
                  </a:txBody>
                  <a:tcPr marL="28575" marR="28575" marT="91425" marB="91425" anchor="ctr">
                    <a:lnT w="9525"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xmlns="" val="10001"/>
                  </a:ext>
                </a:extLst>
              </a:tr>
              <a:tr h="304800">
                <a:tc>
                  <a:txBody>
                    <a:bodyPr/>
                    <a:lstStyle/>
                    <a:p>
                      <a:pPr marL="0" lvl="0" indent="0" algn="l" rtl="0">
                        <a:lnSpc>
                          <a:spcPct val="115000"/>
                        </a:lnSpc>
                        <a:spcBef>
                          <a:spcPts val="0"/>
                        </a:spcBef>
                        <a:spcAft>
                          <a:spcPts val="0"/>
                        </a:spcAft>
                        <a:buNone/>
                      </a:pPr>
                      <a:r>
                        <a:rPr lang="es-PE" sz="800" b="1"/>
                        <a:t>Febrero</a:t>
                      </a:r>
                      <a:endParaRPr sz="8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b="1"/>
                        <a:t>17,909</a:t>
                      </a:r>
                      <a:endParaRPr sz="9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12.2%</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5,218</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4,799</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1,051</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62</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6,779</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xmlns="" val="10002"/>
                  </a:ext>
                </a:extLst>
              </a:tr>
              <a:tr h="304800">
                <a:tc>
                  <a:txBody>
                    <a:bodyPr/>
                    <a:lstStyle/>
                    <a:p>
                      <a:pPr marL="0" lvl="0" indent="0" algn="l" rtl="0">
                        <a:lnSpc>
                          <a:spcPct val="115000"/>
                        </a:lnSpc>
                        <a:spcBef>
                          <a:spcPts val="0"/>
                        </a:spcBef>
                        <a:spcAft>
                          <a:spcPts val="0"/>
                        </a:spcAft>
                        <a:buNone/>
                      </a:pPr>
                      <a:r>
                        <a:rPr lang="es-PE" sz="800" b="1"/>
                        <a:t>Marzo</a:t>
                      </a:r>
                      <a:endParaRPr sz="8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b="1"/>
                        <a:t>18,542</a:t>
                      </a:r>
                      <a:endParaRPr sz="9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12.6%</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5,012</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4,903</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1,110</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63</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7,454</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xmlns="" val="10003"/>
                  </a:ext>
                </a:extLst>
              </a:tr>
              <a:tr h="304800">
                <a:tc>
                  <a:txBody>
                    <a:bodyPr/>
                    <a:lstStyle/>
                    <a:p>
                      <a:pPr marL="0" lvl="0" indent="0" algn="l" rtl="0">
                        <a:lnSpc>
                          <a:spcPct val="115000"/>
                        </a:lnSpc>
                        <a:spcBef>
                          <a:spcPts val="0"/>
                        </a:spcBef>
                        <a:spcAft>
                          <a:spcPts val="0"/>
                        </a:spcAft>
                        <a:buNone/>
                      </a:pPr>
                      <a:r>
                        <a:rPr lang="es-PE" sz="800" b="1"/>
                        <a:t>Abril</a:t>
                      </a:r>
                      <a:endParaRPr sz="8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b="1"/>
                        <a:t>13,756</a:t>
                      </a:r>
                      <a:endParaRPr sz="9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9.4%</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3,815</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4,110</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1,162</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43</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4,626</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xmlns="" val="10004"/>
                  </a:ext>
                </a:extLst>
              </a:tr>
              <a:tr h="304800">
                <a:tc>
                  <a:txBody>
                    <a:bodyPr/>
                    <a:lstStyle/>
                    <a:p>
                      <a:pPr marL="0" lvl="0" indent="0" algn="l" rtl="0">
                        <a:lnSpc>
                          <a:spcPct val="115000"/>
                        </a:lnSpc>
                        <a:spcBef>
                          <a:spcPts val="0"/>
                        </a:spcBef>
                        <a:spcAft>
                          <a:spcPts val="0"/>
                        </a:spcAft>
                        <a:buNone/>
                      </a:pPr>
                      <a:r>
                        <a:rPr lang="es-PE" sz="800" b="1"/>
                        <a:t>Mayo</a:t>
                      </a:r>
                      <a:endParaRPr sz="8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b="1"/>
                        <a:t>14,349</a:t>
                      </a:r>
                      <a:endParaRPr sz="9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9.8%</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4,174</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4,369</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1,201</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46</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4,559</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xmlns="" val="10005"/>
                  </a:ext>
                </a:extLst>
              </a:tr>
              <a:tr h="304800">
                <a:tc>
                  <a:txBody>
                    <a:bodyPr/>
                    <a:lstStyle/>
                    <a:p>
                      <a:pPr marL="0" lvl="0" indent="0" algn="l" rtl="0">
                        <a:lnSpc>
                          <a:spcPct val="115000"/>
                        </a:lnSpc>
                        <a:spcBef>
                          <a:spcPts val="0"/>
                        </a:spcBef>
                        <a:spcAft>
                          <a:spcPts val="0"/>
                        </a:spcAft>
                        <a:buNone/>
                      </a:pPr>
                      <a:r>
                        <a:rPr lang="es-PE" sz="800" b="1"/>
                        <a:t>Junio</a:t>
                      </a:r>
                      <a:endParaRPr sz="8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b="1"/>
                        <a:t>13,486</a:t>
                      </a:r>
                      <a:endParaRPr sz="9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9.2%</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3,854</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4,017</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1,006</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47</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4,562</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xmlns="" val="10006"/>
                  </a:ext>
                </a:extLst>
              </a:tr>
              <a:tr h="304800">
                <a:tc>
                  <a:txBody>
                    <a:bodyPr/>
                    <a:lstStyle/>
                    <a:p>
                      <a:pPr marL="0" lvl="0" indent="0" algn="l" rtl="0">
                        <a:lnSpc>
                          <a:spcPct val="115000"/>
                        </a:lnSpc>
                        <a:spcBef>
                          <a:spcPts val="0"/>
                        </a:spcBef>
                        <a:spcAft>
                          <a:spcPts val="0"/>
                        </a:spcAft>
                        <a:buNone/>
                      </a:pPr>
                      <a:r>
                        <a:rPr lang="es-PE" sz="800" b="1"/>
                        <a:t>Julio</a:t>
                      </a:r>
                      <a:endParaRPr sz="8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b="1"/>
                        <a:t>12,472</a:t>
                      </a:r>
                      <a:endParaRPr sz="9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8.5%</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3,479</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3,718</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1,088</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36</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4,151</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xmlns="" val="10007"/>
                  </a:ext>
                </a:extLst>
              </a:tr>
              <a:tr h="304800">
                <a:tc>
                  <a:txBody>
                    <a:bodyPr/>
                    <a:lstStyle/>
                    <a:p>
                      <a:pPr marL="0" lvl="0" indent="0" algn="l" rtl="0">
                        <a:lnSpc>
                          <a:spcPct val="115000"/>
                        </a:lnSpc>
                        <a:spcBef>
                          <a:spcPts val="0"/>
                        </a:spcBef>
                        <a:spcAft>
                          <a:spcPts val="0"/>
                        </a:spcAft>
                        <a:buNone/>
                      </a:pPr>
                      <a:r>
                        <a:rPr lang="es-PE" sz="800" b="1"/>
                        <a:t>Agosto</a:t>
                      </a:r>
                      <a:endParaRPr sz="8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b="1"/>
                        <a:t>12,867</a:t>
                      </a:r>
                      <a:endParaRPr sz="9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8.7%</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3,567</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3,790</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1,087</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47</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4,376</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xmlns="" val="10008"/>
                  </a:ext>
                </a:extLst>
              </a:tr>
              <a:tr h="304800">
                <a:tc>
                  <a:txBody>
                    <a:bodyPr/>
                    <a:lstStyle/>
                    <a:p>
                      <a:pPr marL="0" lvl="0" indent="0" algn="l" rtl="0">
                        <a:lnSpc>
                          <a:spcPct val="115000"/>
                        </a:lnSpc>
                        <a:spcBef>
                          <a:spcPts val="0"/>
                        </a:spcBef>
                        <a:spcAft>
                          <a:spcPts val="0"/>
                        </a:spcAft>
                        <a:buNone/>
                      </a:pPr>
                      <a:r>
                        <a:rPr lang="es-PE" sz="800" b="1"/>
                        <a:t>Setiembre</a:t>
                      </a:r>
                      <a:endParaRPr sz="8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b="1"/>
                        <a:t>12,947</a:t>
                      </a:r>
                      <a:endParaRPr sz="900" b="1"/>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8.8%</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3,487</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3,978</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1,110</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46</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lvl="0" indent="0" algn="ctr" rtl="0">
                        <a:lnSpc>
                          <a:spcPct val="115000"/>
                        </a:lnSpc>
                        <a:spcBef>
                          <a:spcPts val="0"/>
                        </a:spcBef>
                        <a:spcAft>
                          <a:spcPts val="0"/>
                        </a:spcAft>
                        <a:buNone/>
                      </a:pPr>
                      <a:r>
                        <a:rPr lang="es-PE" sz="900"/>
                        <a:t>4,326</a:t>
                      </a:r>
                      <a:endParaRPr sz="900"/>
                    </a:p>
                  </a:txBody>
                  <a:tcPr marL="28575" marR="28575" marT="91425" marB="91425" anchor="ct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xmlns="" val="10009"/>
                  </a:ext>
                </a:extLst>
              </a:tr>
              <a:tr h="304800">
                <a:tc>
                  <a:txBody>
                    <a:bodyPr/>
                    <a:lstStyle/>
                    <a:p>
                      <a:pPr marL="0" lvl="0" indent="0" algn="l" rtl="0">
                        <a:lnSpc>
                          <a:spcPct val="115000"/>
                        </a:lnSpc>
                        <a:spcBef>
                          <a:spcPts val="0"/>
                        </a:spcBef>
                        <a:spcAft>
                          <a:spcPts val="0"/>
                        </a:spcAft>
                        <a:buNone/>
                      </a:pPr>
                      <a:r>
                        <a:rPr lang="es-PE" sz="800" b="1"/>
                        <a:t>Octubre</a:t>
                      </a:r>
                      <a:endParaRPr sz="800" b="1"/>
                    </a:p>
                  </a:txBody>
                  <a:tcPr marL="28575" marR="28575" marT="91425" marB="91425" anchor="ctr">
                    <a:lnT w="9525" cap="flat" cmpd="sng">
                      <a:solidFill>
                        <a:srgbClr val="000000"/>
                      </a:solidFill>
                      <a:prstDash val="dot"/>
                      <a:round/>
                      <a:headEnd type="none" w="sm" len="sm"/>
                      <a:tailEnd type="none" w="sm" len="sm"/>
                    </a:lnT>
                    <a:lnB w="19050" cap="flat" cmpd="sng">
                      <a:solidFill>
                        <a:srgbClr val="FF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PE" sz="900" b="1"/>
                        <a:t>13,219</a:t>
                      </a:r>
                      <a:endParaRPr sz="900" b="1"/>
                    </a:p>
                  </a:txBody>
                  <a:tcPr marL="28575" marR="28575" marT="91425" marB="91425" anchor="ctr">
                    <a:lnT w="9525" cap="flat" cmpd="sng">
                      <a:solidFill>
                        <a:srgbClr val="000000"/>
                      </a:solidFill>
                      <a:prstDash val="dot"/>
                      <a:round/>
                      <a:headEnd type="none" w="sm" len="sm"/>
                      <a:tailEnd type="none" w="sm" len="sm"/>
                    </a:lnT>
                    <a:lnB w="19050" cap="flat" cmpd="sng">
                      <a:solidFill>
                        <a:srgbClr val="FF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PE" sz="900"/>
                        <a:t>9.0%</a:t>
                      </a:r>
                      <a:endParaRPr sz="900"/>
                    </a:p>
                  </a:txBody>
                  <a:tcPr marL="28575" marR="28575" marT="91425" marB="91425" anchor="ctr">
                    <a:lnT w="9525" cap="flat" cmpd="sng">
                      <a:solidFill>
                        <a:srgbClr val="000000"/>
                      </a:solidFill>
                      <a:prstDash val="dot"/>
                      <a:round/>
                      <a:headEnd type="none" w="sm" len="sm"/>
                      <a:tailEnd type="none" w="sm" len="sm"/>
                    </a:lnT>
                    <a:lnB w="19050" cap="flat" cmpd="sng">
                      <a:solidFill>
                        <a:srgbClr val="FF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PE" sz="900"/>
                        <a:t>3,612</a:t>
                      </a:r>
                      <a:endParaRPr sz="900"/>
                    </a:p>
                  </a:txBody>
                  <a:tcPr marL="28575" marR="28575" marT="91425" marB="91425" anchor="ctr">
                    <a:lnT w="9525" cap="flat" cmpd="sng">
                      <a:solidFill>
                        <a:srgbClr val="000000"/>
                      </a:solidFill>
                      <a:prstDash val="dot"/>
                      <a:round/>
                      <a:headEnd type="none" w="sm" len="sm"/>
                      <a:tailEnd type="none" w="sm" len="sm"/>
                    </a:lnT>
                    <a:lnB w="19050" cap="flat" cmpd="sng">
                      <a:solidFill>
                        <a:srgbClr val="FF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PE" sz="900"/>
                        <a:t>4,244</a:t>
                      </a:r>
                      <a:endParaRPr sz="900"/>
                    </a:p>
                  </a:txBody>
                  <a:tcPr marL="28575" marR="28575" marT="91425" marB="91425" anchor="ctr">
                    <a:lnT w="9525" cap="flat" cmpd="sng">
                      <a:solidFill>
                        <a:srgbClr val="000000"/>
                      </a:solidFill>
                      <a:prstDash val="dot"/>
                      <a:round/>
                      <a:headEnd type="none" w="sm" len="sm"/>
                      <a:tailEnd type="none" w="sm" len="sm"/>
                    </a:lnT>
                    <a:lnB w="19050" cap="flat" cmpd="sng">
                      <a:solidFill>
                        <a:srgbClr val="FF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PE" sz="900"/>
                        <a:t>1,114</a:t>
                      </a:r>
                      <a:endParaRPr sz="900"/>
                    </a:p>
                  </a:txBody>
                  <a:tcPr marL="28575" marR="28575" marT="91425" marB="91425" anchor="ctr">
                    <a:lnT w="9525" cap="flat" cmpd="sng">
                      <a:solidFill>
                        <a:srgbClr val="000000"/>
                      </a:solidFill>
                      <a:prstDash val="dot"/>
                      <a:round/>
                      <a:headEnd type="none" w="sm" len="sm"/>
                      <a:tailEnd type="none" w="sm" len="sm"/>
                    </a:lnT>
                    <a:lnB w="19050" cap="flat" cmpd="sng">
                      <a:solidFill>
                        <a:srgbClr val="FF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PE" sz="900"/>
                        <a:t>23</a:t>
                      </a:r>
                      <a:endParaRPr sz="900"/>
                    </a:p>
                  </a:txBody>
                  <a:tcPr marL="28575" marR="28575" marT="91425" marB="91425" anchor="ctr">
                    <a:lnT w="9525" cap="flat" cmpd="sng">
                      <a:solidFill>
                        <a:srgbClr val="000000"/>
                      </a:solidFill>
                      <a:prstDash val="dot"/>
                      <a:round/>
                      <a:headEnd type="none" w="sm" len="sm"/>
                      <a:tailEnd type="none" w="sm" len="sm"/>
                    </a:lnT>
                    <a:lnB w="19050" cap="flat" cmpd="sng">
                      <a:solidFill>
                        <a:srgbClr val="FF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PE" sz="900"/>
                        <a:t>4,226</a:t>
                      </a:r>
                      <a:endParaRPr sz="900"/>
                    </a:p>
                  </a:txBody>
                  <a:tcPr marL="28575" marR="28575" marT="91425" marB="91425" anchor="ctr">
                    <a:lnT w="9525" cap="flat" cmpd="sng">
                      <a:solidFill>
                        <a:srgbClr val="000000"/>
                      </a:solidFill>
                      <a:prstDash val="dot"/>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xmlns="" val="10010"/>
                  </a:ext>
                </a:extLst>
              </a:tr>
              <a:tr h="304800">
                <a:tc>
                  <a:txBody>
                    <a:bodyPr/>
                    <a:lstStyle/>
                    <a:p>
                      <a:pPr marL="0" lvl="0" indent="0" algn="ctr" rtl="0">
                        <a:lnSpc>
                          <a:spcPct val="115000"/>
                        </a:lnSpc>
                        <a:spcBef>
                          <a:spcPts val="0"/>
                        </a:spcBef>
                        <a:spcAft>
                          <a:spcPts val="0"/>
                        </a:spcAft>
                        <a:buNone/>
                      </a:pPr>
                      <a:r>
                        <a:rPr lang="es-PE" sz="900" b="1">
                          <a:solidFill>
                            <a:srgbClr val="FFFFFF"/>
                          </a:solidFill>
                        </a:rPr>
                        <a:t>Total</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FF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070"/>
                    </a:solidFill>
                  </a:tcPr>
                </a:tc>
                <a:tc>
                  <a:txBody>
                    <a:bodyPr/>
                    <a:lstStyle/>
                    <a:p>
                      <a:pPr marL="0" lvl="0" indent="0" algn="ctr" rtl="0">
                        <a:lnSpc>
                          <a:spcPct val="115000"/>
                        </a:lnSpc>
                        <a:spcBef>
                          <a:spcPts val="0"/>
                        </a:spcBef>
                        <a:spcAft>
                          <a:spcPts val="0"/>
                        </a:spcAft>
                        <a:buNone/>
                      </a:pPr>
                      <a:r>
                        <a:rPr lang="es-PE" sz="900" b="1">
                          <a:solidFill>
                            <a:srgbClr val="FFFFFF"/>
                          </a:solidFill>
                        </a:rPr>
                        <a:t>147,079</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FF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070"/>
                    </a:solidFill>
                  </a:tcPr>
                </a:tc>
                <a:tc>
                  <a:txBody>
                    <a:bodyPr/>
                    <a:lstStyle/>
                    <a:p>
                      <a:pPr marL="0" lvl="0" indent="0" algn="ctr" rtl="0">
                        <a:lnSpc>
                          <a:spcPct val="115000"/>
                        </a:lnSpc>
                        <a:spcBef>
                          <a:spcPts val="0"/>
                        </a:spcBef>
                        <a:spcAft>
                          <a:spcPts val="0"/>
                        </a:spcAft>
                        <a:buNone/>
                      </a:pPr>
                      <a:r>
                        <a:rPr lang="es-PE" sz="900">
                          <a:solidFill>
                            <a:srgbClr val="FFFFFF"/>
                          </a:solidFill>
                        </a:rPr>
                        <a:t>100.0%</a:t>
                      </a:r>
                      <a:endParaRPr sz="900">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FF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070"/>
                    </a:solidFill>
                  </a:tcPr>
                </a:tc>
                <a:tc>
                  <a:txBody>
                    <a:bodyPr/>
                    <a:lstStyle/>
                    <a:p>
                      <a:pPr marL="0" lvl="0" indent="0" algn="ctr" rtl="0">
                        <a:lnSpc>
                          <a:spcPct val="115000"/>
                        </a:lnSpc>
                        <a:spcBef>
                          <a:spcPts val="0"/>
                        </a:spcBef>
                        <a:spcAft>
                          <a:spcPts val="0"/>
                        </a:spcAft>
                        <a:buNone/>
                      </a:pPr>
                      <a:r>
                        <a:rPr lang="es-PE" sz="900" b="1">
                          <a:solidFill>
                            <a:srgbClr val="FFFFFF"/>
                          </a:solidFill>
                        </a:rPr>
                        <a:t>41,179</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FF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070"/>
                    </a:solidFill>
                  </a:tcPr>
                </a:tc>
                <a:tc>
                  <a:txBody>
                    <a:bodyPr/>
                    <a:lstStyle/>
                    <a:p>
                      <a:pPr marL="0" lvl="0" indent="0" algn="ctr" rtl="0">
                        <a:lnSpc>
                          <a:spcPct val="115000"/>
                        </a:lnSpc>
                        <a:spcBef>
                          <a:spcPts val="0"/>
                        </a:spcBef>
                        <a:spcAft>
                          <a:spcPts val="0"/>
                        </a:spcAft>
                        <a:buNone/>
                      </a:pPr>
                      <a:r>
                        <a:rPr lang="es-PE" sz="900" b="1">
                          <a:solidFill>
                            <a:srgbClr val="FFFFFF"/>
                          </a:solidFill>
                        </a:rPr>
                        <a:t>42,448</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FF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070"/>
                    </a:solidFill>
                  </a:tcPr>
                </a:tc>
                <a:tc>
                  <a:txBody>
                    <a:bodyPr/>
                    <a:lstStyle/>
                    <a:p>
                      <a:pPr marL="0" lvl="0" indent="0" algn="ctr" rtl="0">
                        <a:lnSpc>
                          <a:spcPct val="115000"/>
                        </a:lnSpc>
                        <a:spcBef>
                          <a:spcPts val="0"/>
                        </a:spcBef>
                        <a:spcAft>
                          <a:spcPts val="0"/>
                        </a:spcAft>
                        <a:buNone/>
                      </a:pPr>
                      <a:r>
                        <a:rPr lang="es-PE" sz="900" b="1">
                          <a:solidFill>
                            <a:srgbClr val="FFFFFF"/>
                          </a:solidFill>
                        </a:rPr>
                        <a:t>10,947</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FF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070"/>
                    </a:solidFill>
                  </a:tcPr>
                </a:tc>
                <a:tc>
                  <a:txBody>
                    <a:bodyPr/>
                    <a:lstStyle/>
                    <a:p>
                      <a:pPr marL="0" lvl="0" indent="0" algn="ctr" rtl="0">
                        <a:lnSpc>
                          <a:spcPct val="115000"/>
                        </a:lnSpc>
                        <a:spcBef>
                          <a:spcPts val="0"/>
                        </a:spcBef>
                        <a:spcAft>
                          <a:spcPts val="0"/>
                        </a:spcAft>
                        <a:buNone/>
                      </a:pPr>
                      <a:r>
                        <a:rPr lang="es-PE" sz="900" b="1">
                          <a:solidFill>
                            <a:srgbClr val="FFFFFF"/>
                          </a:solidFill>
                        </a:rPr>
                        <a:t>478</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FF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070"/>
                    </a:solidFill>
                  </a:tcPr>
                </a:tc>
                <a:tc>
                  <a:txBody>
                    <a:bodyPr/>
                    <a:lstStyle/>
                    <a:p>
                      <a:pPr marL="0" lvl="0" indent="0" algn="ctr" rtl="0">
                        <a:lnSpc>
                          <a:spcPct val="115000"/>
                        </a:lnSpc>
                        <a:spcBef>
                          <a:spcPts val="0"/>
                        </a:spcBef>
                        <a:spcAft>
                          <a:spcPts val="0"/>
                        </a:spcAft>
                        <a:buNone/>
                      </a:pPr>
                      <a:r>
                        <a:rPr lang="es-PE" sz="900" b="1">
                          <a:solidFill>
                            <a:srgbClr val="FFFFFF"/>
                          </a:solidFill>
                        </a:rPr>
                        <a:t>52,027</a:t>
                      </a:r>
                      <a:endParaRPr sz="900" b="1">
                        <a:solidFill>
                          <a:srgbClr val="FFFFFF"/>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FF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070"/>
                    </a:solidFill>
                  </a:tcPr>
                </a:tc>
                <a:extLst>
                  <a:ext uri="{0D108BD9-81ED-4DB2-BD59-A6C34878D82A}">
                    <a16:rowId xmlns:a16="http://schemas.microsoft.com/office/drawing/2014/main" xmlns="" val="10011"/>
                  </a:ext>
                </a:extLst>
              </a:tr>
            </a:tbl>
          </a:graphicData>
        </a:graphic>
      </p:graphicFrame>
      <p:pic>
        <p:nvPicPr>
          <p:cNvPr id="436" name="Google Shape;436;p12"/>
          <p:cNvPicPr preferRelativeResize="0"/>
          <p:nvPr/>
        </p:nvPicPr>
        <p:blipFill>
          <a:blip r:embed="rId4">
            <a:alphaModFix/>
          </a:blip>
          <a:stretch>
            <a:fillRect/>
          </a:stretch>
        </p:blipFill>
        <p:spPr>
          <a:xfrm>
            <a:off x="7545601" y="742950"/>
            <a:ext cx="3759317" cy="5321158"/>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2749</Words>
  <Application>Microsoft Office PowerPoint</Application>
  <PresentationFormat>Panorámica</PresentationFormat>
  <Paragraphs>509</Paragraphs>
  <Slides>29</Slides>
  <Notes>29</Notes>
  <HiddenSlides>0</HiddenSlides>
  <MMClips>0</MMClips>
  <ScaleCrop>false</ScaleCrop>
  <HeadingPairs>
    <vt:vector size="6" baseType="variant">
      <vt:variant>
        <vt:lpstr>Fuentes usadas</vt:lpstr>
      </vt:variant>
      <vt:variant>
        <vt:i4>4</vt:i4>
      </vt:variant>
      <vt:variant>
        <vt:lpstr>Tema</vt:lpstr>
      </vt:variant>
      <vt:variant>
        <vt:i4>3</vt:i4>
      </vt:variant>
      <vt:variant>
        <vt:lpstr>Títulos de diapositiva</vt:lpstr>
      </vt:variant>
      <vt:variant>
        <vt:i4>29</vt:i4>
      </vt:variant>
    </vt:vector>
  </HeadingPairs>
  <TitlesOfParts>
    <vt:vector size="36" baseType="lpstr">
      <vt:lpstr>Calibri</vt:lpstr>
      <vt:lpstr>Arial Narrow</vt:lpstr>
      <vt:lpstr>Helvetica Neue</vt:lpstr>
      <vt:lpstr>Arial</vt:lpstr>
      <vt:lpstr>Tema de Office</vt:lpstr>
      <vt:lpstr>2_Tema de Office</vt:lpstr>
      <vt:lpstr>Tema de Office</vt:lpstr>
      <vt:lpstr>PROGRAMA NACIONAL AURORA</vt:lpstr>
      <vt:lpstr>Presentación de PowerPoint</vt:lpstr>
      <vt:lpstr>Presentación de PowerPoint</vt:lpstr>
      <vt:lpstr>Presentación de PowerPoint</vt:lpstr>
      <vt:lpstr>Presentación de PowerPoint</vt:lpstr>
      <vt:lpstr>Programa Nacional AURORA Balance</vt:lpstr>
      <vt:lpstr>Presentación de PowerPoint</vt:lpstr>
      <vt:lpstr>Presentación de PowerPoint</vt:lpstr>
      <vt:lpstr>Presentación de PowerPoint</vt:lpstr>
      <vt:lpstr>Presentación de PowerPoint</vt:lpstr>
      <vt:lpstr>Presentación de PowerPoint</vt:lpstr>
      <vt:lpstr>Presentación de PowerPoint</vt:lpstr>
      <vt:lpstr>Tipo de CEM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NACIONAL AURORA</dc:title>
  <dc:creator>Gisella Virginia Pulido Erasmo</dc:creator>
  <cp:lastModifiedBy>Deborah Alesandra Manrique Villlavicencio</cp:lastModifiedBy>
  <cp:revision>1</cp:revision>
  <dcterms:created xsi:type="dcterms:W3CDTF">2022-10-21T22:02:20Z</dcterms:created>
  <dcterms:modified xsi:type="dcterms:W3CDTF">2022-11-24T22:54:02Z</dcterms:modified>
</cp:coreProperties>
</file>