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64" r:id="rId4"/>
    <p:sldId id="270" r:id="rId5"/>
    <p:sldId id="266" r:id="rId6"/>
    <p:sldId id="262" r:id="rId7"/>
  </p:sldIdLst>
  <p:sldSz cx="9144000" cy="6858000" type="screen4x3"/>
  <p:notesSz cx="6858000" cy="9926638"/>
  <p:embeddedFontLst>
    <p:embeddedFont>
      <p:font typeface="Arial Black" panose="020B0A04020102020204" pitchFamily="34" charset="0"/>
      <p:bold r:id="rId9"/>
    </p:embeddedFont>
    <p:embeddedFont>
      <p:font typeface="Arial Narrow" panose="020B060602020203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Roboto Serif"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62"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99158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34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40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92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02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16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8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80868" y="136829"/>
            <a:ext cx="1150772" cy="1203939"/>
          </a:xfrm>
          <a:prstGeom prst="rect">
            <a:avLst/>
          </a:prstGeom>
          <a:noFill/>
          <a:ln>
            <a:noFill/>
          </a:ln>
        </p:spPr>
      </p:pic>
      <p:sp>
        <p:nvSpPr>
          <p:cNvPr id="85" name="Google Shape;85;p13"/>
          <p:cNvSpPr txBox="1"/>
          <p:nvPr/>
        </p:nvSpPr>
        <p:spPr>
          <a:xfrm>
            <a:off x="93785" y="1689780"/>
            <a:ext cx="4254215" cy="4185721"/>
          </a:xfrm>
          <a:prstGeom prst="rect">
            <a:avLst/>
          </a:prstGeom>
          <a:noFill/>
          <a:ln>
            <a:noFill/>
          </a:ln>
        </p:spPr>
        <p:txBody>
          <a:bodyPr spcFirstLastPara="1" wrap="square" lIns="91425" tIns="45700" rIns="91425" bIns="45700" anchor="ctr" anchorCtr="0">
            <a:spAutoFit/>
          </a:bodyPr>
          <a:lstStyle/>
          <a:p>
            <a:pPr lvl="0" algn="ctr"/>
            <a:r>
              <a:rPr lang="es-ES" sz="3200" b="1" i="0" u="none" strike="noStrike" cap="none" dirty="0">
                <a:solidFill>
                  <a:srgbClr val="C00000"/>
                </a:solidFill>
                <a:latin typeface="Arial Black" panose="020B0A04020102020204" pitchFamily="34" charset="0"/>
                <a:ea typeface="Arial Black"/>
                <a:cs typeface="Arial Black"/>
                <a:sym typeface="Arial Black"/>
              </a:rPr>
              <a:t>Proyecto de Ley </a:t>
            </a:r>
            <a:r>
              <a:rPr lang="es-ES" sz="3200" b="1" i="0" u="none" strike="noStrike" cap="none" dirty="0" smtClean="0">
                <a:solidFill>
                  <a:srgbClr val="C00000"/>
                </a:solidFill>
                <a:latin typeface="Arial Black" panose="020B0A04020102020204" pitchFamily="34" charset="0"/>
                <a:ea typeface="Arial Black"/>
                <a:cs typeface="Arial Black"/>
                <a:sym typeface="Arial Black"/>
              </a:rPr>
              <a:t>0</a:t>
            </a:r>
            <a:r>
              <a:rPr lang="es-ES" sz="3200" b="1" dirty="0" smtClean="0">
                <a:solidFill>
                  <a:srgbClr val="C00000"/>
                </a:solidFill>
                <a:latin typeface="Arial Black" panose="020B0A04020102020204" pitchFamily="34" charset="0"/>
                <a:ea typeface="Arial Black"/>
                <a:cs typeface="Arial Black"/>
                <a:sym typeface="Arial Black"/>
              </a:rPr>
              <a:t>3242/2022-CR </a:t>
            </a:r>
            <a:endParaRPr sz="1600" b="1" dirty="0">
              <a:latin typeface="Arial Black" panose="020B0A04020102020204" pitchFamily="34" charset="0"/>
            </a:endParaRPr>
          </a:p>
          <a:p>
            <a:pPr marL="0" marR="0" lvl="0" indent="0" algn="l" rtl="0">
              <a:spcBef>
                <a:spcPts val="0"/>
              </a:spcBef>
              <a:spcAft>
                <a:spcPts val="0"/>
              </a:spcAft>
              <a:buNone/>
            </a:pPr>
            <a:endParaRPr lang="es-MX" sz="1000" b="1" dirty="0">
              <a:solidFill>
                <a:schemeClr val="dk1"/>
              </a:solidFill>
              <a:latin typeface="Arial Black" panose="020B0A04020102020204" pitchFamily="34" charset="0"/>
              <a:sym typeface="Arial"/>
            </a:endParaRPr>
          </a:p>
          <a:p>
            <a:pPr lvl="0" algn="ctr"/>
            <a:r>
              <a:rPr lang="es-ES" sz="2400" b="1" dirty="0" smtClean="0">
                <a:solidFill>
                  <a:schemeClr val="dk1"/>
                </a:solidFill>
                <a:latin typeface="Arial Black" panose="020B0A04020102020204" pitchFamily="34" charset="0"/>
                <a:ea typeface="Arial Narrow"/>
                <a:cs typeface="Arial Narrow"/>
                <a:sym typeface="Arial Narrow"/>
              </a:rPr>
              <a:t>LEY </a:t>
            </a:r>
            <a:r>
              <a:rPr lang="es-ES" sz="2400" b="1" dirty="0">
                <a:solidFill>
                  <a:schemeClr val="dk1"/>
                </a:solidFill>
                <a:latin typeface="Arial Black" panose="020B0A04020102020204" pitchFamily="34" charset="0"/>
                <a:ea typeface="Arial Narrow"/>
                <a:cs typeface="Arial Narrow"/>
                <a:sym typeface="Arial Narrow"/>
              </a:rPr>
              <a:t>QUE DECLARA NECESIDAD PUBLICA E INTERÉS NACIONAL LA CREACIÓN DEL SISTEMA NACIONAL DE CUIDADOS PARA LAS PERSONAS ADULTOS MAYORES</a:t>
            </a:r>
            <a:endParaRPr lang="es-MX" sz="1600" b="1" dirty="0">
              <a:latin typeface="Arial Black" panose="020B0A04020102020204" pitchFamily="34" charset="0"/>
            </a:endParaRPr>
          </a:p>
        </p:txBody>
      </p:sp>
      <p:pic>
        <p:nvPicPr>
          <p:cNvPr id="86" name="Google Shape;86;p13"/>
          <p:cNvPicPr preferRelativeResize="0"/>
          <p:nvPr/>
        </p:nvPicPr>
        <p:blipFill rotWithShape="1">
          <a:blip r:embed="rId4">
            <a:alphaModFix/>
          </a:blip>
          <a:srcRect l="7082" r="3502" b="11040"/>
          <a:stretch/>
        </p:blipFill>
        <p:spPr>
          <a:xfrm>
            <a:off x="4353726" y="404664"/>
            <a:ext cx="4466746" cy="4838850"/>
          </a:xfrm>
          <a:prstGeom prst="rect">
            <a:avLst/>
          </a:prstGeom>
          <a:noFill/>
          <a:ln>
            <a:noFill/>
          </a:ln>
        </p:spPr>
      </p:pic>
      <p:sp>
        <p:nvSpPr>
          <p:cNvPr id="87" name="Google Shape;87;p13"/>
          <p:cNvSpPr/>
          <p:nvPr/>
        </p:nvSpPr>
        <p:spPr>
          <a:xfrm>
            <a:off x="4348001" y="5301208"/>
            <a:ext cx="4503927" cy="86453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8" name="Google Shape;88;p13"/>
          <p:cNvSpPr txBox="1"/>
          <p:nvPr/>
        </p:nvSpPr>
        <p:spPr>
          <a:xfrm>
            <a:off x="4348001" y="5301208"/>
            <a:ext cx="447247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FFFF"/>
                </a:solidFill>
                <a:latin typeface="Arial"/>
                <a:ea typeface="Arial"/>
                <a:cs typeface="Arial"/>
                <a:sym typeface="Arial"/>
              </a:rPr>
              <a:t>PAUL SILVIO GUTIERREZ TICONA</a:t>
            </a:r>
            <a:endParaRPr/>
          </a:p>
          <a:p>
            <a:pPr marL="0" marR="0" lvl="0" indent="0" algn="ctr" rtl="0">
              <a:spcBef>
                <a:spcPts val="0"/>
              </a:spcBef>
              <a:spcAft>
                <a:spcPts val="0"/>
              </a:spcAft>
              <a:buNone/>
            </a:pPr>
            <a:r>
              <a:rPr lang="es-ES" sz="2000">
                <a:solidFill>
                  <a:srgbClr val="FFFFFF"/>
                </a:solidFill>
                <a:latin typeface="Arial"/>
                <a:ea typeface="Arial"/>
                <a:cs typeface="Arial"/>
                <a:sym typeface="Arial"/>
              </a:rPr>
              <a:t>Congresista de la República</a:t>
            </a:r>
            <a:endParaRPr sz="2000">
              <a:solidFill>
                <a:srgbClr val="FFFFFF"/>
              </a:solidFill>
              <a:latin typeface="Arial"/>
              <a:ea typeface="Arial"/>
              <a:cs typeface="Arial"/>
              <a:sym typeface="Arial"/>
            </a:endParaRPr>
          </a:p>
        </p:txBody>
      </p:sp>
      <p:sp>
        <p:nvSpPr>
          <p:cNvPr id="89" name="Google Shape;89;p13"/>
          <p:cNvSpPr/>
          <p:nvPr/>
        </p:nvSpPr>
        <p:spPr>
          <a:xfrm>
            <a:off x="-13448" y="6386624"/>
            <a:ext cx="9157447" cy="53067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6386624"/>
            <a:ext cx="9157447" cy="53067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5" name="Google Shape;95;p14"/>
          <p:cNvSpPr txBox="1"/>
          <p:nvPr/>
        </p:nvSpPr>
        <p:spPr>
          <a:xfrm>
            <a:off x="333992" y="6381328"/>
            <a:ext cx="849782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rgbClr val="FFFFFF"/>
                </a:solidFill>
                <a:latin typeface="Arial"/>
                <a:ea typeface="Arial"/>
                <a:cs typeface="Arial"/>
                <a:sym typeface="Arial"/>
              </a:rPr>
              <a:t>CONGRESISTA PAUL SILVIO GUTIERREZ TICONA</a:t>
            </a:r>
            <a:endParaRPr sz="1800" b="1">
              <a:solidFill>
                <a:srgbClr val="FFFFFF"/>
              </a:solidFill>
              <a:latin typeface="Arial"/>
              <a:ea typeface="Arial"/>
              <a:cs typeface="Arial"/>
              <a:sym typeface="Arial"/>
            </a:endParaRPr>
          </a:p>
        </p:txBody>
      </p:sp>
      <p:sp>
        <p:nvSpPr>
          <p:cNvPr id="96" name="Google Shape;96;p14"/>
          <p:cNvSpPr txBox="1"/>
          <p:nvPr/>
        </p:nvSpPr>
        <p:spPr>
          <a:xfrm>
            <a:off x="3240361" y="107340"/>
            <a:ext cx="2915815" cy="369332"/>
          </a:xfrm>
          <a:prstGeom prst="rect">
            <a:avLst/>
          </a:prstGeom>
          <a:solidFill>
            <a:srgbClr val="D8D8D8"/>
          </a:solidFill>
          <a:ln>
            <a:noFill/>
          </a:ln>
        </p:spPr>
        <p:txBody>
          <a:bodyPr spcFirstLastPara="1" wrap="square" lIns="91425" tIns="45700" rIns="91425" bIns="45700" anchor="t" anchorCtr="0">
            <a:spAutoFit/>
          </a:bodyPr>
          <a:lstStyle/>
          <a:p>
            <a:pPr lvl="0" algn="ctr"/>
            <a:r>
              <a:rPr lang="es-ES" sz="1800" b="1" dirty="0">
                <a:latin typeface="Arial Black"/>
                <a:ea typeface="Arial Black"/>
                <a:cs typeface="Arial Black"/>
                <a:sym typeface="Arial Black"/>
              </a:rPr>
              <a:t>PL 03242/2022-CR</a:t>
            </a:r>
          </a:p>
        </p:txBody>
      </p:sp>
      <p:pic>
        <p:nvPicPr>
          <p:cNvPr id="97" name="Google Shape;97;p14"/>
          <p:cNvPicPr preferRelativeResize="0"/>
          <p:nvPr/>
        </p:nvPicPr>
        <p:blipFill rotWithShape="1">
          <a:blip r:embed="rId3">
            <a:alphaModFix/>
          </a:blip>
          <a:srcRect/>
          <a:stretch/>
        </p:blipFill>
        <p:spPr>
          <a:xfrm>
            <a:off x="0" y="49541"/>
            <a:ext cx="1150772" cy="1203939"/>
          </a:xfrm>
          <a:prstGeom prst="rect">
            <a:avLst/>
          </a:prstGeom>
          <a:noFill/>
          <a:ln>
            <a:noFill/>
          </a:ln>
        </p:spPr>
      </p:pic>
      <p:sp>
        <p:nvSpPr>
          <p:cNvPr id="98" name="Google Shape;98;p14"/>
          <p:cNvSpPr txBox="1"/>
          <p:nvPr/>
        </p:nvSpPr>
        <p:spPr>
          <a:xfrm>
            <a:off x="1150772" y="501367"/>
            <a:ext cx="7875997" cy="477013"/>
          </a:xfrm>
          <a:prstGeom prst="rect">
            <a:avLst/>
          </a:prstGeom>
          <a:noFill/>
          <a:ln>
            <a:noFill/>
          </a:ln>
        </p:spPr>
        <p:txBody>
          <a:bodyPr spcFirstLastPara="1" wrap="square" lIns="91425" tIns="45700" rIns="91425" bIns="45700" anchor="t" anchorCtr="0">
            <a:spAutoFit/>
          </a:bodyPr>
          <a:lstStyle/>
          <a:p>
            <a:pPr lvl="0" algn="just"/>
            <a:r>
              <a:rPr lang="es-ES" sz="1250" b="1" dirty="0">
                <a:latin typeface="Roboto Serif"/>
                <a:ea typeface="Roboto Serif"/>
                <a:cs typeface="Roboto Serif"/>
                <a:sym typeface="Roboto Serif"/>
              </a:rPr>
              <a:t>LEY QUE DECLARA NECESIDAD PUBLICA E INTERÉS NACIONAL LA CREACIÓN DEL SISTEMA NACIONAL DE CUIDADOS PARA LAS PERSONAS ADULTOS MAYORES</a:t>
            </a:r>
            <a:endParaRPr sz="1250" dirty="0">
              <a:latin typeface="Roboto Serif"/>
              <a:ea typeface="Roboto Serif"/>
              <a:cs typeface="Roboto Serif"/>
              <a:sym typeface="Roboto Serif"/>
            </a:endParaRPr>
          </a:p>
        </p:txBody>
      </p:sp>
      <p:sp>
        <p:nvSpPr>
          <p:cNvPr id="99" name="Google Shape;99;p14"/>
          <p:cNvSpPr/>
          <p:nvPr/>
        </p:nvSpPr>
        <p:spPr>
          <a:xfrm>
            <a:off x="1469559" y="1094271"/>
            <a:ext cx="6691879" cy="579562"/>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s-MX" sz="2800" b="1" dirty="0">
                <a:solidFill>
                  <a:srgbClr val="C00000"/>
                </a:solidFill>
                <a:latin typeface="Arial Black"/>
                <a:ea typeface="Arial Black"/>
                <a:cs typeface="Arial Black"/>
                <a:sym typeface="Arial Black"/>
              </a:rPr>
              <a:t>Objeto de la Ley</a:t>
            </a:r>
            <a:endParaRPr sz="2000" dirty="0"/>
          </a:p>
        </p:txBody>
      </p:sp>
      <p:sp>
        <p:nvSpPr>
          <p:cNvPr id="100" name="Google Shape;100;p14"/>
          <p:cNvSpPr/>
          <p:nvPr/>
        </p:nvSpPr>
        <p:spPr>
          <a:xfrm>
            <a:off x="185738" y="1862627"/>
            <a:ext cx="8646077" cy="4075606"/>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just"/>
            <a:r>
              <a:rPr lang="es-ES" sz="2700" dirty="0">
                <a:solidFill>
                  <a:schemeClr val="dk1"/>
                </a:solidFill>
              </a:rPr>
              <a:t>La presente ley tiene por objeto incorporar en agenda del estado la creación del Sistema Nacional de Cuidados para personas adultas mayores a fin de garantizar la protección social, y articular los servicios de atención general o especializada que brindan instituciones públicas y privadas para garantizar la calidad de vida de las personas sujetas de cuidados  y de las personas cuidadoras.</a:t>
            </a:r>
            <a:endParaRPr sz="2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6386624"/>
            <a:ext cx="9157447" cy="53067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5" name="Google Shape;95;p14"/>
          <p:cNvSpPr txBox="1"/>
          <p:nvPr/>
        </p:nvSpPr>
        <p:spPr>
          <a:xfrm>
            <a:off x="333992" y="6381328"/>
            <a:ext cx="849782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rgbClr val="FFFFFF"/>
                </a:solidFill>
                <a:latin typeface="Arial"/>
                <a:ea typeface="Arial"/>
                <a:cs typeface="Arial"/>
                <a:sym typeface="Arial"/>
              </a:rPr>
              <a:t>CONGRESISTA PAUL SILVIO GUTIERREZ TICONA</a:t>
            </a:r>
            <a:endParaRPr sz="1800" b="1">
              <a:solidFill>
                <a:srgbClr val="FFFFFF"/>
              </a:solidFill>
              <a:latin typeface="Arial"/>
              <a:ea typeface="Arial"/>
              <a:cs typeface="Arial"/>
              <a:sym typeface="Arial"/>
            </a:endParaRPr>
          </a:p>
        </p:txBody>
      </p:sp>
      <p:pic>
        <p:nvPicPr>
          <p:cNvPr id="97" name="Google Shape;97;p14"/>
          <p:cNvPicPr preferRelativeResize="0"/>
          <p:nvPr/>
        </p:nvPicPr>
        <p:blipFill rotWithShape="1">
          <a:blip r:embed="rId3">
            <a:alphaModFix/>
          </a:blip>
          <a:srcRect/>
          <a:stretch/>
        </p:blipFill>
        <p:spPr>
          <a:xfrm>
            <a:off x="0" y="49541"/>
            <a:ext cx="1150772" cy="1203939"/>
          </a:xfrm>
          <a:prstGeom prst="rect">
            <a:avLst/>
          </a:prstGeom>
          <a:noFill/>
          <a:ln>
            <a:noFill/>
          </a:ln>
        </p:spPr>
      </p:pic>
      <p:sp>
        <p:nvSpPr>
          <p:cNvPr id="100" name="Google Shape;100;p14"/>
          <p:cNvSpPr/>
          <p:nvPr/>
        </p:nvSpPr>
        <p:spPr>
          <a:xfrm>
            <a:off x="333992" y="2151567"/>
            <a:ext cx="8497824" cy="406312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gn="just"/>
            <a:r>
              <a:rPr lang="es-ES" sz="2400" dirty="0"/>
              <a:t>La presente ley dispone y Declara Necesidad Publica e Interés Nacional la Creación del Sistema Nacional de Cuidados para las Personas Adultos Mayores, con la finalidad de implementar centro de cuidados para garantizar el bienestar, la calidad de vida, desarrollo integral de las personas adultos mayores en situación de pobreza o extrema pobreza y/o aquellas que requieren cuidados por medio de personas cuidadoras buscando fortalecer su subsistencia y promover relaciones familiares saludables entre ellos</a:t>
            </a:r>
            <a:r>
              <a:rPr lang="es-MX" sz="2400" dirty="0" smtClean="0"/>
              <a:t>.</a:t>
            </a:r>
            <a:endParaRPr lang="es-ES" sz="2400" dirty="0"/>
          </a:p>
          <a:p>
            <a:pPr marL="0" marR="0" lvl="0" indent="0" algn="just" rtl="0">
              <a:spcBef>
                <a:spcPts val="0"/>
              </a:spcBef>
              <a:spcAft>
                <a:spcPts val="0"/>
              </a:spcAft>
              <a:buNone/>
            </a:pPr>
            <a:endParaRPr sz="2400" dirty="0"/>
          </a:p>
        </p:txBody>
      </p:sp>
      <p:sp>
        <p:nvSpPr>
          <p:cNvPr id="2" name="Google Shape;99;p14">
            <a:extLst>
              <a:ext uri="{FF2B5EF4-FFF2-40B4-BE49-F238E27FC236}">
                <a16:creationId xmlns="" xmlns:a16="http://schemas.microsoft.com/office/drawing/2014/main" id="{1D44D808-1AD8-38CC-8E70-7C06F3B549E1}"/>
              </a:ext>
            </a:extLst>
          </p:cNvPr>
          <p:cNvSpPr/>
          <p:nvPr/>
        </p:nvSpPr>
        <p:spPr>
          <a:xfrm>
            <a:off x="333992" y="1222727"/>
            <a:ext cx="8681053" cy="760756"/>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524000" lvl="0" indent="-1524000">
              <a:buClr>
                <a:schemeClr val="dk1"/>
              </a:buClr>
            </a:pPr>
            <a:r>
              <a:rPr lang="es-ES" sz="2000" b="1" dirty="0">
                <a:solidFill>
                  <a:srgbClr val="C00000"/>
                </a:solidFill>
                <a:latin typeface="Arial Black"/>
                <a:sym typeface="Arial Black"/>
              </a:rPr>
              <a:t>Artículo 2. Creación del Sistema Nacional de Cuidados para las Personas Adultos Mayores</a:t>
            </a:r>
            <a:endParaRPr sz="1600" dirty="0"/>
          </a:p>
        </p:txBody>
      </p:sp>
      <p:sp>
        <p:nvSpPr>
          <p:cNvPr id="9" name="Google Shape;96;p14"/>
          <p:cNvSpPr txBox="1"/>
          <p:nvPr/>
        </p:nvSpPr>
        <p:spPr>
          <a:xfrm>
            <a:off x="3240361" y="107340"/>
            <a:ext cx="2915815" cy="369332"/>
          </a:xfrm>
          <a:prstGeom prst="rect">
            <a:avLst/>
          </a:prstGeom>
          <a:solidFill>
            <a:srgbClr val="D8D8D8"/>
          </a:solidFill>
          <a:ln>
            <a:noFill/>
          </a:ln>
        </p:spPr>
        <p:txBody>
          <a:bodyPr spcFirstLastPara="1" wrap="square" lIns="91425" tIns="45700" rIns="91425" bIns="45700" anchor="t" anchorCtr="0">
            <a:spAutoFit/>
          </a:bodyPr>
          <a:lstStyle/>
          <a:p>
            <a:pPr lvl="0" algn="ctr"/>
            <a:r>
              <a:rPr lang="es-ES" sz="1800" b="1" dirty="0">
                <a:latin typeface="Arial Black"/>
                <a:ea typeface="Arial Black"/>
                <a:cs typeface="Arial Black"/>
                <a:sym typeface="Arial Black"/>
              </a:rPr>
              <a:t>PL 03242/2022-CR</a:t>
            </a:r>
          </a:p>
        </p:txBody>
      </p:sp>
      <p:sp>
        <p:nvSpPr>
          <p:cNvPr id="3" name="Google Shape;98;p14">
            <a:extLst>
              <a:ext uri="{FF2B5EF4-FFF2-40B4-BE49-F238E27FC236}">
                <a16:creationId xmlns="" xmlns:a16="http://schemas.microsoft.com/office/drawing/2014/main" id="{9AE1A4FC-2D20-7573-CE5A-45C024700F99}"/>
              </a:ext>
            </a:extLst>
          </p:cNvPr>
          <p:cNvSpPr txBox="1"/>
          <p:nvPr/>
        </p:nvSpPr>
        <p:spPr>
          <a:xfrm>
            <a:off x="1150772" y="501367"/>
            <a:ext cx="7875997" cy="477013"/>
          </a:xfrm>
          <a:prstGeom prst="rect">
            <a:avLst/>
          </a:prstGeom>
          <a:noFill/>
          <a:ln>
            <a:noFill/>
          </a:ln>
        </p:spPr>
        <p:txBody>
          <a:bodyPr spcFirstLastPara="1" wrap="square" lIns="91425" tIns="45700" rIns="91425" bIns="45700" anchor="t" anchorCtr="0">
            <a:spAutoFit/>
          </a:bodyPr>
          <a:lstStyle/>
          <a:p>
            <a:pPr lvl="0" algn="just"/>
            <a:r>
              <a:rPr lang="es-ES" sz="1250" b="1" dirty="0">
                <a:latin typeface="Roboto Serif"/>
                <a:ea typeface="Roboto Serif"/>
                <a:cs typeface="Roboto Serif"/>
                <a:sym typeface="Roboto Serif"/>
              </a:rPr>
              <a:t>LEY QUE DECLARA NECESIDAD PUBLICA E INTERÉS NACIONAL LA CREACIÓN DEL SISTEMA NACIONAL DE CUIDADOS PARA LAS PERSONAS ADULTOS MAYORES</a:t>
            </a:r>
            <a:endParaRPr sz="1250" dirty="0">
              <a:latin typeface="Roboto Serif"/>
              <a:ea typeface="Roboto Serif"/>
              <a:cs typeface="Roboto Serif"/>
              <a:sym typeface="Roboto Serif"/>
            </a:endParaRPr>
          </a:p>
        </p:txBody>
      </p:sp>
    </p:spTree>
    <p:extLst>
      <p:ext uri="{BB962C8B-B14F-4D97-AF65-F5344CB8AC3E}">
        <p14:creationId xmlns:p14="http://schemas.microsoft.com/office/powerpoint/2010/main" val="360705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6386624"/>
            <a:ext cx="9157447" cy="53067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5" name="Google Shape;95;p14"/>
          <p:cNvSpPr txBox="1"/>
          <p:nvPr/>
        </p:nvSpPr>
        <p:spPr>
          <a:xfrm>
            <a:off x="333992" y="6381328"/>
            <a:ext cx="849782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rgbClr val="FFFFFF"/>
                </a:solidFill>
                <a:latin typeface="Arial"/>
                <a:ea typeface="Arial"/>
                <a:cs typeface="Arial"/>
                <a:sym typeface="Arial"/>
              </a:rPr>
              <a:t>CONGRESISTA PAUL SILVIO GUTIERREZ TICONA</a:t>
            </a:r>
            <a:endParaRPr sz="1800" b="1">
              <a:solidFill>
                <a:srgbClr val="FFFFFF"/>
              </a:solidFill>
              <a:latin typeface="Arial"/>
              <a:ea typeface="Arial"/>
              <a:cs typeface="Arial"/>
              <a:sym typeface="Arial"/>
            </a:endParaRPr>
          </a:p>
        </p:txBody>
      </p:sp>
      <p:pic>
        <p:nvPicPr>
          <p:cNvPr id="97" name="Google Shape;97;p14"/>
          <p:cNvPicPr preferRelativeResize="0"/>
          <p:nvPr/>
        </p:nvPicPr>
        <p:blipFill rotWithShape="1">
          <a:blip r:embed="rId3">
            <a:alphaModFix/>
          </a:blip>
          <a:srcRect/>
          <a:stretch/>
        </p:blipFill>
        <p:spPr>
          <a:xfrm>
            <a:off x="0" y="49541"/>
            <a:ext cx="1150772" cy="1203939"/>
          </a:xfrm>
          <a:prstGeom prst="rect">
            <a:avLst/>
          </a:prstGeom>
          <a:noFill/>
          <a:ln>
            <a:noFill/>
          </a:ln>
        </p:spPr>
      </p:pic>
      <p:sp>
        <p:nvSpPr>
          <p:cNvPr id="100" name="Google Shape;100;p14"/>
          <p:cNvSpPr/>
          <p:nvPr/>
        </p:nvSpPr>
        <p:spPr>
          <a:xfrm>
            <a:off x="199292" y="1928813"/>
            <a:ext cx="8827477" cy="3956103"/>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gn="just"/>
            <a:r>
              <a:rPr lang="es-MX" sz="2000" b="1" dirty="0"/>
              <a:t>PRIMERA. Reglamentación</a:t>
            </a:r>
          </a:p>
          <a:p>
            <a:pPr algn="just"/>
            <a:r>
              <a:rPr lang="es-ES" sz="2000" dirty="0"/>
              <a:t>El Ministerio de la Mujer y Poblaciones Vulnerables, en el término de los treinta (30) días hábiles, contados a partir del día siguiente de su publicación en el diario oficial “El Peruano”, conformará una comisión multisectorial para elaborar el estudio y la ejecución del proyecto para su implementación de la presente ley</a:t>
            </a:r>
            <a:r>
              <a:rPr lang="es-MX" sz="2000" dirty="0" smtClean="0"/>
              <a:t>.</a:t>
            </a:r>
            <a:endParaRPr lang="es-MX" sz="2000" dirty="0"/>
          </a:p>
          <a:p>
            <a:pPr algn="just"/>
            <a:endParaRPr lang="es-MX" sz="2000" dirty="0"/>
          </a:p>
          <a:p>
            <a:pPr algn="just"/>
            <a:r>
              <a:rPr lang="es-MX" sz="2000" b="1" dirty="0"/>
              <a:t>SEGUNDA. Vigencia de la norma</a:t>
            </a:r>
          </a:p>
          <a:p>
            <a:pPr algn="just"/>
            <a:r>
              <a:rPr lang="es-ES" sz="2000" dirty="0"/>
              <a:t>La presente Ley, entra en vigencia a partir del día siguiente de la publicación en el Diario Oficial El Peruano</a:t>
            </a:r>
            <a:r>
              <a:rPr lang="es-MX" sz="2000" dirty="0" smtClean="0"/>
              <a:t>.</a:t>
            </a:r>
            <a:endParaRPr lang="es-MX" sz="2000" dirty="0"/>
          </a:p>
        </p:txBody>
      </p:sp>
      <p:sp>
        <p:nvSpPr>
          <p:cNvPr id="2" name="Google Shape;99;p14">
            <a:extLst>
              <a:ext uri="{FF2B5EF4-FFF2-40B4-BE49-F238E27FC236}">
                <a16:creationId xmlns="" xmlns:a16="http://schemas.microsoft.com/office/drawing/2014/main" id="{1D44D808-1AD8-38CC-8E70-7C06F3B549E1}"/>
              </a:ext>
            </a:extLst>
          </p:cNvPr>
          <p:cNvSpPr/>
          <p:nvPr/>
        </p:nvSpPr>
        <p:spPr>
          <a:xfrm>
            <a:off x="1312985" y="1222727"/>
            <a:ext cx="7233138" cy="454147"/>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ctr">
              <a:buClr>
                <a:schemeClr val="dk1"/>
              </a:buClr>
            </a:pPr>
            <a:r>
              <a:rPr lang="es-ES" sz="1800" b="1" dirty="0">
                <a:solidFill>
                  <a:srgbClr val="C00000"/>
                </a:solidFill>
                <a:latin typeface="Arial Black"/>
                <a:sym typeface="Arial Black"/>
              </a:rPr>
              <a:t>DISPOSICIONES COMPLEMENTARIAS FINALES</a:t>
            </a:r>
            <a:endParaRPr dirty="0"/>
          </a:p>
        </p:txBody>
      </p:sp>
      <p:sp>
        <p:nvSpPr>
          <p:cNvPr id="9" name="Google Shape;96;p14"/>
          <p:cNvSpPr txBox="1"/>
          <p:nvPr/>
        </p:nvSpPr>
        <p:spPr>
          <a:xfrm>
            <a:off x="3240361" y="107340"/>
            <a:ext cx="2915815" cy="369332"/>
          </a:xfrm>
          <a:prstGeom prst="rect">
            <a:avLst/>
          </a:prstGeom>
          <a:solidFill>
            <a:srgbClr val="D8D8D8"/>
          </a:solidFill>
          <a:ln>
            <a:noFill/>
          </a:ln>
        </p:spPr>
        <p:txBody>
          <a:bodyPr spcFirstLastPara="1" wrap="square" lIns="91425" tIns="45700" rIns="91425" bIns="45700" anchor="t" anchorCtr="0">
            <a:spAutoFit/>
          </a:bodyPr>
          <a:lstStyle/>
          <a:p>
            <a:pPr lvl="0" algn="ctr"/>
            <a:r>
              <a:rPr lang="es-ES" sz="1800" b="1" dirty="0">
                <a:latin typeface="Arial Black"/>
                <a:ea typeface="Arial Black"/>
                <a:cs typeface="Arial Black"/>
                <a:sym typeface="Arial Black"/>
              </a:rPr>
              <a:t>PL 03242/2022-CR</a:t>
            </a:r>
          </a:p>
        </p:txBody>
      </p:sp>
      <p:sp>
        <p:nvSpPr>
          <p:cNvPr id="3" name="Google Shape;98;p14">
            <a:extLst>
              <a:ext uri="{FF2B5EF4-FFF2-40B4-BE49-F238E27FC236}">
                <a16:creationId xmlns="" xmlns:a16="http://schemas.microsoft.com/office/drawing/2014/main" id="{9AE1A4FC-2D20-7573-CE5A-45C024700F99}"/>
              </a:ext>
            </a:extLst>
          </p:cNvPr>
          <p:cNvSpPr txBox="1"/>
          <p:nvPr/>
        </p:nvSpPr>
        <p:spPr>
          <a:xfrm>
            <a:off x="1150772" y="501367"/>
            <a:ext cx="7875997" cy="477013"/>
          </a:xfrm>
          <a:prstGeom prst="rect">
            <a:avLst/>
          </a:prstGeom>
          <a:noFill/>
          <a:ln>
            <a:noFill/>
          </a:ln>
        </p:spPr>
        <p:txBody>
          <a:bodyPr spcFirstLastPara="1" wrap="square" lIns="91425" tIns="45700" rIns="91425" bIns="45700" anchor="t" anchorCtr="0">
            <a:spAutoFit/>
          </a:bodyPr>
          <a:lstStyle/>
          <a:p>
            <a:pPr lvl="0" algn="just"/>
            <a:r>
              <a:rPr lang="es-ES" sz="1250" b="1" dirty="0">
                <a:latin typeface="Roboto Serif"/>
                <a:ea typeface="Roboto Serif"/>
                <a:cs typeface="Roboto Serif"/>
                <a:sym typeface="Roboto Serif"/>
              </a:rPr>
              <a:t>LEY QUE DECLARA NECESIDAD PUBLICA E INTERÉS NACIONAL LA CREACIÓN DEL SISTEMA NACIONAL DE CUIDADOS PARA LAS PERSONAS ADULTOS MAYORES</a:t>
            </a:r>
            <a:endParaRPr sz="1250" dirty="0">
              <a:latin typeface="Roboto Serif"/>
              <a:ea typeface="Roboto Serif"/>
              <a:cs typeface="Roboto Serif"/>
              <a:sym typeface="Roboto Serif"/>
            </a:endParaRPr>
          </a:p>
        </p:txBody>
      </p:sp>
    </p:spTree>
    <p:extLst>
      <p:ext uri="{BB962C8B-B14F-4D97-AF65-F5344CB8AC3E}">
        <p14:creationId xmlns:p14="http://schemas.microsoft.com/office/powerpoint/2010/main" val="408466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6386624"/>
            <a:ext cx="9157447" cy="53067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5" name="Google Shape;95;p14"/>
          <p:cNvSpPr txBox="1"/>
          <p:nvPr/>
        </p:nvSpPr>
        <p:spPr>
          <a:xfrm>
            <a:off x="333992" y="6381328"/>
            <a:ext cx="849782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rgbClr val="FFFFFF"/>
                </a:solidFill>
                <a:latin typeface="Arial"/>
                <a:ea typeface="Arial"/>
                <a:cs typeface="Arial"/>
                <a:sym typeface="Arial"/>
              </a:rPr>
              <a:t>CONGRESISTA PAUL SILVIO GUTIERREZ TICONA</a:t>
            </a:r>
            <a:endParaRPr sz="1800" b="1">
              <a:solidFill>
                <a:srgbClr val="FFFFFF"/>
              </a:solidFill>
              <a:latin typeface="Arial"/>
              <a:ea typeface="Arial"/>
              <a:cs typeface="Arial"/>
              <a:sym typeface="Arial"/>
            </a:endParaRPr>
          </a:p>
        </p:txBody>
      </p:sp>
      <p:pic>
        <p:nvPicPr>
          <p:cNvPr id="97" name="Google Shape;97;p14"/>
          <p:cNvPicPr preferRelativeResize="0"/>
          <p:nvPr/>
        </p:nvPicPr>
        <p:blipFill rotWithShape="1">
          <a:blip r:embed="rId3">
            <a:alphaModFix/>
          </a:blip>
          <a:srcRect/>
          <a:stretch/>
        </p:blipFill>
        <p:spPr>
          <a:xfrm>
            <a:off x="0" y="49541"/>
            <a:ext cx="1150772" cy="1203939"/>
          </a:xfrm>
          <a:prstGeom prst="rect">
            <a:avLst/>
          </a:prstGeom>
          <a:noFill/>
          <a:ln>
            <a:noFill/>
          </a:ln>
        </p:spPr>
      </p:pic>
      <p:sp>
        <p:nvSpPr>
          <p:cNvPr id="100" name="Google Shape;100;p14"/>
          <p:cNvSpPr/>
          <p:nvPr/>
        </p:nvSpPr>
        <p:spPr>
          <a:xfrm>
            <a:off x="-13448" y="1478233"/>
            <a:ext cx="9143998" cy="4878399"/>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just"/>
            <a:r>
              <a:rPr lang="es-MX" sz="1700" dirty="0">
                <a:solidFill>
                  <a:schemeClr val="dk1"/>
                </a:solidFill>
              </a:rPr>
              <a:t>La presente iniciativa legislativa </a:t>
            </a:r>
            <a:r>
              <a:rPr lang="es-ES" sz="1700" dirty="0" smtClean="0">
                <a:solidFill>
                  <a:schemeClr val="dk1"/>
                </a:solidFill>
              </a:rPr>
              <a:t>lo </a:t>
            </a:r>
            <a:r>
              <a:rPr lang="es-ES" sz="1700" dirty="0">
                <a:solidFill>
                  <a:schemeClr val="dk1"/>
                </a:solidFill>
              </a:rPr>
              <a:t>que se busca es incorporar en la política del estado el derecho al cuidado de las personas adultas como derecho fundamental en concordancia con los compromisos sociales con el Organización de la Naciones Unidas, y así mismo nuestro estado ha incorporado como agenda de prioridades en las políticas públicas y ha  instituido la atención de los cuidados como una dimensión fundamental, </a:t>
            </a:r>
            <a:r>
              <a:rPr lang="es-ES" sz="1700" dirty="0" smtClean="0">
                <a:solidFill>
                  <a:schemeClr val="dk1"/>
                </a:solidFill>
              </a:rPr>
              <a:t>y así </a:t>
            </a:r>
            <a:r>
              <a:rPr lang="es-ES" sz="1700" dirty="0">
                <a:solidFill>
                  <a:schemeClr val="dk1"/>
                </a:solidFill>
              </a:rPr>
              <a:t>lo dispone la Política General de Gobierno para el Periodo 2021-2026, donde se establece en el eje 6: </a:t>
            </a:r>
            <a:r>
              <a:rPr lang="es-ES" sz="1700" i="1" dirty="0" smtClean="0">
                <a:solidFill>
                  <a:schemeClr val="dk1"/>
                </a:solidFill>
              </a:rPr>
              <a:t>“Fortalecimiento del Sistema Democrático, Seguridad ciudadana y Lucha contra la corrupción”</a:t>
            </a:r>
            <a:r>
              <a:rPr lang="es-ES" sz="1700" dirty="0" smtClean="0">
                <a:solidFill>
                  <a:schemeClr val="dk1"/>
                </a:solidFill>
              </a:rPr>
              <a:t>, la </a:t>
            </a:r>
            <a:r>
              <a:rPr lang="es-ES" sz="1700" dirty="0">
                <a:solidFill>
                  <a:schemeClr val="dk1"/>
                </a:solidFill>
              </a:rPr>
              <a:t>línea de intervención 6.1.9 </a:t>
            </a:r>
            <a:r>
              <a:rPr lang="es-ES" sz="1700" i="1" dirty="0">
                <a:solidFill>
                  <a:schemeClr val="dk1"/>
                </a:solidFill>
              </a:rPr>
              <a:t>“Impulsarla creación y puesta en marcha del Sistema Nacional de Cuidados”.</a:t>
            </a:r>
            <a:r>
              <a:rPr lang="es-ES" sz="1700" dirty="0">
                <a:solidFill>
                  <a:schemeClr val="dk1"/>
                </a:solidFill>
              </a:rPr>
              <a:t> Asimismo, la Política Nacional de Igualdad de Género, determina en su objetivo prioritario 4: </a:t>
            </a:r>
            <a:r>
              <a:rPr lang="es-ES" sz="1700" i="1" dirty="0">
                <a:solidFill>
                  <a:schemeClr val="dk1"/>
                </a:solidFill>
              </a:rPr>
              <a:t>“Garantizar el ejercicio de los derechos económicos y sociales de las mujeres"</a:t>
            </a:r>
            <a:r>
              <a:rPr lang="es-ES" sz="1700" dirty="0">
                <a:solidFill>
                  <a:schemeClr val="dk1"/>
                </a:solidFill>
              </a:rPr>
              <a:t>, el lineamiento 4.1: </a:t>
            </a:r>
            <a:r>
              <a:rPr lang="es-ES" sz="1700" i="1" dirty="0">
                <a:solidFill>
                  <a:schemeClr val="dk1"/>
                </a:solidFill>
              </a:rPr>
              <a:t>“La implementación del Sistema Nacional de Cuidados con enfoque de género para personas en situación de dependencia",</a:t>
            </a:r>
            <a:r>
              <a:rPr lang="es-ES" sz="1700" dirty="0">
                <a:solidFill>
                  <a:schemeClr val="dk1"/>
                </a:solidFill>
              </a:rPr>
              <a:t> por lo tanto es razonable </a:t>
            </a:r>
            <a:r>
              <a:rPr lang="es-ES" sz="1700" dirty="0" smtClean="0">
                <a:solidFill>
                  <a:schemeClr val="dk1"/>
                </a:solidFill>
              </a:rPr>
              <a:t>que se incorpore en nuestro ordenamiento jurídico con la aprobación de la presente Ley, en similar propuesta el poder Ejecutivo había </a:t>
            </a:r>
            <a:r>
              <a:rPr lang="es-ES" sz="1700" dirty="0">
                <a:solidFill>
                  <a:schemeClr val="dk1"/>
                </a:solidFill>
              </a:rPr>
              <a:t>presentado </a:t>
            </a:r>
            <a:r>
              <a:rPr lang="es-ES" sz="1700" dirty="0" smtClean="0">
                <a:solidFill>
                  <a:schemeClr val="dk1"/>
                </a:solidFill>
              </a:rPr>
              <a:t>el Proyecto </a:t>
            </a:r>
            <a:r>
              <a:rPr lang="es-ES" sz="1700" dirty="0">
                <a:solidFill>
                  <a:schemeClr val="dk1"/>
                </a:solidFill>
              </a:rPr>
              <a:t>de Ley </a:t>
            </a:r>
            <a:r>
              <a:rPr lang="es-ES" sz="1700" dirty="0" smtClean="0">
                <a:solidFill>
                  <a:schemeClr val="dk1"/>
                </a:solidFill>
              </a:rPr>
              <a:t>2735/2022-PE, por lo que </a:t>
            </a:r>
            <a:r>
              <a:rPr lang="es-ES" sz="1700" dirty="0" err="1" smtClean="0">
                <a:solidFill>
                  <a:schemeClr val="dk1"/>
                </a:solidFill>
              </a:rPr>
              <a:t>solictamos</a:t>
            </a:r>
            <a:r>
              <a:rPr lang="es-ES" sz="1700" dirty="0" smtClean="0">
                <a:solidFill>
                  <a:schemeClr val="dk1"/>
                </a:solidFill>
              </a:rPr>
              <a:t> su apoyo y se apruebe el presente proyecto de ley y con ello </a:t>
            </a:r>
            <a:r>
              <a:rPr lang="es-ES" sz="1700" dirty="0">
                <a:solidFill>
                  <a:schemeClr val="dk1"/>
                </a:solidFill>
              </a:rPr>
              <a:t>se garantizará y se fortalecerá el estado de derecho a fin que nuestro adultos mayores estén protegidos por el estado</a:t>
            </a:r>
            <a:r>
              <a:rPr lang="es-MX" sz="1700" dirty="0" smtClean="0">
                <a:solidFill>
                  <a:schemeClr val="dk1"/>
                </a:solidFill>
              </a:rPr>
              <a:t>.</a:t>
            </a:r>
            <a:endParaRPr lang="es-MX" sz="1700" dirty="0"/>
          </a:p>
          <a:p>
            <a:pPr lvl="0" algn="just"/>
            <a:r>
              <a:rPr lang="es-MX" sz="1700" dirty="0">
                <a:solidFill>
                  <a:schemeClr val="dk1"/>
                </a:solidFill>
              </a:rPr>
              <a:t>.</a:t>
            </a:r>
            <a:endParaRPr lang="es-MX" sz="1700" dirty="0"/>
          </a:p>
        </p:txBody>
      </p:sp>
      <p:sp>
        <p:nvSpPr>
          <p:cNvPr id="2" name="Google Shape;99;p14">
            <a:extLst>
              <a:ext uri="{FF2B5EF4-FFF2-40B4-BE49-F238E27FC236}">
                <a16:creationId xmlns="" xmlns:a16="http://schemas.microsoft.com/office/drawing/2014/main" id="{1D44D808-1AD8-38CC-8E70-7C06F3B549E1}"/>
              </a:ext>
            </a:extLst>
          </p:cNvPr>
          <p:cNvSpPr/>
          <p:nvPr/>
        </p:nvSpPr>
        <p:spPr>
          <a:xfrm>
            <a:off x="1946031" y="977240"/>
            <a:ext cx="5010903" cy="4038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s-MX" sz="2000" b="1" dirty="0">
                <a:solidFill>
                  <a:srgbClr val="C00000"/>
                </a:solidFill>
                <a:latin typeface="Arial Black"/>
                <a:sym typeface="Arial Black"/>
              </a:rPr>
              <a:t>CONCLUSIÓN</a:t>
            </a:r>
            <a:endParaRPr sz="1600" dirty="0"/>
          </a:p>
        </p:txBody>
      </p:sp>
      <p:sp>
        <p:nvSpPr>
          <p:cNvPr id="9" name="Google Shape;96;p14"/>
          <p:cNvSpPr txBox="1"/>
          <p:nvPr/>
        </p:nvSpPr>
        <p:spPr>
          <a:xfrm>
            <a:off x="3240361" y="107340"/>
            <a:ext cx="2915815" cy="369332"/>
          </a:xfrm>
          <a:prstGeom prst="rect">
            <a:avLst/>
          </a:prstGeom>
          <a:solidFill>
            <a:srgbClr val="D8D8D8"/>
          </a:solidFill>
          <a:ln>
            <a:noFill/>
          </a:ln>
        </p:spPr>
        <p:txBody>
          <a:bodyPr spcFirstLastPara="1" wrap="square" lIns="91425" tIns="45700" rIns="91425" bIns="45700" anchor="t" anchorCtr="0">
            <a:spAutoFit/>
          </a:bodyPr>
          <a:lstStyle/>
          <a:p>
            <a:pPr lvl="0" algn="ctr"/>
            <a:r>
              <a:rPr lang="es-ES" sz="1800" b="1" dirty="0">
                <a:latin typeface="Arial Black"/>
                <a:ea typeface="Arial Black"/>
                <a:cs typeface="Arial Black"/>
                <a:sym typeface="Arial Black"/>
              </a:rPr>
              <a:t>PL 03242/2022-CR</a:t>
            </a:r>
          </a:p>
        </p:txBody>
      </p:sp>
      <p:sp>
        <p:nvSpPr>
          <p:cNvPr id="3" name="Google Shape;98;p14">
            <a:extLst>
              <a:ext uri="{FF2B5EF4-FFF2-40B4-BE49-F238E27FC236}">
                <a16:creationId xmlns="" xmlns:a16="http://schemas.microsoft.com/office/drawing/2014/main" id="{79A46C26-504A-12E9-1622-558A6E58FE62}"/>
              </a:ext>
            </a:extLst>
          </p:cNvPr>
          <p:cNvSpPr txBox="1"/>
          <p:nvPr/>
        </p:nvSpPr>
        <p:spPr>
          <a:xfrm>
            <a:off x="1150772" y="501367"/>
            <a:ext cx="7875997" cy="477013"/>
          </a:xfrm>
          <a:prstGeom prst="rect">
            <a:avLst/>
          </a:prstGeom>
          <a:noFill/>
          <a:ln>
            <a:noFill/>
          </a:ln>
        </p:spPr>
        <p:txBody>
          <a:bodyPr spcFirstLastPara="1" wrap="square" lIns="91425" tIns="45700" rIns="91425" bIns="45700" anchor="t" anchorCtr="0">
            <a:spAutoFit/>
          </a:bodyPr>
          <a:lstStyle/>
          <a:p>
            <a:pPr lvl="0" algn="just"/>
            <a:r>
              <a:rPr lang="es-ES" sz="1250" b="1" dirty="0">
                <a:latin typeface="Roboto Serif"/>
                <a:ea typeface="Roboto Serif"/>
                <a:cs typeface="Roboto Serif"/>
                <a:sym typeface="Roboto Serif"/>
              </a:rPr>
              <a:t>LEY QUE DECLARA NECESIDAD PUBLICA E INTERÉS NACIONAL LA CREACIÓN DEL SISTEMA NACIONAL DE CUIDADOS PARA LAS PERSONAS ADULTOS MAYORES</a:t>
            </a:r>
            <a:endParaRPr sz="1250" dirty="0">
              <a:latin typeface="Roboto Serif"/>
              <a:ea typeface="Roboto Serif"/>
              <a:cs typeface="Roboto Serif"/>
              <a:sym typeface="Roboto Serif"/>
            </a:endParaRPr>
          </a:p>
        </p:txBody>
      </p:sp>
    </p:spTree>
    <p:extLst>
      <p:ext uri="{BB962C8B-B14F-4D97-AF65-F5344CB8AC3E}">
        <p14:creationId xmlns:p14="http://schemas.microsoft.com/office/powerpoint/2010/main" val="383327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9"/>
          <p:cNvPicPr preferRelativeResize="0"/>
          <p:nvPr/>
        </p:nvPicPr>
        <p:blipFill rotWithShape="1">
          <a:blip r:embed="rId3">
            <a:alphaModFix/>
          </a:blip>
          <a:srcRect/>
          <a:stretch/>
        </p:blipFill>
        <p:spPr>
          <a:xfrm>
            <a:off x="107504" y="116632"/>
            <a:ext cx="1150772" cy="1203939"/>
          </a:xfrm>
          <a:prstGeom prst="rect">
            <a:avLst/>
          </a:prstGeom>
          <a:noFill/>
          <a:ln>
            <a:noFill/>
          </a:ln>
        </p:spPr>
      </p:pic>
      <p:pic>
        <p:nvPicPr>
          <p:cNvPr id="163" name="Google Shape;163;p19"/>
          <p:cNvPicPr preferRelativeResize="0"/>
          <p:nvPr/>
        </p:nvPicPr>
        <p:blipFill rotWithShape="1">
          <a:blip r:embed="rId4">
            <a:alphaModFix/>
          </a:blip>
          <a:srcRect l="7082" r="3502" b="11040"/>
          <a:stretch/>
        </p:blipFill>
        <p:spPr>
          <a:xfrm>
            <a:off x="4353726" y="404664"/>
            <a:ext cx="4466746" cy="4838850"/>
          </a:xfrm>
          <a:prstGeom prst="rect">
            <a:avLst/>
          </a:prstGeom>
          <a:noFill/>
          <a:ln>
            <a:noFill/>
          </a:ln>
        </p:spPr>
      </p:pic>
      <p:sp>
        <p:nvSpPr>
          <p:cNvPr id="164" name="Google Shape;164;p19"/>
          <p:cNvSpPr/>
          <p:nvPr/>
        </p:nvSpPr>
        <p:spPr>
          <a:xfrm>
            <a:off x="4348001" y="5301208"/>
            <a:ext cx="4503927" cy="86453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5" name="Google Shape;165;p19"/>
          <p:cNvSpPr txBox="1"/>
          <p:nvPr/>
        </p:nvSpPr>
        <p:spPr>
          <a:xfrm>
            <a:off x="4348001" y="5301208"/>
            <a:ext cx="447247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FFFF"/>
                </a:solidFill>
                <a:latin typeface="Arial"/>
                <a:ea typeface="Arial"/>
                <a:cs typeface="Arial"/>
                <a:sym typeface="Arial"/>
              </a:rPr>
              <a:t>PAUL SILVIO GUTIERREZ TICONA</a:t>
            </a:r>
            <a:endParaRPr/>
          </a:p>
          <a:p>
            <a:pPr marL="0" marR="0" lvl="0" indent="0" algn="ctr" rtl="0">
              <a:spcBef>
                <a:spcPts val="0"/>
              </a:spcBef>
              <a:spcAft>
                <a:spcPts val="0"/>
              </a:spcAft>
              <a:buNone/>
            </a:pPr>
            <a:r>
              <a:rPr lang="es-ES" sz="2000">
                <a:solidFill>
                  <a:srgbClr val="FFFFFF"/>
                </a:solidFill>
                <a:latin typeface="Arial"/>
                <a:ea typeface="Arial"/>
                <a:cs typeface="Arial"/>
                <a:sym typeface="Arial"/>
              </a:rPr>
              <a:t>Congresista de la República</a:t>
            </a:r>
            <a:endParaRPr sz="2000">
              <a:solidFill>
                <a:srgbClr val="FFFFFF"/>
              </a:solidFill>
              <a:latin typeface="Arial"/>
              <a:ea typeface="Arial"/>
              <a:cs typeface="Arial"/>
              <a:sym typeface="Arial"/>
            </a:endParaRPr>
          </a:p>
        </p:txBody>
      </p:sp>
      <p:sp>
        <p:nvSpPr>
          <p:cNvPr id="166" name="Google Shape;166;p19"/>
          <p:cNvSpPr/>
          <p:nvPr/>
        </p:nvSpPr>
        <p:spPr>
          <a:xfrm>
            <a:off x="-13448" y="6386624"/>
            <a:ext cx="9157447" cy="53067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167" name="Google Shape;167;p19"/>
          <p:cNvPicPr preferRelativeResize="0"/>
          <p:nvPr/>
        </p:nvPicPr>
        <p:blipFill rotWithShape="1">
          <a:blip r:embed="rId5">
            <a:alphaModFix/>
          </a:blip>
          <a:srcRect/>
          <a:stretch/>
        </p:blipFill>
        <p:spPr>
          <a:xfrm>
            <a:off x="9151" y="3561857"/>
            <a:ext cx="4346825" cy="1091279"/>
          </a:xfrm>
          <a:prstGeom prst="rect">
            <a:avLst/>
          </a:prstGeom>
          <a:noFill/>
          <a:ln>
            <a:noFill/>
          </a:ln>
        </p:spPr>
      </p:pic>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650</Words>
  <Application>Microsoft Office PowerPoint</Application>
  <PresentationFormat>Presentación en pantalla (4:3)</PresentationFormat>
  <Paragraphs>32</Paragraphs>
  <Slides>6</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 Black</vt:lpstr>
      <vt:lpstr>Arial Narrow</vt:lpstr>
      <vt:lpstr>Calibri</vt:lpstr>
      <vt:lpstr>Roboto Serif</vt:lpstr>
      <vt:lpstr>Arial</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Koning Furlong Soto</dc:creator>
  <cp:lastModifiedBy>Koning Furlong Soto</cp:lastModifiedBy>
  <cp:revision>34</cp:revision>
  <cp:lastPrinted>2023-03-10T03:46:45Z</cp:lastPrinted>
  <dcterms:modified xsi:type="dcterms:W3CDTF">2023-03-13T14:35:30Z</dcterms:modified>
</cp:coreProperties>
</file>