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3"/>
  </p:notesMasterIdLst>
  <p:sldIdLst>
    <p:sldId id="323" r:id="rId2"/>
    <p:sldId id="256" r:id="rId3"/>
    <p:sldId id="261" r:id="rId4"/>
    <p:sldId id="304" r:id="rId5"/>
    <p:sldId id="309" r:id="rId6"/>
    <p:sldId id="308" r:id="rId7"/>
    <p:sldId id="310" r:id="rId8"/>
    <p:sldId id="312" r:id="rId9"/>
    <p:sldId id="313" r:id="rId10"/>
    <p:sldId id="315" r:id="rId11"/>
    <p:sldId id="311" r:id="rId12"/>
    <p:sldId id="316" r:id="rId13"/>
    <p:sldId id="318" r:id="rId14"/>
    <p:sldId id="317" r:id="rId15"/>
    <p:sldId id="319" r:id="rId16"/>
    <p:sldId id="320" r:id="rId17"/>
    <p:sldId id="321" r:id="rId18"/>
    <p:sldId id="322" r:id="rId19"/>
    <p:sldId id="324" r:id="rId20"/>
    <p:sldId id="325" r:id="rId21"/>
    <p:sldId id="326" r:id="rId22"/>
  </p:sldIdLst>
  <p:sldSz cx="9144000" cy="5143500" type="screen16x9"/>
  <p:notesSz cx="7010400" cy="9296400"/>
  <p:embeddedFontLst>
    <p:embeddedFont>
      <p:font typeface="Century Gothic" panose="020B0502020202020204" pitchFamily="34"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
      <p:font typeface="Poppins SemiBold" panose="020B0604020202020204" charset="0"/>
      <p:regular r:id="rId36"/>
      <p:bold r:id="rId37"/>
      <p:italic r:id="rId38"/>
      <p:boldItalic r:id="rId39"/>
    </p:embeddedFont>
    <p:embeddedFont>
      <p:font typeface="La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901115-6AE5-40A6-96AA-43A5FDA7AEB2}">
  <a:tblStyle styleId="{5A901115-6AE5-40A6-96AA-43A5FDA7AE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07" d="100"/>
          <a:sy n="107"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34910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84233f2bd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84233f2bd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831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d6c00e730_0_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d6c00e730_0_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3623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d6c00e730_0_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d6c00e730_0_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9770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d6c00e730_0_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d6c00e730_0_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1690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522e8b8fc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e522e8b8fc_3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6446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808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53450" y="1767862"/>
            <a:ext cx="3910500" cy="1857300"/>
          </a:xfrm>
          <a:prstGeom prst="rect">
            <a:avLst/>
          </a:prstGeom>
        </p:spPr>
        <p:txBody>
          <a:bodyPr spcFirstLastPara="1" wrap="square" lIns="91425" tIns="91425" rIns="91425" bIns="91425" anchor="b" anchorCtr="0">
            <a:noAutofit/>
          </a:bodyPr>
          <a:lstStyle>
            <a:lvl1pPr lvl="0" algn="r">
              <a:lnSpc>
                <a:spcPct val="95000"/>
              </a:lnSpc>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53536" y="3820119"/>
            <a:ext cx="3910500" cy="396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720000" y="1221150"/>
            <a:ext cx="42681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 name="Google Shape;34;p9"/>
          <p:cNvSpPr txBox="1">
            <a:spLocks noGrp="1"/>
          </p:cNvSpPr>
          <p:nvPr>
            <p:ph type="subTitle" idx="1"/>
          </p:nvPr>
        </p:nvSpPr>
        <p:spPr>
          <a:xfrm>
            <a:off x="720000" y="2240565"/>
            <a:ext cx="4268100" cy="168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719900" y="1228725"/>
            <a:ext cx="7704000" cy="34035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137"/>
        <p:cNvGrpSpPr/>
        <p:nvPr/>
      </p:nvGrpSpPr>
      <p:grpSpPr>
        <a:xfrm>
          <a:off x="0" y="0"/>
          <a:ext cx="0" cy="0"/>
          <a:chOff x="0" y="0"/>
          <a:chExt cx="0" cy="0"/>
        </a:xfrm>
      </p:grpSpPr>
      <p:sp>
        <p:nvSpPr>
          <p:cNvPr id="138" name="Google Shape;138;p25"/>
          <p:cNvSpPr txBox="1">
            <a:spLocks noGrp="1"/>
          </p:cNvSpPr>
          <p:nvPr>
            <p:ph type="subTitle" idx="1"/>
          </p:nvPr>
        </p:nvSpPr>
        <p:spPr>
          <a:xfrm>
            <a:off x="720000" y="1308275"/>
            <a:ext cx="6606000" cy="185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800"/>
              <a:buFont typeface="Open Sans"/>
              <a:buAutoNum type="arabicPeriod"/>
              <a:defRPr sz="1400"/>
            </a:lvl1pPr>
            <a:lvl2pPr lvl="1" algn="ctr" rtl="0">
              <a:lnSpc>
                <a:spcPct val="100000"/>
              </a:lnSpc>
              <a:spcBef>
                <a:spcPts val="0"/>
              </a:spcBef>
              <a:spcAft>
                <a:spcPts val="0"/>
              </a:spcAft>
              <a:buClr>
                <a:srgbClr val="999999"/>
              </a:buClr>
              <a:buSzPts val="800"/>
              <a:buFont typeface="Open Sans"/>
              <a:buAutoNum type="alphaLcPeriod"/>
              <a:defRPr/>
            </a:lvl2pPr>
            <a:lvl3pPr lvl="2" algn="ctr" rtl="0">
              <a:lnSpc>
                <a:spcPct val="100000"/>
              </a:lnSpc>
              <a:spcBef>
                <a:spcPts val="1600"/>
              </a:spcBef>
              <a:spcAft>
                <a:spcPts val="0"/>
              </a:spcAft>
              <a:buClr>
                <a:srgbClr val="999999"/>
              </a:buClr>
              <a:buSzPts val="800"/>
              <a:buFont typeface="Open Sans"/>
              <a:buAutoNum type="romanLcPeriod"/>
              <a:defRPr/>
            </a:lvl3pPr>
            <a:lvl4pPr lvl="3" algn="ctr" rtl="0">
              <a:lnSpc>
                <a:spcPct val="100000"/>
              </a:lnSpc>
              <a:spcBef>
                <a:spcPts val="1600"/>
              </a:spcBef>
              <a:spcAft>
                <a:spcPts val="0"/>
              </a:spcAft>
              <a:buClr>
                <a:srgbClr val="999999"/>
              </a:buClr>
              <a:buSzPts val="800"/>
              <a:buFont typeface="Open Sans"/>
              <a:buAutoNum type="arabicPeriod"/>
              <a:defRPr/>
            </a:lvl4pPr>
            <a:lvl5pPr lvl="4" algn="ctr" rtl="0">
              <a:lnSpc>
                <a:spcPct val="100000"/>
              </a:lnSpc>
              <a:spcBef>
                <a:spcPts val="1600"/>
              </a:spcBef>
              <a:spcAft>
                <a:spcPts val="0"/>
              </a:spcAft>
              <a:buClr>
                <a:srgbClr val="999999"/>
              </a:buClr>
              <a:buSzPts val="1200"/>
              <a:buFont typeface="Open Sans"/>
              <a:buAutoNum type="alphaLcPeriod"/>
              <a:defRPr/>
            </a:lvl5pPr>
            <a:lvl6pPr lvl="5" algn="ctr" rtl="0">
              <a:lnSpc>
                <a:spcPct val="100000"/>
              </a:lnSpc>
              <a:spcBef>
                <a:spcPts val="1600"/>
              </a:spcBef>
              <a:spcAft>
                <a:spcPts val="0"/>
              </a:spcAft>
              <a:buClr>
                <a:srgbClr val="999999"/>
              </a:buClr>
              <a:buSzPts val="1200"/>
              <a:buFont typeface="Open Sans"/>
              <a:buAutoNum type="romanLcPeriod"/>
              <a:defRPr/>
            </a:lvl6pPr>
            <a:lvl7pPr lvl="6" algn="ctr" rtl="0">
              <a:lnSpc>
                <a:spcPct val="100000"/>
              </a:lnSpc>
              <a:spcBef>
                <a:spcPts val="1600"/>
              </a:spcBef>
              <a:spcAft>
                <a:spcPts val="0"/>
              </a:spcAft>
              <a:buClr>
                <a:srgbClr val="999999"/>
              </a:buClr>
              <a:buSzPts val="700"/>
              <a:buFont typeface="Open Sans"/>
              <a:buAutoNum type="arabicPeriod"/>
              <a:defRPr/>
            </a:lvl7pPr>
            <a:lvl8pPr lvl="7" algn="ctr" rtl="0">
              <a:lnSpc>
                <a:spcPct val="100000"/>
              </a:lnSpc>
              <a:spcBef>
                <a:spcPts val="1600"/>
              </a:spcBef>
              <a:spcAft>
                <a:spcPts val="0"/>
              </a:spcAft>
              <a:buClr>
                <a:srgbClr val="999999"/>
              </a:buClr>
              <a:buSzPts val="700"/>
              <a:buFont typeface="Open Sans"/>
              <a:buAutoNum type="alphaLcPeriod"/>
              <a:defRPr/>
            </a:lvl8pPr>
            <a:lvl9pPr lvl="8" algn="ctr" rtl="0">
              <a:lnSpc>
                <a:spcPct val="100000"/>
              </a:lnSpc>
              <a:spcBef>
                <a:spcPts val="1600"/>
              </a:spcBef>
              <a:spcAft>
                <a:spcPts val="1600"/>
              </a:spcAft>
              <a:buClr>
                <a:srgbClr val="999999"/>
              </a:buClr>
              <a:buSzPts val="600"/>
              <a:buFont typeface="Open Sans"/>
              <a:buAutoNum type="romanLcPeriod"/>
              <a:defRPr/>
            </a:lvl9pPr>
          </a:lstStyle>
          <a:p>
            <a:endParaRPr/>
          </a:p>
        </p:txBody>
      </p:sp>
      <p:sp>
        <p:nvSpPr>
          <p:cNvPr id="139" name="Google Shape;139;p2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3_1">
    <p:spTree>
      <p:nvGrpSpPr>
        <p:cNvPr id="1" name="Shape 1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399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62" r:id="rId5"/>
    <p:sldLayoutId id="2147483671"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Rectángulo 3"/>
          <p:cNvSpPr/>
          <p:nvPr/>
        </p:nvSpPr>
        <p:spPr>
          <a:xfrm>
            <a:off x="5418994" y="-874583"/>
            <a:ext cx="6027612" cy="553998"/>
          </a:xfrm>
          <a:prstGeom prst="rect">
            <a:avLst/>
          </a:prstGeom>
        </p:spPr>
        <p:txBody>
          <a:bodyPr wrap="none">
            <a:spAutoFit/>
          </a:bodyPr>
          <a:lstStyle/>
          <a:p>
            <a:pPr algn="ctr"/>
            <a:r>
              <a:rPr lang="es-ES" sz="3000" b="1" dirty="0">
                <a:solidFill>
                  <a:schemeClr val="bg1"/>
                </a:solidFill>
                <a:latin typeface="Century Gothic" panose="020B0502020202020204" pitchFamily="34" charset="0"/>
                <a:ea typeface="Verdana" panose="020B0604030504040204" pitchFamily="34" charset="0"/>
                <a:cs typeface="Verdana" panose="020B0604030504040204" pitchFamily="34" charset="0"/>
              </a:rPr>
              <a:t>Proyecto de ley 01351/2021-CR</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850" y="285750"/>
            <a:ext cx="4432300" cy="4572000"/>
          </a:xfrm>
          <a:prstGeom prst="rect">
            <a:avLst/>
          </a:prstGeom>
        </p:spPr>
      </p:pic>
    </p:spTree>
    <p:extLst>
      <p:ext uri="{BB962C8B-B14F-4D97-AF65-F5344CB8AC3E}">
        <p14:creationId xmlns:p14="http://schemas.microsoft.com/office/powerpoint/2010/main" val="304545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A36F5698-0297-AA43-9687-9A7AEAD9383C}"/>
              </a:ext>
            </a:extLst>
          </p:cNvPr>
          <p:cNvSpPr txBox="1">
            <a:spLocks/>
          </p:cNvSpPr>
          <p:nvPr/>
        </p:nvSpPr>
        <p:spPr>
          <a:xfrm>
            <a:off x="213918" y="88486"/>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Suspensión del cargo</a:t>
            </a:r>
          </a:p>
        </p:txBody>
      </p:sp>
      <p:sp>
        <p:nvSpPr>
          <p:cNvPr id="4" name="Rectángulo 3">
            <a:extLst>
              <a:ext uri="{FF2B5EF4-FFF2-40B4-BE49-F238E27FC236}">
                <a16:creationId xmlns:a16="http://schemas.microsoft.com/office/drawing/2014/main" xmlns="" id="{10C06318-5F8B-224B-A93B-A853C54CF0D0}"/>
              </a:ext>
            </a:extLst>
          </p:cNvPr>
          <p:cNvSpPr/>
          <p:nvPr/>
        </p:nvSpPr>
        <p:spPr>
          <a:xfrm>
            <a:off x="648069" y="699453"/>
            <a:ext cx="7821228" cy="461665"/>
          </a:xfrm>
          <a:prstGeom prst="rect">
            <a:avLst/>
          </a:prstGeom>
        </p:spPr>
        <p:txBody>
          <a:bodyPr wrap="square">
            <a:spAutoFit/>
          </a:bodyPr>
          <a:lstStyle/>
          <a:p>
            <a:pPr algn="ctr">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Es una institución existente tanto para alcaldes, regidores, gobernadores regionales,  vice gobernadores y consejeros regionales:</a:t>
            </a:r>
            <a:endParaRPr lang="es-PE"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Tabla 9">
            <a:extLst>
              <a:ext uri="{FF2B5EF4-FFF2-40B4-BE49-F238E27FC236}">
                <a16:creationId xmlns:a16="http://schemas.microsoft.com/office/drawing/2014/main" xmlns="" id="{9DF5DA83-1A7C-D146-AC9D-CEBE2F56F610}"/>
              </a:ext>
            </a:extLst>
          </p:cNvPr>
          <p:cNvGraphicFramePr>
            <a:graphicFrameLocks noGrp="1"/>
          </p:cNvGraphicFramePr>
          <p:nvPr>
            <p:extLst>
              <p:ext uri="{D42A27DB-BD31-4B8C-83A1-F6EECF244321}">
                <p14:modId xmlns:p14="http://schemas.microsoft.com/office/powerpoint/2010/main" val="2889124796"/>
              </p:ext>
            </p:extLst>
          </p:nvPr>
        </p:nvGraphicFramePr>
        <p:xfrm>
          <a:off x="648069" y="1161118"/>
          <a:ext cx="7821228" cy="3622866"/>
        </p:xfrm>
        <a:graphic>
          <a:graphicData uri="http://schemas.openxmlformats.org/drawingml/2006/table">
            <a:tbl>
              <a:tblPr firstRow="1" bandRow="1">
                <a:tableStyleId>{5A901115-6AE5-40A6-96AA-43A5FDA7AEB2}</a:tableStyleId>
              </a:tblPr>
              <a:tblGrid>
                <a:gridCol w="3910614">
                  <a:extLst>
                    <a:ext uri="{9D8B030D-6E8A-4147-A177-3AD203B41FA5}">
                      <a16:colId xmlns:a16="http://schemas.microsoft.com/office/drawing/2014/main" xmlns="" val="885690663"/>
                    </a:ext>
                  </a:extLst>
                </a:gridCol>
                <a:gridCol w="3910614">
                  <a:extLst>
                    <a:ext uri="{9D8B030D-6E8A-4147-A177-3AD203B41FA5}">
                      <a16:colId xmlns:a16="http://schemas.microsoft.com/office/drawing/2014/main" xmlns="" val="668660312"/>
                    </a:ext>
                  </a:extLst>
                </a:gridCol>
              </a:tblGrid>
              <a:tr h="3144018">
                <a:tc>
                  <a:txBody>
                    <a:bodyPr/>
                    <a:lstStyle/>
                    <a:p>
                      <a:pPr>
                        <a:lnSpc>
                          <a:spcPct val="150000"/>
                        </a:lnSpc>
                      </a:pPr>
                      <a:r>
                        <a:rPr lang="es-PE" sz="1200" dirty="0">
                          <a:latin typeface="Century Gothic" panose="020B0502020202020204" pitchFamily="34" charset="0"/>
                        </a:rPr>
                        <a:t>Ley Orgánica de Gobiernos Regionales, Ley N 27867, establece las causales en el artículo 31:</a:t>
                      </a:r>
                    </a:p>
                    <a:p>
                      <a:pPr>
                        <a:lnSpc>
                          <a:spcPct val="150000"/>
                        </a:lnSpc>
                      </a:pPr>
                      <a:endParaRPr lang="es-PE" sz="1200" dirty="0">
                        <a:latin typeface="Century Gothic" panose="020B0502020202020204" pitchFamily="34" charset="0"/>
                      </a:endParaRPr>
                    </a:p>
                    <a:p>
                      <a:pPr marL="342900" indent="-342900">
                        <a:lnSpc>
                          <a:spcPct val="150000"/>
                        </a:lnSpc>
                        <a:buAutoNum type="arabicPeriod"/>
                      </a:pPr>
                      <a:r>
                        <a:rPr lang="es-PE" sz="1200" dirty="0">
                          <a:latin typeface="Century Gothic" panose="020B0502020202020204" pitchFamily="34" charset="0"/>
                        </a:rPr>
                        <a:t>Incapacidad física o mental temporal, acreditada por el organismo competente y declarada por el Consejo Regional.</a:t>
                      </a:r>
                    </a:p>
                    <a:p>
                      <a:pPr marL="342900" indent="-342900">
                        <a:lnSpc>
                          <a:spcPct val="150000"/>
                        </a:lnSpc>
                        <a:buAutoNum type="arabicPeriod"/>
                      </a:pPr>
                      <a:r>
                        <a:rPr lang="es-PE" sz="1200" dirty="0">
                          <a:latin typeface="Century Gothic" panose="020B0502020202020204" pitchFamily="34" charset="0"/>
                        </a:rPr>
                        <a:t>Mandato firme de detención derivado de un proceso penal.</a:t>
                      </a:r>
                    </a:p>
                    <a:p>
                      <a:pPr marL="342900" indent="-342900">
                        <a:lnSpc>
                          <a:spcPct val="150000"/>
                        </a:lnSpc>
                        <a:buAutoNum type="arabicPeriod"/>
                      </a:pPr>
                      <a:r>
                        <a:rPr lang="es-PE" sz="1200" dirty="0">
                          <a:latin typeface="Century Gothic" panose="020B0502020202020204" pitchFamily="34" charset="0"/>
                        </a:rPr>
                        <a:t>Sentencia judicial condenatoria emitida en segunda instancia por delito doloso con pena privatova de la libertad</a:t>
                      </a:r>
                    </a:p>
                  </a:txBody>
                  <a:tcPr>
                    <a:solidFill>
                      <a:schemeClr val="bg1"/>
                    </a:solidFill>
                  </a:tcPr>
                </a:tc>
                <a:tc>
                  <a:txBody>
                    <a:bodyPr/>
                    <a:lstStyle/>
                    <a:p>
                      <a:pPr>
                        <a:lnSpc>
                          <a:spcPct val="150000"/>
                        </a:lnSpc>
                      </a:pPr>
                      <a:r>
                        <a:rPr lang="es-PE" sz="1200" dirty="0">
                          <a:latin typeface="Century Gothic" panose="020B0502020202020204" pitchFamily="34" charset="0"/>
                        </a:rPr>
                        <a:t>Ley Orgánica de Municipalidades, Ley N 27972, señala las causales en su artículo 25:</a:t>
                      </a:r>
                    </a:p>
                    <a:p>
                      <a:pPr>
                        <a:lnSpc>
                          <a:spcPct val="150000"/>
                        </a:lnSpc>
                      </a:pPr>
                      <a:endParaRPr lang="es-PE" sz="1200" dirty="0">
                        <a:latin typeface="Century Gothic" panose="020B0502020202020204" pitchFamily="34" charset="0"/>
                      </a:endParaRPr>
                    </a:p>
                    <a:p>
                      <a:pPr marL="342900" indent="-342900">
                        <a:lnSpc>
                          <a:spcPct val="150000"/>
                        </a:lnSpc>
                        <a:buAutoNum type="arabicPeriod"/>
                      </a:pPr>
                      <a:r>
                        <a:rPr lang="es-PE" sz="1200" dirty="0">
                          <a:latin typeface="Century Gothic" panose="020B0502020202020204" pitchFamily="34" charset="0"/>
                        </a:rPr>
                        <a:t>Por incapacidad física o mental temporal.</a:t>
                      </a:r>
                    </a:p>
                    <a:p>
                      <a:pPr marL="342900" indent="-342900">
                        <a:lnSpc>
                          <a:spcPct val="150000"/>
                        </a:lnSpc>
                        <a:buAutoNum type="arabicPeriod"/>
                      </a:pPr>
                      <a:r>
                        <a:rPr lang="es-PE" sz="1200" dirty="0">
                          <a:latin typeface="Century Gothic" panose="020B0502020202020204" pitchFamily="34" charset="0"/>
                        </a:rPr>
                        <a:t>Por licencia autorizada por el Concejo Municipal, por un periódo máximo de treinta (30) días naturales.</a:t>
                      </a:r>
                    </a:p>
                    <a:p>
                      <a:pPr marL="342900" indent="-342900">
                        <a:lnSpc>
                          <a:spcPct val="150000"/>
                        </a:lnSpc>
                        <a:buAutoNum type="arabicPeriod"/>
                      </a:pPr>
                      <a:r>
                        <a:rPr lang="es-PE" sz="1200" dirty="0">
                          <a:latin typeface="Century Gothic" panose="020B0502020202020204" pitchFamily="34" charset="0"/>
                        </a:rPr>
                        <a:t>Por sanción impuesta por falta grave de acuerdo al reglamento interno del Concejo Municipal.</a:t>
                      </a:r>
                    </a:p>
                    <a:p>
                      <a:pPr marL="342900" indent="-342900">
                        <a:lnSpc>
                          <a:spcPct val="150000"/>
                        </a:lnSpc>
                        <a:buAutoNum type="arabicPeriod"/>
                      </a:pPr>
                      <a:r>
                        <a:rPr lang="es-PE" sz="1200" dirty="0">
                          <a:latin typeface="Century Gothic" panose="020B0502020202020204" pitchFamily="34" charset="0"/>
                        </a:rPr>
                        <a:t>Por sentencia judicial condenatoria emitida en segunda instancia por delito doloso con pena privativa de la libertad.</a:t>
                      </a:r>
                    </a:p>
                  </a:txBody>
                  <a:tcPr>
                    <a:solidFill>
                      <a:schemeClr val="bg1"/>
                    </a:solidFill>
                  </a:tcPr>
                </a:tc>
                <a:extLst>
                  <a:ext uri="{0D108BD9-81ED-4DB2-BD59-A6C34878D82A}">
                    <a16:rowId xmlns:a16="http://schemas.microsoft.com/office/drawing/2014/main" xmlns="" val="1801905643"/>
                  </a:ext>
                </a:extLst>
              </a:tr>
            </a:tbl>
          </a:graphicData>
        </a:graphic>
      </p:graphicFrame>
      <p:pic>
        <p:nvPicPr>
          <p:cNvPr id="8" name="Imagen 7">
            <a:extLst>
              <a:ext uri="{FF2B5EF4-FFF2-40B4-BE49-F238E27FC236}">
                <a16:creationId xmlns:a16="http://schemas.microsoft.com/office/drawing/2014/main" xmlns="" id="{33E7EB41-177E-7B44-BE7C-8A511A4D9C88}"/>
              </a:ext>
            </a:extLst>
          </p:cNvPr>
          <p:cNvPicPr>
            <a:picLocks noChangeAspect="1"/>
          </p:cNvPicPr>
          <p:nvPr/>
        </p:nvPicPr>
        <p:blipFill>
          <a:blip r:embed="rId2"/>
          <a:stretch>
            <a:fillRect/>
          </a:stretch>
        </p:blipFill>
        <p:spPr>
          <a:xfrm>
            <a:off x="7996517" y="4818989"/>
            <a:ext cx="1114096" cy="391654"/>
          </a:xfrm>
          <a:prstGeom prst="rect">
            <a:avLst/>
          </a:prstGeom>
        </p:spPr>
      </p:pic>
    </p:spTree>
    <p:extLst>
      <p:ext uri="{BB962C8B-B14F-4D97-AF65-F5344CB8AC3E}">
        <p14:creationId xmlns:p14="http://schemas.microsoft.com/office/powerpoint/2010/main" val="28909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1;p36">
            <a:extLst>
              <a:ext uri="{FF2B5EF4-FFF2-40B4-BE49-F238E27FC236}">
                <a16:creationId xmlns:a16="http://schemas.microsoft.com/office/drawing/2014/main" xmlns="" id="{EC8F9651-2627-5142-8F12-6235A1A23DB2}"/>
              </a:ext>
            </a:extLst>
          </p:cNvPr>
          <p:cNvSpPr txBox="1">
            <a:spLocks/>
          </p:cNvSpPr>
          <p:nvPr/>
        </p:nvSpPr>
        <p:spPr>
          <a:xfrm>
            <a:off x="402176" y="37034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Nueva causal de suspensión</a:t>
            </a:r>
          </a:p>
        </p:txBody>
      </p:sp>
      <p:sp>
        <p:nvSpPr>
          <p:cNvPr id="5" name="Rectángulo 4">
            <a:extLst>
              <a:ext uri="{FF2B5EF4-FFF2-40B4-BE49-F238E27FC236}">
                <a16:creationId xmlns:a16="http://schemas.microsoft.com/office/drawing/2014/main" xmlns="" id="{8F4525CB-CDA6-BD4A-A82A-03A93EF34ECA}"/>
              </a:ext>
            </a:extLst>
          </p:cNvPr>
          <p:cNvSpPr/>
          <p:nvPr/>
        </p:nvSpPr>
        <p:spPr>
          <a:xfrm>
            <a:off x="2290249" y="1245081"/>
            <a:ext cx="4186983" cy="369332"/>
          </a:xfrm>
          <a:prstGeom prst="rect">
            <a:avLst/>
          </a:prstGeom>
        </p:spPr>
        <p:txBody>
          <a:bodyPr wrap="square">
            <a:spAutoFit/>
          </a:bodyPr>
          <a:lstStyle/>
          <a:p>
            <a:pPr algn="ctr">
              <a:spcBef>
                <a:spcPts val="1200"/>
              </a:spcBef>
              <a:spcAft>
                <a:spcPts val="1200"/>
              </a:spcAft>
            </a:pPr>
            <a:r>
              <a:rPr lang="es-PE" sz="900" dirty="0">
                <a:effectLst/>
                <a:latin typeface="Century Gothic" panose="020B0502020202020204" pitchFamily="34" charset="0"/>
                <a:ea typeface="Times New Roman" panose="02020603050405020304" pitchFamily="18" charset="0"/>
                <a:cs typeface="Times New Roman" panose="02020603050405020304" pitchFamily="18" charset="0"/>
              </a:rPr>
              <a:t>En ese sentido consideramos que en ambas normas debe incluirse la siguiente causal:</a:t>
            </a:r>
          </a:p>
        </p:txBody>
      </p:sp>
      <p:grpSp>
        <p:nvGrpSpPr>
          <p:cNvPr id="8" name="Grupo 7">
            <a:extLst>
              <a:ext uri="{FF2B5EF4-FFF2-40B4-BE49-F238E27FC236}">
                <a16:creationId xmlns:a16="http://schemas.microsoft.com/office/drawing/2014/main" xmlns="" id="{62E9DCBE-97ED-1641-933B-3FC0AED415C5}"/>
              </a:ext>
            </a:extLst>
          </p:cNvPr>
          <p:cNvGrpSpPr/>
          <p:nvPr/>
        </p:nvGrpSpPr>
        <p:grpSpPr>
          <a:xfrm>
            <a:off x="2593858" y="1814192"/>
            <a:ext cx="3956281" cy="718504"/>
            <a:chOff x="2755900" y="2716845"/>
            <a:chExt cx="4102096" cy="841801"/>
          </a:xfrm>
        </p:grpSpPr>
        <p:sp>
          <p:nvSpPr>
            <p:cNvPr id="6" name="Google Shape;265;p38">
              <a:extLst>
                <a:ext uri="{FF2B5EF4-FFF2-40B4-BE49-F238E27FC236}">
                  <a16:creationId xmlns:a16="http://schemas.microsoft.com/office/drawing/2014/main" xmlns="" id="{99F5EF2F-467B-C549-A1F6-3FFACEBE7D3A}"/>
                </a:ext>
              </a:extLst>
            </p:cNvPr>
            <p:cNvSpPr/>
            <p:nvPr/>
          </p:nvSpPr>
          <p:spPr>
            <a:xfrm rot="5400000">
              <a:off x="4386047" y="1086698"/>
              <a:ext cx="841801" cy="4102096"/>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Rectángulo 6">
              <a:extLst>
                <a:ext uri="{FF2B5EF4-FFF2-40B4-BE49-F238E27FC236}">
                  <a16:creationId xmlns:a16="http://schemas.microsoft.com/office/drawing/2014/main" xmlns="" id="{495D8227-2516-CD4C-8A0E-25CEEA62CB23}"/>
                </a:ext>
              </a:extLst>
            </p:cNvPr>
            <p:cNvSpPr/>
            <p:nvPr/>
          </p:nvSpPr>
          <p:spPr>
            <a:xfrm>
              <a:off x="2990731" y="2813578"/>
              <a:ext cx="3632432" cy="665292"/>
            </a:xfrm>
            <a:prstGeom prst="rect">
              <a:avLst/>
            </a:prstGeom>
          </p:spPr>
          <p:txBody>
            <a:bodyPr wrap="square">
              <a:spAutoFit/>
            </a:bodyPr>
            <a:lstStyle/>
            <a:p>
              <a:pPr algn="ctr">
                <a:lnSpc>
                  <a:spcPct val="150000"/>
                </a:lnSpc>
              </a:pPr>
              <a:r>
                <a:rPr lang="es-PE" sz="1100" b="1" dirty="0">
                  <a:latin typeface="Century Gothic" panose="020B0502020202020204" pitchFamily="34" charset="0"/>
                  <a:ea typeface="Times New Roman" panose="02020603050405020304" pitchFamily="18" charset="0"/>
                </a:rPr>
                <a:t>Inasistencia injustificada a citación realizada por comisión del Congreso de la República</a:t>
              </a:r>
              <a:r>
                <a:rPr lang="es-PE" sz="1100" dirty="0">
                  <a:latin typeface="Century Gothic" panose="020B0502020202020204" pitchFamily="34" charset="0"/>
                </a:rPr>
                <a:t> </a:t>
              </a:r>
            </a:p>
          </p:txBody>
        </p:sp>
      </p:grpSp>
      <p:sp>
        <p:nvSpPr>
          <p:cNvPr id="10" name="Google Shape;211;p36">
            <a:extLst>
              <a:ext uri="{FF2B5EF4-FFF2-40B4-BE49-F238E27FC236}">
                <a16:creationId xmlns:a16="http://schemas.microsoft.com/office/drawing/2014/main" xmlns="" id="{79C387CD-AD9D-0A42-91C4-E0E6B32C8B90}"/>
              </a:ext>
            </a:extLst>
          </p:cNvPr>
          <p:cNvSpPr txBox="1">
            <a:spLocks/>
          </p:cNvSpPr>
          <p:nvPr/>
        </p:nvSpPr>
        <p:spPr>
          <a:xfrm>
            <a:off x="402176" y="2687288"/>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2000" b="1" i="1" dirty="0">
                <a:latin typeface="Century Gothic" panose="020B0502020202020204" pitchFamily="34" charset="0"/>
              </a:rPr>
              <a:t>¿Por qué?</a:t>
            </a:r>
          </a:p>
        </p:txBody>
      </p:sp>
      <p:sp>
        <p:nvSpPr>
          <p:cNvPr id="11" name="Rectángulo 10">
            <a:extLst>
              <a:ext uri="{FF2B5EF4-FFF2-40B4-BE49-F238E27FC236}">
                <a16:creationId xmlns:a16="http://schemas.microsoft.com/office/drawing/2014/main" xmlns="" id="{907795F4-5E87-C540-A199-1CAE1A8A8ABA}"/>
              </a:ext>
            </a:extLst>
          </p:cNvPr>
          <p:cNvSpPr/>
          <p:nvPr/>
        </p:nvSpPr>
        <p:spPr>
          <a:xfrm>
            <a:off x="665825" y="3346317"/>
            <a:ext cx="7714695" cy="888256"/>
          </a:xfrm>
          <a:prstGeom prst="rect">
            <a:avLst/>
          </a:prstGeom>
          <a:solidFill>
            <a:schemeClr val="bg1"/>
          </a:solidFill>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El Funcionario citado tiene el </a:t>
            </a:r>
            <a:r>
              <a:rPr lang="es-PE" sz="1200" b="1" dirty="0">
                <a:latin typeface="Century Gothic" panose="020B0502020202020204" pitchFamily="34" charset="0"/>
                <a:ea typeface="Times New Roman" panose="02020603050405020304" pitchFamily="18" charset="0"/>
                <a:cs typeface="Times New Roman" panose="02020603050405020304" pitchFamily="18" charset="0"/>
              </a:rPr>
              <a:t>deber</a:t>
            </a:r>
            <a:r>
              <a:rPr lang="es-PE" sz="1200" dirty="0">
                <a:latin typeface="Century Gothic" panose="020B0502020202020204" pitchFamily="34" charset="0"/>
                <a:ea typeface="Times New Roman" panose="02020603050405020304" pitchFamily="18" charset="0"/>
                <a:cs typeface="Times New Roman" panose="02020603050405020304" pitchFamily="18" charset="0"/>
              </a:rPr>
              <a:t> de acudir a las citaciones que les realicen las Comisiones Ordinarias del Congreso en tanto estas también tienen el rol de fiscalización, además de la obligación de transparentar sus actos en virtud del interés público.</a:t>
            </a:r>
            <a:endParaRPr lang="es-PE"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xmlns="" id="{C06E07C7-775D-3543-BE57-46D9A5590109}"/>
              </a:ext>
            </a:extLst>
          </p:cNvPr>
          <p:cNvPicPr>
            <a:picLocks noChangeAspect="1"/>
          </p:cNvPicPr>
          <p:nvPr/>
        </p:nvPicPr>
        <p:blipFill>
          <a:blip r:embed="rId2"/>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104728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C1728D1E-4947-0F4E-A33F-30BC27B42986}"/>
              </a:ext>
            </a:extLst>
          </p:cNvPr>
          <p:cNvSpPr txBox="1">
            <a:spLocks/>
          </p:cNvSpPr>
          <p:nvPr/>
        </p:nvSpPr>
        <p:spPr>
          <a:xfrm>
            <a:off x="402176" y="275753"/>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endParaRPr lang="es-ES" sz="3200" b="1" dirty="0">
              <a:latin typeface="Century Gothic" panose="020B0502020202020204" pitchFamily="34" charset="0"/>
            </a:endParaRPr>
          </a:p>
        </p:txBody>
      </p:sp>
      <p:sp>
        <p:nvSpPr>
          <p:cNvPr id="4" name="Google Shape;211;p36">
            <a:extLst>
              <a:ext uri="{FF2B5EF4-FFF2-40B4-BE49-F238E27FC236}">
                <a16:creationId xmlns:a16="http://schemas.microsoft.com/office/drawing/2014/main" xmlns="" id="{CA50EFA5-1F4A-2249-90AD-1305A6A0EFA1}"/>
              </a:ext>
            </a:extLst>
          </p:cNvPr>
          <p:cNvSpPr txBox="1">
            <a:spLocks/>
          </p:cNvSpPr>
          <p:nvPr/>
        </p:nvSpPr>
        <p:spPr>
          <a:xfrm>
            <a:off x="328603" y="425195"/>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Aclaración</a:t>
            </a:r>
          </a:p>
        </p:txBody>
      </p:sp>
      <p:sp>
        <p:nvSpPr>
          <p:cNvPr id="6" name="Google Shape;265;p38">
            <a:extLst>
              <a:ext uri="{FF2B5EF4-FFF2-40B4-BE49-F238E27FC236}">
                <a16:creationId xmlns:a16="http://schemas.microsoft.com/office/drawing/2014/main" xmlns="" id="{A01D93A1-45E8-4E46-B6D6-9AC20FC10DD1}"/>
              </a:ext>
            </a:extLst>
          </p:cNvPr>
          <p:cNvSpPr/>
          <p:nvPr/>
        </p:nvSpPr>
        <p:spPr>
          <a:xfrm rot="5400000">
            <a:off x="3760020" y="193177"/>
            <a:ext cx="1740562" cy="4688603"/>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ángulo 4">
            <a:extLst>
              <a:ext uri="{FF2B5EF4-FFF2-40B4-BE49-F238E27FC236}">
                <a16:creationId xmlns:a16="http://schemas.microsoft.com/office/drawing/2014/main" xmlns="" id="{84217288-D4D0-EE4B-BA84-2BC7F1B51E54}"/>
              </a:ext>
            </a:extLst>
          </p:cNvPr>
          <p:cNvSpPr/>
          <p:nvPr/>
        </p:nvSpPr>
        <p:spPr>
          <a:xfrm>
            <a:off x="2510333" y="1816639"/>
            <a:ext cx="4239935" cy="1441677"/>
          </a:xfrm>
          <a:prstGeom prst="rect">
            <a:avLst/>
          </a:prstGeom>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El Congreso de la República </a:t>
            </a:r>
            <a:r>
              <a:rPr lang="es-PE" sz="1200" b="1" u="sng" dirty="0">
                <a:latin typeface="Century Gothic" panose="020B0502020202020204" pitchFamily="34" charset="0"/>
                <a:ea typeface="Times New Roman" panose="02020603050405020304" pitchFamily="18" charset="0"/>
                <a:cs typeface="Times New Roman" panose="02020603050405020304" pitchFamily="18" charset="0"/>
              </a:rPr>
              <a:t>NO establece la sanción de suspensión</a:t>
            </a:r>
            <a:r>
              <a:rPr lang="es-PE" sz="1200" b="1" dirty="0">
                <a:latin typeface="Century Gothic" panose="020B0502020202020204" pitchFamily="34" charset="0"/>
                <a:ea typeface="Times New Roman" panose="02020603050405020304" pitchFamily="18" charset="0"/>
                <a:cs typeface="Times New Roman" panose="02020603050405020304" pitchFamily="18" charset="0"/>
              </a:rPr>
              <a:t>.</a:t>
            </a:r>
            <a:r>
              <a:rPr lang="es-PE" sz="1200" dirty="0">
                <a:latin typeface="Century Gothic" panose="020B0502020202020204" pitchFamily="34" charset="0"/>
                <a:ea typeface="Times New Roman" panose="02020603050405020304" pitchFamily="18" charset="0"/>
                <a:cs typeface="Times New Roman" panose="02020603050405020304" pitchFamily="18" charset="0"/>
              </a:rPr>
              <a:t> Sólo comunica al Consejo Regional o Concejo Municipal el acto del funcionario citado, </a:t>
            </a:r>
            <a:r>
              <a:rPr lang="es-PE" sz="1200" b="1" u="sng" dirty="0">
                <a:latin typeface="Century Gothic" panose="020B0502020202020204" pitchFamily="34" charset="0"/>
                <a:ea typeface="Times New Roman" panose="02020603050405020304" pitchFamily="18" charset="0"/>
                <a:cs typeface="Times New Roman" panose="02020603050405020304" pitchFamily="18" charset="0"/>
              </a:rPr>
              <a:t>quedando a potestad de ellos aprobar o rechazar la suspensión</a:t>
            </a:r>
            <a:r>
              <a:rPr lang="es-PE" sz="1200" b="1" dirty="0">
                <a:latin typeface="Century Gothic" panose="020B0502020202020204" pitchFamily="34" charset="0"/>
                <a:ea typeface="Times New Roman" panose="02020603050405020304" pitchFamily="18" charset="0"/>
                <a:cs typeface="Times New Roman" panose="02020603050405020304" pitchFamily="18" charset="0"/>
              </a:rPr>
              <a:t>.</a:t>
            </a:r>
            <a:endParaRPr lang="es-PE" sz="105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xmlns="" id="{F85E5F33-5DF2-724C-ADCC-0F7AA93FE460}"/>
              </a:ext>
            </a:extLst>
          </p:cNvPr>
          <p:cNvPicPr>
            <a:picLocks noChangeAspect="1"/>
          </p:cNvPicPr>
          <p:nvPr/>
        </p:nvPicPr>
        <p:blipFill>
          <a:blip r:embed="rId2"/>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385087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C1728D1E-4947-0F4E-A33F-30BC27B42986}"/>
              </a:ext>
            </a:extLst>
          </p:cNvPr>
          <p:cNvSpPr txBox="1">
            <a:spLocks/>
          </p:cNvSpPr>
          <p:nvPr/>
        </p:nvSpPr>
        <p:spPr>
          <a:xfrm>
            <a:off x="402176" y="275753"/>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endParaRPr lang="es-ES" sz="3200" b="1" dirty="0">
              <a:latin typeface="Century Gothic" panose="020B0502020202020204" pitchFamily="34" charset="0"/>
            </a:endParaRPr>
          </a:p>
        </p:txBody>
      </p:sp>
      <p:sp>
        <p:nvSpPr>
          <p:cNvPr id="7" name="Google Shape;265;p38">
            <a:extLst>
              <a:ext uri="{FF2B5EF4-FFF2-40B4-BE49-F238E27FC236}">
                <a16:creationId xmlns:a16="http://schemas.microsoft.com/office/drawing/2014/main" xmlns="" id="{A3C09E27-BC5A-F54E-8BA5-044117AF6D6A}"/>
              </a:ext>
            </a:extLst>
          </p:cNvPr>
          <p:cNvSpPr/>
          <p:nvPr/>
        </p:nvSpPr>
        <p:spPr>
          <a:xfrm>
            <a:off x="486932" y="1358305"/>
            <a:ext cx="2459100" cy="33600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algn="just">
              <a:lnSpc>
                <a:spcPct val="150000"/>
              </a:lnSpc>
            </a:pPr>
            <a:endParaRPr lang="es-PE" sz="1050" dirty="0">
              <a:latin typeface="Century Gothic" panose="020B0502020202020204" pitchFamily="34" charset="0"/>
            </a:endParaRPr>
          </a:p>
          <a:p>
            <a:pPr algn="just">
              <a:lnSpc>
                <a:spcPct val="150000"/>
              </a:lnSpc>
            </a:pPr>
            <a:r>
              <a:rPr lang="es-PE" sz="1050" dirty="0">
                <a:latin typeface="Century Gothic" panose="020B0502020202020204" pitchFamily="34" charset="0"/>
              </a:rPr>
              <a:t>La documentación que remita el Congreso de la República, deberá contener lo necesario para que de su evaluación permita concluir que el funcionario citado estuvo debidamente notificado; es decir, tuvo la posibilidad real de conocer la citación, su contenido y de las consecuencias jurídicas de la inasistencia (conminación). </a:t>
            </a:r>
          </a:p>
          <a:p>
            <a:pPr marL="0" lvl="0" indent="0" algn="l" rtl="0">
              <a:spcBef>
                <a:spcPts val="0"/>
              </a:spcBef>
              <a:spcAft>
                <a:spcPts val="0"/>
              </a:spcAft>
              <a:buNone/>
            </a:pPr>
            <a:endParaRPr dirty="0"/>
          </a:p>
        </p:txBody>
      </p:sp>
      <p:sp>
        <p:nvSpPr>
          <p:cNvPr id="8" name="Google Shape;265;p38">
            <a:extLst>
              <a:ext uri="{FF2B5EF4-FFF2-40B4-BE49-F238E27FC236}">
                <a16:creationId xmlns:a16="http://schemas.microsoft.com/office/drawing/2014/main" xmlns="" id="{959A9BBD-2E5A-2F42-A8CE-C041BF974BE7}"/>
              </a:ext>
            </a:extLst>
          </p:cNvPr>
          <p:cNvSpPr/>
          <p:nvPr/>
        </p:nvSpPr>
        <p:spPr>
          <a:xfrm>
            <a:off x="3342449" y="1358305"/>
            <a:ext cx="2459100" cy="33600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es-PE" sz="1050" dirty="0">
                <a:latin typeface="Century Gothic" panose="020B0502020202020204" pitchFamily="34" charset="0"/>
              </a:rPr>
              <a:t>El Congreso de la República tiene la obligación de ponderar la realización de la conminación, a fin que la misma sólo se realice cuando la presencia del citado obedezca a un alto interés de la región o la localidad de donde provenga por los temas que se le cita, descartando intereses diferentes a ello.</a:t>
            </a:r>
          </a:p>
          <a:p>
            <a:pPr marL="0" lvl="0" indent="0" algn="l" rtl="0">
              <a:spcBef>
                <a:spcPts val="0"/>
              </a:spcBef>
              <a:spcAft>
                <a:spcPts val="0"/>
              </a:spcAft>
              <a:buNone/>
            </a:pPr>
            <a:endParaRPr dirty="0"/>
          </a:p>
        </p:txBody>
      </p:sp>
      <p:sp>
        <p:nvSpPr>
          <p:cNvPr id="9" name="Google Shape;265;p38">
            <a:extLst>
              <a:ext uri="{FF2B5EF4-FFF2-40B4-BE49-F238E27FC236}">
                <a16:creationId xmlns:a16="http://schemas.microsoft.com/office/drawing/2014/main" xmlns="" id="{2CC19F2D-8691-6E45-AA38-1F6E2ACF11B4}"/>
              </a:ext>
            </a:extLst>
          </p:cNvPr>
          <p:cNvSpPr/>
          <p:nvPr/>
        </p:nvSpPr>
        <p:spPr>
          <a:xfrm>
            <a:off x="6245937" y="1266995"/>
            <a:ext cx="2459100" cy="33600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es-PE" sz="1000" dirty="0">
                <a:latin typeface="Century Gothic" panose="020B0502020202020204" pitchFamily="34" charset="0"/>
              </a:rPr>
              <a:t>La búsqueda de la aplicación de la suspensión debe ser utilizada como último remedio ante la urgencia de la fiscalización sin la necesidad de recurrir a una comisión investigadora; además, evitando la concurrencia del funcionario cuando este ya ha sido convocado por otra comisión por el mismo tema.</a:t>
            </a:r>
          </a:p>
          <a:p>
            <a:pPr marL="0" lvl="0" indent="0" algn="l" rtl="0">
              <a:spcBef>
                <a:spcPts val="0"/>
              </a:spcBef>
              <a:spcAft>
                <a:spcPts val="0"/>
              </a:spcAft>
              <a:buNone/>
            </a:pPr>
            <a:endParaRPr dirty="0"/>
          </a:p>
        </p:txBody>
      </p:sp>
      <p:sp>
        <p:nvSpPr>
          <p:cNvPr id="4" name="Google Shape;211;p36">
            <a:extLst>
              <a:ext uri="{FF2B5EF4-FFF2-40B4-BE49-F238E27FC236}">
                <a16:creationId xmlns:a16="http://schemas.microsoft.com/office/drawing/2014/main" xmlns="" id="{CA50EFA5-1F4A-2249-90AD-1305A6A0EFA1}"/>
              </a:ext>
            </a:extLst>
          </p:cNvPr>
          <p:cNvSpPr txBox="1">
            <a:spLocks/>
          </p:cNvSpPr>
          <p:nvPr/>
        </p:nvSpPr>
        <p:spPr>
          <a:xfrm>
            <a:off x="365390" y="350474"/>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Recomendaciones</a:t>
            </a:r>
          </a:p>
        </p:txBody>
      </p:sp>
      <p:pic>
        <p:nvPicPr>
          <p:cNvPr id="11" name="Imagen 10">
            <a:extLst>
              <a:ext uri="{FF2B5EF4-FFF2-40B4-BE49-F238E27FC236}">
                <a16:creationId xmlns:a16="http://schemas.microsoft.com/office/drawing/2014/main" xmlns="" id="{8F5AFC2F-9E2F-D942-BE4B-A76B6C38F15D}"/>
              </a:ext>
            </a:extLst>
          </p:cNvPr>
          <p:cNvPicPr>
            <a:picLocks noChangeAspect="1"/>
          </p:cNvPicPr>
          <p:nvPr/>
        </p:nvPicPr>
        <p:blipFill>
          <a:blip r:embed="rId2"/>
          <a:stretch>
            <a:fillRect/>
          </a:stretch>
        </p:blipFill>
        <p:spPr>
          <a:xfrm>
            <a:off x="7924800" y="4718305"/>
            <a:ext cx="1114096" cy="391654"/>
          </a:xfrm>
          <a:prstGeom prst="rect">
            <a:avLst/>
          </a:prstGeom>
        </p:spPr>
      </p:pic>
    </p:spTree>
    <p:extLst>
      <p:ext uri="{BB962C8B-B14F-4D97-AF65-F5344CB8AC3E}">
        <p14:creationId xmlns:p14="http://schemas.microsoft.com/office/powerpoint/2010/main" val="129805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1;p36">
            <a:extLst>
              <a:ext uri="{FF2B5EF4-FFF2-40B4-BE49-F238E27FC236}">
                <a16:creationId xmlns:a16="http://schemas.microsoft.com/office/drawing/2014/main" xmlns="" id="{26860273-11C1-924A-A6AE-547B6B635F9D}"/>
              </a:ext>
            </a:extLst>
          </p:cNvPr>
          <p:cNvSpPr txBox="1">
            <a:spLocks/>
          </p:cNvSpPr>
          <p:nvPr/>
        </p:nvSpPr>
        <p:spPr>
          <a:xfrm>
            <a:off x="365390" y="350474"/>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Opciones para el funcionario</a:t>
            </a:r>
          </a:p>
        </p:txBody>
      </p:sp>
      <p:sp>
        <p:nvSpPr>
          <p:cNvPr id="6" name="Rectángulo 5">
            <a:extLst>
              <a:ext uri="{FF2B5EF4-FFF2-40B4-BE49-F238E27FC236}">
                <a16:creationId xmlns:a16="http://schemas.microsoft.com/office/drawing/2014/main" xmlns="" id="{7E2E231C-319B-F94F-AB0B-5A62D1948CC2}"/>
              </a:ext>
            </a:extLst>
          </p:cNvPr>
          <p:cNvSpPr/>
          <p:nvPr/>
        </p:nvSpPr>
        <p:spPr>
          <a:xfrm>
            <a:off x="2225565" y="1745208"/>
            <a:ext cx="4692869" cy="1899494"/>
          </a:xfrm>
          <a:prstGeom prst="rect">
            <a:avLst/>
          </a:prstGeom>
          <a:solidFill>
            <a:schemeClr val="bg1"/>
          </a:solidFill>
        </p:spPr>
        <p:txBody>
          <a:bodyPr wrap="square">
            <a:spAutoFit/>
          </a:bodyPr>
          <a:lstStyle/>
          <a:p>
            <a:pPr algn="just">
              <a:lnSpc>
                <a:spcPct val="107000"/>
              </a:lnSpc>
              <a:spcBef>
                <a:spcPts val="1200"/>
              </a:spcBef>
              <a:spcAft>
                <a:spcPts val="1200"/>
              </a:spcAft>
            </a:pPr>
            <a:r>
              <a:rPr lang="es-PE" sz="1100" dirty="0">
                <a:latin typeface="Century Gothic" panose="020B0502020202020204" pitchFamily="34" charset="0"/>
                <a:ea typeface="Times New Roman" panose="02020603050405020304" pitchFamily="18" charset="0"/>
                <a:cs typeface="Times New Roman" panose="02020603050405020304" pitchFamily="18" charset="0"/>
              </a:rPr>
              <a:t>Asimismo, el funcionario citado al tener el deber de asistir a la citación no podrá tener consecuencias jurídicas adversar en caso no concurra a otras actividades por asistir a la citación congresal.</a:t>
            </a:r>
            <a:endParaRPr lang="es-PE" sz="10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marR="269875" lvl="0" indent="-342900" algn="just">
              <a:lnSpc>
                <a:spcPct val="115000"/>
              </a:lnSpc>
              <a:spcBef>
                <a:spcPts val="1200"/>
              </a:spcBef>
              <a:spcAft>
                <a:spcPts val="1200"/>
              </a:spcAft>
              <a:buFont typeface="Arial" panose="020B0604020202020204" pitchFamily="34" charset="0"/>
              <a:buChar char="-"/>
            </a:pPr>
            <a:r>
              <a:rPr lang="es-PE" sz="1100" dirty="0">
                <a:latin typeface="Century Gothic" panose="020B0502020202020204" pitchFamily="34" charset="0"/>
                <a:ea typeface="Times New Roman" panose="02020603050405020304" pitchFamily="18" charset="0"/>
                <a:cs typeface="Times New Roman" panose="02020603050405020304" pitchFamily="18" charset="0"/>
              </a:rPr>
              <a:t>La conminación del legislativo tiene preminencia sobre otros actos en tanto se actúa por interés público como un bien superior. Entonces, el funcionario no tendrá justificación para inasistir salvo aquellas circunstancias como el caso fortuito o fuerza mayor.</a:t>
            </a:r>
            <a:endParaRPr lang="es-PE" sz="1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xmlns="" id="{109F96A2-4299-B848-ABB8-2E949A92B58C}"/>
              </a:ext>
            </a:extLst>
          </p:cNvPr>
          <p:cNvPicPr>
            <a:picLocks noChangeAspect="1"/>
          </p:cNvPicPr>
          <p:nvPr/>
        </p:nvPicPr>
        <p:blipFill>
          <a:blip r:embed="rId3"/>
          <a:stretch>
            <a:fillRect/>
          </a:stretch>
        </p:blipFill>
        <p:spPr>
          <a:xfrm>
            <a:off x="7924800" y="4718305"/>
            <a:ext cx="1114096" cy="391654"/>
          </a:xfrm>
          <a:prstGeom prst="rect">
            <a:avLst/>
          </a:prstGeom>
        </p:spPr>
      </p:pic>
    </p:spTree>
    <p:extLst>
      <p:ext uri="{BB962C8B-B14F-4D97-AF65-F5344CB8AC3E}">
        <p14:creationId xmlns:p14="http://schemas.microsoft.com/office/powerpoint/2010/main" val="120288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E86DA6F7-FE5A-814E-B07D-A28C22510791}"/>
              </a:ext>
            </a:extLst>
          </p:cNvPr>
          <p:cNvSpPr txBox="1">
            <a:spLocks/>
          </p:cNvSpPr>
          <p:nvPr/>
        </p:nvSpPr>
        <p:spPr>
          <a:xfrm>
            <a:off x="365390" y="350474"/>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Plazos para colegiados</a:t>
            </a:r>
          </a:p>
        </p:txBody>
      </p:sp>
      <p:sp>
        <p:nvSpPr>
          <p:cNvPr id="4" name="Rectángulo 3">
            <a:extLst>
              <a:ext uri="{FF2B5EF4-FFF2-40B4-BE49-F238E27FC236}">
                <a16:creationId xmlns:a16="http://schemas.microsoft.com/office/drawing/2014/main" xmlns="" id="{F3F68C62-DAFF-484D-945B-CBCC6AFC0BC4}"/>
              </a:ext>
            </a:extLst>
          </p:cNvPr>
          <p:cNvSpPr/>
          <p:nvPr/>
        </p:nvSpPr>
        <p:spPr>
          <a:xfrm>
            <a:off x="967667" y="1762713"/>
            <a:ext cx="7226422" cy="1719253"/>
          </a:xfrm>
          <a:prstGeom prst="rect">
            <a:avLst/>
          </a:prstGeom>
          <a:solidFill>
            <a:schemeClr val="bg1"/>
          </a:solidFill>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La responsabilidad de los colegiados municipales y regionales para tratar la posibilidad de suspensión de cargo por la comunicación del congreso debe expresarse en la sesión ordinaria que realicen luego de transcurrido 72 horas de recibida la noticia de inasistencia; entonces, no podrá realizarse en aquella sesión que se realice dentro del el plazo mencionado, de tal manera que el funcionario tenga tiempo suficiente para conocer el asunto, preparar su defensa o ponerse a disposición de la comisión que lo citó.</a:t>
            </a:r>
          </a:p>
        </p:txBody>
      </p:sp>
      <p:pic>
        <p:nvPicPr>
          <p:cNvPr id="5" name="Imagen 4">
            <a:extLst>
              <a:ext uri="{FF2B5EF4-FFF2-40B4-BE49-F238E27FC236}">
                <a16:creationId xmlns:a16="http://schemas.microsoft.com/office/drawing/2014/main" xmlns="" id="{FFF34223-9C52-E244-809B-4A27F1A7D38F}"/>
              </a:ext>
            </a:extLst>
          </p:cNvPr>
          <p:cNvPicPr>
            <a:picLocks noChangeAspect="1"/>
          </p:cNvPicPr>
          <p:nvPr/>
        </p:nvPicPr>
        <p:blipFill>
          <a:blip r:embed="rId2"/>
          <a:stretch>
            <a:fillRect/>
          </a:stretch>
        </p:blipFill>
        <p:spPr>
          <a:xfrm>
            <a:off x="7924800" y="4718305"/>
            <a:ext cx="1114096" cy="391654"/>
          </a:xfrm>
          <a:prstGeom prst="rect">
            <a:avLst/>
          </a:prstGeom>
        </p:spPr>
      </p:pic>
    </p:spTree>
    <p:extLst>
      <p:ext uri="{BB962C8B-B14F-4D97-AF65-F5344CB8AC3E}">
        <p14:creationId xmlns:p14="http://schemas.microsoft.com/office/powerpoint/2010/main" val="205918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CFC234A4-6883-FE46-AAD7-07032310C0E5}"/>
              </a:ext>
            </a:extLst>
          </p:cNvPr>
          <p:cNvSpPr txBox="1">
            <a:spLocks/>
          </p:cNvSpPr>
          <p:nvPr/>
        </p:nvSpPr>
        <p:spPr>
          <a:xfrm>
            <a:off x="402176" y="43455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2800" b="1" dirty="0">
                <a:latin typeface="Century Gothic" panose="020B0502020202020204" pitchFamily="34" charset="0"/>
              </a:rPr>
              <a:t>Eficacia de la medida y Recursos de apelación</a:t>
            </a:r>
          </a:p>
        </p:txBody>
      </p:sp>
      <p:sp>
        <p:nvSpPr>
          <p:cNvPr id="4" name="Rectángulo 3">
            <a:extLst>
              <a:ext uri="{FF2B5EF4-FFF2-40B4-BE49-F238E27FC236}">
                <a16:creationId xmlns:a16="http://schemas.microsoft.com/office/drawing/2014/main" xmlns="" id="{01CA43E6-2F5A-0E45-9DE8-665851DC50B0}"/>
              </a:ext>
            </a:extLst>
          </p:cNvPr>
          <p:cNvSpPr/>
          <p:nvPr/>
        </p:nvSpPr>
        <p:spPr>
          <a:xfrm>
            <a:off x="630315" y="1633374"/>
            <a:ext cx="7910003" cy="1473032"/>
          </a:xfrm>
          <a:prstGeom prst="rect">
            <a:avLst/>
          </a:prstGeom>
          <a:solidFill>
            <a:schemeClr val="bg1"/>
          </a:solidFill>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En cuanto al recurso impugnatorio que el suspendido pueda interponer, es necesario que no interfiera con la ejecución de la medida a fin de viabilizar y tornar en eficaz la finalidad de la misma.</a:t>
            </a:r>
          </a:p>
          <a:p>
            <a:pPr marL="342900" marR="269875" lvl="0" indent="-342900" algn="just">
              <a:lnSpc>
                <a:spcPct val="150000"/>
              </a:lnSpc>
              <a:spcBef>
                <a:spcPts val="1200"/>
              </a:spcBef>
              <a:spcAft>
                <a:spcPts val="1200"/>
              </a:spcAft>
              <a:buFont typeface="Arial" panose="020B0604020202020204" pitchFamily="34" charset="0"/>
              <a:buChar char="-"/>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El funcionario suspendido en el ejercicio del cargo público mantendrá tal condición mientras mantenga la conducta renuente de acatar la citación conminada. </a:t>
            </a:r>
            <a:endParaRPr lang="es-PE"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xmlns="" id="{855163B8-BA3F-C844-9E64-E3B24F8B4CBE}"/>
              </a:ext>
            </a:extLst>
          </p:cNvPr>
          <p:cNvPicPr>
            <a:picLocks noChangeAspect="1"/>
          </p:cNvPicPr>
          <p:nvPr/>
        </p:nvPicPr>
        <p:blipFill>
          <a:blip r:embed="rId2"/>
          <a:stretch>
            <a:fillRect/>
          </a:stretch>
        </p:blipFill>
        <p:spPr>
          <a:xfrm>
            <a:off x="7924800" y="4718305"/>
            <a:ext cx="1114096" cy="391654"/>
          </a:xfrm>
          <a:prstGeom prst="rect">
            <a:avLst/>
          </a:prstGeom>
        </p:spPr>
      </p:pic>
    </p:spTree>
    <p:extLst>
      <p:ext uri="{BB962C8B-B14F-4D97-AF65-F5344CB8AC3E}">
        <p14:creationId xmlns:p14="http://schemas.microsoft.com/office/powerpoint/2010/main" val="336260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65;p38">
            <a:extLst>
              <a:ext uri="{FF2B5EF4-FFF2-40B4-BE49-F238E27FC236}">
                <a16:creationId xmlns:a16="http://schemas.microsoft.com/office/drawing/2014/main" xmlns="" id="{18E7F61C-E1DD-2C4B-9890-DA3A322053E1}"/>
              </a:ext>
            </a:extLst>
          </p:cNvPr>
          <p:cNvSpPr/>
          <p:nvPr/>
        </p:nvSpPr>
        <p:spPr>
          <a:xfrm rot="5400000">
            <a:off x="3760020" y="193177"/>
            <a:ext cx="1740562" cy="4688603"/>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a:extLst>
              <a:ext uri="{FF2B5EF4-FFF2-40B4-BE49-F238E27FC236}">
                <a16:creationId xmlns:a16="http://schemas.microsoft.com/office/drawing/2014/main" xmlns="" id="{1B2B4328-A19A-B540-8B79-0BFCCFDC0A80}"/>
              </a:ext>
            </a:extLst>
          </p:cNvPr>
          <p:cNvSpPr/>
          <p:nvPr/>
        </p:nvSpPr>
        <p:spPr>
          <a:xfrm>
            <a:off x="2286000" y="1916507"/>
            <a:ext cx="4572000" cy="1020857"/>
          </a:xfrm>
          <a:prstGeom prst="rect">
            <a:avLst/>
          </a:prstGeom>
        </p:spPr>
        <p:txBody>
          <a:bodyPr>
            <a:spAutoFit/>
          </a:bodyPr>
          <a:lstStyle/>
          <a:p>
            <a:pPr algn="ctr">
              <a:lnSpc>
                <a:spcPct val="150000"/>
              </a:lnSpc>
              <a:spcBef>
                <a:spcPts val="1200"/>
              </a:spcBef>
              <a:spcAft>
                <a:spcPts val="1200"/>
              </a:spcAft>
              <a:tabLst>
                <a:tab pos="1496060" algn="l"/>
                <a:tab pos="2745105" algn="ctr"/>
              </a:tabLst>
            </a:pPr>
            <a:r>
              <a:rPr lang="es-PE" dirty="0">
                <a:latin typeface="Century Gothic" panose="020B0502020202020204" pitchFamily="34" charset="0"/>
                <a:ea typeface="Times New Roman" panose="02020603050405020304" pitchFamily="18" charset="0"/>
                <a:cs typeface="Times New Roman" panose="02020603050405020304" pitchFamily="18" charset="0"/>
              </a:rPr>
              <a:t>Radica en el fortalecimiento del rol fiscalizador que tiene el Congreso como institución, expresada a través de los congresistas.</a:t>
            </a:r>
            <a:endParaRPr lang="es-PE" sz="11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Google Shape;211;p36">
            <a:extLst>
              <a:ext uri="{FF2B5EF4-FFF2-40B4-BE49-F238E27FC236}">
                <a16:creationId xmlns:a16="http://schemas.microsoft.com/office/drawing/2014/main" xmlns="" id="{8AD86F89-F5A6-1949-8CBE-4F9DAAB1DF8F}"/>
              </a:ext>
            </a:extLst>
          </p:cNvPr>
          <p:cNvSpPr txBox="1">
            <a:spLocks/>
          </p:cNvSpPr>
          <p:nvPr/>
        </p:nvSpPr>
        <p:spPr>
          <a:xfrm>
            <a:off x="402176" y="43455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2800" b="1" dirty="0">
                <a:latin typeface="Century Gothic" panose="020B0502020202020204" pitchFamily="34" charset="0"/>
              </a:rPr>
              <a:t>Necesidad de la medida</a:t>
            </a:r>
          </a:p>
        </p:txBody>
      </p:sp>
      <p:pic>
        <p:nvPicPr>
          <p:cNvPr id="6" name="Imagen 5">
            <a:extLst>
              <a:ext uri="{FF2B5EF4-FFF2-40B4-BE49-F238E27FC236}">
                <a16:creationId xmlns:a16="http://schemas.microsoft.com/office/drawing/2014/main" xmlns="" id="{2F20440F-C2A0-D944-B5F3-94818C22E1AC}"/>
              </a:ext>
            </a:extLst>
          </p:cNvPr>
          <p:cNvPicPr>
            <a:picLocks noChangeAspect="1"/>
          </p:cNvPicPr>
          <p:nvPr/>
        </p:nvPicPr>
        <p:blipFill>
          <a:blip r:embed="rId2"/>
          <a:stretch>
            <a:fillRect/>
          </a:stretch>
        </p:blipFill>
        <p:spPr>
          <a:xfrm>
            <a:off x="7924800" y="4718305"/>
            <a:ext cx="1114096" cy="391654"/>
          </a:xfrm>
          <a:prstGeom prst="rect">
            <a:avLst/>
          </a:prstGeom>
        </p:spPr>
      </p:pic>
    </p:spTree>
    <p:extLst>
      <p:ext uri="{BB962C8B-B14F-4D97-AF65-F5344CB8AC3E}">
        <p14:creationId xmlns:p14="http://schemas.microsoft.com/office/powerpoint/2010/main" val="17612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55349D86-43D6-004A-84E1-A39C34521968}"/>
              </a:ext>
            </a:extLst>
          </p:cNvPr>
          <p:cNvSpPr txBox="1">
            <a:spLocks/>
          </p:cNvSpPr>
          <p:nvPr/>
        </p:nvSpPr>
        <p:spPr>
          <a:xfrm>
            <a:off x="402176" y="43455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2800" b="1" dirty="0">
                <a:latin typeface="Century Gothic" panose="020B0502020202020204" pitchFamily="34" charset="0"/>
              </a:rPr>
              <a:t>Efecto de la vigencia de la norma de legislación</a:t>
            </a:r>
          </a:p>
        </p:txBody>
      </p:sp>
      <p:sp>
        <p:nvSpPr>
          <p:cNvPr id="4" name="Rectángulo 3">
            <a:extLst>
              <a:ext uri="{FF2B5EF4-FFF2-40B4-BE49-F238E27FC236}">
                <a16:creationId xmlns:a16="http://schemas.microsoft.com/office/drawing/2014/main" xmlns="" id="{58004E04-146B-7E4F-B579-FD7342CD36E8}"/>
              </a:ext>
            </a:extLst>
          </p:cNvPr>
          <p:cNvSpPr/>
          <p:nvPr/>
        </p:nvSpPr>
        <p:spPr>
          <a:xfrm>
            <a:off x="1799895" y="1577125"/>
            <a:ext cx="5544208" cy="597599"/>
          </a:xfrm>
          <a:prstGeom prst="rect">
            <a:avLst/>
          </a:prstGeom>
        </p:spPr>
        <p:txBody>
          <a:bodyPr wrap="square">
            <a:spAutoFit/>
          </a:bodyPr>
          <a:lstStyle/>
          <a:p>
            <a:pPr algn="ctr">
              <a:lnSpc>
                <a:spcPct val="107000"/>
              </a:lnSpc>
              <a:spcBef>
                <a:spcPts val="1200"/>
              </a:spcBef>
              <a:spcAft>
                <a:spcPts val="1200"/>
              </a:spcAft>
            </a:pPr>
            <a:r>
              <a:rPr lang="es-PE" sz="1050" dirty="0">
                <a:latin typeface="Century Gothic" panose="020B0502020202020204" pitchFamily="34" charset="0"/>
                <a:ea typeface="Times New Roman" panose="02020603050405020304" pitchFamily="18" charset="0"/>
                <a:cs typeface="Times New Roman" panose="02020603050405020304" pitchFamily="18" charset="0"/>
              </a:rPr>
              <a:t>Tendrá un efecto positivo en la legislación vigente en tanto al existir una sanción a las omisiones de los funcionarios elegidos por voto popular, quienes están sometidos a la fiscalización de sus actos por el Congreso de la República</a:t>
            </a:r>
            <a:endParaRPr lang="es-PE"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Google Shape;265;p38">
            <a:extLst>
              <a:ext uri="{FF2B5EF4-FFF2-40B4-BE49-F238E27FC236}">
                <a16:creationId xmlns:a16="http://schemas.microsoft.com/office/drawing/2014/main" xmlns="" id="{EE847EF1-A86B-804D-94B7-BB08D476751F}"/>
              </a:ext>
            </a:extLst>
          </p:cNvPr>
          <p:cNvSpPr/>
          <p:nvPr/>
        </p:nvSpPr>
        <p:spPr>
          <a:xfrm>
            <a:off x="648071" y="2174724"/>
            <a:ext cx="3755764" cy="253421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es-PE" sz="1200" b="1" dirty="0">
                <a:latin typeface="Century Gothic" panose="020B0502020202020204" pitchFamily="34" charset="0"/>
              </a:rPr>
              <a:t>Tornará en eficaz aquel rol otorgado constitucionalmente al Poder Legislativo. De esta forma la necesidad de obtener información directa mediante la inmediación entre el funcionario citado y el legislador en su rol fiscalizador será satisfecha.</a:t>
            </a:r>
          </a:p>
        </p:txBody>
      </p:sp>
      <p:sp>
        <p:nvSpPr>
          <p:cNvPr id="7" name="Google Shape;265;p38">
            <a:extLst>
              <a:ext uri="{FF2B5EF4-FFF2-40B4-BE49-F238E27FC236}">
                <a16:creationId xmlns:a16="http://schemas.microsoft.com/office/drawing/2014/main" xmlns="" id="{DEA9579B-17D5-974B-83A1-8A368F13014B}"/>
              </a:ext>
            </a:extLst>
          </p:cNvPr>
          <p:cNvSpPr/>
          <p:nvPr/>
        </p:nvSpPr>
        <p:spPr>
          <a:xfrm>
            <a:off x="4885511" y="2174724"/>
            <a:ext cx="3610415" cy="253421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algn="just">
              <a:lnSpc>
                <a:spcPct val="150000"/>
              </a:lnSpc>
            </a:pPr>
            <a:endParaRPr lang="es-PE" sz="1000" dirty="0">
              <a:latin typeface="Century Gothic" panose="020B0502020202020204" pitchFamily="34" charset="0"/>
            </a:endParaRPr>
          </a:p>
          <a:p>
            <a:pPr algn="just">
              <a:lnSpc>
                <a:spcPct val="150000"/>
              </a:lnSpc>
            </a:pPr>
            <a:r>
              <a:rPr lang="es-PE" sz="1200" dirty="0">
                <a:latin typeface="Century Gothic" panose="020B0502020202020204" pitchFamily="34" charset="0"/>
              </a:rPr>
              <a:t>La Presente incitativa no colisiona con las normas de nuestro ordenamiento jurídico, por el contrario, la enriquece en tanto está incorporando en la Ley Orgánica de Municipalidades, Ley Nº 27972, el numeral 6 y tercer párrafo a su artículo 25; mientras que en la Ley Orgánica de Gobiernos Regionales adicionando el numeral 4 y cuarto párrafo a su artículo 31. </a:t>
            </a:r>
          </a:p>
          <a:p>
            <a:pPr marL="0" lvl="0" indent="0" algn="l" rtl="0">
              <a:spcBef>
                <a:spcPts val="0"/>
              </a:spcBef>
              <a:spcAft>
                <a:spcPts val="0"/>
              </a:spcAft>
              <a:buNone/>
            </a:pPr>
            <a:endParaRPr dirty="0"/>
          </a:p>
        </p:txBody>
      </p:sp>
      <p:pic>
        <p:nvPicPr>
          <p:cNvPr id="9" name="Imagen 8">
            <a:extLst>
              <a:ext uri="{FF2B5EF4-FFF2-40B4-BE49-F238E27FC236}">
                <a16:creationId xmlns:a16="http://schemas.microsoft.com/office/drawing/2014/main" xmlns="" id="{9E0A0B43-08E0-0441-B9A4-5F4B2491E22E}"/>
              </a:ext>
            </a:extLst>
          </p:cNvPr>
          <p:cNvPicPr>
            <a:picLocks noChangeAspect="1"/>
          </p:cNvPicPr>
          <p:nvPr/>
        </p:nvPicPr>
        <p:blipFill>
          <a:blip r:embed="rId2"/>
          <a:stretch>
            <a:fillRect/>
          </a:stretch>
        </p:blipFill>
        <p:spPr>
          <a:xfrm>
            <a:off x="7935311" y="4751846"/>
            <a:ext cx="1114096" cy="391654"/>
          </a:xfrm>
          <a:prstGeom prst="rect">
            <a:avLst/>
          </a:prstGeom>
        </p:spPr>
      </p:pic>
    </p:spTree>
    <p:extLst>
      <p:ext uri="{BB962C8B-B14F-4D97-AF65-F5344CB8AC3E}">
        <p14:creationId xmlns:p14="http://schemas.microsoft.com/office/powerpoint/2010/main" val="249866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1;p36">
            <a:extLst>
              <a:ext uri="{FF2B5EF4-FFF2-40B4-BE49-F238E27FC236}">
                <a16:creationId xmlns:a16="http://schemas.microsoft.com/office/drawing/2014/main" xmlns="" id="{55349D86-43D6-004A-84E1-A39C34521968}"/>
              </a:ext>
            </a:extLst>
          </p:cNvPr>
          <p:cNvSpPr txBox="1">
            <a:spLocks/>
          </p:cNvSpPr>
          <p:nvPr/>
        </p:nvSpPr>
        <p:spPr>
          <a:xfrm>
            <a:off x="402176" y="47265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just"/>
            <a:r>
              <a:rPr lang="es-PE" sz="2000" dirty="0"/>
              <a:t> </a:t>
            </a:r>
            <a:r>
              <a:rPr lang="es-PE" sz="2000" b="1" dirty="0"/>
              <a:t>Articulo 2.- incorporación del numeral 6 y tercer párrafo al artículo 25 de la Ley Nº 27972, Ley Orgánica de Municipalidades: </a:t>
            </a:r>
            <a:endParaRPr lang="es-ES" sz="2000" b="1" dirty="0">
              <a:latin typeface="Century Gothic" panose="020B0502020202020204" pitchFamily="34" charset="0"/>
            </a:endParaRPr>
          </a:p>
        </p:txBody>
      </p:sp>
      <p:sp>
        <p:nvSpPr>
          <p:cNvPr id="7" name="Google Shape;265;p38">
            <a:extLst>
              <a:ext uri="{FF2B5EF4-FFF2-40B4-BE49-F238E27FC236}">
                <a16:creationId xmlns:a16="http://schemas.microsoft.com/office/drawing/2014/main" xmlns="" id="{EE847EF1-A86B-804D-94B7-BB08D476751F}"/>
              </a:ext>
            </a:extLst>
          </p:cNvPr>
          <p:cNvSpPr/>
          <p:nvPr/>
        </p:nvSpPr>
        <p:spPr>
          <a:xfrm>
            <a:off x="575833" y="1692472"/>
            <a:ext cx="8165990" cy="298112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r>
              <a:rPr lang="es-PE" sz="1000" dirty="0"/>
              <a:t>"Artículo 25.- Suspensión del cargo </a:t>
            </a:r>
          </a:p>
          <a:p>
            <a:r>
              <a:rPr lang="es-PE" sz="1000" dirty="0"/>
              <a:t>El ejercicio del cargo de alcalde o regidor se suspende por acuerdo de concejo en los siguientes casos: </a:t>
            </a:r>
          </a:p>
          <a:p>
            <a:r>
              <a:rPr lang="es-PE" sz="1000" dirty="0"/>
              <a:t>(…) </a:t>
            </a:r>
          </a:p>
          <a:p>
            <a:r>
              <a:rPr lang="es-PE" sz="1000" b="1" i="1" dirty="0"/>
              <a:t>6. Por inasistencia injustificada a segunda citación realizada por comisión del Congreso de la República sobre la ejecución de políticas públicas o graves denuncias sobre corrupción, la que durara mientras el funcionario citado no cumpla con presentarse ante el órgano requirente. </a:t>
            </a:r>
            <a:endParaRPr lang="es-PE" sz="1000" dirty="0"/>
          </a:p>
          <a:p>
            <a:r>
              <a:rPr lang="es-PE" sz="1000" dirty="0"/>
              <a:t>(…) </a:t>
            </a:r>
          </a:p>
          <a:p>
            <a:r>
              <a:rPr lang="es-PE" sz="1000" dirty="0"/>
              <a:t>Concluido el mandato de detención a que se refiere el numeral 3 (…) </a:t>
            </a:r>
          </a:p>
          <a:p>
            <a:r>
              <a:rPr lang="es-PE" sz="1000" b="1" i="1" dirty="0"/>
              <a:t>En caso del numeral 6, la municipalidad correspondiente, a través de la de la Presidencia del Congreso, deberá recibir de la Comisión del Congreso que citó al funcionario, comunicación aprobada por la mayoría de sus integrantes adjuntando la documentación que sustente la inasistencia del citado. El concejo municipal la agendará para la sesión ordinaria que se realice luego de 72 horas de recibida la comunicación y procederá conforme al presente artículo. La interposición de recurso impugnatorio no suspende la ejecución de la suspensión. El suspendido podrá solicitar a la comisión la programación de nueva fecha para su presentación, que tendrá carácter de urgente, levantándose la sanción una vez cumplida la concurrencia. </a:t>
            </a:r>
            <a:endParaRPr lang="es-PE" sz="1000" dirty="0"/>
          </a:p>
          <a:p>
            <a:r>
              <a:rPr lang="es-PE" sz="1000" dirty="0"/>
              <a:t>Contra el acuerdo que aprueba o rechaza la suspensión procede recurso de reconsideración (…)” </a:t>
            </a:r>
            <a:endParaRPr lang="es-PE" sz="1000" dirty="0">
              <a:latin typeface="Century Gothic" panose="020B0502020202020204" pitchFamily="34" charset="0"/>
            </a:endParaRPr>
          </a:p>
        </p:txBody>
      </p:sp>
    </p:spTree>
    <p:extLst>
      <p:ext uri="{BB962C8B-B14F-4D97-AF65-F5344CB8AC3E}">
        <p14:creationId xmlns:p14="http://schemas.microsoft.com/office/powerpoint/2010/main" val="335104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8" name="Google Shape;155;p31">
            <a:extLst>
              <a:ext uri="{FF2B5EF4-FFF2-40B4-BE49-F238E27FC236}">
                <a16:creationId xmlns:a16="http://schemas.microsoft.com/office/drawing/2014/main" xmlns="" id="{43CB7703-E074-5A4A-B211-6EABD8A294CD}"/>
              </a:ext>
            </a:extLst>
          </p:cNvPr>
          <p:cNvSpPr txBox="1">
            <a:spLocks/>
          </p:cNvSpPr>
          <p:nvPr/>
        </p:nvSpPr>
        <p:spPr>
          <a:xfrm>
            <a:off x="1683873" y="2501152"/>
            <a:ext cx="5776253" cy="8909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95000"/>
              </a:lnSpc>
              <a:spcBef>
                <a:spcPts val="0"/>
              </a:spcBef>
              <a:spcAft>
                <a:spcPts val="0"/>
              </a:spcAft>
              <a:buClr>
                <a:srgbClr val="191919"/>
              </a:buClr>
              <a:buSzPts val="5200"/>
              <a:buFont typeface="Poppins SemiBold"/>
              <a:buNone/>
              <a:defRPr sz="4000" b="0" i="0" u="none" strike="noStrike" cap="none">
                <a:solidFill>
                  <a:schemeClr val="dk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9pPr>
          </a:lstStyle>
          <a:p>
            <a:pPr algn="ctr">
              <a:lnSpc>
                <a:spcPct val="150000"/>
              </a:lnSpc>
            </a:pPr>
            <a:r>
              <a:rPr lang="es-PE" sz="1800" b="1" dirty="0"/>
              <a:t>LEY QUE INCORPORA LA INASISTENCIA INJUSTIFICADA A CITACION REALIZADA POR EL CONGRESO DE LA REPÚBLICA COMO CAUSA DE SUSPENSIÓN DE AUTORIDADES MUNICIPALES Y REGIONALES ELEGIDAS POR ELECCIÓN POPULAR</a:t>
            </a:r>
            <a:endParaRPr lang="es-PE" sz="1800" dirty="0"/>
          </a:p>
        </p:txBody>
      </p:sp>
      <p:sp>
        <p:nvSpPr>
          <p:cNvPr id="11" name="Google Shape;211;p36">
            <a:extLst>
              <a:ext uri="{FF2B5EF4-FFF2-40B4-BE49-F238E27FC236}">
                <a16:creationId xmlns:a16="http://schemas.microsoft.com/office/drawing/2014/main" xmlns="" id="{5267C296-ADC7-5945-B592-56721A2826B3}"/>
              </a:ext>
            </a:extLst>
          </p:cNvPr>
          <p:cNvSpPr txBox="1">
            <a:spLocks/>
          </p:cNvSpPr>
          <p:nvPr/>
        </p:nvSpPr>
        <p:spPr>
          <a:xfrm>
            <a:off x="6690461" y="101792"/>
            <a:ext cx="2632216" cy="2660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95000"/>
              </a:lnSpc>
              <a:spcBef>
                <a:spcPts val="0"/>
              </a:spcBef>
              <a:spcAft>
                <a:spcPts val="0"/>
              </a:spcAft>
              <a:buClr>
                <a:srgbClr val="191919"/>
              </a:buClr>
              <a:buSzPts val="5200"/>
              <a:buFont typeface="Poppins SemiBold"/>
              <a:buNone/>
              <a:defRPr sz="4000" b="0" i="0" u="none" strike="noStrike" cap="none">
                <a:solidFill>
                  <a:schemeClr val="dk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191919"/>
              </a:buClr>
              <a:buSzPts val="5200"/>
              <a:buFont typeface="Poppins SemiBold"/>
              <a:buNone/>
              <a:defRPr sz="5200" b="0" i="0" u="none" strike="noStrike" cap="none">
                <a:solidFill>
                  <a:srgbClr val="191919"/>
                </a:solidFill>
                <a:latin typeface="Poppins SemiBold"/>
                <a:ea typeface="Poppins SemiBold"/>
                <a:cs typeface="Poppins SemiBold"/>
                <a:sym typeface="Poppins SemiBold"/>
              </a:defRPr>
            </a:lvl9pPr>
          </a:lstStyle>
          <a:p>
            <a:pPr algn="ctr"/>
            <a:r>
              <a:rPr lang="es-ES" sz="1000" dirty="0">
                <a:latin typeface="Century Gothic" panose="020B0502020202020204" pitchFamily="34" charset="0"/>
                <a:ea typeface="Verdana" panose="020B0604030504040204" pitchFamily="34" charset="0"/>
                <a:cs typeface="Verdana" panose="020B0604030504040204" pitchFamily="34" charset="0"/>
              </a:rPr>
              <a:t>Proyecto de ley 01351/2021-CR</a:t>
            </a:r>
          </a:p>
        </p:txBody>
      </p:sp>
      <p:pic>
        <p:nvPicPr>
          <p:cNvPr id="5" name="Imagen 4">
            <a:extLst>
              <a:ext uri="{FF2B5EF4-FFF2-40B4-BE49-F238E27FC236}">
                <a16:creationId xmlns:a16="http://schemas.microsoft.com/office/drawing/2014/main" xmlns="" id="{33D8B40E-D341-D548-981A-BC3A9CB925D4}"/>
              </a:ext>
            </a:extLst>
          </p:cNvPr>
          <p:cNvPicPr>
            <a:picLocks noChangeAspect="1"/>
          </p:cNvPicPr>
          <p:nvPr/>
        </p:nvPicPr>
        <p:blipFill>
          <a:blip r:embed="rId3"/>
          <a:stretch>
            <a:fillRect/>
          </a:stretch>
        </p:blipFill>
        <p:spPr>
          <a:xfrm>
            <a:off x="3337489" y="3841633"/>
            <a:ext cx="845628" cy="853085"/>
          </a:xfrm>
          <a:prstGeom prst="rect">
            <a:avLst/>
          </a:prstGeom>
        </p:spPr>
      </p:pic>
      <p:pic>
        <p:nvPicPr>
          <p:cNvPr id="7" name="Imagen 6">
            <a:extLst>
              <a:ext uri="{FF2B5EF4-FFF2-40B4-BE49-F238E27FC236}">
                <a16:creationId xmlns:a16="http://schemas.microsoft.com/office/drawing/2014/main" xmlns="" id="{EB764E79-A357-D44A-BE34-18E68F50CA8D}"/>
              </a:ext>
            </a:extLst>
          </p:cNvPr>
          <p:cNvPicPr>
            <a:picLocks noChangeAspect="1"/>
          </p:cNvPicPr>
          <p:nvPr/>
        </p:nvPicPr>
        <p:blipFill>
          <a:blip r:embed="rId4"/>
          <a:stretch>
            <a:fillRect/>
          </a:stretch>
        </p:blipFill>
        <p:spPr>
          <a:xfrm>
            <a:off x="4373384" y="3921186"/>
            <a:ext cx="2200384" cy="7735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1;p36">
            <a:extLst>
              <a:ext uri="{FF2B5EF4-FFF2-40B4-BE49-F238E27FC236}">
                <a16:creationId xmlns:a16="http://schemas.microsoft.com/office/drawing/2014/main" xmlns="" id="{55349D86-43D6-004A-84E1-A39C34521968}"/>
              </a:ext>
            </a:extLst>
          </p:cNvPr>
          <p:cNvSpPr txBox="1">
            <a:spLocks/>
          </p:cNvSpPr>
          <p:nvPr/>
        </p:nvSpPr>
        <p:spPr>
          <a:xfrm>
            <a:off x="402176" y="47265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just"/>
            <a:r>
              <a:rPr lang="es-PE" sz="2000" b="1" dirty="0"/>
              <a:t>Artículo 3.- Modificación del artículo 31 y 75 de la Ley Nº 27867, Ley Orgánica de Gobiernos Regionales : </a:t>
            </a:r>
            <a:endParaRPr lang="es-ES" sz="2000" b="1" dirty="0">
              <a:latin typeface="Century Gothic" panose="020B0502020202020204" pitchFamily="34" charset="0"/>
            </a:endParaRPr>
          </a:p>
        </p:txBody>
      </p:sp>
      <p:sp>
        <p:nvSpPr>
          <p:cNvPr id="7" name="Google Shape;265;p38">
            <a:extLst>
              <a:ext uri="{FF2B5EF4-FFF2-40B4-BE49-F238E27FC236}">
                <a16:creationId xmlns:a16="http://schemas.microsoft.com/office/drawing/2014/main" xmlns="" id="{EE847EF1-A86B-804D-94B7-BB08D476751F}"/>
              </a:ext>
            </a:extLst>
          </p:cNvPr>
          <p:cNvSpPr/>
          <p:nvPr/>
        </p:nvSpPr>
        <p:spPr>
          <a:xfrm>
            <a:off x="241300" y="1314458"/>
            <a:ext cx="8500523" cy="357504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r>
              <a:rPr lang="es-PE" sz="1000" dirty="0"/>
              <a:t>"Artículo 31.- Suspensión del cargo </a:t>
            </a:r>
          </a:p>
          <a:p>
            <a:r>
              <a:rPr lang="es-PE" sz="1000" dirty="0"/>
              <a:t>El cargo de Presidente, Vicepresidente y Consejero se suspende por: </a:t>
            </a:r>
          </a:p>
          <a:p>
            <a:r>
              <a:rPr lang="es-PE" sz="1000" dirty="0"/>
              <a:t>(…) </a:t>
            </a:r>
          </a:p>
          <a:p>
            <a:r>
              <a:rPr lang="es-PE" sz="1000" b="1" i="1" dirty="0"/>
              <a:t>4. Inasistencia injustificada a segunda citación realizada por comisión del Congreso de la República sobre la ejecución de políticas públicas o graves denuncias sobre corrupción, la que durara mientras el funcionario citado no cumpla con presentarse ante el órgano requirente. </a:t>
            </a:r>
            <a:endParaRPr lang="es-PE" sz="1000" dirty="0"/>
          </a:p>
          <a:p>
            <a:r>
              <a:rPr lang="es-PE" sz="1000" dirty="0"/>
              <a:t>La suspensión es declarada (…). </a:t>
            </a:r>
          </a:p>
          <a:p>
            <a:r>
              <a:rPr lang="es-PE" sz="1000" b="1" i="1" dirty="0"/>
              <a:t>En el caso del numeral 4, el gobierno regional correspondiente, a través de la de la Presidencia del Congreso, deberá recibir de la Comisión del Congreso que citó al funcionario, comunicación aprobada por la mayoría de sus integrantes adjuntando la documentación que sustente la inasistencia del citado. El consejo regional la agendará para la sesión ordinaria que se realice luego de 72 horas de recibida la comunicación. La interposición de recurso impugnatorio no paralizará la suspensión. El suspendido podrá solicitar a la comisión la programación de nueva fecha para su presentación, que tendrá carácter de urgente, levantándose la sanción una vez cumplida la concurrencia. </a:t>
            </a:r>
            <a:endParaRPr lang="es-PE" sz="1000" dirty="0"/>
          </a:p>
          <a:p>
            <a:r>
              <a:rPr lang="es-PE" sz="1000" dirty="0"/>
              <a:t>Contra el acuerdo del Consejo Regional que aprueba o rechaza la suspensión (…) </a:t>
            </a:r>
          </a:p>
          <a:p>
            <a:r>
              <a:rPr lang="es-PE" sz="1000" dirty="0"/>
              <a:t>Modifíquese el Artículo 75 de la Ley Nº 27867, Ley Orgánica de Gobiernos Regionales, adicionando al primer párrafo del literal a) lo siguiente: </a:t>
            </a:r>
          </a:p>
          <a:p>
            <a:r>
              <a:rPr lang="es-PE" sz="1000" dirty="0"/>
              <a:t>"Artículo 75.- Régimen de fiscalización y control </a:t>
            </a:r>
          </a:p>
          <a:p>
            <a:r>
              <a:rPr lang="es-PE" sz="1000" dirty="0"/>
              <a:t>a. Fiscalización </a:t>
            </a:r>
          </a:p>
          <a:p>
            <a:r>
              <a:rPr lang="es-PE" sz="1000" dirty="0"/>
              <a:t>El Gobierno Regional está sujeto a la fiscalización permanente del Congreso de la República, del Consejo Regional y la ciudadanía, conforme a ley y al Reglamento del Consejo Regional. </a:t>
            </a:r>
            <a:r>
              <a:rPr lang="es-PE" sz="1000" b="1" i="1" dirty="0"/>
              <a:t>El Gobernador Regional, Vice Gobernador y Consejeros Regionales tienen el deber de asistir a las citaciones de las comisiones ordinarias del Congreso de la República teniendo preeminencia sobre otros actos. </a:t>
            </a:r>
            <a:endParaRPr lang="es-PE" sz="1000" dirty="0"/>
          </a:p>
        </p:txBody>
      </p:sp>
    </p:spTree>
    <p:extLst>
      <p:ext uri="{BB962C8B-B14F-4D97-AF65-F5344CB8AC3E}">
        <p14:creationId xmlns:p14="http://schemas.microsoft.com/office/powerpoint/2010/main" val="244119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dirty="0"/>
              <a:t>Muchas gracias.</a:t>
            </a:r>
            <a:endParaRPr lang="es-PE" dirty="0"/>
          </a:p>
        </p:txBody>
      </p:sp>
    </p:spTree>
    <p:extLst>
      <p:ext uri="{BB962C8B-B14F-4D97-AF65-F5344CB8AC3E}">
        <p14:creationId xmlns:p14="http://schemas.microsoft.com/office/powerpoint/2010/main" val="197982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1456309" y="469654"/>
            <a:ext cx="599456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3000" b="1" dirty="0">
                <a:latin typeface="Century Gothic" panose="020B0502020202020204" pitchFamily="34" charset="0"/>
                <a:ea typeface="Verdana" panose="020B0604030504040204" pitchFamily="34" charset="0"/>
                <a:cs typeface="Verdana" panose="020B0604030504040204" pitchFamily="34" charset="0"/>
              </a:rPr>
              <a:t>Las Comisiones</a:t>
            </a:r>
            <a:endParaRPr sz="3000" b="1" dirty="0">
              <a:latin typeface="Century Gothic" panose="020B0502020202020204" pitchFamily="34" charset="0"/>
              <a:ea typeface="Verdana" panose="020B0604030504040204" pitchFamily="34" charset="0"/>
              <a:cs typeface="Verdana" panose="020B0604030504040204" pitchFamily="34" charset="0"/>
            </a:endParaRPr>
          </a:p>
        </p:txBody>
      </p:sp>
      <p:sp>
        <p:nvSpPr>
          <p:cNvPr id="13" name="Google Shape;265;p38">
            <a:extLst>
              <a:ext uri="{FF2B5EF4-FFF2-40B4-BE49-F238E27FC236}">
                <a16:creationId xmlns:a16="http://schemas.microsoft.com/office/drawing/2014/main" xmlns="" id="{AB9A27FA-AD1D-5240-9A42-95BB0166A0BA}"/>
              </a:ext>
            </a:extLst>
          </p:cNvPr>
          <p:cNvSpPr/>
          <p:nvPr/>
        </p:nvSpPr>
        <p:spPr>
          <a:xfrm rot="5400000">
            <a:off x="3548307" y="865788"/>
            <a:ext cx="1874280" cy="4673388"/>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6"/>
          <p:cNvSpPr txBox="1">
            <a:spLocks noGrp="1"/>
          </p:cNvSpPr>
          <p:nvPr>
            <p:ph type="subTitle" idx="1"/>
          </p:nvPr>
        </p:nvSpPr>
        <p:spPr>
          <a:xfrm>
            <a:off x="2518190" y="2571750"/>
            <a:ext cx="3932682" cy="1681800"/>
          </a:xfrm>
          <a:prstGeom prst="rect">
            <a:avLst/>
          </a:prstGeom>
        </p:spPr>
        <p:txBody>
          <a:bodyPr spcFirstLastPara="1" wrap="square" lIns="91425" tIns="91425" rIns="91425" bIns="91425" anchor="t" anchorCtr="0">
            <a:noAutofit/>
          </a:bodyPr>
          <a:lstStyle/>
          <a:p>
            <a:pPr marL="0" indent="0" algn="just">
              <a:lnSpc>
                <a:spcPct val="150000"/>
              </a:lnSpc>
            </a:pPr>
            <a:r>
              <a:rPr lang="es-PE" sz="1100" dirty="0">
                <a:latin typeface="Century Gothic" panose="020B0502020202020204" pitchFamily="34" charset="0"/>
              </a:rPr>
              <a:t>Grupos de trabajo especializados de Congresistas, cuya función principal es el seguimiento y fiscalización del funcionamiento de los órganos estatales y, de los sectores que componen la Administración Pública.</a:t>
            </a:r>
          </a:p>
          <a:p>
            <a:pPr marL="0" lvl="0" indent="0" algn="just" rtl="0">
              <a:lnSpc>
                <a:spcPct val="150000"/>
              </a:lnSpc>
              <a:spcBef>
                <a:spcPts val="0"/>
              </a:spcBef>
              <a:spcAft>
                <a:spcPts val="0"/>
              </a:spcAft>
              <a:buNone/>
            </a:pPr>
            <a:endParaRPr sz="1400" dirty="0"/>
          </a:p>
        </p:txBody>
      </p:sp>
      <p:grpSp>
        <p:nvGrpSpPr>
          <p:cNvPr id="8" name="Google Shape;5655;p72">
            <a:extLst>
              <a:ext uri="{FF2B5EF4-FFF2-40B4-BE49-F238E27FC236}">
                <a16:creationId xmlns:a16="http://schemas.microsoft.com/office/drawing/2014/main" xmlns="" id="{476223C3-F5E8-4B4E-9E97-301C9D103BB8}"/>
              </a:ext>
            </a:extLst>
          </p:cNvPr>
          <p:cNvGrpSpPr/>
          <p:nvPr/>
        </p:nvGrpSpPr>
        <p:grpSpPr>
          <a:xfrm>
            <a:off x="4203814" y="1672294"/>
            <a:ext cx="368186" cy="366364"/>
            <a:chOff x="-63679950" y="3360375"/>
            <a:chExt cx="318225" cy="316650"/>
          </a:xfrm>
          <a:solidFill>
            <a:schemeClr val="tx1"/>
          </a:solidFill>
        </p:grpSpPr>
        <p:sp>
          <p:nvSpPr>
            <p:cNvPr id="9" name="Google Shape;5656;p72">
              <a:extLst>
                <a:ext uri="{FF2B5EF4-FFF2-40B4-BE49-F238E27FC236}">
                  <a16:creationId xmlns:a16="http://schemas.microsoft.com/office/drawing/2014/main" xmlns="" id="{15922722-CA12-D14C-9B94-7AB6905A87DC}"/>
                </a:ext>
              </a:extLst>
            </p:cNvPr>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bg1"/>
                </a:solidFill>
              </a:endParaRPr>
            </a:p>
          </p:txBody>
        </p:sp>
        <p:sp>
          <p:nvSpPr>
            <p:cNvPr id="10" name="Google Shape;5657;p72">
              <a:extLst>
                <a:ext uri="{FF2B5EF4-FFF2-40B4-BE49-F238E27FC236}">
                  <a16:creationId xmlns:a16="http://schemas.microsoft.com/office/drawing/2014/main" xmlns="" id="{3DC8D236-C69B-A94A-868C-0277461555BE}"/>
                </a:ext>
              </a:extLst>
            </p:cNvPr>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bg1"/>
                </a:solidFill>
              </a:endParaRPr>
            </a:p>
          </p:txBody>
        </p:sp>
        <p:sp>
          <p:nvSpPr>
            <p:cNvPr id="11" name="Google Shape;5658;p72">
              <a:extLst>
                <a:ext uri="{FF2B5EF4-FFF2-40B4-BE49-F238E27FC236}">
                  <a16:creationId xmlns:a16="http://schemas.microsoft.com/office/drawing/2014/main" xmlns="" id="{0EAB75DE-5EE8-3B4A-8081-FAAA489EC066}"/>
                </a:ext>
              </a:extLst>
            </p:cNvPr>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bg1"/>
                </a:solidFill>
              </a:endParaRPr>
            </a:p>
          </p:txBody>
        </p:sp>
        <p:sp>
          <p:nvSpPr>
            <p:cNvPr id="12" name="Google Shape;5659;p72">
              <a:extLst>
                <a:ext uri="{FF2B5EF4-FFF2-40B4-BE49-F238E27FC236}">
                  <a16:creationId xmlns:a16="http://schemas.microsoft.com/office/drawing/2014/main" xmlns="" id="{92B725D0-395A-A94B-85FE-934E727F163B}"/>
                </a:ext>
              </a:extLst>
            </p:cNvPr>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tx1"/>
                  </a:solidFill>
                </a:ln>
                <a:solidFill>
                  <a:schemeClr val="bg1"/>
                </a:solidFill>
              </a:endParaRPr>
            </a:p>
          </p:txBody>
        </p:sp>
      </p:grpSp>
      <p:pic>
        <p:nvPicPr>
          <p:cNvPr id="14" name="Imagen 13">
            <a:extLst>
              <a:ext uri="{FF2B5EF4-FFF2-40B4-BE49-F238E27FC236}">
                <a16:creationId xmlns:a16="http://schemas.microsoft.com/office/drawing/2014/main" xmlns="" id="{49E5015B-B959-2A46-8B65-C1CE7ADE08AB}"/>
              </a:ext>
            </a:extLst>
          </p:cNvPr>
          <p:cNvPicPr>
            <a:picLocks noChangeAspect="1"/>
          </p:cNvPicPr>
          <p:nvPr/>
        </p:nvPicPr>
        <p:blipFill>
          <a:blip r:embed="rId3"/>
          <a:stretch>
            <a:fillRect/>
          </a:stretch>
        </p:blipFill>
        <p:spPr>
          <a:xfrm>
            <a:off x="7924800" y="4663360"/>
            <a:ext cx="1114096" cy="3916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1214262" y="469654"/>
            <a:ext cx="696155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3000" b="1" dirty="0">
                <a:latin typeface="Century Gothic" panose="020B0502020202020204" pitchFamily="34" charset="0"/>
              </a:rPr>
              <a:t>Función de Fiscalización</a:t>
            </a:r>
            <a:endParaRPr sz="3000" b="1" dirty="0">
              <a:latin typeface="Century Gothic" panose="020B0502020202020204" pitchFamily="34" charset="0"/>
            </a:endParaRPr>
          </a:p>
        </p:txBody>
      </p:sp>
      <p:sp>
        <p:nvSpPr>
          <p:cNvPr id="212" name="Google Shape;212;p36"/>
          <p:cNvSpPr txBox="1">
            <a:spLocks noGrp="1"/>
          </p:cNvSpPr>
          <p:nvPr>
            <p:ph type="subTitle" idx="1"/>
          </p:nvPr>
        </p:nvSpPr>
        <p:spPr>
          <a:xfrm>
            <a:off x="577049" y="1344228"/>
            <a:ext cx="7989902" cy="2255224"/>
          </a:xfrm>
          <a:prstGeom prst="rect">
            <a:avLst/>
          </a:prstGeom>
          <a:solidFill>
            <a:schemeClr val="bg1"/>
          </a:solidFill>
        </p:spPr>
        <p:txBody>
          <a:bodyPr spcFirstLastPara="1" wrap="square" lIns="91425" tIns="91425" rIns="91425" bIns="91425" anchor="t" anchorCtr="0">
            <a:noAutofit/>
          </a:bodyPr>
          <a:lstStyle/>
          <a:p>
            <a:pPr marL="0" indent="0" algn="just">
              <a:lnSpc>
                <a:spcPct val="150000"/>
              </a:lnSpc>
            </a:pPr>
            <a:r>
              <a:rPr lang="es-PE" sz="1200" dirty="0">
                <a:latin typeface="Century Gothic" panose="020B0502020202020204" pitchFamily="34" charset="0"/>
              </a:rPr>
              <a:t>La Constitución Política del Perú otorga al Congreso la capacidad de iniciar investigaciones sobre cualquier asunto de interés público, por ello la norma señala que ante el requerimiento es </a:t>
            </a:r>
            <a:r>
              <a:rPr lang="es-PE" sz="1200" b="1" dirty="0">
                <a:latin typeface="Century Gothic" panose="020B0502020202020204" pitchFamily="34" charset="0"/>
              </a:rPr>
              <a:t>obligatorio</a:t>
            </a:r>
            <a:r>
              <a:rPr lang="es-PE" sz="1200" dirty="0">
                <a:latin typeface="Century Gothic" panose="020B0502020202020204" pitchFamily="34" charset="0"/>
              </a:rPr>
              <a:t> el comparecer ante ella, caso contrario, estas comisiones investigadoras podrán emplear los apremios que el Reglamento del Congreso les otorga en su artículo 88, como:</a:t>
            </a:r>
          </a:p>
          <a:p>
            <a:pPr marL="0" indent="0" algn="just">
              <a:lnSpc>
                <a:spcPct val="150000"/>
              </a:lnSpc>
            </a:pPr>
            <a:r>
              <a:rPr lang="es-PE" sz="1200" i="1" dirty="0">
                <a:latin typeface="Century Gothic" panose="020B0502020202020204" pitchFamily="34" charset="0"/>
                <a:ea typeface="Times New Roman" panose="02020603050405020304" pitchFamily="18" charset="0"/>
                <a:cs typeface="Times New Roman" panose="02020603050405020304" pitchFamily="18" charset="0"/>
              </a:rPr>
              <a:t>Que el renuente sea conducido por la fuerza pública, lo que también es aplicable cuando se resiste a exhibir o hacer entrega de documentación que posea y son necesarios para el esclarecimiento de los hechos investigados, entre otros.</a:t>
            </a:r>
            <a:endParaRPr lang="es-PE"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50000"/>
              </a:lnSpc>
            </a:pPr>
            <a:endParaRPr lang="es-PE" sz="1200" dirty="0">
              <a:latin typeface="Century Gothic" panose="020B0502020202020204" pitchFamily="34" charset="0"/>
            </a:endParaRPr>
          </a:p>
          <a:p>
            <a:pPr marL="0" indent="0" algn="just">
              <a:lnSpc>
                <a:spcPct val="150000"/>
              </a:lnSpc>
            </a:pPr>
            <a:endParaRPr lang="es-PE" sz="1000" dirty="0">
              <a:latin typeface="Century Gothic" panose="020B0502020202020204" pitchFamily="34" charset="0"/>
            </a:endParaRPr>
          </a:p>
          <a:p>
            <a:pPr marL="0" indent="0" algn="just">
              <a:lnSpc>
                <a:spcPct val="150000"/>
              </a:lnSpc>
            </a:pPr>
            <a:endParaRPr lang="es-PE" sz="1000" dirty="0">
              <a:latin typeface="Century Gothic" panose="020B0502020202020204" pitchFamily="34" charset="0"/>
            </a:endParaRPr>
          </a:p>
          <a:p>
            <a:pPr marL="0" indent="0" algn="just">
              <a:lnSpc>
                <a:spcPct val="150000"/>
              </a:lnSpc>
            </a:pPr>
            <a:endParaRPr lang="es-PE" sz="1050" dirty="0"/>
          </a:p>
          <a:p>
            <a:pPr marL="0" indent="0" algn="just">
              <a:lnSpc>
                <a:spcPct val="150000"/>
              </a:lnSpc>
            </a:pPr>
            <a:endParaRPr lang="es-PE" sz="900" dirty="0"/>
          </a:p>
          <a:p>
            <a:pPr marL="0" indent="0" algn="just">
              <a:lnSpc>
                <a:spcPct val="150000"/>
              </a:lnSpc>
            </a:pPr>
            <a:endParaRPr lang="es-PE" sz="900" dirty="0"/>
          </a:p>
          <a:p>
            <a:pPr marL="0" lvl="0" indent="0" algn="just" rtl="0">
              <a:lnSpc>
                <a:spcPct val="150000"/>
              </a:lnSpc>
              <a:spcBef>
                <a:spcPts val="0"/>
              </a:spcBef>
              <a:spcAft>
                <a:spcPts val="0"/>
              </a:spcAft>
              <a:buNone/>
            </a:pPr>
            <a:endParaRPr sz="1400" dirty="0"/>
          </a:p>
        </p:txBody>
      </p:sp>
      <p:pic>
        <p:nvPicPr>
          <p:cNvPr id="14" name="Imagen 13">
            <a:extLst>
              <a:ext uri="{FF2B5EF4-FFF2-40B4-BE49-F238E27FC236}">
                <a16:creationId xmlns:a16="http://schemas.microsoft.com/office/drawing/2014/main" xmlns="" id="{1C9CE7BE-E879-5747-9207-A5636CA79A5E}"/>
              </a:ext>
            </a:extLst>
          </p:cNvPr>
          <p:cNvPicPr>
            <a:picLocks noChangeAspect="1"/>
          </p:cNvPicPr>
          <p:nvPr/>
        </p:nvPicPr>
        <p:blipFill>
          <a:blip r:embed="rId3"/>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216324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607129" y="426672"/>
            <a:ext cx="833964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3200" b="1" dirty="0">
                <a:latin typeface="Century Gothic" panose="020B0502020202020204" pitchFamily="34" charset="0"/>
              </a:rPr>
              <a:t>La necesidad del imperio de la ley</a:t>
            </a:r>
            <a:endParaRPr sz="3200" b="1" dirty="0">
              <a:latin typeface="Century Gothic" panose="020B0502020202020204" pitchFamily="34" charset="0"/>
            </a:endParaRPr>
          </a:p>
        </p:txBody>
      </p:sp>
      <p:sp>
        <p:nvSpPr>
          <p:cNvPr id="212" name="Google Shape;212;p36"/>
          <p:cNvSpPr txBox="1">
            <a:spLocks noGrp="1"/>
          </p:cNvSpPr>
          <p:nvPr>
            <p:ph type="subTitle" idx="1"/>
          </p:nvPr>
        </p:nvSpPr>
        <p:spPr>
          <a:xfrm>
            <a:off x="2002673" y="1730850"/>
            <a:ext cx="5384728" cy="1681800"/>
          </a:xfrm>
          <a:prstGeom prst="rect">
            <a:avLst/>
          </a:prstGeom>
        </p:spPr>
        <p:txBody>
          <a:bodyPr spcFirstLastPara="1" wrap="square" lIns="91425" tIns="91425" rIns="91425" bIns="91425" anchor="t" anchorCtr="0">
            <a:noAutofit/>
          </a:bodyPr>
          <a:lstStyle/>
          <a:p>
            <a:pPr marL="0" indent="0" algn="just">
              <a:lnSpc>
                <a:spcPct val="150000"/>
              </a:lnSpc>
            </a:pPr>
            <a:endParaRPr lang="es-PE" sz="1050" dirty="0"/>
          </a:p>
          <a:p>
            <a:pPr marL="0" indent="0" algn="just">
              <a:lnSpc>
                <a:spcPct val="150000"/>
              </a:lnSpc>
            </a:pPr>
            <a:endParaRPr lang="es-PE" sz="1050" dirty="0"/>
          </a:p>
          <a:p>
            <a:pPr marL="0" indent="0" algn="just">
              <a:lnSpc>
                <a:spcPct val="150000"/>
              </a:lnSpc>
            </a:pPr>
            <a:endParaRPr lang="es-PE" sz="1050" dirty="0"/>
          </a:p>
          <a:p>
            <a:pPr marL="0" indent="0" algn="just">
              <a:lnSpc>
                <a:spcPct val="150000"/>
              </a:lnSpc>
            </a:pPr>
            <a:endParaRPr lang="es-PE" sz="900" dirty="0"/>
          </a:p>
          <a:p>
            <a:pPr marL="0" indent="0" algn="just">
              <a:lnSpc>
                <a:spcPct val="150000"/>
              </a:lnSpc>
            </a:pPr>
            <a:endParaRPr lang="es-PE" sz="900" dirty="0"/>
          </a:p>
          <a:p>
            <a:pPr marL="0" lvl="0" indent="0" algn="just" rtl="0">
              <a:lnSpc>
                <a:spcPct val="150000"/>
              </a:lnSpc>
              <a:spcBef>
                <a:spcPts val="0"/>
              </a:spcBef>
              <a:spcAft>
                <a:spcPts val="0"/>
              </a:spcAft>
              <a:buNone/>
            </a:pPr>
            <a:endParaRPr sz="1400" dirty="0"/>
          </a:p>
        </p:txBody>
      </p:sp>
      <p:sp>
        <p:nvSpPr>
          <p:cNvPr id="5" name="Google Shape;212;p36">
            <a:extLst>
              <a:ext uri="{FF2B5EF4-FFF2-40B4-BE49-F238E27FC236}">
                <a16:creationId xmlns:a16="http://schemas.microsoft.com/office/drawing/2014/main" xmlns="" id="{EAABB325-35F4-744D-A70F-E87CC8B14EF8}"/>
              </a:ext>
            </a:extLst>
          </p:cNvPr>
          <p:cNvSpPr txBox="1">
            <a:spLocks/>
          </p:cNvSpPr>
          <p:nvPr/>
        </p:nvSpPr>
        <p:spPr>
          <a:xfrm>
            <a:off x="1879635" y="1730849"/>
            <a:ext cx="5384728" cy="16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just">
              <a:lnSpc>
                <a:spcPct val="150000"/>
              </a:lnSpc>
            </a:pPr>
            <a:endParaRPr lang="es-PE" sz="1050" dirty="0"/>
          </a:p>
          <a:p>
            <a:pPr marL="0" indent="0" algn="just">
              <a:lnSpc>
                <a:spcPct val="150000"/>
              </a:lnSpc>
            </a:pPr>
            <a:endParaRPr lang="es-PE" sz="1050" dirty="0"/>
          </a:p>
          <a:p>
            <a:pPr marL="0" indent="0" algn="just">
              <a:lnSpc>
                <a:spcPct val="150000"/>
              </a:lnSpc>
            </a:pPr>
            <a:endParaRPr lang="es-PE" sz="1050" dirty="0"/>
          </a:p>
          <a:p>
            <a:pPr marL="0" indent="0" algn="just">
              <a:lnSpc>
                <a:spcPct val="150000"/>
              </a:lnSpc>
            </a:pPr>
            <a:endParaRPr lang="es-PE" sz="900" dirty="0"/>
          </a:p>
          <a:p>
            <a:pPr marL="0" indent="0" algn="just">
              <a:lnSpc>
                <a:spcPct val="150000"/>
              </a:lnSpc>
            </a:pPr>
            <a:endParaRPr lang="es-PE" sz="900" dirty="0"/>
          </a:p>
          <a:p>
            <a:pPr marL="0" indent="0" algn="just">
              <a:lnSpc>
                <a:spcPct val="150000"/>
              </a:lnSpc>
            </a:pPr>
            <a:endParaRPr lang="es-PE" sz="1400" dirty="0"/>
          </a:p>
        </p:txBody>
      </p:sp>
      <p:sp>
        <p:nvSpPr>
          <p:cNvPr id="7" name="Google Shape;265;p38">
            <a:extLst>
              <a:ext uri="{FF2B5EF4-FFF2-40B4-BE49-F238E27FC236}">
                <a16:creationId xmlns:a16="http://schemas.microsoft.com/office/drawing/2014/main" xmlns="" id="{33159059-558C-DD41-A361-B89E83BB1818}"/>
              </a:ext>
            </a:extLst>
          </p:cNvPr>
          <p:cNvSpPr/>
          <p:nvPr/>
        </p:nvSpPr>
        <p:spPr>
          <a:xfrm rot="5400000">
            <a:off x="3850012" y="770828"/>
            <a:ext cx="1443974" cy="383967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2;p36">
            <a:extLst>
              <a:ext uri="{FF2B5EF4-FFF2-40B4-BE49-F238E27FC236}">
                <a16:creationId xmlns:a16="http://schemas.microsoft.com/office/drawing/2014/main" xmlns="" id="{4E2CED88-EFA1-CB4B-8EA8-7ECF03B79B5D}"/>
              </a:ext>
            </a:extLst>
          </p:cNvPr>
          <p:cNvSpPr txBox="1">
            <a:spLocks/>
          </p:cNvSpPr>
          <p:nvPr/>
        </p:nvSpPr>
        <p:spPr>
          <a:xfrm>
            <a:off x="2854812" y="2069563"/>
            <a:ext cx="3434374" cy="16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just">
              <a:lnSpc>
                <a:spcPct val="150000"/>
              </a:lnSpc>
            </a:pPr>
            <a:r>
              <a:rPr lang="es-PE" sz="1100" dirty="0">
                <a:latin typeface="Century Gothic" panose="020B0502020202020204" pitchFamily="34" charset="0"/>
              </a:rPr>
              <a:t>Basada en el </a:t>
            </a:r>
            <a:r>
              <a:rPr lang="es-PE" sz="1100" b="1" dirty="0">
                <a:latin typeface="Century Gothic" panose="020B0502020202020204" pitchFamily="34" charset="0"/>
              </a:rPr>
              <a:t>interés público </a:t>
            </a:r>
            <a:r>
              <a:rPr lang="es-PE" sz="1100" dirty="0">
                <a:latin typeface="Century Gothic" panose="020B0502020202020204" pitchFamily="34" charset="0"/>
              </a:rPr>
              <a:t>que les da origen y la necesidad de la obtención de datos para las investigaciones con el objetivo de encontrar la </a:t>
            </a:r>
            <a:r>
              <a:rPr lang="es-PE" sz="1100" b="1" dirty="0">
                <a:latin typeface="Century Gothic" panose="020B0502020202020204" pitchFamily="34" charset="0"/>
              </a:rPr>
              <a:t>verdad</a:t>
            </a:r>
            <a:r>
              <a:rPr lang="es-PE" sz="1100" dirty="0">
                <a:latin typeface="Century Gothic" panose="020B0502020202020204" pitchFamily="34" charset="0"/>
              </a:rPr>
              <a:t> de los hechos. </a:t>
            </a:r>
          </a:p>
          <a:p>
            <a:pPr marL="0" indent="0" algn="just">
              <a:lnSpc>
                <a:spcPct val="150000"/>
              </a:lnSpc>
            </a:pPr>
            <a:endParaRPr lang="es-PE" sz="1400" dirty="0"/>
          </a:p>
        </p:txBody>
      </p:sp>
      <p:pic>
        <p:nvPicPr>
          <p:cNvPr id="10" name="Imagen 9">
            <a:extLst>
              <a:ext uri="{FF2B5EF4-FFF2-40B4-BE49-F238E27FC236}">
                <a16:creationId xmlns:a16="http://schemas.microsoft.com/office/drawing/2014/main" xmlns="" id="{8D9D36CF-C2B1-394F-951C-B1CEC36E9F28}"/>
              </a:ext>
            </a:extLst>
          </p:cNvPr>
          <p:cNvPicPr>
            <a:picLocks noChangeAspect="1"/>
          </p:cNvPicPr>
          <p:nvPr/>
        </p:nvPicPr>
        <p:blipFill>
          <a:blip r:embed="rId3"/>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123005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cxnSp>
        <p:nvCxnSpPr>
          <p:cNvPr id="559" name="Google Shape;559;p46"/>
          <p:cNvCxnSpPr>
            <a:cxnSpLocks/>
          </p:cNvCxnSpPr>
          <p:nvPr/>
        </p:nvCxnSpPr>
        <p:spPr>
          <a:xfrm>
            <a:off x="4582269" y="1648238"/>
            <a:ext cx="0" cy="2178423"/>
          </a:xfrm>
          <a:prstGeom prst="straightConnector1">
            <a:avLst/>
          </a:prstGeom>
          <a:noFill/>
          <a:ln w="19050" cap="flat" cmpd="sng">
            <a:solidFill>
              <a:schemeClr val="dk2"/>
            </a:solidFill>
            <a:prstDash val="solid"/>
            <a:round/>
            <a:headEnd type="oval" w="med" len="med"/>
            <a:tailEnd type="oval" w="med" len="med"/>
          </a:ln>
        </p:spPr>
      </p:cxnSp>
      <p:sp>
        <p:nvSpPr>
          <p:cNvPr id="64" name="Google Shape;211;p36">
            <a:extLst>
              <a:ext uri="{FF2B5EF4-FFF2-40B4-BE49-F238E27FC236}">
                <a16:creationId xmlns:a16="http://schemas.microsoft.com/office/drawing/2014/main" xmlns="" id="{4EB4F9E1-BF21-3445-9A5C-35DF06BC396C}"/>
              </a:ext>
            </a:extLst>
          </p:cNvPr>
          <p:cNvSpPr txBox="1">
            <a:spLocks/>
          </p:cNvSpPr>
          <p:nvPr/>
        </p:nvSpPr>
        <p:spPr>
          <a:xfrm>
            <a:off x="249776" y="355406"/>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Problema detectado y Realidad actual</a:t>
            </a:r>
          </a:p>
        </p:txBody>
      </p:sp>
      <p:sp>
        <p:nvSpPr>
          <p:cNvPr id="4" name="Rectángulo 3">
            <a:extLst>
              <a:ext uri="{FF2B5EF4-FFF2-40B4-BE49-F238E27FC236}">
                <a16:creationId xmlns:a16="http://schemas.microsoft.com/office/drawing/2014/main" xmlns="" id="{B9C7E3AF-2A4B-404F-9BD0-398245D657CA}"/>
              </a:ext>
            </a:extLst>
          </p:cNvPr>
          <p:cNvSpPr/>
          <p:nvPr/>
        </p:nvSpPr>
        <p:spPr>
          <a:xfrm>
            <a:off x="788893" y="1935005"/>
            <a:ext cx="3200961" cy="1719253"/>
          </a:xfrm>
          <a:prstGeom prst="rect">
            <a:avLst/>
          </a:prstGeom>
          <a:solidFill>
            <a:schemeClr val="bg1"/>
          </a:solidFill>
        </p:spPr>
        <p:txBody>
          <a:bodyPr wrap="square">
            <a:spAutoFit/>
          </a:bodyPr>
          <a:lstStyle/>
          <a:p>
            <a:pPr algn="just">
              <a:lnSpc>
                <a:spcPct val="150000"/>
              </a:lnSpc>
            </a:pPr>
            <a:r>
              <a:rPr lang="es-PE" sz="1200" b="1" dirty="0">
                <a:latin typeface="Century Gothic" panose="020B0502020202020204" pitchFamily="34" charset="0"/>
                <a:ea typeface="Times New Roman" panose="02020603050405020304" pitchFamily="18" charset="0"/>
              </a:rPr>
              <a:t>Cuando se trata de una Comisión Investigadora y el citado inasiste injustificadamente,</a:t>
            </a:r>
            <a:r>
              <a:rPr lang="es-PE" sz="1200" dirty="0">
                <a:latin typeface="Century Gothic" panose="020B0502020202020204" pitchFamily="34" charset="0"/>
                <a:ea typeface="Times New Roman" panose="02020603050405020304" pitchFamily="18" charset="0"/>
              </a:rPr>
              <a:t> el Presidente de la Comisión podrá solicitar al juez penal la conducción por la fuerza pública del inconcurrente (apremio).</a:t>
            </a:r>
            <a:endParaRPr lang="es-PE" sz="1200" dirty="0">
              <a:latin typeface="Century Gothic" panose="020B0502020202020204" pitchFamily="34" charset="0"/>
            </a:endParaRPr>
          </a:p>
        </p:txBody>
      </p:sp>
      <p:sp>
        <p:nvSpPr>
          <p:cNvPr id="6" name="Rectángulo 5">
            <a:extLst>
              <a:ext uri="{FF2B5EF4-FFF2-40B4-BE49-F238E27FC236}">
                <a16:creationId xmlns:a16="http://schemas.microsoft.com/office/drawing/2014/main" xmlns="" id="{E7A1A048-B59C-0A4A-95F6-AB4720C04E6C}"/>
              </a:ext>
            </a:extLst>
          </p:cNvPr>
          <p:cNvSpPr/>
          <p:nvPr/>
        </p:nvSpPr>
        <p:spPr>
          <a:xfrm>
            <a:off x="5208493" y="1935005"/>
            <a:ext cx="3146612" cy="1719253"/>
          </a:xfrm>
          <a:prstGeom prst="rect">
            <a:avLst/>
          </a:prstGeom>
          <a:solidFill>
            <a:schemeClr val="bg1"/>
          </a:solidFill>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Cuando se trata de una Comisión Ordinaria, </a:t>
            </a:r>
            <a:r>
              <a:rPr lang="es-PE" sz="1200" b="1" dirty="0">
                <a:latin typeface="Century Gothic" panose="020B0502020202020204" pitchFamily="34" charset="0"/>
                <a:ea typeface="Times New Roman" panose="02020603050405020304" pitchFamily="18" charset="0"/>
                <a:cs typeface="Times New Roman" panose="02020603050405020304" pitchFamily="18" charset="0"/>
              </a:rPr>
              <a:t>si el citado inasiste injustificadamente</a:t>
            </a:r>
            <a:r>
              <a:rPr lang="es-PE" sz="1200" dirty="0">
                <a:latin typeface="Century Gothic" panose="020B0502020202020204" pitchFamily="34" charset="0"/>
                <a:ea typeface="Times New Roman" panose="02020603050405020304" pitchFamily="18" charset="0"/>
                <a:cs typeface="Times New Roman" panose="02020603050405020304" pitchFamily="18" charset="0"/>
              </a:rPr>
              <a:t>, la comisión no puede recurrir a ninguna medida que haga prevalecer la conminación realizada al citado.</a:t>
            </a:r>
          </a:p>
        </p:txBody>
      </p:sp>
      <p:pic>
        <p:nvPicPr>
          <p:cNvPr id="76" name="Imagen 75">
            <a:extLst>
              <a:ext uri="{FF2B5EF4-FFF2-40B4-BE49-F238E27FC236}">
                <a16:creationId xmlns:a16="http://schemas.microsoft.com/office/drawing/2014/main" xmlns="" id="{7B83FAD0-061A-8044-AFAC-312400DCD376}"/>
              </a:ext>
            </a:extLst>
          </p:cNvPr>
          <p:cNvPicPr>
            <a:picLocks noChangeAspect="1"/>
          </p:cNvPicPr>
          <p:nvPr/>
        </p:nvPicPr>
        <p:blipFill>
          <a:blip r:embed="rId3"/>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241509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A36F5698-0297-AA43-9687-9A7AEAD9383C}"/>
              </a:ext>
            </a:extLst>
          </p:cNvPr>
          <p:cNvSpPr txBox="1">
            <a:spLocks/>
          </p:cNvSpPr>
          <p:nvPr/>
        </p:nvSpPr>
        <p:spPr>
          <a:xfrm>
            <a:off x="213918" y="31954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Propuesta de solución</a:t>
            </a:r>
          </a:p>
        </p:txBody>
      </p:sp>
      <p:sp>
        <p:nvSpPr>
          <p:cNvPr id="4" name="Rectángulo 3">
            <a:extLst>
              <a:ext uri="{FF2B5EF4-FFF2-40B4-BE49-F238E27FC236}">
                <a16:creationId xmlns:a16="http://schemas.microsoft.com/office/drawing/2014/main" xmlns="" id="{10C06318-5F8B-224B-A93B-A853C54CF0D0}"/>
              </a:ext>
            </a:extLst>
          </p:cNvPr>
          <p:cNvSpPr/>
          <p:nvPr/>
        </p:nvSpPr>
        <p:spPr>
          <a:xfrm>
            <a:off x="568171" y="1776356"/>
            <a:ext cx="7918881" cy="1165255"/>
          </a:xfrm>
          <a:prstGeom prst="rect">
            <a:avLst/>
          </a:prstGeom>
          <a:solidFill>
            <a:schemeClr val="bg1"/>
          </a:solidFill>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ea typeface="Times New Roman" panose="02020603050405020304" pitchFamily="18" charset="0"/>
                <a:cs typeface="Times New Roman" panose="02020603050405020304" pitchFamily="18" charset="0"/>
              </a:rPr>
              <a:t>Establecer en la legislación de gobiernos locales y regionales, la </a:t>
            </a:r>
            <a:r>
              <a:rPr lang="es-PE" sz="1200" b="1" dirty="0">
                <a:latin typeface="Century Gothic" panose="020B0502020202020204" pitchFamily="34" charset="0"/>
                <a:ea typeface="Times New Roman" panose="02020603050405020304" pitchFamily="18" charset="0"/>
                <a:cs typeface="Times New Roman" panose="02020603050405020304" pitchFamily="18" charset="0"/>
              </a:rPr>
              <a:t>suspensión del ejercicio</a:t>
            </a:r>
            <a:r>
              <a:rPr lang="es-PE" sz="1200" dirty="0">
                <a:latin typeface="Century Gothic" panose="020B0502020202020204" pitchFamily="34" charset="0"/>
                <a:ea typeface="Times New Roman" panose="02020603050405020304" pitchFamily="18" charset="0"/>
                <a:cs typeface="Times New Roman" panose="02020603050405020304" pitchFamily="18" charset="0"/>
              </a:rPr>
              <a:t> del cargo de alcaldes, regidores, gobernadores regionales, vice gobernadores y consejeros regionales, respectivamente, cuando no asistan a una citación realizada por una comisión ordinaria del Congreso de la República.</a:t>
            </a:r>
            <a:endParaRPr lang="es-PE"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xmlns="" id="{9AA1B5B1-9995-E04E-AE30-AA4918DFDB60}"/>
              </a:ext>
            </a:extLst>
          </p:cNvPr>
          <p:cNvPicPr>
            <a:picLocks noChangeAspect="1"/>
          </p:cNvPicPr>
          <p:nvPr/>
        </p:nvPicPr>
        <p:blipFill>
          <a:blip r:embed="rId2"/>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126936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A36F5698-0297-AA43-9687-9A7AEAD9383C}"/>
              </a:ext>
            </a:extLst>
          </p:cNvPr>
          <p:cNvSpPr txBox="1">
            <a:spLocks/>
          </p:cNvSpPr>
          <p:nvPr/>
        </p:nvSpPr>
        <p:spPr>
          <a:xfrm>
            <a:off x="213918" y="319547"/>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Propósito de la medida</a:t>
            </a:r>
          </a:p>
        </p:txBody>
      </p:sp>
      <p:sp>
        <p:nvSpPr>
          <p:cNvPr id="6" name="Google Shape;265;p38">
            <a:extLst>
              <a:ext uri="{FF2B5EF4-FFF2-40B4-BE49-F238E27FC236}">
                <a16:creationId xmlns:a16="http://schemas.microsoft.com/office/drawing/2014/main" xmlns="" id="{3E768441-D3A5-6C41-A9A6-D64DDBFE951D}"/>
              </a:ext>
            </a:extLst>
          </p:cNvPr>
          <p:cNvSpPr/>
          <p:nvPr/>
        </p:nvSpPr>
        <p:spPr>
          <a:xfrm rot="5400000">
            <a:off x="3707081" y="552779"/>
            <a:ext cx="1729833" cy="403794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10C06318-5F8B-224B-A93B-A853C54CF0D0}"/>
              </a:ext>
            </a:extLst>
          </p:cNvPr>
          <p:cNvSpPr/>
          <p:nvPr/>
        </p:nvSpPr>
        <p:spPr>
          <a:xfrm>
            <a:off x="2742887" y="1936154"/>
            <a:ext cx="3658219" cy="1729833"/>
          </a:xfrm>
          <a:prstGeom prst="rect">
            <a:avLst/>
          </a:prstGeom>
        </p:spPr>
        <p:txBody>
          <a:bodyPr wrap="square">
            <a:spAutoFit/>
          </a:bodyPr>
          <a:lstStyle/>
          <a:p>
            <a:pPr algn="just">
              <a:lnSpc>
                <a:spcPct val="150000"/>
              </a:lnSpc>
              <a:spcBef>
                <a:spcPts val="1200"/>
              </a:spcBef>
              <a:spcAft>
                <a:spcPts val="1200"/>
              </a:spcAft>
            </a:pPr>
            <a:r>
              <a:rPr lang="es-PE" sz="1200" dirty="0">
                <a:latin typeface="Century Gothic" panose="020B0502020202020204" pitchFamily="34" charset="0"/>
              </a:rPr>
              <a:t>Para que la función fiscalizadora se torne efectiva y la transparencia de los actos del funcionario público pueda ser fiscalizada dentro del proceso parlamentario </a:t>
            </a:r>
          </a:p>
          <a:p>
            <a:pPr algn="just">
              <a:lnSpc>
                <a:spcPct val="150000"/>
              </a:lnSpc>
              <a:spcBef>
                <a:spcPts val="1200"/>
              </a:spcBef>
              <a:spcAft>
                <a:spcPts val="1200"/>
              </a:spcAft>
            </a:pPr>
            <a:endParaRPr lang="es-PE" sz="11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xmlns="" id="{B557385F-07E5-CB4D-8386-16F26255A26E}"/>
              </a:ext>
            </a:extLst>
          </p:cNvPr>
          <p:cNvPicPr>
            <a:picLocks noChangeAspect="1"/>
          </p:cNvPicPr>
          <p:nvPr/>
        </p:nvPicPr>
        <p:blipFill>
          <a:blip r:embed="rId2"/>
          <a:stretch>
            <a:fillRect/>
          </a:stretch>
        </p:blipFill>
        <p:spPr>
          <a:xfrm>
            <a:off x="7924800" y="4663360"/>
            <a:ext cx="1114096" cy="391654"/>
          </a:xfrm>
          <a:prstGeom prst="rect">
            <a:avLst/>
          </a:prstGeom>
        </p:spPr>
      </p:pic>
    </p:spTree>
    <p:extLst>
      <p:ext uri="{BB962C8B-B14F-4D97-AF65-F5344CB8AC3E}">
        <p14:creationId xmlns:p14="http://schemas.microsoft.com/office/powerpoint/2010/main" val="317516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36">
            <a:extLst>
              <a:ext uri="{FF2B5EF4-FFF2-40B4-BE49-F238E27FC236}">
                <a16:creationId xmlns:a16="http://schemas.microsoft.com/office/drawing/2014/main" xmlns="" id="{A36F5698-0297-AA43-9687-9A7AEAD9383C}"/>
              </a:ext>
            </a:extLst>
          </p:cNvPr>
          <p:cNvSpPr txBox="1">
            <a:spLocks/>
          </p:cNvSpPr>
          <p:nvPr/>
        </p:nvSpPr>
        <p:spPr>
          <a:xfrm>
            <a:off x="402173" y="415095"/>
            <a:ext cx="833964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lgn="ctr"/>
            <a:r>
              <a:rPr lang="es-ES" sz="3200" b="1" dirty="0">
                <a:latin typeface="Century Gothic" panose="020B0502020202020204" pitchFamily="34" charset="0"/>
              </a:rPr>
              <a:t>¿En qué casos procederá la comunicación?</a:t>
            </a:r>
          </a:p>
        </p:txBody>
      </p:sp>
      <p:sp>
        <p:nvSpPr>
          <p:cNvPr id="4" name="Rectángulo 3">
            <a:extLst>
              <a:ext uri="{FF2B5EF4-FFF2-40B4-BE49-F238E27FC236}">
                <a16:creationId xmlns:a16="http://schemas.microsoft.com/office/drawing/2014/main" xmlns="" id="{10C06318-5F8B-224B-A93B-A853C54CF0D0}"/>
              </a:ext>
            </a:extLst>
          </p:cNvPr>
          <p:cNvSpPr/>
          <p:nvPr/>
        </p:nvSpPr>
        <p:spPr>
          <a:xfrm>
            <a:off x="2742888" y="1392774"/>
            <a:ext cx="3658219" cy="273729"/>
          </a:xfrm>
          <a:prstGeom prst="rect">
            <a:avLst/>
          </a:prstGeom>
        </p:spPr>
        <p:txBody>
          <a:bodyPr wrap="square">
            <a:spAutoFit/>
          </a:bodyPr>
          <a:lstStyle/>
          <a:p>
            <a:pPr algn="ctr">
              <a:lnSpc>
                <a:spcPct val="150000"/>
              </a:lnSpc>
              <a:spcBef>
                <a:spcPts val="1200"/>
              </a:spcBef>
              <a:spcAft>
                <a:spcPts val="1200"/>
              </a:spcAft>
            </a:pPr>
            <a:r>
              <a:rPr lang="es-PE" sz="900" dirty="0">
                <a:effectLst/>
                <a:latin typeface="Century Gothic" panose="020B0502020202020204" pitchFamily="34" charset="0"/>
                <a:ea typeface="Times New Roman" panose="02020603050405020304" pitchFamily="18" charset="0"/>
                <a:cs typeface="Times New Roman" panose="02020603050405020304" pitchFamily="18" charset="0"/>
              </a:rPr>
              <a:t>Cuando la citación verse sobre la ejecución de</a:t>
            </a:r>
          </a:p>
        </p:txBody>
      </p:sp>
      <p:graphicFrame>
        <p:nvGraphicFramePr>
          <p:cNvPr id="2" name="Tabla 1">
            <a:extLst>
              <a:ext uri="{FF2B5EF4-FFF2-40B4-BE49-F238E27FC236}">
                <a16:creationId xmlns:a16="http://schemas.microsoft.com/office/drawing/2014/main" xmlns="" id="{EE6F5FE6-A6F0-EA44-B2BB-DBF9733795F5}"/>
              </a:ext>
            </a:extLst>
          </p:cNvPr>
          <p:cNvGraphicFramePr>
            <a:graphicFrameLocks noGrp="1"/>
          </p:cNvGraphicFramePr>
          <p:nvPr>
            <p:extLst>
              <p:ext uri="{D42A27DB-BD31-4B8C-83A1-F6EECF244321}">
                <p14:modId xmlns:p14="http://schemas.microsoft.com/office/powerpoint/2010/main" val="2457227027"/>
              </p:ext>
            </p:extLst>
          </p:nvPr>
        </p:nvGraphicFramePr>
        <p:xfrm>
          <a:off x="674703" y="1666503"/>
          <a:ext cx="7696939" cy="2774985"/>
        </p:xfrm>
        <a:graphic>
          <a:graphicData uri="http://schemas.openxmlformats.org/drawingml/2006/table">
            <a:tbl>
              <a:tblPr firstRow="1" firstCol="1" bandRow="1">
                <a:tableStyleId>{5A901115-6AE5-40A6-96AA-43A5FDA7AEB2}</a:tableStyleId>
              </a:tblPr>
              <a:tblGrid>
                <a:gridCol w="4031606">
                  <a:extLst>
                    <a:ext uri="{9D8B030D-6E8A-4147-A177-3AD203B41FA5}">
                      <a16:colId xmlns:a16="http://schemas.microsoft.com/office/drawing/2014/main" xmlns="" val="3556052939"/>
                    </a:ext>
                  </a:extLst>
                </a:gridCol>
                <a:gridCol w="3665333">
                  <a:extLst>
                    <a:ext uri="{9D8B030D-6E8A-4147-A177-3AD203B41FA5}">
                      <a16:colId xmlns:a16="http://schemas.microsoft.com/office/drawing/2014/main" xmlns="" val="2326692380"/>
                    </a:ext>
                  </a:extLst>
                </a:gridCol>
              </a:tblGrid>
              <a:tr h="195035">
                <a:tc>
                  <a:txBody>
                    <a:bodyPr/>
                    <a:lstStyle/>
                    <a:p>
                      <a:pPr algn="ctr">
                        <a:lnSpc>
                          <a:spcPct val="107000"/>
                        </a:lnSpc>
                        <a:spcBef>
                          <a:spcPts val="1200"/>
                        </a:spcBef>
                        <a:spcAft>
                          <a:spcPts val="1200"/>
                        </a:spcAft>
                      </a:pPr>
                      <a:r>
                        <a:rPr lang="es-PE" sz="1200" b="1" dirty="0">
                          <a:effectLst/>
                          <a:latin typeface="Century Gothic" panose="020B0502020202020204" pitchFamily="34" charset="0"/>
                        </a:rPr>
                        <a:t>GRAVES DENUNCIAS SOBRE CORRUPCIÓN</a:t>
                      </a:r>
                      <a:endParaRPr lang="es-PE"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1304" marR="41304" marT="0" marB="0" anchor="ctr">
                    <a:solidFill>
                      <a:schemeClr val="bg1"/>
                    </a:solidFill>
                  </a:tcPr>
                </a:tc>
                <a:tc>
                  <a:txBody>
                    <a:bodyPr/>
                    <a:lstStyle/>
                    <a:p>
                      <a:pPr algn="ctr">
                        <a:lnSpc>
                          <a:spcPct val="107000"/>
                        </a:lnSpc>
                        <a:spcBef>
                          <a:spcPts val="1200"/>
                        </a:spcBef>
                        <a:spcAft>
                          <a:spcPts val="1200"/>
                        </a:spcAft>
                      </a:pPr>
                      <a:r>
                        <a:rPr lang="es-PE" sz="1200" b="1" dirty="0">
                          <a:effectLst/>
                          <a:latin typeface="Century Gothic" panose="020B0502020202020204" pitchFamily="34" charset="0"/>
                        </a:rPr>
                        <a:t>POLÍTICAS PÚBLICAS</a:t>
                      </a:r>
                      <a:endParaRPr lang="es-PE"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1304" marR="41304" marT="0" marB="0" anchor="ctr">
                    <a:solidFill>
                      <a:schemeClr val="bg1"/>
                    </a:solidFill>
                  </a:tcPr>
                </a:tc>
                <a:extLst>
                  <a:ext uri="{0D108BD9-81ED-4DB2-BD59-A6C34878D82A}">
                    <a16:rowId xmlns:a16="http://schemas.microsoft.com/office/drawing/2014/main" xmlns="" val="1259722732"/>
                  </a:ext>
                </a:extLst>
              </a:tr>
              <a:tr h="2384915">
                <a:tc>
                  <a:txBody>
                    <a:bodyPr/>
                    <a:lstStyle/>
                    <a:p>
                      <a:pPr algn="just">
                        <a:lnSpc>
                          <a:spcPct val="107000"/>
                        </a:lnSpc>
                        <a:spcBef>
                          <a:spcPts val="1200"/>
                        </a:spcBef>
                        <a:spcAft>
                          <a:spcPts val="1200"/>
                        </a:spcAft>
                      </a:pPr>
                      <a:r>
                        <a:rPr lang="es-PE" sz="1100" dirty="0">
                          <a:effectLst/>
                          <a:latin typeface="Century Gothic" panose="020B0502020202020204" pitchFamily="34" charset="0"/>
                        </a:rPr>
                        <a:t>En el caso de la corrupción que aqueja toda la administración pública, el Tribunal Constitucional en el Exp. N° 0017-2011-PI/TC reconoce un programa normativo constitucional de prevención y lucha contra la corrupción, basado en un marco interpretativo armónico de la carta magna como un todo, generando el reconocimiento del principio de buena administración pública, y que la lectura sistemática de los artículos 39, 43, 44, 45 y 76 están orientados a la proscripción de la corrupción. En este sentido, en la ponderación de los intereses y derechos que se valoran, consideramos que la suspensión es una medida razonable en el afán de la lucha contra la corrupción.</a:t>
                      </a:r>
                      <a:endParaRPr lang="es-PE"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1304" marR="41304" marT="0" marB="0" anchor="ctr">
                    <a:solidFill>
                      <a:schemeClr val="bg1"/>
                    </a:solidFill>
                  </a:tcPr>
                </a:tc>
                <a:tc>
                  <a:txBody>
                    <a:bodyPr/>
                    <a:lstStyle/>
                    <a:p>
                      <a:pPr algn="just">
                        <a:lnSpc>
                          <a:spcPct val="107000"/>
                        </a:lnSpc>
                        <a:spcBef>
                          <a:spcPts val="1200"/>
                        </a:spcBef>
                        <a:spcAft>
                          <a:spcPts val="1200"/>
                        </a:spcAft>
                      </a:pPr>
                      <a:r>
                        <a:rPr lang="es-PE" sz="1100" dirty="0">
                          <a:effectLst/>
                          <a:latin typeface="Century Gothic" panose="020B0502020202020204" pitchFamily="34" charset="0"/>
                        </a:rPr>
                        <a:t>En cuanto a las políticas públicas, entendiéndola como la programación ejecución de objetivos, decisiones y acciones propuestas por un gobierno para solucionar problemas o brechas como seguridad ciudadana, educación, inversión pública, medioambiente, Etc., a corto, mediano y largo plazo; merecen que sean afrontadas responsablemente por las autoridades regionales y locales, y ante su inacción o acción ineficiente que perjudiquen gravemente a la población, corresponde que el congreso de la República asuma el rol fiscalizador en representación de la población afectada.</a:t>
                      </a:r>
                      <a:endParaRPr lang="es-PE" sz="1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1304" marR="41304" marT="0" marB="0" anchor="ctr">
                    <a:solidFill>
                      <a:schemeClr val="bg1"/>
                    </a:solidFill>
                  </a:tcPr>
                </a:tc>
                <a:extLst>
                  <a:ext uri="{0D108BD9-81ED-4DB2-BD59-A6C34878D82A}">
                    <a16:rowId xmlns:a16="http://schemas.microsoft.com/office/drawing/2014/main" xmlns="" val="1506448239"/>
                  </a:ext>
                </a:extLst>
              </a:tr>
              <a:tr h="195035">
                <a:tc gridSpan="2">
                  <a:txBody>
                    <a:bodyPr/>
                    <a:lstStyle/>
                    <a:p>
                      <a:pPr algn="ctr">
                        <a:lnSpc>
                          <a:spcPct val="107000"/>
                        </a:lnSpc>
                        <a:spcBef>
                          <a:spcPts val="1200"/>
                        </a:spcBef>
                        <a:spcAft>
                          <a:spcPts val="1200"/>
                        </a:spcAft>
                      </a:pPr>
                      <a:r>
                        <a:rPr lang="es-PE" sz="1200" b="1" dirty="0">
                          <a:solidFill>
                            <a:srgbClr val="FF0000"/>
                          </a:solidFill>
                          <a:effectLst/>
                          <a:latin typeface="Century Gothic" panose="020B0502020202020204" pitchFamily="34" charset="0"/>
                        </a:rPr>
                        <a:t>De esta manera la medida no sea empleada indiscriminadamente y se banalice la misma</a:t>
                      </a:r>
                      <a:endParaRPr lang="es-PE" sz="12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1304" marR="41304" marT="0" marB="0">
                    <a:solidFill>
                      <a:schemeClr val="bg1"/>
                    </a:solidFill>
                  </a:tcPr>
                </a:tc>
                <a:tc hMerge="1">
                  <a:txBody>
                    <a:bodyPr/>
                    <a:lstStyle/>
                    <a:p>
                      <a:endParaRPr lang="es-PE"/>
                    </a:p>
                  </a:txBody>
                  <a:tcPr/>
                </a:tc>
                <a:extLst>
                  <a:ext uri="{0D108BD9-81ED-4DB2-BD59-A6C34878D82A}">
                    <a16:rowId xmlns:a16="http://schemas.microsoft.com/office/drawing/2014/main" xmlns="" val="1072714345"/>
                  </a:ext>
                </a:extLst>
              </a:tr>
            </a:tbl>
          </a:graphicData>
        </a:graphic>
      </p:graphicFrame>
      <p:pic>
        <p:nvPicPr>
          <p:cNvPr id="8" name="Imagen 7">
            <a:extLst>
              <a:ext uri="{FF2B5EF4-FFF2-40B4-BE49-F238E27FC236}">
                <a16:creationId xmlns:a16="http://schemas.microsoft.com/office/drawing/2014/main" xmlns="" id="{DC618816-2991-D147-8C62-4703740067BE}"/>
              </a:ext>
            </a:extLst>
          </p:cNvPr>
          <p:cNvPicPr>
            <a:picLocks noChangeAspect="1"/>
          </p:cNvPicPr>
          <p:nvPr/>
        </p:nvPicPr>
        <p:blipFill>
          <a:blip r:embed="rId2"/>
          <a:stretch>
            <a:fillRect/>
          </a:stretch>
        </p:blipFill>
        <p:spPr>
          <a:xfrm>
            <a:off x="7924800" y="4673870"/>
            <a:ext cx="1114096" cy="391654"/>
          </a:xfrm>
          <a:prstGeom prst="rect">
            <a:avLst/>
          </a:prstGeom>
        </p:spPr>
      </p:pic>
    </p:spTree>
    <p:extLst>
      <p:ext uri="{BB962C8B-B14F-4D97-AF65-F5344CB8AC3E}">
        <p14:creationId xmlns:p14="http://schemas.microsoft.com/office/powerpoint/2010/main" val="3883282071"/>
      </p:ext>
    </p:extLst>
  </p:cSld>
  <p:clrMapOvr>
    <a:masterClrMapping/>
  </p:clrMapOvr>
</p:sld>
</file>

<file path=ppt/theme/theme1.xml><?xml version="1.0" encoding="utf-8"?>
<a:theme xmlns:a="http://schemas.openxmlformats.org/drawingml/2006/main" name="Elegant, Modern Milky White Company Profile by Slidesgo">
  <a:themeElements>
    <a:clrScheme name="Simple Light">
      <a:dk1>
        <a:srgbClr val="000000"/>
      </a:dk1>
      <a:lt1>
        <a:srgbClr val="FFFFFF"/>
      </a:lt1>
      <a:dk2>
        <a:srgbClr val="D9D9D9"/>
      </a:dk2>
      <a:lt2>
        <a:srgbClr val="F3F3F3"/>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1926</Words>
  <Application>Microsoft Office PowerPoint</Application>
  <PresentationFormat>Presentación en pantalla (16:9)</PresentationFormat>
  <Paragraphs>99</Paragraphs>
  <Slides>21</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Century Gothic</vt:lpstr>
      <vt:lpstr>Open Sans</vt:lpstr>
      <vt:lpstr>Verdana</vt:lpstr>
      <vt:lpstr>Poppins SemiBold</vt:lpstr>
      <vt:lpstr>Times New Roman</vt:lpstr>
      <vt:lpstr>Lato</vt:lpstr>
      <vt:lpstr>Elegant, Modern Milky White Company Profile by Slidesgo</vt:lpstr>
      <vt:lpstr>Presentación de PowerPoint</vt:lpstr>
      <vt:lpstr>Presentación de PowerPoint</vt:lpstr>
      <vt:lpstr>Las Comisiones</vt:lpstr>
      <vt:lpstr>Función de Fiscalización</vt:lpstr>
      <vt:lpstr>La necesidad del imperio de la ley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Natividad Santillana Chavez</dc:creator>
  <cp:lastModifiedBy>Roberto Miranda Chuman</cp:lastModifiedBy>
  <cp:revision>5</cp:revision>
  <cp:lastPrinted>2022-09-12T15:47:37Z</cp:lastPrinted>
  <dcterms:modified xsi:type="dcterms:W3CDTF">2022-09-14T21:25:43Z</dcterms:modified>
</cp:coreProperties>
</file>