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32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1698" y="78"/>
      </p:cViewPr>
      <p:guideLst>
        <p:guide orient="horz" pos="2183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C751-B7AE-4BD1-B068-88E96E81D0F6}" type="datetimeFigureOut">
              <a:rPr lang="es-PE" smtClean="0"/>
              <a:t>20/09/2022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FD82-B621-434C-84D2-1BD6CA58F1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7142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C751-B7AE-4BD1-B068-88E96E81D0F6}" type="datetimeFigureOut">
              <a:rPr lang="es-PE" smtClean="0"/>
              <a:t>20/09/2022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FD82-B621-434C-84D2-1BD6CA58F1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887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C751-B7AE-4BD1-B068-88E96E81D0F6}" type="datetimeFigureOut">
              <a:rPr lang="es-PE" smtClean="0"/>
              <a:t>20/09/2022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FD82-B621-434C-84D2-1BD6CA58F1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3335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C751-B7AE-4BD1-B068-88E96E81D0F6}" type="datetimeFigureOut">
              <a:rPr lang="es-PE" smtClean="0"/>
              <a:t>20/09/2022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FD82-B621-434C-84D2-1BD6CA58F1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81170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C751-B7AE-4BD1-B068-88E96E81D0F6}" type="datetimeFigureOut">
              <a:rPr lang="es-PE" smtClean="0"/>
              <a:t>20/09/2022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FD82-B621-434C-84D2-1BD6CA58F1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02566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C751-B7AE-4BD1-B068-88E96E81D0F6}" type="datetimeFigureOut">
              <a:rPr lang="es-PE" smtClean="0"/>
              <a:t>20/09/2022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FD82-B621-434C-84D2-1BD6CA58F1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96371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C751-B7AE-4BD1-B068-88E96E81D0F6}" type="datetimeFigureOut">
              <a:rPr lang="es-PE" smtClean="0"/>
              <a:t>20/09/2022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FD82-B621-434C-84D2-1BD6CA58F1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374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C751-B7AE-4BD1-B068-88E96E81D0F6}" type="datetimeFigureOut">
              <a:rPr lang="es-PE" smtClean="0"/>
              <a:t>20/09/2022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FD82-B621-434C-84D2-1BD6CA58F1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1045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C751-B7AE-4BD1-B068-88E96E81D0F6}" type="datetimeFigureOut">
              <a:rPr lang="es-PE" smtClean="0"/>
              <a:t>20/09/2022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FD82-B621-434C-84D2-1BD6CA58F1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79644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C751-B7AE-4BD1-B068-88E96E81D0F6}" type="datetimeFigureOut">
              <a:rPr lang="es-PE" smtClean="0"/>
              <a:t>20/09/2022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FD82-B621-434C-84D2-1BD6CA58F1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1031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C751-B7AE-4BD1-B068-88E96E81D0F6}" type="datetimeFigureOut">
              <a:rPr lang="es-PE" smtClean="0"/>
              <a:t>20/09/2022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FD82-B621-434C-84D2-1BD6CA58F1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12368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1C751-B7AE-4BD1-B068-88E96E81D0F6}" type="datetimeFigureOut">
              <a:rPr lang="es-PE" smtClean="0"/>
              <a:t>20/09/2022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CFD82-B621-434C-84D2-1BD6CA58F1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2382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D59FF8A-99BE-D6A0-0561-3BD21E75A2F4}"/>
              </a:ext>
            </a:extLst>
          </p:cNvPr>
          <p:cNvSpPr txBox="1"/>
          <p:nvPr/>
        </p:nvSpPr>
        <p:spPr>
          <a:xfrm>
            <a:off x="3431763" y="2796363"/>
            <a:ext cx="2781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000" b="1" dirty="0">
                <a:latin typeface="Arial Black" panose="020B0A04020102020204" pitchFamily="34" charset="0"/>
              </a:rPr>
              <a:t>PL </a:t>
            </a:r>
            <a:r>
              <a:rPr lang="es-PE" sz="2000" b="1" dirty="0" err="1">
                <a:latin typeface="Arial Black" panose="020B0A04020102020204" pitchFamily="34" charset="0"/>
              </a:rPr>
              <a:t>N°</a:t>
            </a:r>
            <a:r>
              <a:rPr lang="es-PE" sz="2000" b="1" dirty="0">
                <a:latin typeface="Arial Black" panose="020B0A04020102020204" pitchFamily="34" charset="0"/>
              </a:rPr>
              <a:t> 928/2021-CR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7B37BFF-290F-A033-87ED-B0E86C1B9805}"/>
              </a:ext>
            </a:extLst>
          </p:cNvPr>
          <p:cNvSpPr txBox="1"/>
          <p:nvPr/>
        </p:nvSpPr>
        <p:spPr>
          <a:xfrm>
            <a:off x="3645751" y="6081822"/>
            <a:ext cx="2614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b="1" dirty="0">
                <a:latin typeface="Arial Black" panose="020B0A04020102020204" pitchFamily="34" charset="0"/>
              </a:rPr>
              <a:t>Lima, 21 setiembre 2021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E2F2DB8-AD4C-C7FD-44DD-CEF560FC1185}"/>
              </a:ext>
            </a:extLst>
          </p:cNvPr>
          <p:cNvSpPr txBox="1"/>
          <p:nvPr/>
        </p:nvSpPr>
        <p:spPr>
          <a:xfrm>
            <a:off x="680482" y="3520504"/>
            <a:ext cx="87080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atin typeface="Arial Black" panose="020B0A04020102020204" pitchFamily="34" charset="0"/>
              </a:rPr>
              <a:t>LEY QUE MODIFICA LOS ARTÍCULOS 20°, 22° y 25°</a:t>
            </a:r>
          </a:p>
          <a:p>
            <a:pPr algn="ctr"/>
            <a:r>
              <a:rPr lang="es-MX" sz="2000" b="1" dirty="0">
                <a:latin typeface="Arial Black" panose="020B0A04020102020204" pitchFamily="34" charset="0"/>
              </a:rPr>
              <a:t>DE LA LEY </a:t>
            </a:r>
            <a:r>
              <a:rPr lang="es-MX" sz="2000" b="1" dirty="0" err="1">
                <a:latin typeface="Arial Black" panose="020B0A04020102020204" pitchFamily="34" charset="0"/>
              </a:rPr>
              <a:t>N°</a:t>
            </a:r>
            <a:r>
              <a:rPr lang="es-MX" sz="2000" b="1" dirty="0">
                <a:latin typeface="Arial Black" panose="020B0A04020102020204" pitchFamily="34" charset="0"/>
              </a:rPr>
              <a:t> 27972.- LEY ORGÁNICA DE MUNICIPALIDADES</a:t>
            </a:r>
            <a:endParaRPr lang="es-PE" sz="2000" b="1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DFF39FB-477F-026A-16DA-021A89813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711" y="485135"/>
            <a:ext cx="8592880" cy="1120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978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742264B-3FC2-8C38-ED7D-322326B23F5B}"/>
              </a:ext>
            </a:extLst>
          </p:cNvPr>
          <p:cNvSpPr txBox="1"/>
          <p:nvPr/>
        </p:nvSpPr>
        <p:spPr>
          <a:xfrm>
            <a:off x="3756837" y="416074"/>
            <a:ext cx="23923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>
                <a:latin typeface="Arial Black" panose="020B0A04020102020204" pitchFamily="34" charset="0"/>
              </a:rPr>
              <a:t>I.  Fórmula Legal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A675248-5E5B-B904-7FB3-1E48A9185C6F}"/>
              </a:ext>
            </a:extLst>
          </p:cNvPr>
          <p:cNvSpPr txBox="1"/>
          <p:nvPr/>
        </p:nvSpPr>
        <p:spPr>
          <a:xfrm>
            <a:off x="542260" y="856289"/>
            <a:ext cx="8941981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Artículo 1. Objeto</a:t>
            </a:r>
          </a:p>
          <a:p>
            <a:r>
              <a:rPr lang="es-MX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presente ley tiene por objeto modificar los artículos 20°, 221y 25° de la Ley Orgánica de Municipalidades N°27972.</a:t>
            </a:r>
          </a:p>
          <a:p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Artículo. 2. </a:t>
            </a:r>
            <a:r>
              <a:rPr lang="es-MX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Modificación de los artículos 20, 22 y 25 de la Ley Orgánica de Municipalidades N°27972.</a:t>
            </a:r>
          </a:p>
          <a:p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MX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Modificase los artículos 20°, 22°y 25° de la Ley Orgánica de Municipalidades N°27972, cuyo texto queda redactado de la siguiente manera:</a:t>
            </a:r>
          </a:p>
          <a:p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Artículo 20.- Atribuciones del alcalde</a:t>
            </a:r>
          </a:p>
          <a:p>
            <a:r>
              <a:rPr lang="es-MX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 atribuciones del alcalde:</a:t>
            </a:r>
          </a:p>
          <a:p>
            <a:r>
              <a:rPr lang="es-MX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(...)</a:t>
            </a:r>
          </a:p>
          <a:p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Ejecutar los acuerdos del concejo municipal, bajo responsabilidad de ser</a:t>
            </a:r>
          </a:p>
          <a:p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suspendido en el cargo por falta grave</a:t>
            </a:r>
            <a:r>
              <a:rPr lang="es-MX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r>
              <a:rPr lang="es-MX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(…)</a:t>
            </a:r>
          </a:p>
          <a:p>
            <a:pPr algn="just"/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</a:t>
            </a:r>
            <a:r>
              <a:rPr lang="es-MX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Promulgar las ordenanzas y disponer su publicación. La Ordenanza que aprueba el Reglamento Interno de Concejo debe ser publicada acorde a lo dispuesto en los artículos 40°y 44° de la presente Ley, bajo responsabilidad de ser suspendido en el cargo por falta grave.</a:t>
            </a:r>
          </a:p>
          <a:p>
            <a:pPr algn="r"/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endParaRPr lang="es-P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121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6485BC7-6709-D95F-F238-B09BA2ACE649}"/>
              </a:ext>
            </a:extLst>
          </p:cNvPr>
          <p:cNvSpPr txBox="1"/>
          <p:nvPr/>
        </p:nvSpPr>
        <p:spPr>
          <a:xfrm>
            <a:off x="551120" y="319184"/>
            <a:ext cx="880375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(«.)</a:t>
            </a:r>
          </a:p>
          <a:p>
            <a:pPr algn="just"/>
            <a:r>
              <a:rPr lang="es-MX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</a:t>
            </a:r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Implementar las recomendaciones contenidas en los informes de Contraloría General de la República y/o del órgano de control institucional que hayan constatado daños económicos a la entidad municipal. en el plazo que estos establezcan . No hacerlo es causal de vacancia del cargo. </a:t>
            </a:r>
            <a:endParaRPr lang="es-P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FC49DA3-9236-85A5-D6B6-E52CAE9E62D4}"/>
              </a:ext>
            </a:extLst>
          </p:cNvPr>
          <p:cNvSpPr txBox="1"/>
          <p:nvPr/>
        </p:nvSpPr>
        <p:spPr>
          <a:xfrm>
            <a:off x="584789" y="2604171"/>
            <a:ext cx="865490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ARTICULO 22.- VACANCIA DEL CARGO DE ALCALDE O REGIDOR </a:t>
            </a:r>
          </a:p>
          <a:p>
            <a:pPr algn="just"/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cargo de alcalde o regidor se declara vacante por el concejo municipal, en los siguientes casos: </a:t>
            </a:r>
          </a:p>
          <a:p>
            <a:pPr algn="just"/>
            <a:endParaRPr lang="es-MX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(…)</a:t>
            </a:r>
          </a:p>
          <a:p>
            <a:pPr algn="just"/>
            <a:endParaRPr lang="es-MX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(11) Además, en el caso de los alcaldes, por no implementar las recomendaciones contenidas en los informes de Contraloría General de la República o de Auditoría Interna donde se haya constatado daños económicos a la entidad municipal, en los plazos que estos establezcan.</a:t>
            </a:r>
            <a:r>
              <a:rPr lang="es-MX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s-P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674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E095354-77C1-0B77-4958-01BAD5575B7B}"/>
              </a:ext>
            </a:extLst>
          </p:cNvPr>
          <p:cNvSpPr txBox="1"/>
          <p:nvPr/>
        </p:nvSpPr>
        <p:spPr>
          <a:xfrm>
            <a:off x="652130" y="648057"/>
            <a:ext cx="860174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Artículo 25.- Suspensión del Cargo </a:t>
            </a:r>
          </a:p>
          <a:p>
            <a:r>
              <a:rPr lang="es-MX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ejercicio del cargo de alcalde o regidor se suspende por acuerdo de concejo en los siguientes casos:</a:t>
            </a:r>
          </a:p>
          <a:p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MX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(…)</a:t>
            </a:r>
          </a:p>
          <a:p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Además, en el caso de los alcaldes, por incumplir la ejecución de acuerdos del concejo municipal y no publicar el Reglamento Interno de Concejo conforme a lo dispuesto en los artículos 40y44 de la presente Ley. </a:t>
            </a:r>
            <a:endParaRPr lang="es-P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7C1D662-C816-3B66-0C80-1CEFDD36F19A}"/>
              </a:ext>
            </a:extLst>
          </p:cNvPr>
          <p:cNvSpPr txBox="1"/>
          <p:nvPr/>
        </p:nvSpPr>
        <p:spPr>
          <a:xfrm>
            <a:off x="701749" y="3794741"/>
            <a:ext cx="866553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EXPOSICIÓN DE MOTIVOS</a:t>
            </a:r>
          </a:p>
          <a:p>
            <a:pPr algn="ctr"/>
            <a:endParaRPr lang="es-MX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Antecedentes</a:t>
            </a:r>
          </a:p>
          <a:p>
            <a:pPr algn="just"/>
            <a:r>
              <a:rPr lang="es-MX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"El daño patrimonial producido por la corrupción y la inconducta funcional en el 2020 asciende a poco más de los S/ 22 mil millones -equivalente a 12.6% del presupuesto ejecutado-, siendo la mayor incidencia en los gobiernos regionales (15.7%) y locales (17.6%), en tanto que en el caso del gobierno nacional la incidencia asciende a 10.3%“ (SMV, 2020) </a:t>
            </a:r>
            <a:endParaRPr lang="es-P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388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89F7-197F-AB47-B9D9-49C0D569DA1D}"/>
              </a:ext>
            </a:extLst>
          </p:cNvPr>
          <p:cNvSpPr txBox="1"/>
          <p:nvPr/>
        </p:nvSpPr>
        <p:spPr>
          <a:xfrm>
            <a:off x="592765" y="494504"/>
            <a:ext cx="872047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Análisis de la propuesta legislativa</a:t>
            </a:r>
          </a:p>
          <a:p>
            <a:endParaRPr lang="es-MX" sz="1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MX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propuesta pretende cubrirla deficiencia del legislador al promulgaría LOM 27972 al no haber previsto las conductas descritas y neutralizar las conductas maliciosas de los alcaldes para incumplir sus funciones (principalmente las relacionadas con asuntos vinculados a la corrupción) sin ningún tipo de responsabilidad; tipificándolas en la ley como falta grave y estableciéndolas como causal de suspensión o vacancia según sea el caso; con la finalidad que el incumplimiento de acuerdos, la omisión o publicación defectuosa del Reglamento Interno de Concejo o la omisión tendenciosa de iniciar las acciones dispuestas por la Contraloría General de la República o el Órgano de Control Interno, en asuntos que hayan causado daño patrimonial a la entidad municipal; sean debidamente sancionados con la suspensión o vacancia del cargo</a:t>
            </a:r>
            <a:endParaRPr lang="es-P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F42828E-2CCE-AEE0-2B1A-8BA573CA87D0}"/>
              </a:ext>
            </a:extLst>
          </p:cNvPr>
          <p:cNvSpPr txBox="1"/>
          <p:nvPr/>
        </p:nvSpPr>
        <p:spPr>
          <a:xfrm>
            <a:off x="604283" y="4230401"/>
            <a:ext cx="8697433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Impacto en la legislación nacional </a:t>
            </a:r>
          </a:p>
          <a:p>
            <a:pPr algn="just"/>
            <a:endParaRPr lang="es-MX" sz="1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MX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presente ley tendrá un impacto positivo en la legislación nacional porque permitirá fortalecer la lucha anticorrupción en los gobiernos locales sancionando con suspensión o vacancia a quienes utilizando artilugios legales evitan ser sancionados omitiendo actos de fiscalización u omitiendo iniciar/as acciones legales para resarcir daños patrimoniales contra la entidad. Asimismo, la presenta norma no colisiona con ninguna otra norma vigente en la legislación nacional. </a:t>
            </a:r>
            <a:endParaRPr lang="es-P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889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486BF2F-44E4-9EAE-3F38-91DC1B32734F}"/>
              </a:ext>
            </a:extLst>
          </p:cNvPr>
          <p:cNvSpPr txBox="1"/>
          <p:nvPr/>
        </p:nvSpPr>
        <p:spPr>
          <a:xfrm>
            <a:off x="510362" y="594342"/>
            <a:ext cx="855920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Análisis de costo beneficio </a:t>
            </a:r>
          </a:p>
          <a:p>
            <a:pPr algn="just"/>
            <a:endParaRPr lang="es-MX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MX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presente iniciativa no irroga costo alguno al Estado ni vulnero principios, disposiciones o políticas de disciplina fiscal y presupuestaria. Por el contrario, contribuirá en la lucha contra la corrupción. </a:t>
            </a:r>
          </a:p>
          <a:p>
            <a:pPr algn="just"/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Vinculación de la norma propuesta con el acuerdo nacional. </a:t>
            </a:r>
          </a:p>
          <a:p>
            <a:pPr algn="just"/>
            <a:endParaRPr lang="es-MX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MX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norma está vinculada a dos políticas del Acuerdo Nacional: Política 24: Afirmación de un Estado eficiente y transparente y Política 26: Promoción de la ético y la transparencia y erradicación de la corrupción.</a:t>
            </a:r>
            <a:endParaRPr lang="es-P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764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772</Words>
  <Application>Microsoft Office PowerPoint</Application>
  <PresentationFormat>A4 (210 x 297 mm)</PresentationFormat>
  <Paragraphs>52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Humberto Chavarry Saavedra</dc:creator>
  <cp:lastModifiedBy>Fernando Humberto Paredes Núñez</cp:lastModifiedBy>
  <cp:revision>5</cp:revision>
  <dcterms:created xsi:type="dcterms:W3CDTF">2022-09-20T20:09:36Z</dcterms:created>
  <dcterms:modified xsi:type="dcterms:W3CDTF">2022-09-20T22:02:21Z</dcterms:modified>
</cp:coreProperties>
</file>