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92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07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486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580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42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818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534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733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885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881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028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54A8-744A-4173-AFB9-42C8C8C23492}" type="datetimeFigureOut">
              <a:rPr lang="es-PE" smtClean="0"/>
              <a:t>12/09/2022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84DF-1E9A-454C-BD1A-F8A226CDC9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766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1A27C19-43AE-C0A0-BD3E-E4BC133628AE}"/>
              </a:ext>
            </a:extLst>
          </p:cNvPr>
          <p:cNvSpPr txBox="1"/>
          <p:nvPr/>
        </p:nvSpPr>
        <p:spPr>
          <a:xfrm>
            <a:off x="1303020" y="3251746"/>
            <a:ext cx="7429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PE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Proyecto de Ley N° 1069/2021-CR</a:t>
            </a:r>
          </a:p>
          <a:p>
            <a:pPr algn="ctr"/>
            <a:endParaRPr kumimoji="0" lang="es-PE" sz="1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kumimoji="0" lang="es-P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LEY QUE FORTALECE LA EFECTIVIDAD DE LA FUNCIÓN DE CONTROL POLÍTICO A LOS GOBIERNOS REGIONALES Y GOBIERNOS LOCALES</a:t>
            </a:r>
            <a:endParaRPr lang="es-PE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975C4C89-104A-8586-FF3B-D1A51F375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457200"/>
            <a:ext cx="8423910" cy="980768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D69C60F4-6EDC-54B6-9A6E-25652F86A877}"/>
              </a:ext>
            </a:extLst>
          </p:cNvPr>
          <p:cNvSpPr txBox="1"/>
          <p:nvPr/>
        </p:nvSpPr>
        <p:spPr>
          <a:xfrm>
            <a:off x="4000500" y="5612130"/>
            <a:ext cx="167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b="1" dirty="0"/>
              <a:t>Lima, 8 setiembre 2022</a:t>
            </a:r>
          </a:p>
        </p:txBody>
      </p:sp>
    </p:spTree>
    <p:extLst>
      <p:ext uri="{BB962C8B-B14F-4D97-AF65-F5344CB8AC3E}">
        <p14:creationId xmlns:p14="http://schemas.microsoft.com/office/powerpoint/2010/main" val="320635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5E3EA90-4C16-B1DA-0518-33DE1BAC9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19" y="343616"/>
            <a:ext cx="8425402" cy="991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BE21A74-22D9-48E3-8EAD-0C3B77970AF5}"/>
              </a:ext>
            </a:extLst>
          </p:cNvPr>
          <p:cNvSpPr txBox="1"/>
          <p:nvPr/>
        </p:nvSpPr>
        <p:spPr>
          <a:xfrm>
            <a:off x="1024934" y="1944722"/>
            <a:ext cx="784776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1. Objeto.</a:t>
            </a:r>
          </a:p>
          <a:p>
            <a:pPr algn="just"/>
            <a:r>
              <a:rPr lang="es-PE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ley tiene por objeto modificar el artículo 31° de la Ley Orgánica de Gobiernos Regionales N° 27867 y el artículo 25° de la Ley Orgánica de Municipalidades N° 27972. </a:t>
            </a:r>
          </a:p>
          <a:p>
            <a:pPr algn="just"/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2. Modificación del artículo 31° de la Ley Orgánica de Gobiernos Regionales N° 27867.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Modificase el artículo 31° de la Ley Orgánica de Gobiernos Regionales N° 27867, cuyo texto queda redactado de la siguiente manera: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31.- Suspensión del cargo.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cargo de Presidente, Vicepresidente y Consejero se suspende por: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negarse, de manera reiterada, a entregar información a los congresistas de la República o a las comisiones del Congreso de la República en el cumplimiento de la función de control político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2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</a:t>
            </a:r>
            <a:endParaRPr lang="es-PE" sz="11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DE71D76-E4FE-2185-7995-9BE3A24CDE28}"/>
              </a:ext>
            </a:extLst>
          </p:cNvPr>
          <p:cNvSpPr txBox="1"/>
          <p:nvPr/>
        </p:nvSpPr>
        <p:spPr>
          <a:xfrm>
            <a:off x="2367225" y="1441119"/>
            <a:ext cx="4953000" cy="380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PE" sz="14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FÓRMULA LEGAL</a:t>
            </a:r>
            <a:endParaRPr lang="es-P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84BB262-F76D-8456-A6F4-4DFE78187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89" y="252176"/>
            <a:ext cx="8425402" cy="10161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98ABC20-81BD-9852-118F-351FAB3025C4}"/>
              </a:ext>
            </a:extLst>
          </p:cNvPr>
          <p:cNvSpPr txBox="1"/>
          <p:nvPr/>
        </p:nvSpPr>
        <p:spPr>
          <a:xfrm>
            <a:off x="1024932" y="2103184"/>
            <a:ext cx="8038681" cy="37548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Artículo. 3. Modificación del artículo 25° de la Ley Orgánica de Municipalidades N° 27972.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Modificase el artículo 25° de la Ley Orgánica de Municipalidades N° 27972, cuyo texto queda redactado de la siguiente manera:</a:t>
            </a:r>
          </a:p>
          <a:p>
            <a:pPr algn="just"/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"Artículo 25.- Suspensión del cargo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ejercicio del cargo de alcalde o regidor se suspende por acuerdo de concejo en los siguientes casos: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negarse, de manera reiterada, a entregar información a los congresistas de la República o a las comisiones del Congreso de la República en el cumplimiento de la función de control político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1768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B8E2AF0-8ACA-EF72-AB95-EC5F776C0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48" y="320128"/>
            <a:ext cx="8425402" cy="100722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E584373-3A87-DB8F-6CE2-BD5C6F9EFC12}"/>
              </a:ext>
            </a:extLst>
          </p:cNvPr>
          <p:cNvSpPr txBox="1"/>
          <p:nvPr/>
        </p:nvSpPr>
        <p:spPr>
          <a:xfrm>
            <a:off x="1145512" y="1352063"/>
            <a:ext cx="75262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Bookman Old Style" panose="02050604050505020204" pitchFamily="18" charset="0"/>
              </a:rPr>
              <a:t>II.	EXPOSICIÓN DE MOTIVOS</a:t>
            </a:r>
          </a:p>
          <a:p>
            <a:r>
              <a:rPr lang="es-MX" sz="1400" dirty="0">
                <a:latin typeface="Bookman Old Style" panose="02050604050505020204" pitchFamily="18" charset="0"/>
              </a:rPr>
              <a:t>Fundamentos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BA8CA1F-DC89-B1FB-67EC-08713617226E}"/>
              </a:ext>
            </a:extLst>
          </p:cNvPr>
          <p:cNvSpPr txBox="1"/>
          <p:nvPr/>
        </p:nvSpPr>
        <p:spPr>
          <a:xfrm>
            <a:off x="844062" y="1982605"/>
            <a:ext cx="82858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control político es una de las facultades de los congresistas. La Constitución establece en su artículo 96°, que “Cualquier representante al Congreso puede pedir a … los Gobiernos Regionales y Locales, los informes que estime necesarios. La falta de respuesta da lugar a las responsabilidades de ley”. (Constitución Política, 1993). En este mismo sentido el ordinal 6 del Artículo 22 y, el ordinal g) del artículo 32° del Reglamento del Congreso.</a:t>
            </a:r>
          </a:p>
          <a:p>
            <a:pPr algn="just"/>
            <a:endParaRPr lang="es-PE" sz="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omo parte de su función legislativa los congresistas solicitan informes a los gobiernos regionales o gobiernos locales sobre diferentes asuntos relacionados a la función de control político que, en su mayoría, no son atendidas. Por ejemplo: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721E6D4-AD91-F07C-B84E-6CFE1F87A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25816"/>
              </p:ext>
            </p:extLst>
          </p:nvPr>
        </p:nvGraphicFramePr>
        <p:xfrm>
          <a:off x="1267097" y="4654785"/>
          <a:ext cx="7080067" cy="1699324"/>
        </p:xfrm>
        <a:graphic>
          <a:graphicData uri="http://schemas.openxmlformats.org/drawingml/2006/table">
            <a:tbl>
              <a:tblPr firstRow="1" firstCol="1" bandRow="1"/>
              <a:tblGrid>
                <a:gridCol w="1537905">
                  <a:extLst>
                    <a:ext uri="{9D8B030D-6E8A-4147-A177-3AD203B41FA5}">
                      <a16:colId xmlns:a16="http://schemas.microsoft.com/office/drawing/2014/main" xmlns="" val="3115582697"/>
                    </a:ext>
                  </a:extLst>
                </a:gridCol>
                <a:gridCol w="1351399">
                  <a:extLst>
                    <a:ext uri="{9D8B030D-6E8A-4147-A177-3AD203B41FA5}">
                      <a16:colId xmlns:a16="http://schemas.microsoft.com/office/drawing/2014/main" xmlns="" val="2308209045"/>
                    </a:ext>
                  </a:extLst>
                </a:gridCol>
                <a:gridCol w="1300441">
                  <a:extLst>
                    <a:ext uri="{9D8B030D-6E8A-4147-A177-3AD203B41FA5}">
                      <a16:colId xmlns:a16="http://schemas.microsoft.com/office/drawing/2014/main" xmlns="" val="3930233472"/>
                    </a:ext>
                  </a:extLst>
                </a:gridCol>
                <a:gridCol w="1728486">
                  <a:extLst>
                    <a:ext uri="{9D8B030D-6E8A-4147-A177-3AD203B41FA5}">
                      <a16:colId xmlns:a16="http://schemas.microsoft.com/office/drawing/2014/main" xmlns="" val="3358806517"/>
                    </a:ext>
                  </a:extLst>
                </a:gridCol>
                <a:gridCol w="1161836">
                  <a:extLst>
                    <a:ext uri="{9D8B030D-6E8A-4147-A177-3AD203B41FA5}">
                      <a16:colId xmlns:a16="http://schemas.microsoft.com/office/drawing/2014/main" xmlns="" val="4109961022"/>
                    </a:ext>
                  </a:extLst>
                </a:gridCol>
              </a:tblGrid>
              <a:tr h="377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800" i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Gobiernos regionales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Gobiernos locales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Otras entidades públicas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2052517"/>
                  </a:ext>
                </a:extLst>
              </a:tr>
              <a:tr h="1066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Solicitudes de información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(6%)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 (31%)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 (63%)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647 (100%)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9031888"/>
                  </a:ext>
                </a:extLst>
              </a:tr>
              <a:tr h="18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647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8680856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26F5A68-78EF-4707-7375-4D26482002A4}"/>
              </a:ext>
            </a:extLst>
          </p:cNvPr>
          <p:cNvSpPr txBox="1"/>
          <p:nvPr/>
        </p:nvSpPr>
        <p:spPr>
          <a:xfrm>
            <a:off x="2266405" y="4092477"/>
            <a:ext cx="5179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Solicitudes de información a gobiernos regionales y locales</a:t>
            </a:r>
          </a:p>
          <a:p>
            <a:pPr algn="ctr"/>
            <a:r>
              <a:rPr lang="es-PE" sz="1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Periodo 2021-2022</a:t>
            </a:r>
            <a:endParaRPr lang="es-PE" sz="11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FE8D3C7-60F0-E11B-8B9E-508638656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41" y="561289"/>
            <a:ext cx="8425402" cy="97254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797D049-DDDA-8E4F-FF0C-6E4F8C6EF10B}"/>
              </a:ext>
            </a:extLst>
          </p:cNvPr>
          <p:cNvSpPr txBox="1"/>
          <p:nvPr/>
        </p:nvSpPr>
        <p:spPr>
          <a:xfrm>
            <a:off x="1084218" y="4470403"/>
            <a:ext cx="792814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puede constatarse del cuadro anterior, el mayor porcentaje de solicitudes no son atendidas por parte de los gobernadores regionales o alcaldes, omisión que obstaculiza la función de control político de los congresistas. </a:t>
            </a:r>
          </a:p>
          <a:p>
            <a:pPr algn="just"/>
            <a:endParaRPr lang="es-PE" sz="1400" i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Otro dato, es que del análisis de las Ordenanzas que aprueban los Reglamentos Internos de los Gobiernos Regionales y Locales, estos en su totalidad (100%) NO tipifican como falta la no entrega de información solicitada por el Congreso.</a:t>
            </a:r>
            <a:endParaRPr lang="es-PE" sz="1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D5F1335-65E7-89DF-2903-F14956FF7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39611"/>
              </p:ext>
            </p:extLst>
          </p:nvPr>
        </p:nvGraphicFramePr>
        <p:xfrm>
          <a:off x="1227910" y="2442754"/>
          <a:ext cx="7667899" cy="1787808"/>
        </p:xfrm>
        <a:graphic>
          <a:graphicData uri="http://schemas.openxmlformats.org/drawingml/2006/table">
            <a:tbl>
              <a:tblPr firstRow="1" firstCol="1" bandRow="1"/>
              <a:tblGrid>
                <a:gridCol w="1366758">
                  <a:extLst>
                    <a:ext uri="{9D8B030D-6E8A-4147-A177-3AD203B41FA5}">
                      <a16:colId xmlns:a16="http://schemas.microsoft.com/office/drawing/2014/main" xmlns="" val="2372599566"/>
                    </a:ext>
                  </a:extLst>
                </a:gridCol>
                <a:gridCol w="985065">
                  <a:extLst>
                    <a:ext uri="{9D8B030D-6E8A-4147-A177-3AD203B41FA5}">
                      <a16:colId xmlns:a16="http://schemas.microsoft.com/office/drawing/2014/main" xmlns="" val="3370252268"/>
                    </a:ext>
                  </a:extLst>
                </a:gridCol>
                <a:gridCol w="940016">
                  <a:extLst>
                    <a:ext uri="{9D8B030D-6E8A-4147-A177-3AD203B41FA5}">
                      <a16:colId xmlns:a16="http://schemas.microsoft.com/office/drawing/2014/main" xmlns="" val="299714605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xmlns="" val="3354195019"/>
                    </a:ext>
                  </a:extLst>
                </a:gridCol>
                <a:gridCol w="1000322">
                  <a:extLst>
                    <a:ext uri="{9D8B030D-6E8A-4147-A177-3AD203B41FA5}">
                      <a16:colId xmlns:a16="http://schemas.microsoft.com/office/drawing/2014/main" xmlns="" val="3914390638"/>
                    </a:ext>
                  </a:extLst>
                </a:gridCol>
                <a:gridCol w="1063610">
                  <a:extLst>
                    <a:ext uri="{9D8B030D-6E8A-4147-A177-3AD203B41FA5}">
                      <a16:colId xmlns:a16="http://schemas.microsoft.com/office/drawing/2014/main" xmlns="" val="229414220"/>
                    </a:ext>
                  </a:extLst>
                </a:gridCol>
                <a:gridCol w="1267100">
                  <a:extLst>
                    <a:ext uri="{9D8B030D-6E8A-4147-A177-3AD203B41FA5}">
                      <a16:colId xmlns:a16="http://schemas.microsoft.com/office/drawing/2014/main" xmlns="" val="454622899"/>
                    </a:ext>
                  </a:extLst>
                </a:gridCol>
              </a:tblGrid>
              <a:tr h="206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Gobiernos regionales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Gobiernos Locales</a:t>
                      </a:r>
                      <a:endParaRPr lang="es-PE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5762332"/>
                  </a:ext>
                </a:extLst>
              </a:tr>
              <a:tr h="591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800" b="1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Atendidos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atendidos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800" b="1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800" b="1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Atendidos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atendidos</a:t>
                      </a:r>
                      <a:endParaRPr lang="es-PE" sz="12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800" b="1" i="1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200" b="1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3182867"/>
                  </a:ext>
                </a:extLst>
              </a:tr>
              <a:tr h="696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Solicitudes de información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(42%)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(58%)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8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(100%)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 (39%)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 (61%)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8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 (100%)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8158599"/>
                  </a:ext>
                </a:extLst>
              </a:tr>
              <a:tr h="190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s-PE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 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4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s-PE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7891734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76E9412-AA07-4C3A-F958-85DFAF4FDF0C}"/>
              </a:ext>
            </a:extLst>
          </p:cNvPr>
          <p:cNvSpPr txBox="1"/>
          <p:nvPr/>
        </p:nvSpPr>
        <p:spPr>
          <a:xfrm>
            <a:off x="2233749" y="1741163"/>
            <a:ext cx="5708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Solicitudes de información a gobiernos regionales y locales</a:t>
            </a:r>
            <a:endParaRPr lang="es-PE" sz="1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PE" sz="1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atendidas o no atendidas, Periodo 2021-2022</a:t>
            </a:r>
            <a:endParaRPr lang="es-PE" sz="1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7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E95F410-B263-E07B-8EA9-802344EB6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79" y="350272"/>
            <a:ext cx="8425402" cy="9918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62FFA98-8E5F-2D9B-BBB6-7AF6B70367B4}"/>
              </a:ext>
            </a:extLst>
          </p:cNvPr>
          <p:cNvSpPr txBox="1"/>
          <p:nvPr/>
        </p:nvSpPr>
        <p:spPr>
          <a:xfrm>
            <a:off x="1052713" y="1545580"/>
            <a:ext cx="803749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la propuesta legislativa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propuesta pretende introducir en las leyes orgánicas de gobiernos regionales y de municipalidades, la tipificación de la conducta como falta grave y causal de suspensión en el cargo de los titulares de las entidades, a quienes el Congreso les solicita la información; perfeccionado. de esta forma. el marco normativo vigente, que no la han previsto.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9152A28-0603-C74D-6887-5B1351ECAA07}"/>
              </a:ext>
            </a:extLst>
          </p:cNvPr>
          <p:cNvSpPr txBox="1"/>
          <p:nvPr/>
        </p:nvSpPr>
        <p:spPr>
          <a:xfrm>
            <a:off x="1006609" y="2794030"/>
            <a:ext cx="812202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Impacto en la legislación nacional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ley tendrá un impacto positivo en la legislación nacional porque: (i) Fortalecerá el control político que realizan los congresistas o las comisiones del congreso, y (</a:t>
            </a:r>
            <a:r>
              <a:rPr lang="es-PE" sz="1400" i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permitirá fortalecer la lucha anticorrupción en los gobiernos regionales y locales sancionando con suspensión a quienes se niegan a entregar la información solicitada.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3336EC20-E011-AE19-A113-A83DB3B90183}"/>
              </a:ext>
            </a:extLst>
          </p:cNvPr>
          <p:cNvSpPr txBox="1"/>
          <p:nvPr/>
        </p:nvSpPr>
        <p:spPr>
          <a:xfrm>
            <a:off x="1083449" y="4077693"/>
            <a:ext cx="794529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costo beneficio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iniciativa no irroga costo alguno al Estado ni vulnera principios, disposiciones o políticas de disciplina fiscal y presupuestaria. Por el contrario, contribuirá al fortalecimiento de la función de control político de los congresistas de la República.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Vinculación de la norma propuesta con el acuerdo nacional.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norma está</a:t>
            </a:r>
            <a:r>
              <a:rPr lang="es-PE" sz="14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vinculada a dos políticas del Acuerdo Nacional: (i) Política 24: Afirmación de un Estado eficiente y transparente y (</a:t>
            </a:r>
            <a:r>
              <a:rPr lang="es-PE" sz="1400" i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s-PE" sz="1400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Política 26: Promoción de la ética y la transparencia y erradicación de la corrupción.</a:t>
            </a:r>
            <a:r>
              <a:rPr lang="es-PE" sz="1400" i="1" dirty="0">
                <a:solidFill>
                  <a:srgbClr val="222222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PE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7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FB1877E-D257-0A2E-A032-535E1A8211EA}"/>
              </a:ext>
            </a:extLst>
          </p:cNvPr>
          <p:cNvSpPr txBox="1"/>
          <p:nvPr/>
        </p:nvSpPr>
        <p:spPr>
          <a:xfrm>
            <a:off x="4272397" y="286434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dirty="0">
                <a:latin typeface="Bookman Old Style" panose="02050604050505020204" pitchFamily="18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239653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173</TotalTime>
  <Words>788</Words>
  <Application>Microsoft Office PowerPoint</Application>
  <PresentationFormat>A4 (210 x 297 mm)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Cambria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Humberto Chavarry Saavedra</dc:creator>
  <cp:lastModifiedBy>Roberto Miranda Chuman</cp:lastModifiedBy>
  <cp:revision>11</cp:revision>
  <dcterms:created xsi:type="dcterms:W3CDTF">2022-09-05T19:28:22Z</dcterms:created>
  <dcterms:modified xsi:type="dcterms:W3CDTF">2022-09-12T20:50:38Z</dcterms:modified>
</cp:coreProperties>
</file>