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hMO2jhiD+LzuUlYmvch7fIacETr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2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71800"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PE"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313797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1: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753797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14b224ea6cc_1_71: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3" name="Google Shape;303;g14b224ea6cc_1_71:notes"/>
          <p:cNvSpPr txBox="1">
            <a:spLocks noGrp="1"/>
          </p:cNvSpPr>
          <p:nvPr>
            <p:ph type="body" idx="1"/>
          </p:nvPr>
        </p:nvSpPr>
        <p:spPr>
          <a:xfrm>
            <a:off x="685800" y="4777194"/>
            <a:ext cx="5486400" cy="390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g14b224ea6cc_1_71:notes"/>
          <p:cNvSpPr txBox="1">
            <a:spLocks noGrp="1"/>
          </p:cNvSpPr>
          <p:nvPr>
            <p:ph type="sldNum" idx="12"/>
          </p:nvPr>
        </p:nvSpPr>
        <p:spPr>
          <a:xfrm>
            <a:off x="3884613" y="9428584"/>
            <a:ext cx="2971800" cy="498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10</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323931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14b224ea6cc_1_85: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5" name="Google Shape;315;g14b224ea6cc_1_85:notes"/>
          <p:cNvSpPr txBox="1">
            <a:spLocks noGrp="1"/>
          </p:cNvSpPr>
          <p:nvPr>
            <p:ph type="body" idx="1"/>
          </p:nvPr>
        </p:nvSpPr>
        <p:spPr>
          <a:xfrm>
            <a:off x="685800" y="4777194"/>
            <a:ext cx="5486400" cy="390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6" name="Google Shape;316;g14b224ea6cc_1_85:notes"/>
          <p:cNvSpPr txBox="1">
            <a:spLocks noGrp="1"/>
          </p:cNvSpPr>
          <p:nvPr>
            <p:ph type="sldNum" idx="12"/>
          </p:nvPr>
        </p:nvSpPr>
        <p:spPr>
          <a:xfrm>
            <a:off x="3884613" y="9428584"/>
            <a:ext cx="2971800" cy="498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11</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327806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14b224ea6cc_1_98: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7" name="Google Shape;327;g14b224ea6cc_1_98:notes"/>
          <p:cNvSpPr txBox="1">
            <a:spLocks noGrp="1"/>
          </p:cNvSpPr>
          <p:nvPr>
            <p:ph type="body" idx="1"/>
          </p:nvPr>
        </p:nvSpPr>
        <p:spPr>
          <a:xfrm>
            <a:off x="685800" y="4777194"/>
            <a:ext cx="5486400" cy="390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8" name="Google Shape;328;g14b224ea6cc_1_98:notes"/>
          <p:cNvSpPr txBox="1">
            <a:spLocks noGrp="1"/>
          </p:cNvSpPr>
          <p:nvPr>
            <p:ph type="sldNum" idx="12"/>
          </p:nvPr>
        </p:nvSpPr>
        <p:spPr>
          <a:xfrm>
            <a:off x="3884613" y="9428584"/>
            <a:ext cx="2971800" cy="498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12</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490558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5: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9" name="Google Shape;339;p5: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0" name="Google Shape;340;p5: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13</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907304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6: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2" name="Google Shape;352;p6: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3" name="Google Shape;353;p6: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14</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7749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7: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4" name="Google Shape;364;p7: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5" name="Google Shape;365;p7: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15</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05459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8: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6" name="Google Shape;376;p8: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7" name="Google Shape;377;p8: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16</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98538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9: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8" name="Google Shape;388;p9: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9" name="Google Shape;389;p9: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17</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934060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10: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2" name="Google Shape;402;p10: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3" name="Google Shape;403;p10: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18</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829110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11: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6" name="Google Shape;416;p11: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7" name="Google Shape;417;p11: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19</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80703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2: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2: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56569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3: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3: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3: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845605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4b224ea6cc_1_1: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g14b224ea6cc_1_1:notes"/>
          <p:cNvSpPr txBox="1">
            <a:spLocks noGrp="1"/>
          </p:cNvSpPr>
          <p:nvPr>
            <p:ph type="body" idx="1"/>
          </p:nvPr>
        </p:nvSpPr>
        <p:spPr>
          <a:xfrm>
            <a:off x="685800" y="4777194"/>
            <a:ext cx="5486400" cy="390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g14b224ea6cc_1_1:notes"/>
          <p:cNvSpPr txBox="1">
            <a:spLocks noGrp="1"/>
          </p:cNvSpPr>
          <p:nvPr>
            <p:ph type="sldNum" idx="12"/>
          </p:nvPr>
        </p:nvSpPr>
        <p:spPr>
          <a:xfrm>
            <a:off x="3884613" y="9428584"/>
            <a:ext cx="2971800" cy="498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242839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4:notes"/>
          <p:cNvSpPr txBox="1">
            <a:spLocks noGrp="1"/>
          </p:cNvSpPr>
          <p:nvPr>
            <p:ph type="body" idx="1"/>
          </p:nvPr>
        </p:nvSpPr>
        <p:spPr>
          <a:xfrm>
            <a:off x="685800" y="4777194"/>
            <a:ext cx="548640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4:notes"/>
          <p:cNvSpPr txBox="1">
            <a:spLocks noGrp="1"/>
          </p:cNvSpPr>
          <p:nvPr>
            <p:ph type="sldNum" idx="12"/>
          </p:nvPr>
        </p:nvSpPr>
        <p:spPr>
          <a:xfrm>
            <a:off x="3884613" y="9428584"/>
            <a:ext cx="2971800"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404331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4b224ea6cc_1_15: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g14b224ea6cc_1_15:notes"/>
          <p:cNvSpPr txBox="1">
            <a:spLocks noGrp="1"/>
          </p:cNvSpPr>
          <p:nvPr>
            <p:ph type="body" idx="1"/>
          </p:nvPr>
        </p:nvSpPr>
        <p:spPr>
          <a:xfrm>
            <a:off x="685800" y="4777194"/>
            <a:ext cx="5486400" cy="390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g14b224ea6cc_1_15:notes"/>
          <p:cNvSpPr txBox="1">
            <a:spLocks noGrp="1"/>
          </p:cNvSpPr>
          <p:nvPr>
            <p:ph type="sldNum" idx="12"/>
          </p:nvPr>
        </p:nvSpPr>
        <p:spPr>
          <a:xfrm>
            <a:off x="3884613" y="9428584"/>
            <a:ext cx="2971800" cy="498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6</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830615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14b224ea6cc_1_28: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7" name="Google Shape;267;g14b224ea6cc_1_28:notes"/>
          <p:cNvSpPr txBox="1">
            <a:spLocks noGrp="1"/>
          </p:cNvSpPr>
          <p:nvPr>
            <p:ph type="body" idx="1"/>
          </p:nvPr>
        </p:nvSpPr>
        <p:spPr>
          <a:xfrm>
            <a:off x="685800" y="4777194"/>
            <a:ext cx="5486400" cy="390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g14b224ea6cc_1_28:notes"/>
          <p:cNvSpPr txBox="1">
            <a:spLocks noGrp="1"/>
          </p:cNvSpPr>
          <p:nvPr>
            <p:ph type="sldNum" idx="12"/>
          </p:nvPr>
        </p:nvSpPr>
        <p:spPr>
          <a:xfrm>
            <a:off x="3884613" y="9428584"/>
            <a:ext cx="2971800" cy="498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7</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70451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14b224ea6cc_1_41: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Google Shape;279;g14b224ea6cc_1_41:notes"/>
          <p:cNvSpPr txBox="1">
            <a:spLocks noGrp="1"/>
          </p:cNvSpPr>
          <p:nvPr>
            <p:ph type="body" idx="1"/>
          </p:nvPr>
        </p:nvSpPr>
        <p:spPr>
          <a:xfrm>
            <a:off x="685800" y="4777194"/>
            <a:ext cx="5486400" cy="390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g14b224ea6cc_1_41:notes"/>
          <p:cNvSpPr txBox="1">
            <a:spLocks noGrp="1"/>
          </p:cNvSpPr>
          <p:nvPr>
            <p:ph type="sldNum" idx="12"/>
          </p:nvPr>
        </p:nvSpPr>
        <p:spPr>
          <a:xfrm>
            <a:off x="3884613" y="9428584"/>
            <a:ext cx="2971800" cy="498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8</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17290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14b224ea6cc_1_56:notes"/>
          <p:cNvSpPr>
            <a:spLocks noGrp="1" noRot="1" noChangeAspect="1"/>
          </p:cNvSpPr>
          <p:nvPr>
            <p:ph type="sldImg" idx="2"/>
          </p:nvPr>
        </p:nvSpPr>
        <p:spPr>
          <a:xfrm>
            <a:off x="452438"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g14b224ea6cc_1_56:notes"/>
          <p:cNvSpPr txBox="1">
            <a:spLocks noGrp="1"/>
          </p:cNvSpPr>
          <p:nvPr>
            <p:ph type="body" idx="1"/>
          </p:nvPr>
        </p:nvSpPr>
        <p:spPr>
          <a:xfrm>
            <a:off x="685800" y="4777194"/>
            <a:ext cx="5486400" cy="390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g14b224ea6cc_1_56:notes"/>
          <p:cNvSpPr txBox="1">
            <a:spLocks noGrp="1"/>
          </p:cNvSpPr>
          <p:nvPr>
            <p:ph type="sldNum" idx="12"/>
          </p:nvPr>
        </p:nvSpPr>
        <p:spPr>
          <a:xfrm>
            <a:off x="3884613" y="9428584"/>
            <a:ext cx="2971800" cy="498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s-PE" sz="1200" b="0" i="0" u="none" strike="noStrike" cap="none">
                <a:solidFill>
                  <a:srgbClr val="000000"/>
                </a:solidFill>
                <a:latin typeface="Calibri"/>
                <a:ea typeface="Calibri"/>
                <a:cs typeface="Calibri"/>
                <a:sym typeface="Calibri"/>
              </a:rPr>
              <a:t>9</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764024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Sólo el título">
  <p:cSld name="2_Sólo el título">
    <p:spTree>
      <p:nvGrpSpPr>
        <p:cNvPr id="1" name="Shape 1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Imagen con título" type="picTx">
  <p:cSld name="PICTURE_WITH_CAPTION_TEXT">
    <p:spTree>
      <p:nvGrpSpPr>
        <p:cNvPr id="1" name="Shape 79"/>
        <p:cNvGrpSpPr/>
        <p:nvPr/>
      </p:nvGrpSpPr>
      <p:grpSpPr>
        <a:xfrm>
          <a:off x="0" y="0"/>
          <a:ext cx="0" cy="0"/>
          <a:chOff x="0" y="0"/>
          <a:chExt cx="0" cy="0"/>
        </a:xfrm>
      </p:grpSpPr>
      <p:sp>
        <p:nvSpPr>
          <p:cNvPr id="80" name="Google Shape;80;p24"/>
          <p:cNvSpPr/>
          <p:nvPr/>
        </p:nvSpPr>
        <p:spPr>
          <a:xfrm>
            <a:off x="1"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4"/>
          <p:cNvSpPr/>
          <p:nvPr/>
        </p:nvSpPr>
        <p:spPr>
          <a:xfrm>
            <a:off x="17"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4"/>
          <p:cNvSpPr txBox="1">
            <a:spLocks noGrp="1"/>
          </p:cNvSpPr>
          <p:nvPr>
            <p:ph type="title"/>
          </p:nvPr>
        </p:nvSpPr>
        <p:spPr>
          <a:xfrm>
            <a:off x="1097280" y="5074920"/>
            <a:ext cx="10119360"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24"/>
          <p:cNvSpPr>
            <a:spLocks noGrp="1"/>
          </p:cNvSpPr>
          <p:nvPr>
            <p:ph type="pic" idx="2"/>
          </p:nvPr>
        </p:nvSpPr>
        <p:spPr>
          <a:xfrm>
            <a:off x="17" y="0"/>
            <a:ext cx="12191985" cy="4915076"/>
          </a:xfrm>
          <a:prstGeom prst="rect">
            <a:avLst/>
          </a:prstGeom>
          <a:solidFill>
            <a:srgbClr val="BECAD4"/>
          </a:solidFill>
          <a:ln>
            <a:noFill/>
          </a:ln>
        </p:spPr>
      </p:sp>
      <p:sp>
        <p:nvSpPr>
          <p:cNvPr id="84" name="Google Shape;84;p24"/>
          <p:cNvSpPr txBox="1">
            <a:spLocks noGrp="1"/>
          </p:cNvSpPr>
          <p:nvPr>
            <p:ph type="body" idx="1"/>
          </p:nvPr>
        </p:nvSpPr>
        <p:spPr>
          <a:xfrm>
            <a:off x="1097280" y="5907024"/>
            <a:ext cx="10119360"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5" name="Google Shape;85;p24"/>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4"/>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4"/>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88"/>
        <p:cNvGrpSpPr/>
        <p:nvPr/>
      </p:nvGrpSpPr>
      <p:grpSpPr>
        <a:xfrm>
          <a:off x="0" y="0"/>
          <a:ext cx="0" cy="0"/>
          <a:chOff x="0" y="0"/>
          <a:chExt cx="0" cy="0"/>
        </a:xfrm>
      </p:grpSpPr>
      <p:sp>
        <p:nvSpPr>
          <p:cNvPr id="89" name="Google Shape;89;p25"/>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25"/>
          <p:cNvSpPr txBox="1">
            <a:spLocks noGrp="1"/>
          </p:cNvSpPr>
          <p:nvPr>
            <p:ph type="body" idx="1"/>
          </p:nvPr>
        </p:nvSpPr>
        <p:spPr>
          <a:xfrm rot="5400000">
            <a:off x="4114799" y="-1171786"/>
            <a:ext cx="4023360" cy="10058401"/>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1" name="Google Shape;91;p25"/>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5"/>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5"/>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ítulo vertical y texto" type="vertTitleAndTx">
  <p:cSld name="VERTICAL_TITLE_AND_VERTICAL_TEXT">
    <p:spTree>
      <p:nvGrpSpPr>
        <p:cNvPr id="1" name="Shape 94"/>
        <p:cNvGrpSpPr/>
        <p:nvPr/>
      </p:nvGrpSpPr>
      <p:grpSpPr>
        <a:xfrm>
          <a:off x="0" y="0"/>
          <a:ext cx="0" cy="0"/>
          <a:chOff x="0" y="0"/>
          <a:chExt cx="0" cy="0"/>
        </a:xfrm>
      </p:grpSpPr>
      <p:sp>
        <p:nvSpPr>
          <p:cNvPr id="95" name="Google Shape;95;p26"/>
          <p:cNvSpPr/>
          <p:nvPr/>
        </p:nvSpPr>
        <p:spPr>
          <a:xfrm>
            <a:off x="3177"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6"/>
          <p:cNvSpPr/>
          <p:nvPr/>
        </p:nvSpPr>
        <p:spPr>
          <a:xfrm>
            <a:off x="17"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6"/>
          <p:cNvSpPr txBox="1">
            <a:spLocks noGrp="1"/>
          </p:cNvSpPr>
          <p:nvPr>
            <p:ph type="title"/>
          </p:nvPr>
        </p:nvSpPr>
        <p:spPr>
          <a:xfrm rot="5400000">
            <a:off x="7159402" y="1977801"/>
            <a:ext cx="5759898"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26"/>
          <p:cNvSpPr txBox="1">
            <a:spLocks noGrp="1"/>
          </p:cNvSpPr>
          <p:nvPr>
            <p:ph type="body" idx="1"/>
          </p:nvPr>
        </p:nvSpPr>
        <p:spPr>
          <a:xfrm rot="5400000">
            <a:off x="1825402" y="-574899"/>
            <a:ext cx="5759898"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9" name="Google Shape;99;p26"/>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6"/>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6"/>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_Sólo el título">
  <p:cSld name="2_Sólo el título">
    <p:spTree>
      <p:nvGrpSpPr>
        <p:cNvPr id="1" name="Shape 111"/>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112"/>
        <p:cNvGrpSpPr/>
        <p:nvPr/>
      </p:nvGrpSpPr>
      <p:grpSpPr>
        <a:xfrm>
          <a:off x="0" y="0"/>
          <a:ext cx="0" cy="0"/>
          <a:chOff x="0" y="0"/>
          <a:chExt cx="0" cy="0"/>
        </a:xfrm>
      </p:grpSpPr>
      <p:sp>
        <p:nvSpPr>
          <p:cNvPr id="113" name="Google Shape;113;p27"/>
          <p:cNvSpPr/>
          <p:nvPr/>
        </p:nvSpPr>
        <p:spPr>
          <a:xfrm>
            <a:off x="3177"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7"/>
          <p:cNvSpPr/>
          <p:nvPr/>
        </p:nvSpPr>
        <p:spPr>
          <a:xfrm>
            <a:off x="17"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7"/>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27"/>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17" name="Google Shape;117;p27"/>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7"/>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27"/>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cxnSp>
        <p:nvCxnSpPr>
          <p:cNvPr id="120" name="Google Shape;120;p27"/>
          <p:cNvCxnSpPr/>
          <p:nvPr/>
        </p:nvCxnSpPr>
        <p:spPr>
          <a:xfrm>
            <a:off x="1207659"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21"/>
        <p:cNvGrpSpPr/>
        <p:nvPr/>
      </p:nvGrpSpPr>
      <p:grpSpPr>
        <a:xfrm>
          <a:off x="0" y="0"/>
          <a:ext cx="0" cy="0"/>
          <a:chOff x="0" y="0"/>
          <a:chExt cx="0" cy="0"/>
        </a:xfrm>
      </p:grpSpPr>
      <p:sp>
        <p:nvSpPr>
          <p:cNvPr id="122" name="Google Shape;122;p28"/>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3" name="Google Shape;123;p28"/>
          <p:cNvSpPr txBox="1">
            <a:spLocks noGrp="1"/>
          </p:cNvSpPr>
          <p:nvPr>
            <p:ph type="body" idx="1"/>
          </p:nvPr>
        </p:nvSpPr>
        <p:spPr>
          <a:xfrm>
            <a:off x="1097279" y="1845734"/>
            <a:ext cx="10058401"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24" name="Google Shape;124;p28"/>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8"/>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8"/>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Encabezado de sección" type="secHead">
  <p:cSld name="SECTION_HEADER">
    <p:bg>
      <p:bgPr>
        <a:solidFill>
          <a:schemeClr val="lt1"/>
        </a:solidFill>
        <a:effectLst/>
      </p:bgPr>
    </p:bg>
    <p:spTree>
      <p:nvGrpSpPr>
        <p:cNvPr id="1" name="Shape 127"/>
        <p:cNvGrpSpPr/>
        <p:nvPr/>
      </p:nvGrpSpPr>
      <p:grpSpPr>
        <a:xfrm>
          <a:off x="0" y="0"/>
          <a:ext cx="0" cy="0"/>
          <a:chOff x="0" y="0"/>
          <a:chExt cx="0" cy="0"/>
        </a:xfrm>
      </p:grpSpPr>
      <p:sp>
        <p:nvSpPr>
          <p:cNvPr id="128" name="Google Shape;128;p29"/>
          <p:cNvSpPr/>
          <p:nvPr/>
        </p:nvSpPr>
        <p:spPr>
          <a:xfrm>
            <a:off x="3177"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9"/>
          <p:cNvSpPr/>
          <p:nvPr/>
        </p:nvSpPr>
        <p:spPr>
          <a:xfrm>
            <a:off x="17"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9"/>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1" name="Google Shape;131;p29"/>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132" name="Google Shape;132;p29"/>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9"/>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9"/>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cxnSp>
        <p:nvCxnSpPr>
          <p:cNvPr id="135" name="Google Shape;135;p29"/>
          <p:cNvCxnSpPr/>
          <p:nvPr/>
        </p:nvCxnSpPr>
        <p:spPr>
          <a:xfrm>
            <a:off x="1207659"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136"/>
        <p:cNvGrpSpPr/>
        <p:nvPr/>
      </p:nvGrpSpPr>
      <p:grpSpPr>
        <a:xfrm>
          <a:off x="0" y="0"/>
          <a:ext cx="0" cy="0"/>
          <a:chOff x="0" y="0"/>
          <a:chExt cx="0" cy="0"/>
        </a:xfrm>
      </p:grpSpPr>
      <p:sp>
        <p:nvSpPr>
          <p:cNvPr id="137" name="Google Shape;137;p30"/>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30"/>
          <p:cNvSpPr txBox="1">
            <a:spLocks noGrp="1"/>
          </p:cNvSpPr>
          <p:nvPr>
            <p:ph type="body" idx="1"/>
          </p:nvPr>
        </p:nvSpPr>
        <p:spPr>
          <a:xfrm>
            <a:off x="1097280" y="1845736"/>
            <a:ext cx="4937760" cy="4023359"/>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39" name="Google Shape;139;p30"/>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40" name="Google Shape;140;p30"/>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30"/>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0"/>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143"/>
        <p:cNvGrpSpPr/>
        <p:nvPr/>
      </p:nvGrpSpPr>
      <p:grpSpPr>
        <a:xfrm>
          <a:off x="0" y="0"/>
          <a:ext cx="0" cy="0"/>
          <a:chOff x="0" y="0"/>
          <a:chExt cx="0" cy="0"/>
        </a:xfrm>
      </p:grpSpPr>
      <p:sp>
        <p:nvSpPr>
          <p:cNvPr id="144" name="Google Shape;144;p31"/>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5" name="Google Shape;145;p31"/>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46" name="Google Shape;146;p31"/>
          <p:cNvSpPr txBox="1">
            <a:spLocks noGrp="1"/>
          </p:cNvSpPr>
          <p:nvPr>
            <p:ph type="body" idx="2"/>
          </p:nvPr>
        </p:nvSpPr>
        <p:spPr>
          <a:xfrm>
            <a:off x="1097280" y="2582335"/>
            <a:ext cx="493776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47" name="Google Shape;147;p31"/>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48" name="Google Shape;148;p31"/>
          <p:cNvSpPr txBox="1">
            <a:spLocks noGrp="1"/>
          </p:cNvSpPr>
          <p:nvPr>
            <p:ph type="body" idx="4"/>
          </p:nvPr>
        </p:nvSpPr>
        <p:spPr>
          <a:xfrm>
            <a:off x="6217920" y="2582334"/>
            <a:ext cx="493776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49" name="Google Shape;149;p31"/>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31"/>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1"/>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4" name="Google Shape;154;p32"/>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32"/>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32"/>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19"/>
        <p:cNvGrpSpPr/>
        <p:nvPr/>
      </p:nvGrpSpPr>
      <p:grpSpPr>
        <a:xfrm>
          <a:off x="0" y="0"/>
          <a:ext cx="0" cy="0"/>
          <a:chOff x="0" y="0"/>
          <a:chExt cx="0" cy="0"/>
        </a:xfrm>
      </p:grpSpPr>
      <p:sp>
        <p:nvSpPr>
          <p:cNvPr id="20" name="Google Shape;20;p16"/>
          <p:cNvSpPr/>
          <p:nvPr/>
        </p:nvSpPr>
        <p:spPr>
          <a:xfrm>
            <a:off x="3177"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6"/>
          <p:cNvSpPr/>
          <p:nvPr/>
        </p:nvSpPr>
        <p:spPr>
          <a:xfrm>
            <a:off x="17"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6"/>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4" name="Google Shape;24;p16"/>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6"/>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cxnSp>
        <p:nvCxnSpPr>
          <p:cNvPr id="27" name="Google Shape;27;p16"/>
          <p:cNvCxnSpPr/>
          <p:nvPr/>
        </p:nvCxnSpPr>
        <p:spPr>
          <a:xfrm>
            <a:off x="1207659"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En blanco" type="blank">
  <p:cSld name="BLANK">
    <p:spTree>
      <p:nvGrpSpPr>
        <p:cNvPr id="1" name="Shape 157"/>
        <p:cNvGrpSpPr/>
        <p:nvPr/>
      </p:nvGrpSpPr>
      <p:grpSpPr>
        <a:xfrm>
          <a:off x="0" y="0"/>
          <a:ext cx="0" cy="0"/>
          <a:chOff x="0" y="0"/>
          <a:chExt cx="0" cy="0"/>
        </a:xfrm>
      </p:grpSpPr>
      <p:sp>
        <p:nvSpPr>
          <p:cNvPr id="158" name="Google Shape;158;p33"/>
          <p:cNvSpPr/>
          <p:nvPr/>
        </p:nvSpPr>
        <p:spPr>
          <a:xfrm>
            <a:off x="3177"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3"/>
          <p:cNvSpPr/>
          <p:nvPr/>
        </p:nvSpPr>
        <p:spPr>
          <a:xfrm>
            <a:off x="17"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3"/>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33"/>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33"/>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Contenido con título" type="objTx">
  <p:cSld name="OBJECT_WITH_CAPTION_TEXT">
    <p:spTree>
      <p:nvGrpSpPr>
        <p:cNvPr id="1" name="Shape 163"/>
        <p:cNvGrpSpPr/>
        <p:nvPr/>
      </p:nvGrpSpPr>
      <p:grpSpPr>
        <a:xfrm>
          <a:off x="0" y="0"/>
          <a:ext cx="0" cy="0"/>
          <a:chOff x="0" y="0"/>
          <a:chExt cx="0" cy="0"/>
        </a:xfrm>
      </p:grpSpPr>
      <p:sp>
        <p:nvSpPr>
          <p:cNvPr id="164" name="Google Shape;164;p34"/>
          <p:cNvSpPr/>
          <p:nvPr/>
        </p:nvSpPr>
        <p:spPr>
          <a:xfrm>
            <a:off x="18"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4"/>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4"/>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7" name="Google Shape;167;p34"/>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68" name="Google Shape;168;p34"/>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169" name="Google Shape;169;p34"/>
          <p:cNvSpPr txBox="1">
            <a:spLocks noGrp="1"/>
          </p:cNvSpPr>
          <p:nvPr>
            <p:ph type="dt" idx="10"/>
          </p:nvPr>
        </p:nvSpPr>
        <p:spPr>
          <a:xfrm>
            <a:off x="465513" y="6459787"/>
            <a:ext cx="261851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0" name="Google Shape;170;p34"/>
          <p:cNvSpPr txBox="1">
            <a:spLocks noGrp="1"/>
          </p:cNvSpPr>
          <p:nvPr>
            <p:ph type="ftr" idx="11"/>
          </p:nvPr>
        </p:nvSpPr>
        <p:spPr>
          <a:xfrm>
            <a:off x="4800600" y="6459787"/>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34"/>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1pPr>
            <a:lvl2pPr marL="0" marR="0" lvl="1"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2pPr>
            <a:lvl3pPr marL="0" marR="0" lvl="2"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3pPr>
            <a:lvl4pPr marL="0" marR="0" lvl="3"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4pPr>
            <a:lvl5pPr marL="0" marR="0" lvl="4"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5pPr>
            <a:lvl6pPr marL="0" marR="0" lvl="5"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6pPr>
            <a:lvl7pPr marL="0" marR="0" lvl="6"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7pPr>
            <a:lvl8pPr marL="0" marR="0" lvl="7"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8pPr>
            <a:lvl9pPr marL="0" marR="0" lvl="8"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Imagen con título" type="picTx">
  <p:cSld name="PICTURE_WITH_CAPTION_TEXT">
    <p:spTree>
      <p:nvGrpSpPr>
        <p:cNvPr id="1" name="Shape 172"/>
        <p:cNvGrpSpPr/>
        <p:nvPr/>
      </p:nvGrpSpPr>
      <p:grpSpPr>
        <a:xfrm>
          <a:off x="0" y="0"/>
          <a:ext cx="0" cy="0"/>
          <a:chOff x="0" y="0"/>
          <a:chExt cx="0" cy="0"/>
        </a:xfrm>
      </p:grpSpPr>
      <p:sp>
        <p:nvSpPr>
          <p:cNvPr id="173" name="Google Shape;173;p35"/>
          <p:cNvSpPr/>
          <p:nvPr/>
        </p:nvSpPr>
        <p:spPr>
          <a:xfrm>
            <a:off x="1"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5"/>
          <p:cNvSpPr/>
          <p:nvPr/>
        </p:nvSpPr>
        <p:spPr>
          <a:xfrm>
            <a:off x="17"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5"/>
          <p:cNvSpPr txBox="1">
            <a:spLocks noGrp="1"/>
          </p:cNvSpPr>
          <p:nvPr>
            <p:ph type="title"/>
          </p:nvPr>
        </p:nvSpPr>
        <p:spPr>
          <a:xfrm>
            <a:off x="1097280" y="5074920"/>
            <a:ext cx="10119360"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6" name="Google Shape;176;p35"/>
          <p:cNvSpPr>
            <a:spLocks noGrp="1"/>
          </p:cNvSpPr>
          <p:nvPr>
            <p:ph type="pic" idx="2"/>
          </p:nvPr>
        </p:nvSpPr>
        <p:spPr>
          <a:xfrm>
            <a:off x="17" y="0"/>
            <a:ext cx="12191985" cy="4915076"/>
          </a:xfrm>
          <a:prstGeom prst="rect">
            <a:avLst/>
          </a:prstGeom>
          <a:solidFill>
            <a:srgbClr val="BECAD4"/>
          </a:solidFill>
          <a:ln>
            <a:noFill/>
          </a:ln>
        </p:spPr>
      </p:sp>
      <p:sp>
        <p:nvSpPr>
          <p:cNvPr id="177" name="Google Shape;177;p35"/>
          <p:cNvSpPr txBox="1">
            <a:spLocks noGrp="1"/>
          </p:cNvSpPr>
          <p:nvPr>
            <p:ph type="body" idx="1"/>
          </p:nvPr>
        </p:nvSpPr>
        <p:spPr>
          <a:xfrm>
            <a:off x="1097280" y="5907024"/>
            <a:ext cx="10119360"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178" name="Google Shape;178;p35"/>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9" name="Google Shape;179;p35"/>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0" name="Google Shape;180;p35"/>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81"/>
        <p:cNvGrpSpPr/>
        <p:nvPr/>
      </p:nvGrpSpPr>
      <p:grpSpPr>
        <a:xfrm>
          <a:off x="0" y="0"/>
          <a:ext cx="0" cy="0"/>
          <a:chOff x="0" y="0"/>
          <a:chExt cx="0" cy="0"/>
        </a:xfrm>
      </p:grpSpPr>
      <p:sp>
        <p:nvSpPr>
          <p:cNvPr id="182" name="Google Shape;182;p36"/>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3" name="Google Shape;183;p36"/>
          <p:cNvSpPr txBox="1">
            <a:spLocks noGrp="1"/>
          </p:cNvSpPr>
          <p:nvPr>
            <p:ph type="body" idx="1"/>
          </p:nvPr>
        </p:nvSpPr>
        <p:spPr>
          <a:xfrm rot="5400000">
            <a:off x="4114799" y="-1171786"/>
            <a:ext cx="4023360" cy="10058401"/>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84" name="Google Shape;184;p36"/>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5" name="Google Shape;185;p36"/>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36"/>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Título vertical y texto" type="vertTitleAndTx">
  <p:cSld name="VERTICAL_TITLE_AND_VERTICAL_TEXT">
    <p:spTree>
      <p:nvGrpSpPr>
        <p:cNvPr id="1" name="Shape 187"/>
        <p:cNvGrpSpPr/>
        <p:nvPr/>
      </p:nvGrpSpPr>
      <p:grpSpPr>
        <a:xfrm>
          <a:off x="0" y="0"/>
          <a:ext cx="0" cy="0"/>
          <a:chOff x="0" y="0"/>
          <a:chExt cx="0" cy="0"/>
        </a:xfrm>
      </p:grpSpPr>
      <p:sp>
        <p:nvSpPr>
          <p:cNvPr id="188" name="Google Shape;188;p37"/>
          <p:cNvSpPr/>
          <p:nvPr/>
        </p:nvSpPr>
        <p:spPr>
          <a:xfrm>
            <a:off x="3177"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7"/>
          <p:cNvSpPr/>
          <p:nvPr/>
        </p:nvSpPr>
        <p:spPr>
          <a:xfrm>
            <a:off x="17"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7"/>
          <p:cNvSpPr txBox="1">
            <a:spLocks noGrp="1"/>
          </p:cNvSpPr>
          <p:nvPr>
            <p:ph type="title"/>
          </p:nvPr>
        </p:nvSpPr>
        <p:spPr>
          <a:xfrm rot="5400000">
            <a:off x="7159402" y="1977801"/>
            <a:ext cx="5759898"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1" name="Google Shape;191;p37"/>
          <p:cNvSpPr txBox="1">
            <a:spLocks noGrp="1"/>
          </p:cNvSpPr>
          <p:nvPr>
            <p:ph type="body" idx="1"/>
          </p:nvPr>
        </p:nvSpPr>
        <p:spPr>
          <a:xfrm rot="5400000">
            <a:off x="1825402" y="-574899"/>
            <a:ext cx="5759898"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92" name="Google Shape;192;p37"/>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3" name="Google Shape;193;p37"/>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37"/>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7"/>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7"/>
          <p:cNvSpPr txBox="1">
            <a:spLocks noGrp="1"/>
          </p:cNvSpPr>
          <p:nvPr>
            <p:ph type="body" idx="1"/>
          </p:nvPr>
        </p:nvSpPr>
        <p:spPr>
          <a:xfrm>
            <a:off x="1097279" y="1845734"/>
            <a:ext cx="10058401"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1" name="Google Shape;31;p17"/>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7"/>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Encabezado de sección" type="secHead">
  <p:cSld name="SECTION_HEADER">
    <p:bg>
      <p:bgPr>
        <a:solidFill>
          <a:schemeClr val="lt1"/>
        </a:solidFill>
        <a:effectLst/>
      </p:bgPr>
    </p:bg>
    <p:spTree>
      <p:nvGrpSpPr>
        <p:cNvPr id="1" name="Shape 34"/>
        <p:cNvGrpSpPr/>
        <p:nvPr/>
      </p:nvGrpSpPr>
      <p:grpSpPr>
        <a:xfrm>
          <a:off x="0" y="0"/>
          <a:ext cx="0" cy="0"/>
          <a:chOff x="0" y="0"/>
          <a:chExt cx="0" cy="0"/>
        </a:xfrm>
      </p:grpSpPr>
      <p:sp>
        <p:nvSpPr>
          <p:cNvPr id="35" name="Google Shape;35;p18"/>
          <p:cNvSpPr/>
          <p:nvPr/>
        </p:nvSpPr>
        <p:spPr>
          <a:xfrm>
            <a:off x="3177"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18"/>
          <p:cNvSpPr/>
          <p:nvPr/>
        </p:nvSpPr>
        <p:spPr>
          <a:xfrm>
            <a:off x="17"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8"/>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9" name="Google Shape;39;p18"/>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8"/>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8"/>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cxnSp>
        <p:nvCxnSpPr>
          <p:cNvPr id="42" name="Google Shape;42;p18"/>
          <p:cNvCxnSpPr/>
          <p:nvPr/>
        </p:nvCxnSpPr>
        <p:spPr>
          <a:xfrm>
            <a:off x="1207659"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3"/>
        <p:cNvGrpSpPr/>
        <p:nvPr/>
      </p:nvGrpSpPr>
      <p:grpSpPr>
        <a:xfrm>
          <a:off x="0" y="0"/>
          <a:ext cx="0" cy="0"/>
          <a:chOff x="0" y="0"/>
          <a:chExt cx="0" cy="0"/>
        </a:xfrm>
      </p:grpSpPr>
      <p:sp>
        <p:nvSpPr>
          <p:cNvPr id="44" name="Google Shape;44;p19"/>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9"/>
          <p:cNvSpPr txBox="1">
            <a:spLocks noGrp="1"/>
          </p:cNvSpPr>
          <p:nvPr>
            <p:ph type="body" idx="1"/>
          </p:nvPr>
        </p:nvSpPr>
        <p:spPr>
          <a:xfrm>
            <a:off x="1097280" y="1845736"/>
            <a:ext cx="4937760" cy="4023359"/>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19"/>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7" name="Google Shape;47;p19"/>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3" name="Google Shape;53;p20"/>
          <p:cNvSpPr txBox="1">
            <a:spLocks noGrp="1"/>
          </p:cNvSpPr>
          <p:nvPr>
            <p:ph type="body" idx="2"/>
          </p:nvPr>
        </p:nvSpPr>
        <p:spPr>
          <a:xfrm>
            <a:off x="1097280" y="2582335"/>
            <a:ext cx="493776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4" name="Google Shape;54;p20"/>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5" name="Google Shape;55;p20"/>
          <p:cNvSpPr txBox="1">
            <a:spLocks noGrp="1"/>
          </p:cNvSpPr>
          <p:nvPr>
            <p:ph type="body" idx="4"/>
          </p:nvPr>
        </p:nvSpPr>
        <p:spPr>
          <a:xfrm>
            <a:off x="6217920" y="2582334"/>
            <a:ext cx="493776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6" name="Google Shape;56;p20"/>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0"/>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9"/>
        <p:cNvGrpSpPr/>
        <p:nvPr/>
      </p:nvGrpSpPr>
      <p:grpSpPr>
        <a:xfrm>
          <a:off x="0" y="0"/>
          <a:ext cx="0" cy="0"/>
          <a:chOff x="0" y="0"/>
          <a:chExt cx="0" cy="0"/>
        </a:xfrm>
      </p:grpSpPr>
      <p:sp>
        <p:nvSpPr>
          <p:cNvPr id="60" name="Google Shape;60;p21"/>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1"/>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1"/>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En blanco" type="blank">
  <p:cSld name="BLANK">
    <p:spTree>
      <p:nvGrpSpPr>
        <p:cNvPr id="1" name="Shape 64"/>
        <p:cNvGrpSpPr/>
        <p:nvPr/>
      </p:nvGrpSpPr>
      <p:grpSpPr>
        <a:xfrm>
          <a:off x="0" y="0"/>
          <a:ext cx="0" cy="0"/>
          <a:chOff x="0" y="0"/>
          <a:chExt cx="0" cy="0"/>
        </a:xfrm>
      </p:grpSpPr>
      <p:sp>
        <p:nvSpPr>
          <p:cNvPr id="65" name="Google Shape;65;p22"/>
          <p:cNvSpPr/>
          <p:nvPr/>
        </p:nvSpPr>
        <p:spPr>
          <a:xfrm>
            <a:off x="3177"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2"/>
          <p:cNvSpPr/>
          <p:nvPr/>
        </p:nvSpPr>
        <p:spPr>
          <a:xfrm>
            <a:off x="17"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2"/>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2"/>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2"/>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ido con título" type="objTx">
  <p:cSld name="OBJECT_WITH_CAPTION_TEXT">
    <p:spTree>
      <p:nvGrpSpPr>
        <p:cNvPr id="1" name="Shape 70"/>
        <p:cNvGrpSpPr/>
        <p:nvPr/>
      </p:nvGrpSpPr>
      <p:grpSpPr>
        <a:xfrm>
          <a:off x="0" y="0"/>
          <a:ext cx="0" cy="0"/>
          <a:chOff x="0" y="0"/>
          <a:chExt cx="0" cy="0"/>
        </a:xfrm>
      </p:grpSpPr>
      <p:sp>
        <p:nvSpPr>
          <p:cNvPr id="71" name="Google Shape;71;p23"/>
          <p:cNvSpPr/>
          <p:nvPr/>
        </p:nvSpPr>
        <p:spPr>
          <a:xfrm>
            <a:off x="18"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3"/>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3"/>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5" name="Google Shape;75;p23"/>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6" name="Google Shape;76;p23"/>
          <p:cNvSpPr txBox="1">
            <a:spLocks noGrp="1"/>
          </p:cNvSpPr>
          <p:nvPr>
            <p:ph type="dt" idx="10"/>
          </p:nvPr>
        </p:nvSpPr>
        <p:spPr>
          <a:xfrm>
            <a:off x="465513" y="6459787"/>
            <a:ext cx="261851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800600" y="6459787"/>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1pPr>
            <a:lvl2pPr marL="0" marR="0" lvl="1"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2pPr>
            <a:lvl3pPr marL="0" marR="0" lvl="2"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3pPr>
            <a:lvl4pPr marL="0" marR="0" lvl="3"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4pPr>
            <a:lvl5pPr marL="0" marR="0" lvl="4"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5pPr>
            <a:lvl6pPr marL="0" marR="0" lvl="5"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6pPr>
            <a:lvl7pPr marL="0" marR="0" lvl="6"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7pPr>
            <a:lvl8pPr marL="0" marR="0" lvl="7"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8pPr>
            <a:lvl9pPr marL="0" marR="0" lvl="8" indent="0" algn="r">
              <a:lnSpc>
                <a:spcPct val="100000"/>
              </a:lnSpc>
              <a:spcBef>
                <a:spcPts val="0"/>
              </a:spcBef>
              <a:spcAft>
                <a:spcPts val="0"/>
              </a:spcAft>
              <a:buClr>
                <a:srgbClr val="344068"/>
              </a:buClr>
              <a:buSzPts val="1050"/>
              <a:buFont typeface="Calibri"/>
              <a:buNone/>
              <a:defRPr sz="1050" b="0" i="0" u="none" strike="noStrike" cap="none">
                <a:solidFill>
                  <a:srgbClr val="34406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p:nvPr/>
        </p:nvSpPr>
        <p:spPr>
          <a:xfrm>
            <a:off x="1" y="6400800"/>
            <a:ext cx="12192001"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2"/>
          <p:cNvSpPr/>
          <p:nvPr/>
        </p:nvSpPr>
        <p:spPr>
          <a:xfrm>
            <a:off x="1" y="6334316"/>
            <a:ext cx="12192001" cy="664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2"/>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2"/>
          <p:cNvSpPr txBox="1">
            <a:spLocks noGrp="1"/>
          </p:cNvSpPr>
          <p:nvPr>
            <p:ph type="body" idx="1"/>
          </p:nvPr>
        </p:nvSpPr>
        <p:spPr>
          <a:xfrm>
            <a:off x="1097279" y="1845734"/>
            <a:ext cx="10058401"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12"/>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12"/>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2"/>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cxnSp>
        <p:nvCxnSpPr>
          <p:cNvPr id="17" name="Google Shape;17;p12"/>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14"/>
          <p:cNvSpPr/>
          <p:nvPr/>
        </p:nvSpPr>
        <p:spPr>
          <a:xfrm>
            <a:off x="1" y="6400800"/>
            <a:ext cx="12192001"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p:nvPr/>
        </p:nvSpPr>
        <p:spPr>
          <a:xfrm>
            <a:off x="1" y="6334316"/>
            <a:ext cx="12192001" cy="664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txBox="1">
            <a:spLocks noGrp="1"/>
          </p:cNvSpPr>
          <p:nvPr>
            <p:ph type="title"/>
          </p:nvPr>
        </p:nvSpPr>
        <p:spPr>
          <a:xfrm>
            <a:off x="1097280" y="286605"/>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6" name="Google Shape;106;p14"/>
          <p:cNvSpPr txBox="1">
            <a:spLocks noGrp="1"/>
          </p:cNvSpPr>
          <p:nvPr>
            <p:ph type="body" idx="1"/>
          </p:nvPr>
        </p:nvSpPr>
        <p:spPr>
          <a:xfrm>
            <a:off x="1097279" y="1845734"/>
            <a:ext cx="10058401"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7" name="Google Shape;107;p14"/>
          <p:cNvSpPr txBox="1">
            <a:spLocks noGrp="1"/>
          </p:cNvSpPr>
          <p:nvPr>
            <p:ph type="dt" idx="10"/>
          </p:nvPr>
        </p:nvSpPr>
        <p:spPr>
          <a:xfrm>
            <a:off x="1097282" y="6459787"/>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8" name="Google Shape;108;p14"/>
          <p:cNvSpPr txBox="1">
            <a:spLocks noGrp="1"/>
          </p:cNvSpPr>
          <p:nvPr>
            <p:ph type="ftr" idx="11"/>
          </p:nvPr>
        </p:nvSpPr>
        <p:spPr>
          <a:xfrm>
            <a:off x="3686186" y="6459787"/>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9" name="Google Shape;109;p14"/>
          <p:cNvSpPr txBox="1">
            <a:spLocks noGrp="1"/>
          </p:cNvSpPr>
          <p:nvPr>
            <p:ph type="sldNum" idx="12"/>
          </p:nvPr>
        </p:nvSpPr>
        <p:spPr>
          <a:xfrm>
            <a:off x="9900460" y="6459787"/>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PE"/>
              <a:t>‹Nº›</a:t>
            </a:fld>
            <a:endParaRPr/>
          </a:p>
        </p:txBody>
      </p:sp>
      <p:cxnSp>
        <p:nvCxnSpPr>
          <p:cNvPr id="110" name="Google Shape;110;p14"/>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
          <p:cNvSpPr/>
          <p:nvPr/>
        </p:nvSpPr>
        <p:spPr>
          <a:xfrm>
            <a:off x="-73573" y="-58494"/>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201" name="Google Shape;201;p1"/>
          <p:cNvSpPr/>
          <p:nvPr/>
        </p:nvSpPr>
        <p:spPr>
          <a:xfrm>
            <a:off x="2049517" y="2180755"/>
            <a:ext cx="8904890" cy="923330"/>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800"/>
              <a:buFont typeface="Arial"/>
              <a:buNone/>
            </a:pPr>
            <a:r>
              <a:rPr lang="es-PE" sz="1800" b="1" i="0" u="none" strike="noStrike" cap="none">
                <a:solidFill>
                  <a:srgbClr val="000000"/>
                </a:solidFill>
                <a:latin typeface="Arial"/>
                <a:ea typeface="Arial"/>
                <a:cs typeface="Arial"/>
                <a:sym typeface="Arial"/>
              </a:rPr>
              <a:t>LEY QUE INCORPORA COMO CAUSAL DE VACANCIA, LA NO EJECUCIÓN DEL PRESUPUESTO ANUAL PARA LOS GOBIERNOS LOCALES Y REGIONALES</a:t>
            </a:r>
            <a:endParaRPr sz="1800" b="1" i="0" u="none" strike="noStrike" cap="none">
              <a:solidFill>
                <a:srgbClr val="000000"/>
              </a:solidFill>
              <a:latin typeface="Arial"/>
              <a:ea typeface="Arial"/>
              <a:cs typeface="Arial"/>
              <a:sym typeface="Arial"/>
            </a:endParaRPr>
          </a:p>
        </p:txBody>
      </p:sp>
      <p:sp>
        <p:nvSpPr>
          <p:cNvPr id="202" name="Google Shape;202;p1"/>
          <p:cNvSpPr/>
          <p:nvPr/>
        </p:nvSpPr>
        <p:spPr>
          <a:xfrm>
            <a:off x="4027248" y="4767125"/>
            <a:ext cx="48348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PE" sz="1800" b="1" i="0" u="none" strike="noStrike" cap="none" dirty="0">
                <a:solidFill>
                  <a:srgbClr val="000000"/>
                </a:solidFill>
                <a:latin typeface="Arial"/>
                <a:ea typeface="Arial"/>
                <a:cs typeface="Arial"/>
                <a:sym typeface="Arial"/>
              </a:rPr>
              <a:t>Autora : </a:t>
            </a:r>
            <a:r>
              <a:rPr lang="es-PE" sz="1800" b="0" i="0" u="none" strike="noStrike" cap="none" dirty="0">
                <a:solidFill>
                  <a:srgbClr val="000000"/>
                </a:solidFill>
                <a:latin typeface="Arial"/>
                <a:ea typeface="Arial"/>
                <a:cs typeface="Arial"/>
                <a:sym typeface="Arial"/>
              </a:rPr>
              <a:t> </a:t>
            </a:r>
            <a:r>
              <a:rPr lang="es-PE" sz="1800" b="0" i="0" u="none" strike="noStrike" cap="none" dirty="0" smtClean="0">
                <a:solidFill>
                  <a:srgbClr val="000000"/>
                </a:solidFill>
                <a:latin typeface="Arial"/>
                <a:ea typeface="Arial"/>
                <a:cs typeface="Arial"/>
                <a:sym typeface="Arial"/>
              </a:rPr>
              <a:t>Mg</a:t>
            </a:r>
            <a:r>
              <a:rPr lang="es-PE" sz="1800" b="0" i="0" u="none" strike="noStrike" cap="none" dirty="0">
                <a:solidFill>
                  <a:srgbClr val="000000"/>
                </a:solidFill>
                <a:latin typeface="Arial"/>
                <a:ea typeface="Arial"/>
                <a:cs typeface="Arial"/>
                <a:sym typeface="Arial"/>
              </a:rPr>
              <a:t>. Noelia R. Herrera Medina</a:t>
            </a:r>
            <a:endParaRPr sz="1800" b="0" i="0" u="none" strike="noStrike" cap="none" dirty="0">
              <a:solidFill>
                <a:srgbClr val="000000"/>
              </a:solidFill>
              <a:latin typeface="Arial"/>
              <a:ea typeface="Arial"/>
              <a:cs typeface="Arial"/>
              <a:sym typeface="Arial"/>
            </a:endParaRPr>
          </a:p>
        </p:txBody>
      </p:sp>
      <p:sp>
        <p:nvSpPr>
          <p:cNvPr id="203" name="Google Shape;203;p1"/>
          <p:cNvSpPr/>
          <p:nvPr/>
        </p:nvSpPr>
        <p:spPr>
          <a:xfrm>
            <a:off x="3130572" y="3507037"/>
            <a:ext cx="6457949"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PE" sz="1800" b="1" i="0" u="none" strike="noStrike" cap="none">
                <a:solidFill>
                  <a:srgbClr val="000000"/>
                </a:solidFill>
                <a:latin typeface="Arial"/>
                <a:ea typeface="Arial"/>
                <a:cs typeface="Arial"/>
                <a:sym typeface="Arial"/>
              </a:rPr>
              <a:t>Comisión: Descentralización, Regionalización, Gobiernos Locales y Modernización de la Gestión del Estado </a:t>
            </a:r>
            <a:r>
              <a:rPr lang="es-PE" sz="1800" b="0" i="0" u="none" strike="noStrike" cap="none">
                <a:solidFill>
                  <a:srgbClr val="000000"/>
                </a:solidFill>
                <a:latin typeface="Arial"/>
                <a:ea typeface="Arial"/>
                <a:cs typeface="Arial"/>
                <a:sym typeface="Arial"/>
              </a:rPr>
              <a:t> </a:t>
            </a:r>
            <a:endParaRPr sz="1800" b="0" i="0" u="none" strike="noStrike" cap="none">
              <a:solidFill>
                <a:srgbClr val="000000"/>
              </a:solidFill>
              <a:latin typeface="Arial"/>
              <a:ea typeface="Arial"/>
              <a:cs typeface="Arial"/>
              <a:sym typeface="Arial"/>
            </a:endParaRPr>
          </a:p>
        </p:txBody>
      </p:sp>
      <p:pic>
        <p:nvPicPr>
          <p:cNvPr id="204" name="Google Shape;204;p1"/>
          <p:cNvPicPr preferRelativeResize="0"/>
          <p:nvPr/>
        </p:nvPicPr>
        <p:blipFill rotWithShape="1">
          <a:blip r:embed="rId3">
            <a:alphaModFix/>
          </a:blip>
          <a:srcRect/>
          <a:stretch/>
        </p:blipFill>
        <p:spPr>
          <a:xfrm>
            <a:off x="-73573" y="772799"/>
            <a:ext cx="1250731" cy="976486"/>
          </a:xfrm>
          <a:prstGeom prst="rect">
            <a:avLst/>
          </a:prstGeom>
          <a:noFill/>
          <a:ln>
            <a:noFill/>
          </a:ln>
        </p:spPr>
      </p:pic>
      <p:pic>
        <p:nvPicPr>
          <p:cNvPr id="205" name="Google Shape;205;p1"/>
          <p:cNvPicPr preferRelativeResize="0"/>
          <p:nvPr/>
        </p:nvPicPr>
        <p:blipFill rotWithShape="1">
          <a:blip r:embed="rId3">
            <a:alphaModFix/>
          </a:blip>
          <a:srcRect/>
          <a:stretch/>
        </p:blipFill>
        <p:spPr>
          <a:xfrm>
            <a:off x="11049000" y="5261324"/>
            <a:ext cx="1143000" cy="102131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g14b224ea6cc_1_71"/>
          <p:cNvSpPr/>
          <p:nvPr/>
        </p:nvSpPr>
        <p:spPr>
          <a:xfrm>
            <a:off x="0" y="41000"/>
            <a:ext cx="12192000" cy="8313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307" name="Google Shape;307;g14b224ea6cc_1_71"/>
          <p:cNvSpPr/>
          <p:nvPr/>
        </p:nvSpPr>
        <p:spPr>
          <a:xfrm>
            <a:off x="1613756" y="6359994"/>
            <a:ext cx="47160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308" name="Google Shape;308;g14b224ea6cc_1_71"/>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309" name="Google Shape;309;g14b224ea6cc_1_71"/>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310" name="Google Shape;310;g14b224ea6cc_1_71"/>
          <p:cNvSpPr/>
          <p:nvPr/>
        </p:nvSpPr>
        <p:spPr>
          <a:xfrm>
            <a:off x="983380" y="861822"/>
            <a:ext cx="10420200" cy="785400"/>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311" name="Google Shape;311;g14b224ea6cc_1_71"/>
          <p:cNvSpPr/>
          <p:nvPr/>
        </p:nvSpPr>
        <p:spPr>
          <a:xfrm>
            <a:off x="6096000" y="1851661"/>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u="sng"/>
              <a:t>En el caso de la causal de vacancia prevista en el inciso 11 del artículo 22 de la presente ley, la vacancia es declarada directamente por el Jurado Nacional de Elecciones, previa comunicación y remisión de copia certificada de la resolución de sanción por parte de la Contraloría General de la República. El Jurado Nacional de Elecciones se pronuncia dentro de los diez (10) días hábiles de recibida la comunicación”.</a:t>
            </a:r>
            <a:endParaRPr sz="1400" b="1" i="0" u="sng" strike="noStrike" cap="none">
              <a:solidFill>
                <a:schemeClr val="dk1"/>
              </a:solidFill>
              <a:latin typeface="Times New Roman"/>
              <a:ea typeface="Times New Roman"/>
              <a:cs typeface="Times New Roman"/>
              <a:sym typeface="Times New Roman"/>
            </a:endParaRPr>
          </a:p>
        </p:txBody>
      </p:sp>
      <p:sp>
        <p:nvSpPr>
          <p:cNvPr id="312" name="Google Shape;312;g14b224ea6cc_1_71"/>
          <p:cNvSpPr/>
          <p:nvPr/>
        </p:nvSpPr>
        <p:spPr>
          <a:xfrm>
            <a:off x="1143000" y="1828924"/>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a:t>“</a:t>
            </a:r>
            <a:r>
              <a:rPr lang="es-PE" b="1"/>
              <a:t>Artículo 23</a:t>
            </a:r>
            <a:r>
              <a:rPr lang="es-PE"/>
              <a:t>.- Procedimiento de declaración de vacancia del cargo de alcalde o regidor La vacancia del cargo de alcalde o regidor, </a:t>
            </a:r>
            <a:r>
              <a:rPr lang="es-PE" b="1" u="sng"/>
              <a:t>en los casos de los numerales 1 al 10 del artículo 22 de la presente ley</a:t>
            </a:r>
            <a:r>
              <a:rPr lang="es-PE"/>
              <a:t>, es declarada por el correspondiente Concejo Municipal, en sesión extraordinaria, con el voto aprobatorio de dos tercios del número legal de sus miembros, previa notificación al afectado para que ejerza su derecho de defensa.</a:t>
            </a:r>
            <a:endParaRPr/>
          </a:p>
          <a:p>
            <a:pPr marL="0" marR="0" lvl="0" indent="0" algn="just" rtl="0">
              <a:lnSpc>
                <a:spcPct val="150000"/>
              </a:lnSpc>
              <a:spcBef>
                <a:spcPts val="0"/>
              </a:spcBef>
              <a:spcAft>
                <a:spcPts val="0"/>
              </a:spcAft>
              <a:buNone/>
            </a:pPr>
            <a:endParaRPr b="1"/>
          </a:p>
          <a:p>
            <a:pPr marL="0" marR="0" lvl="0" indent="0" algn="just" rtl="0">
              <a:lnSpc>
                <a:spcPct val="150000"/>
              </a:lnSpc>
              <a:spcBef>
                <a:spcPts val="0"/>
              </a:spcBef>
              <a:spcAft>
                <a:spcPts val="0"/>
              </a:spcAft>
              <a:buNone/>
            </a:pPr>
            <a:endParaRPr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g14b224ea6cc_1_85"/>
          <p:cNvSpPr/>
          <p:nvPr/>
        </p:nvSpPr>
        <p:spPr>
          <a:xfrm>
            <a:off x="0" y="41000"/>
            <a:ext cx="12192000" cy="8313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319" name="Google Shape;319;g14b224ea6cc_1_85"/>
          <p:cNvSpPr/>
          <p:nvPr/>
        </p:nvSpPr>
        <p:spPr>
          <a:xfrm>
            <a:off x="1613756" y="6359994"/>
            <a:ext cx="47160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320" name="Google Shape;320;g14b224ea6cc_1_85"/>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321" name="Google Shape;321;g14b224ea6cc_1_85"/>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322" name="Google Shape;322;g14b224ea6cc_1_85"/>
          <p:cNvSpPr/>
          <p:nvPr/>
        </p:nvSpPr>
        <p:spPr>
          <a:xfrm>
            <a:off x="983380" y="861822"/>
            <a:ext cx="10420200" cy="785400"/>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323" name="Google Shape;323;g14b224ea6cc_1_85"/>
          <p:cNvSpPr/>
          <p:nvPr/>
        </p:nvSpPr>
        <p:spPr>
          <a:xfrm>
            <a:off x="6096000" y="1851661"/>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u="sng"/>
              <a:t>En el caso de la causal de vacancia prevista en el inciso 6, la suspensión es declarada directamente por el Jurado Nacional de Elecciones, previa comunicación y remisión de copia certificada de la resolución de sanción por parte de la Contraloría General de la República. El Jurado Nacional de Elecciones se pronuncia dentro de los diez (10) días hábiles de recibida la comunicación”.</a:t>
            </a:r>
            <a:endParaRPr sz="1400" b="1" i="0" u="sng" strike="noStrike" cap="none">
              <a:solidFill>
                <a:schemeClr val="dk1"/>
              </a:solidFill>
              <a:latin typeface="Times New Roman"/>
              <a:ea typeface="Times New Roman"/>
              <a:cs typeface="Times New Roman"/>
              <a:sym typeface="Times New Roman"/>
            </a:endParaRPr>
          </a:p>
        </p:txBody>
      </p:sp>
      <p:sp>
        <p:nvSpPr>
          <p:cNvPr id="324" name="Google Shape;324;g14b224ea6cc_1_85"/>
          <p:cNvSpPr/>
          <p:nvPr/>
        </p:nvSpPr>
        <p:spPr>
          <a:xfrm>
            <a:off x="1143000" y="1828924"/>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a:t>“Artículo 25.- Suspensión del cargo El ejercicio del cargo de alcalde o regidor se suspende por acuerdo de concejo en los siguientes casos:</a:t>
            </a:r>
            <a:r>
              <a:rPr lang="es-PE"/>
              <a:t> (…) </a:t>
            </a:r>
            <a:endParaRPr/>
          </a:p>
          <a:p>
            <a:pPr marL="0" marR="0" lvl="0" indent="0" algn="just" rtl="0">
              <a:lnSpc>
                <a:spcPct val="150000"/>
              </a:lnSpc>
              <a:spcBef>
                <a:spcPts val="0"/>
              </a:spcBef>
              <a:spcAft>
                <a:spcPts val="0"/>
              </a:spcAft>
              <a:buNone/>
            </a:pPr>
            <a:r>
              <a:rPr lang="es-PE" b="1"/>
              <a:t>6.</a:t>
            </a:r>
            <a:r>
              <a:rPr lang="es-PE"/>
              <a:t> Sanción firme de suspensión temporal o inhabilitación para el ejercicio de la función pública, como consecuencia del procedimiento administrativo sancionador a cargo de la Contraloría General de la República, cuyo plazo de la sanción impuesta sea menor al periodo que le resta de su mandato en el cargo”.” </a:t>
            </a:r>
            <a:endParaRPr/>
          </a:p>
          <a:p>
            <a:pPr marL="0" marR="0" lvl="0" indent="0" algn="just" rtl="0">
              <a:lnSpc>
                <a:spcPct val="150000"/>
              </a:lnSpc>
              <a:spcBef>
                <a:spcPts val="0"/>
              </a:spcBef>
              <a:spcAft>
                <a:spcPts val="0"/>
              </a:spcAft>
              <a:buNone/>
            </a:pPr>
            <a:endParaRPr b="1"/>
          </a:p>
          <a:p>
            <a:pPr marL="0" marR="0" lvl="0" indent="0" algn="just" rtl="0">
              <a:lnSpc>
                <a:spcPct val="150000"/>
              </a:lnSpc>
              <a:spcBef>
                <a:spcPts val="0"/>
              </a:spcBef>
              <a:spcAft>
                <a:spcPts val="0"/>
              </a:spcAft>
              <a:buNone/>
            </a:pPr>
            <a:endParaRPr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g14b224ea6cc_1_98"/>
          <p:cNvSpPr/>
          <p:nvPr/>
        </p:nvSpPr>
        <p:spPr>
          <a:xfrm>
            <a:off x="0" y="41000"/>
            <a:ext cx="12192000" cy="8313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331" name="Google Shape;331;g14b224ea6cc_1_98"/>
          <p:cNvSpPr/>
          <p:nvPr/>
        </p:nvSpPr>
        <p:spPr>
          <a:xfrm>
            <a:off x="1613756" y="6359994"/>
            <a:ext cx="47160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332" name="Google Shape;332;g14b224ea6cc_1_98"/>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333" name="Google Shape;333;g14b224ea6cc_1_98"/>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334" name="Google Shape;334;g14b224ea6cc_1_98"/>
          <p:cNvSpPr/>
          <p:nvPr/>
        </p:nvSpPr>
        <p:spPr>
          <a:xfrm>
            <a:off x="983380" y="861822"/>
            <a:ext cx="10420200" cy="785400"/>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335" name="Google Shape;335;g14b224ea6cc_1_98"/>
          <p:cNvSpPr/>
          <p:nvPr/>
        </p:nvSpPr>
        <p:spPr>
          <a:xfrm>
            <a:off x="6096000" y="1851661"/>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u="sng"/>
              <a:t>En el caso de la causal de vacancia prevista en el inciso 6, la suspensión es declarada directamente por el Jurado Nacional de Elecciones, previa comunicación y remisión de copia certificada de la resolución de sanción por parte de la Contraloría General de la República. El Jurado Nacional de Elecciones se pronuncia dentro de los diez (10) días hábiles de recibida la comunicación”.</a:t>
            </a:r>
            <a:endParaRPr sz="1400" b="1" i="0" u="sng" strike="noStrike" cap="none">
              <a:solidFill>
                <a:schemeClr val="dk1"/>
              </a:solidFill>
              <a:latin typeface="Times New Roman"/>
              <a:ea typeface="Times New Roman"/>
              <a:cs typeface="Times New Roman"/>
              <a:sym typeface="Times New Roman"/>
            </a:endParaRPr>
          </a:p>
        </p:txBody>
      </p:sp>
      <p:sp>
        <p:nvSpPr>
          <p:cNvPr id="336" name="Google Shape;336;g14b224ea6cc_1_98"/>
          <p:cNvSpPr/>
          <p:nvPr/>
        </p:nvSpPr>
        <p:spPr>
          <a:xfrm>
            <a:off x="1143000" y="1828924"/>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a:t>“Artículo 25.- Suspensión del cargo El ejercicio del cargo de alcalde o regidor se suspende por acuerdo de concejo en los siguientes casos:</a:t>
            </a:r>
            <a:r>
              <a:rPr lang="es-PE"/>
              <a:t> (…) </a:t>
            </a:r>
            <a:endParaRPr/>
          </a:p>
          <a:p>
            <a:pPr marL="0" marR="0" lvl="0" indent="0" algn="just" rtl="0">
              <a:lnSpc>
                <a:spcPct val="150000"/>
              </a:lnSpc>
              <a:spcBef>
                <a:spcPts val="0"/>
              </a:spcBef>
              <a:spcAft>
                <a:spcPts val="0"/>
              </a:spcAft>
              <a:buNone/>
            </a:pPr>
            <a:r>
              <a:rPr lang="es-PE" b="1"/>
              <a:t>6.</a:t>
            </a:r>
            <a:r>
              <a:rPr lang="es-PE"/>
              <a:t> Sanción firme de suspensión temporal o inhabilitación para el ejercicio de la función pública, como consecuencia del procedimiento administrativo sancionador a cargo de la Contraloría General de la República, cuyo plazo de la sanción impuesta sea menor al periodo que le resta de su mandato en el cargo”.” </a:t>
            </a:r>
            <a:endParaRPr/>
          </a:p>
          <a:p>
            <a:pPr marL="0" marR="0" lvl="0" indent="0" algn="just" rtl="0">
              <a:lnSpc>
                <a:spcPct val="150000"/>
              </a:lnSpc>
              <a:spcBef>
                <a:spcPts val="0"/>
              </a:spcBef>
              <a:spcAft>
                <a:spcPts val="0"/>
              </a:spcAft>
              <a:buNone/>
            </a:pPr>
            <a:endParaRPr b="1"/>
          </a:p>
          <a:p>
            <a:pPr marL="0" marR="0" lvl="0" indent="0" algn="just" rtl="0">
              <a:lnSpc>
                <a:spcPct val="150000"/>
              </a:lnSpc>
              <a:spcBef>
                <a:spcPts val="0"/>
              </a:spcBef>
              <a:spcAft>
                <a:spcPts val="0"/>
              </a:spcAft>
              <a:buNone/>
            </a:pPr>
            <a:endParaRPr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
          <p:cNvSpPr/>
          <p:nvPr/>
        </p:nvSpPr>
        <p:spPr>
          <a:xfrm>
            <a:off x="-14021" y="3565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343" name="Google Shape;343;p5"/>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344" name="Google Shape;344;p5"/>
          <p:cNvPicPr preferRelativeResize="0"/>
          <p:nvPr/>
        </p:nvPicPr>
        <p:blipFill rotWithShape="1">
          <a:blip r:embed="rId3">
            <a:alphaModFix/>
          </a:blip>
          <a:srcRect/>
          <a:stretch/>
        </p:blipFill>
        <p:spPr>
          <a:xfrm>
            <a:off x="-14021" y="728945"/>
            <a:ext cx="1143000" cy="1036794"/>
          </a:xfrm>
          <a:prstGeom prst="rect">
            <a:avLst/>
          </a:prstGeom>
          <a:noFill/>
          <a:ln>
            <a:noFill/>
          </a:ln>
        </p:spPr>
      </p:pic>
      <p:pic>
        <p:nvPicPr>
          <p:cNvPr id="345" name="Google Shape;345;p5"/>
          <p:cNvPicPr preferRelativeResize="0"/>
          <p:nvPr/>
        </p:nvPicPr>
        <p:blipFill rotWithShape="1">
          <a:blip r:embed="rId3">
            <a:alphaModFix/>
          </a:blip>
          <a:srcRect/>
          <a:stretch/>
        </p:blipFill>
        <p:spPr>
          <a:xfrm>
            <a:off x="11049000" y="5339254"/>
            <a:ext cx="1143000" cy="943387"/>
          </a:xfrm>
          <a:prstGeom prst="rect">
            <a:avLst/>
          </a:prstGeom>
          <a:noFill/>
          <a:ln>
            <a:noFill/>
          </a:ln>
        </p:spPr>
      </p:pic>
      <p:sp>
        <p:nvSpPr>
          <p:cNvPr id="346" name="Google Shape;346;p5"/>
          <p:cNvSpPr/>
          <p:nvPr/>
        </p:nvSpPr>
        <p:spPr>
          <a:xfrm>
            <a:off x="983380" y="861822"/>
            <a:ext cx="10420344" cy="78534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347" name="Google Shape;347;p5"/>
          <p:cNvSpPr/>
          <p:nvPr/>
        </p:nvSpPr>
        <p:spPr>
          <a:xfrm>
            <a:off x="357352" y="1939347"/>
            <a:ext cx="3405349" cy="3778653"/>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sz="1200" b="0" i="0" u="none" strike="noStrike" cap="none">
                <a:solidFill>
                  <a:srgbClr val="000000"/>
                </a:solidFill>
                <a:latin typeface="Arial"/>
                <a:ea typeface="Arial"/>
                <a:cs typeface="Arial"/>
                <a:sym typeface="Arial"/>
              </a:rPr>
              <a:t>Hasta el mes de </a:t>
            </a:r>
            <a:r>
              <a:rPr lang="es-PE" sz="1200"/>
              <a:t>septiembre</a:t>
            </a:r>
            <a:r>
              <a:rPr lang="es-PE" sz="1200" b="0" i="0" u="none" strike="noStrike" cap="none">
                <a:solidFill>
                  <a:srgbClr val="000000"/>
                </a:solidFill>
                <a:latin typeface="Arial"/>
                <a:ea typeface="Arial"/>
                <a:cs typeface="Arial"/>
                <a:sym typeface="Arial"/>
              </a:rPr>
              <a:t> del presente año, </a:t>
            </a:r>
            <a:r>
              <a:rPr lang="es-PE" sz="1400" b="1" i="0" u="none" strike="noStrike" cap="none">
                <a:solidFill>
                  <a:srgbClr val="000000"/>
                </a:solidFill>
                <a:latin typeface="Arial"/>
                <a:ea typeface="Arial"/>
                <a:cs typeface="Arial"/>
                <a:sym typeface="Arial"/>
              </a:rPr>
              <a:t>en la ejecución del gasto de inversión de los gobiernos regionales.</a:t>
            </a:r>
            <a:endParaRPr sz="1200" b="0" i="0" u="none" strike="noStrike" cap="none">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None/>
            </a:pPr>
            <a:r>
              <a:rPr lang="es-PE" sz="1200" b="0" i="0" u="none" strike="noStrike" cap="none">
                <a:solidFill>
                  <a:srgbClr val="000000"/>
                </a:solidFill>
                <a:latin typeface="Arial"/>
                <a:ea typeface="Arial"/>
                <a:cs typeface="Arial"/>
                <a:sym typeface="Arial"/>
              </a:rPr>
              <a:t>En el Índice de avance de ejecución   </a:t>
            </a:r>
            <a:r>
              <a:rPr lang="es-PE" sz="1400" b="1" i="0" u="none" strike="noStrike" cap="none">
                <a:solidFill>
                  <a:srgbClr val="000000"/>
                </a:solidFill>
                <a:latin typeface="Arial"/>
                <a:ea typeface="Arial"/>
                <a:cs typeface="Arial"/>
                <a:sym typeface="Arial"/>
              </a:rPr>
              <a:t>10</a:t>
            </a:r>
            <a:r>
              <a:rPr lang="es-PE" sz="1200" b="0" i="0" u="none" strike="noStrike" cap="none">
                <a:solidFill>
                  <a:srgbClr val="000000"/>
                </a:solidFill>
                <a:latin typeface="Arial"/>
                <a:ea typeface="Arial"/>
                <a:cs typeface="Arial"/>
                <a:sym typeface="Arial"/>
              </a:rPr>
              <a:t> de las mismas no han podido superar más del </a:t>
            </a:r>
            <a:r>
              <a:rPr lang="es-PE" sz="1400" b="1" i="0" u="none" strike="noStrike" cap="none">
                <a:solidFill>
                  <a:schemeClr val="dk1"/>
                </a:solidFill>
                <a:latin typeface="Arial"/>
                <a:ea typeface="Arial"/>
                <a:cs typeface="Arial"/>
                <a:sym typeface="Arial"/>
              </a:rPr>
              <a:t>40%</a:t>
            </a:r>
            <a:r>
              <a:rPr lang="es-PE" sz="1200" b="0" i="0" u="none" strike="noStrike" cap="none">
                <a:solidFill>
                  <a:schemeClr val="dk1"/>
                </a:solidFill>
                <a:latin typeface="Arial"/>
                <a:ea typeface="Arial"/>
                <a:cs typeface="Arial"/>
                <a:sym typeface="Arial"/>
              </a:rPr>
              <a:t> de avance de ejecución. Cabe indicar que </a:t>
            </a:r>
            <a:r>
              <a:rPr lang="es-PE" sz="1400" b="1" i="0" u="none" strike="noStrike" cap="none">
                <a:solidFill>
                  <a:schemeClr val="dk1"/>
                </a:solidFill>
                <a:latin typeface="Arial"/>
                <a:ea typeface="Arial"/>
                <a:cs typeface="Arial"/>
                <a:sym typeface="Arial"/>
              </a:rPr>
              <a:t>4</a:t>
            </a:r>
            <a:r>
              <a:rPr lang="es-PE" sz="1200" b="0" i="0" u="none" strike="noStrike" cap="none">
                <a:solidFill>
                  <a:schemeClr val="dk1"/>
                </a:solidFill>
                <a:latin typeface="Arial"/>
                <a:ea typeface="Arial"/>
                <a:cs typeface="Arial"/>
                <a:sym typeface="Arial"/>
              </a:rPr>
              <a:t> regiones tienen en promedio un margen del </a:t>
            </a:r>
            <a:r>
              <a:rPr lang="es-PE" sz="1400" b="1" i="0" u="none" strike="noStrike" cap="none">
                <a:solidFill>
                  <a:schemeClr val="dk1"/>
                </a:solidFill>
                <a:latin typeface="Arial"/>
                <a:ea typeface="Arial"/>
                <a:cs typeface="Arial"/>
                <a:sym typeface="Arial"/>
              </a:rPr>
              <a:t>30%</a:t>
            </a:r>
            <a:r>
              <a:rPr lang="es-PE" sz="1200" b="0" i="0" u="none" strike="noStrike" cap="none">
                <a:solidFill>
                  <a:schemeClr val="dk1"/>
                </a:solidFill>
                <a:latin typeface="Arial"/>
                <a:ea typeface="Arial"/>
                <a:cs typeface="Arial"/>
                <a:sym typeface="Arial"/>
              </a:rPr>
              <a:t> en el mismo índice, siendo la región de </a:t>
            </a:r>
            <a:r>
              <a:rPr lang="es-PE" sz="1400" b="1" i="0" u="none" strike="noStrike" cap="none">
                <a:solidFill>
                  <a:schemeClr val="dk1"/>
                </a:solidFill>
                <a:latin typeface="Arial"/>
                <a:ea typeface="Arial"/>
                <a:cs typeface="Arial"/>
                <a:sym typeface="Arial"/>
              </a:rPr>
              <a:t>Puno</a:t>
            </a:r>
            <a:r>
              <a:rPr lang="es-PE" sz="1200" b="0" i="0" u="none" strike="noStrike" cap="none">
                <a:solidFill>
                  <a:schemeClr val="dk1"/>
                </a:solidFill>
                <a:latin typeface="Arial"/>
                <a:ea typeface="Arial"/>
                <a:cs typeface="Arial"/>
                <a:sym typeface="Arial"/>
              </a:rPr>
              <a:t> la que ostenta la cifra más baja que sólo ha alcanzado un </a:t>
            </a:r>
            <a:r>
              <a:rPr lang="es-PE" sz="1400" b="1" i="0" u="none" strike="noStrike" cap="none">
                <a:solidFill>
                  <a:schemeClr val="dk1"/>
                </a:solidFill>
                <a:latin typeface="Arial"/>
                <a:ea typeface="Arial"/>
                <a:cs typeface="Arial"/>
                <a:sym typeface="Arial"/>
              </a:rPr>
              <a:t>28.7%</a:t>
            </a:r>
            <a:r>
              <a:rPr lang="es-PE" sz="1200" b="0" i="0" u="none" strike="noStrike" cap="none">
                <a:solidFill>
                  <a:schemeClr val="dk1"/>
                </a:solidFill>
                <a:latin typeface="Arial"/>
                <a:ea typeface="Arial"/>
                <a:cs typeface="Arial"/>
                <a:sym typeface="Arial"/>
              </a:rPr>
              <a:t> </a:t>
            </a:r>
            <a:r>
              <a:rPr lang="es-PE" sz="1200">
                <a:solidFill>
                  <a:schemeClr val="dk1"/>
                </a:solidFill>
              </a:rPr>
              <a:t>de avance</a:t>
            </a:r>
            <a:r>
              <a:rPr lang="es-PE" sz="1200" b="0" i="0" u="none" strike="noStrike" cap="none">
                <a:solidFill>
                  <a:schemeClr val="dk1"/>
                </a:solidFill>
                <a:latin typeface="Arial"/>
                <a:ea typeface="Arial"/>
                <a:cs typeface="Arial"/>
                <a:sym typeface="Arial"/>
              </a:rPr>
              <a:t> de ejecución.</a:t>
            </a:r>
            <a:endParaRPr sz="1200" b="0" i="0" u="none" strike="noStrike" cap="none">
              <a:solidFill>
                <a:schemeClr val="dk1"/>
              </a:solidFill>
              <a:latin typeface="Times New Roman"/>
              <a:ea typeface="Times New Roman"/>
              <a:cs typeface="Times New Roman"/>
              <a:sym typeface="Times New Roman"/>
            </a:endParaRPr>
          </a:p>
        </p:txBody>
      </p:sp>
      <p:pic>
        <p:nvPicPr>
          <p:cNvPr id="348" name="Google Shape;348;p5" descr="Recorte de pantalla"/>
          <p:cNvPicPr preferRelativeResize="0"/>
          <p:nvPr/>
        </p:nvPicPr>
        <p:blipFill rotWithShape="1">
          <a:blip r:embed="rId4">
            <a:alphaModFix/>
          </a:blip>
          <a:srcRect/>
          <a:stretch/>
        </p:blipFill>
        <p:spPr>
          <a:xfrm>
            <a:off x="3836275" y="1693115"/>
            <a:ext cx="7296807" cy="4234719"/>
          </a:xfrm>
          <a:prstGeom prst="rect">
            <a:avLst/>
          </a:prstGeom>
          <a:noFill/>
          <a:ln>
            <a:noFill/>
          </a:ln>
        </p:spPr>
      </p:pic>
      <p:sp>
        <p:nvSpPr>
          <p:cNvPr id="349" name="Google Shape;349;p5"/>
          <p:cNvSpPr/>
          <p:nvPr/>
        </p:nvSpPr>
        <p:spPr>
          <a:xfrm>
            <a:off x="11089727" y="4796117"/>
            <a:ext cx="627993" cy="221953"/>
          </a:xfrm>
          <a:prstGeom prst="leftArrow">
            <a:avLst>
              <a:gd name="adj1" fmla="val 50000"/>
              <a:gd name="adj2" fmla="val 50000"/>
            </a:avLst>
          </a:prstGeom>
          <a:solidFill>
            <a:srgbClr val="FF0000"/>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6"/>
          <p:cNvSpPr/>
          <p:nvPr/>
        </p:nvSpPr>
        <p:spPr>
          <a:xfrm>
            <a:off x="0" y="4100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356" name="Google Shape;356;p6"/>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357" name="Google Shape;357;p6"/>
          <p:cNvPicPr preferRelativeResize="0"/>
          <p:nvPr/>
        </p:nvPicPr>
        <p:blipFill rotWithShape="1">
          <a:blip r:embed="rId3">
            <a:alphaModFix/>
          </a:blip>
          <a:srcRect/>
          <a:stretch/>
        </p:blipFill>
        <p:spPr>
          <a:xfrm>
            <a:off x="-11724" y="785420"/>
            <a:ext cx="1143000" cy="938147"/>
          </a:xfrm>
          <a:prstGeom prst="rect">
            <a:avLst/>
          </a:prstGeom>
          <a:noFill/>
          <a:ln>
            <a:noFill/>
          </a:ln>
        </p:spPr>
      </p:pic>
      <p:pic>
        <p:nvPicPr>
          <p:cNvPr id="358" name="Google Shape;358;p6"/>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359" name="Google Shape;359;p6"/>
          <p:cNvSpPr/>
          <p:nvPr/>
        </p:nvSpPr>
        <p:spPr>
          <a:xfrm>
            <a:off x="983380" y="861822"/>
            <a:ext cx="10420344" cy="78534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360" name="Google Shape;360;p6"/>
          <p:cNvSpPr/>
          <p:nvPr/>
        </p:nvSpPr>
        <p:spPr>
          <a:xfrm>
            <a:off x="702085" y="2270233"/>
            <a:ext cx="2366936" cy="2518937"/>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Clr>
                <a:srgbClr val="000000"/>
              </a:buClr>
              <a:buSzPts val="1200"/>
              <a:buFont typeface="Arial"/>
              <a:buNone/>
            </a:pPr>
            <a:r>
              <a:rPr lang="es-PE" sz="1200" b="0" i="0" u="none" strike="noStrike" cap="none">
                <a:solidFill>
                  <a:srgbClr val="000000"/>
                </a:solidFill>
                <a:latin typeface="Arial"/>
                <a:ea typeface="Arial"/>
                <a:cs typeface="Arial"/>
                <a:sym typeface="Arial"/>
              </a:rPr>
              <a:t>En el </a:t>
            </a:r>
            <a:r>
              <a:rPr lang="es-PE" sz="1400" b="1" i="0" u="none" strike="noStrike" cap="none">
                <a:solidFill>
                  <a:srgbClr val="000000"/>
                </a:solidFill>
                <a:latin typeface="Arial"/>
                <a:ea typeface="Arial"/>
                <a:cs typeface="Arial"/>
                <a:sym typeface="Arial"/>
              </a:rPr>
              <a:t>2018</a:t>
            </a:r>
            <a:r>
              <a:rPr lang="es-PE" sz="1200" b="0" i="0" u="none" strike="noStrike" cap="none">
                <a:solidFill>
                  <a:srgbClr val="000000"/>
                </a:solidFill>
                <a:latin typeface="Arial"/>
                <a:ea typeface="Arial"/>
                <a:cs typeface="Arial"/>
                <a:sym typeface="Arial"/>
              </a:rPr>
              <a:t> el gobierno regional de Lima </a:t>
            </a:r>
            <a:r>
              <a:rPr lang="es-PE" sz="1200" b="0" i="0" u="none" strike="noStrike" cap="none">
                <a:solidFill>
                  <a:schemeClr val="dk1"/>
                </a:solidFill>
                <a:latin typeface="Arial"/>
                <a:ea typeface="Arial"/>
                <a:cs typeface="Arial"/>
                <a:sym typeface="Arial"/>
              </a:rPr>
              <a:t>Metropolitana solo tuvo un avance del </a:t>
            </a:r>
            <a:r>
              <a:rPr lang="es-PE" sz="1400" b="1" i="0" u="none" strike="noStrike" cap="none">
                <a:solidFill>
                  <a:schemeClr val="dk1"/>
                </a:solidFill>
                <a:latin typeface="Arial"/>
                <a:ea typeface="Arial"/>
                <a:cs typeface="Arial"/>
                <a:sym typeface="Arial"/>
              </a:rPr>
              <a:t>8.5%</a:t>
            </a:r>
            <a:r>
              <a:rPr lang="es-PE" sz="1200" b="0" i="0" u="none" strike="noStrike" cap="none">
                <a:solidFill>
                  <a:schemeClr val="dk1"/>
                </a:solidFill>
                <a:latin typeface="Arial"/>
                <a:ea typeface="Arial"/>
                <a:cs typeface="Arial"/>
                <a:sym typeface="Arial"/>
              </a:rPr>
              <a:t>, pues de </a:t>
            </a:r>
            <a:r>
              <a:rPr lang="es-PE" sz="1400" b="1" i="0" u="none" strike="noStrike" cap="none">
                <a:solidFill>
                  <a:schemeClr val="dk1"/>
                </a:solidFill>
                <a:latin typeface="Arial"/>
                <a:ea typeface="Arial"/>
                <a:cs typeface="Arial"/>
                <a:sym typeface="Arial"/>
              </a:rPr>
              <a:t>198.399 millones </a:t>
            </a:r>
            <a:r>
              <a:rPr lang="es-PE" sz="1200" b="0" i="0" u="none" strike="noStrike" cap="none">
                <a:solidFill>
                  <a:schemeClr val="dk1"/>
                </a:solidFill>
                <a:latin typeface="Arial"/>
                <a:ea typeface="Arial"/>
                <a:cs typeface="Arial"/>
                <a:sym typeface="Arial"/>
              </a:rPr>
              <a:t>de </a:t>
            </a:r>
            <a:r>
              <a:rPr lang="es-PE" sz="1200" b="0" i="0" u="none" strike="noStrike" cap="none">
                <a:solidFill>
                  <a:srgbClr val="000000"/>
                </a:solidFill>
                <a:latin typeface="Arial"/>
                <a:ea typeface="Arial"/>
                <a:cs typeface="Arial"/>
                <a:sym typeface="Arial"/>
              </a:rPr>
              <a:t>soles sólo ha invertido </a:t>
            </a:r>
            <a:r>
              <a:rPr lang="es-PE" sz="1400" b="1" i="0" u="none" strike="noStrike" cap="none">
                <a:solidFill>
                  <a:srgbClr val="000000"/>
                </a:solidFill>
                <a:latin typeface="Arial"/>
                <a:ea typeface="Arial"/>
                <a:cs typeface="Arial"/>
                <a:sym typeface="Arial"/>
              </a:rPr>
              <a:t>16.804</a:t>
            </a:r>
            <a:r>
              <a:rPr lang="es-PE" sz="1200" b="1" i="0" u="none" strike="noStrike" cap="none">
                <a:solidFill>
                  <a:srgbClr val="000000"/>
                </a:solidFill>
                <a:latin typeface="Arial"/>
                <a:ea typeface="Arial"/>
                <a:cs typeface="Arial"/>
                <a:sym typeface="Arial"/>
              </a:rPr>
              <a:t> </a:t>
            </a:r>
            <a:r>
              <a:rPr lang="es-PE" sz="1200" b="0" i="0" u="none" strike="noStrike" cap="none">
                <a:solidFill>
                  <a:srgbClr val="000000"/>
                </a:solidFill>
                <a:latin typeface="Arial"/>
                <a:ea typeface="Arial"/>
                <a:cs typeface="Arial"/>
                <a:sym typeface="Arial"/>
              </a:rPr>
              <a:t>millones.</a:t>
            </a:r>
            <a:endParaRPr/>
          </a:p>
        </p:txBody>
      </p:sp>
      <p:pic>
        <p:nvPicPr>
          <p:cNvPr id="361" name="Google Shape;361;p6" descr="C:\Users\enunez\Downloads\Evolución de la inversión pública del PROGRAMA DE GOBIERNO REGIONAL DE LIMA METROPOLITANA_ 2010 - 2021.png"/>
          <p:cNvPicPr preferRelativeResize="0"/>
          <p:nvPr/>
        </p:nvPicPr>
        <p:blipFill rotWithShape="1">
          <a:blip r:embed="rId4">
            <a:alphaModFix/>
          </a:blip>
          <a:srcRect/>
          <a:stretch/>
        </p:blipFill>
        <p:spPr>
          <a:xfrm>
            <a:off x="3321269" y="1723567"/>
            <a:ext cx="7727731" cy="4618260"/>
          </a:xfrm>
          <a:prstGeom prst="rect">
            <a:avLst/>
          </a:prstGeom>
          <a:solidFill>
            <a:srgbClr val="ECECEC"/>
          </a:solidFill>
          <a:ln w="88900" cap="sq" cmpd="sng">
            <a:solidFill>
              <a:srgbClr val="FFFFFF"/>
            </a:solidFill>
            <a:prstDash val="solid"/>
            <a:miter lim="800000"/>
            <a:headEnd type="none" w="sm" len="sm"/>
            <a:tailEnd type="none" w="sm" len="sm"/>
          </a:ln>
          <a:effectLst>
            <a:outerShdw blurRad="55000" dist="18000" dir="5400000" algn="tl" rotWithShape="0">
              <a:srgbClr val="000000">
                <a:alpha val="40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7"/>
          <p:cNvSpPr/>
          <p:nvPr/>
        </p:nvSpPr>
        <p:spPr>
          <a:xfrm>
            <a:off x="0" y="4100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368" name="Google Shape;368;p7"/>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369" name="Google Shape;369;p7"/>
          <p:cNvPicPr preferRelativeResize="0"/>
          <p:nvPr/>
        </p:nvPicPr>
        <p:blipFill rotWithShape="1">
          <a:blip r:embed="rId3">
            <a:alphaModFix/>
          </a:blip>
          <a:srcRect/>
          <a:stretch/>
        </p:blipFill>
        <p:spPr>
          <a:xfrm>
            <a:off x="-11724" y="785420"/>
            <a:ext cx="1115310" cy="1022359"/>
          </a:xfrm>
          <a:prstGeom prst="rect">
            <a:avLst/>
          </a:prstGeom>
          <a:noFill/>
          <a:ln>
            <a:noFill/>
          </a:ln>
        </p:spPr>
      </p:pic>
      <p:pic>
        <p:nvPicPr>
          <p:cNvPr id="370" name="Google Shape;370;p7"/>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371" name="Google Shape;371;p7"/>
          <p:cNvSpPr/>
          <p:nvPr/>
        </p:nvSpPr>
        <p:spPr>
          <a:xfrm>
            <a:off x="983380" y="861822"/>
            <a:ext cx="10420344" cy="78534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372" name="Google Shape;372;p7"/>
          <p:cNvSpPr/>
          <p:nvPr/>
        </p:nvSpPr>
        <p:spPr>
          <a:xfrm>
            <a:off x="296900" y="2784449"/>
            <a:ext cx="2004000" cy="12891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endParaRPr sz="1200">
              <a:solidFill>
                <a:schemeClr val="dk1"/>
              </a:solidFill>
            </a:endParaRPr>
          </a:p>
          <a:p>
            <a:pPr marL="0" marR="0" lvl="0" indent="0" algn="just" rtl="0">
              <a:lnSpc>
                <a:spcPct val="150000"/>
              </a:lnSpc>
              <a:spcBef>
                <a:spcPts val="0"/>
              </a:spcBef>
              <a:spcAft>
                <a:spcPts val="0"/>
              </a:spcAft>
              <a:buNone/>
            </a:pPr>
            <a:r>
              <a:rPr lang="es-PE" sz="1200" b="0" i="0" u="none" strike="noStrike" cap="none">
                <a:solidFill>
                  <a:schemeClr val="dk1"/>
                </a:solidFill>
                <a:latin typeface="Arial"/>
                <a:ea typeface="Arial"/>
                <a:cs typeface="Arial"/>
                <a:sym typeface="Arial"/>
              </a:rPr>
              <a:t>Mientras en el </a:t>
            </a:r>
            <a:r>
              <a:rPr lang="es-PE" sz="1400" b="1" i="0" u="none" strike="noStrike" cap="none">
                <a:solidFill>
                  <a:schemeClr val="dk1"/>
                </a:solidFill>
                <a:latin typeface="Arial"/>
                <a:ea typeface="Arial"/>
                <a:cs typeface="Arial"/>
                <a:sym typeface="Arial"/>
              </a:rPr>
              <a:t>Callao</a:t>
            </a:r>
            <a:r>
              <a:rPr lang="es-PE" sz="1200" b="0" i="0" u="none" strike="noStrike" cap="none">
                <a:solidFill>
                  <a:schemeClr val="dk1"/>
                </a:solidFill>
                <a:latin typeface="Arial"/>
                <a:ea typeface="Arial"/>
                <a:cs typeface="Arial"/>
                <a:sym typeface="Arial"/>
              </a:rPr>
              <a:t>, en el </a:t>
            </a:r>
            <a:r>
              <a:rPr lang="es-PE" sz="1400" b="1" i="0" u="none" strike="noStrike" cap="none">
                <a:solidFill>
                  <a:schemeClr val="dk1"/>
                </a:solidFill>
                <a:latin typeface="Arial"/>
                <a:ea typeface="Arial"/>
                <a:cs typeface="Arial"/>
                <a:sym typeface="Arial"/>
              </a:rPr>
              <a:t>2018, </a:t>
            </a:r>
            <a:r>
              <a:rPr lang="es-PE" sz="1200" b="0" i="0" u="none" strike="noStrike" cap="none">
                <a:solidFill>
                  <a:schemeClr val="dk1"/>
                </a:solidFill>
                <a:latin typeface="Arial"/>
                <a:ea typeface="Arial"/>
                <a:cs typeface="Arial"/>
                <a:sym typeface="Arial"/>
              </a:rPr>
              <a:t>el índice de inversión fue del </a:t>
            </a:r>
            <a:r>
              <a:rPr lang="es-PE" sz="1400" b="1" i="0" u="none" strike="noStrike" cap="none">
                <a:solidFill>
                  <a:schemeClr val="dk1"/>
                </a:solidFill>
                <a:latin typeface="Arial"/>
                <a:ea typeface="Arial"/>
                <a:cs typeface="Arial"/>
                <a:sym typeface="Arial"/>
              </a:rPr>
              <a:t>31.2%. </a:t>
            </a:r>
            <a:endParaRPr sz="1400" b="1" i="0" u="none" strike="noStrike" cap="none">
              <a:solidFill>
                <a:schemeClr val="dk1"/>
              </a:solidFill>
              <a:latin typeface="Arial"/>
              <a:ea typeface="Arial"/>
              <a:cs typeface="Arial"/>
              <a:sym typeface="Arial"/>
            </a:endParaRPr>
          </a:p>
          <a:p>
            <a:pPr marL="0" marR="0" lvl="0" indent="0" algn="just" rtl="0">
              <a:spcBef>
                <a:spcPts val="0"/>
              </a:spcBef>
              <a:spcAft>
                <a:spcPts val="0"/>
              </a:spcAft>
              <a:buNone/>
            </a:pPr>
            <a:r>
              <a:rPr lang="es-PE" sz="1200" b="0" i="0" u="none" strike="noStrike" cap="none">
                <a:solidFill>
                  <a:schemeClr val="dk1"/>
                </a:solidFill>
                <a:latin typeface="Arial"/>
                <a:ea typeface="Arial"/>
                <a:cs typeface="Arial"/>
                <a:sym typeface="Arial"/>
              </a:rPr>
              <a:t> </a:t>
            </a:r>
            <a:endParaRPr sz="1200" b="0" i="0" u="none" strike="noStrike" cap="none">
              <a:solidFill>
                <a:schemeClr val="dk1"/>
              </a:solidFill>
              <a:latin typeface="Arial"/>
              <a:ea typeface="Arial"/>
              <a:cs typeface="Arial"/>
              <a:sym typeface="Arial"/>
            </a:endParaRPr>
          </a:p>
        </p:txBody>
      </p:sp>
      <p:pic>
        <p:nvPicPr>
          <p:cNvPr id="373" name="Google Shape;373;p7" descr="C:\Users\enunez\Downloads\Evolución de la inversión pública del GOBIERNO REGIONAL DEL CALLAO_ 2010 - 2021.png"/>
          <p:cNvPicPr preferRelativeResize="0"/>
          <p:nvPr/>
        </p:nvPicPr>
        <p:blipFill rotWithShape="1">
          <a:blip r:embed="rId4">
            <a:alphaModFix/>
          </a:blip>
          <a:srcRect/>
          <a:stretch/>
        </p:blipFill>
        <p:spPr>
          <a:xfrm>
            <a:off x="2564524" y="1693114"/>
            <a:ext cx="8484476" cy="4465947"/>
          </a:xfrm>
          <a:prstGeom prst="rect">
            <a:avLst/>
          </a:prstGeom>
          <a:solidFill>
            <a:srgbClr val="ECECEC"/>
          </a:solidFill>
          <a:ln w="88900" cap="sq" cmpd="sng">
            <a:solidFill>
              <a:srgbClr val="FFFFFF"/>
            </a:solidFill>
            <a:prstDash val="solid"/>
            <a:miter lim="800000"/>
            <a:headEnd type="none" w="sm" len="sm"/>
            <a:tailEnd type="none" w="sm" len="sm"/>
          </a:ln>
          <a:effectLst>
            <a:outerShdw blurRad="55000" dist="18000" dir="5400000" algn="tl" rotWithShape="0">
              <a:srgbClr val="000000">
                <a:alpha val="40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8"/>
          <p:cNvSpPr/>
          <p:nvPr/>
        </p:nvSpPr>
        <p:spPr>
          <a:xfrm>
            <a:off x="0" y="4100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380" name="Google Shape;380;p8"/>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381" name="Google Shape;381;p8"/>
          <p:cNvPicPr preferRelativeResize="0"/>
          <p:nvPr/>
        </p:nvPicPr>
        <p:blipFill rotWithShape="1">
          <a:blip r:embed="rId3">
            <a:alphaModFix/>
          </a:blip>
          <a:srcRect/>
          <a:stretch/>
        </p:blipFill>
        <p:spPr>
          <a:xfrm>
            <a:off x="-11724" y="785420"/>
            <a:ext cx="995104" cy="1095932"/>
          </a:xfrm>
          <a:prstGeom prst="rect">
            <a:avLst/>
          </a:prstGeom>
          <a:noFill/>
          <a:ln>
            <a:noFill/>
          </a:ln>
        </p:spPr>
      </p:pic>
      <p:pic>
        <p:nvPicPr>
          <p:cNvPr id="382" name="Google Shape;382;p8"/>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383" name="Google Shape;383;p8"/>
          <p:cNvSpPr/>
          <p:nvPr/>
        </p:nvSpPr>
        <p:spPr>
          <a:xfrm>
            <a:off x="983380" y="861822"/>
            <a:ext cx="10420344" cy="78534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384" name="Google Shape;384;p8"/>
          <p:cNvSpPr/>
          <p:nvPr/>
        </p:nvSpPr>
        <p:spPr>
          <a:xfrm>
            <a:off x="657560" y="2313818"/>
            <a:ext cx="2451538" cy="2546391"/>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sz="1200" b="0" i="0" u="none" strike="noStrike" cap="none">
                <a:solidFill>
                  <a:schemeClr val="dk1"/>
                </a:solidFill>
                <a:latin typeface="Arial"/>
                <a:ea typeface="Arial"/>
                <a:cs typeface="Arial"/>
                <a:sym typeface="Arial"/>
              </a:rPr>
              <a:t>En el año </a:t>
            </a:r>
            <a:r>
              <a:rPr lang="es-PE" sz="1400" b="1" i="0" u="none" strike="noStrike" cap="none">
                <a:solidFill>
                  <a:schemeClr val="dk1"/>
                </a:solidFill>
                <a:latin typeface="Arial"/>
                <a:ea typeface="Arial"/>
                <a:cs typeface="Arial"/>
                <a:sym typeface="Arial"/>
              </a:rPr>
              <a:t>2018 </a:t>
            </a:r>
            <a:r>
              <a:rPr lang="es-PE" sz="1200" b="0" i="0" u="none" strike="noStrike" cap="none">
                <a:solidFill>
                  <a:schemeClr val="dk1"/>
                </a:solidFill>
                <a:latin typeface="Arial"/>
                <a:ea typeface="Arial"/>
                <a:cs typeface="Arial"/>
                <a:sym typeface="Arial"/>
              </a:rPr>
              <a:t>en la Región de </a:t>
            </a:r>
            <a:r>
              <a:rPr lang="es-PE" sz="1400" b="1" i="0" u="none" strike="noStrike" cap="none">
                <a:solidFill>
                  <a:schemeClr val="dk1"/>
                </a:solidFill>
                <a:latin typeface="Arial"/>
                <a:ea typeface="Arial"/>
                <a:cs typeface="Arial"/>
                <a:sym typeface="Arial"/>
              </a:rPr>
              <a:t>La Libertad </a:t>
            </a:r>
            <a:r>
              <a:rPr lang="es-PE" sz="1200" b="0" i="0" u="none" strike="noStrike" cap="none">
                <a:solidFill>
                  <a:schemeClr val="dk1"/>
                </a:solidFill>
                <a:latin typeface="Arial"/>
                <a:ea typeface="Arial"/>
                <a:cs typeface="Arial"/>
                <a:sym typeface="Arial"/>
              </a:rPr>
              <a:t>se ha programado el gasto de </a:t>
            </a:r>
            <a:r>
              <a:rPr lang="es-PE" sz="1400" b="1" i="0" u="none" strike="noStrike" cap="none">
                <a:solidFill>
                  <a:schemeClr val="dk1"/>
                </a:solidFill>
                <a:latin typeface="Arial"/>
                <a:ea typeface="Arial"/>
                <a:cs typeface="Arial"/>
                <a:sym typeface="Arial"/>
              </a:rPr>
              <a:t>773.444 millones </a:t>
            </a:r>
            <a:r>
              <a:rPr lang="es-PE" sz="1200" b="0" i="0" u="none" strike="noStrike" cap="none">
                <a:solidFill>
                  <a:schemeClr val="dk1"/>
                </a:solidFill>
                <a:latin typeface="Arial"/>
                <a:ea typeface="Arial"/>
                <a:cs typeface="Arial"/>
                <a:sym typeface="Arial"/>
              </a:rPr>
              <a:t>de soles y sólo ha existido un avance del </a:t>
            </a:r>
            <a:r>
              <a:rPr lang="es-PE" sz="1400" b="1" i="0" u="none" strike="noStrike" cap="none">
                <a:solidFill>
                  <a:schemeClr val="dk1"/>
                </a:solidFill>
                <a:latin typeface="Arial"/>
                <a:ea typeface="Arial"/>
                <a:cs typeface="Arial"/>
                <a:sym typeface="Arial"/>
              </a:rPr>
              <a:t>21.7%, </a:t>
            </a:r>
            <a:r>
              <a:rPr lang="es-PE" sz="1200" b="0" i="0" u="none" strike="noStrike" cap="none">
                <a:solidFill>
                  <a:schemeClr val="dk1"/>
                </a:solidFill>
                <a:latin typeface="Arial"/>
                <a:ea typeface="Arial"/>
                <a:cs typeface="Arial"/>
                <a:sym typeface="Arial"/>
              </a:rPr>
              <a:t>es decir no se han ejecutado más de </a:t>
            </a:r>
            <a:r>
              <a:rPr lang="es-PE" sz="1400" b="1" i="0" u="none" strike="noStrike" cap="none">
                <a:solidFill>
                  <a:schemeClr val="dk1"/>
                </a:solidFill>
                <a:latin typeface="Arial"/>
                <a:ea typeface="Arial"/>
                <a:cs typeface="Arial"/>
                <a:sym typeface="Arial"/>
              </a:rPr>
              <a:t>600 millones </a:t>
            </a:r>
            <a:r>
              <a:rPr lang="es-PE" sz="1200" b="0" i="0" u="none" strike="noStrike" cap="none">
                <a:solidFill>
                  <a:schemeClr val="dk1"/>
                </a:solidFill>
                <a:latin typeface="Arial"/>
                <a:ea typeface="Arial"/>
                <a:cs typeface="Arial"/>
                <a:sym typeface="Arial"/>
              </a:rPr>
              <a:t>de soles.</a:t>
            </a:r>
            <a:endParaRPr sz="1000" b="0" i="0" u="none" strike="noStrike" cap="none">
              <a:solidFill>
                <a:srgbClr val="000000"/>
              </a:solidFill>
              <a:latin typeface="Arial"/>
              <a:ea typeface="Arial"/>
              <a:cs typeface="Arial"/>
              <a:sym typeface="Arial"/>
            </a:endParaRPr>
          </a:p>
        </p:txBody>
      </p:sp>
      <p:pic>
        <p:nvPicPr>
          <p:cNvPr id="385" name="Google Shape;385;p8" descr="C:\Users\enunez\Downloads\Evolución de la inversión pública del gobierno regional de LA LIBERTAD_ 2010 - 2021.png"/>
          <p:cNvPicPr preferRelativeResize="0"/>
          <p:nvPr/>
        </p:nvPicPr>
        <p:blipFill rotWithShape="1">
          <a:blip r:embed="rId4">
            <a:alphaModFix/>
          </a:blip>
          <a:srcRect/>
          <a:stretch/>
        </p:blipFill>
        <p:spPr>
          <a:xfrm>
            <a:off x="3405352" y="1723567"/>
            <a:ext cx="7643648" cy="4183247"/>
          </a:xfrm>
          <a:prstGeom prst="rect">
            <a:avLst/>
          </a:prstGeom>
          <a:solidFill>
            <a:srgbClr val="ECECEC"/>
          </a:solidFill>
          <a:ln w="190500" cap="rnd" cmpd="sng">
            <a:solidFill>
              <a:srgbClr val="FFFFFF"/>
            </a:solidFill>
            <a:prstDash val="solid"/>
            <a:round/>
            <a:headEnd type="none" w="sm" len="sm"/>
            <a:tailEnd type="none" w="sm" len="sm"/>
          </a:ln>
          <a:effectLst>
            <a:outerShdw blurRad="50000" algn="tl" rotWithShape="0">
              <a:srgbClr val="000000">
                <a:alpha val="40784"/>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9"/>
          <p:cNvSpPr/>
          <p:nvPr/>
        </p:nvSpPr>
        <p:spPr>
          <a:xfrm>
            <a:off x="0" y="4100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392" name="Google Shape;392;p9"/>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393" name="Google Shape;393;p9"/>
          <p:cNvPicPr preferRelativeResize="0"/>
          <p:nvPr/>
        </p:nvPicPr>
        <p:blipFill rotWithShape="1">
          <a:blip r:embed="rId3">
            <a:alphaModFix/>
          </a:blip>
          <a:srcRect/>
          <a:stretch/>
        </p:blipFill>
        <p:spPr>
          <a:xfrm>
            <a:off x="0" y="861822"/>
            <a:ext cx="1143000" cy="1053266"/>
          </a:xfrm>
          <a:prstGeom prst="rect">
            <a:avLst/>
          </a:prstGeom>
          <a:noFill/>
          <a:ln>
            <a:noFill/>
          </a:ln>
        </p:spPr>
      </p:pic>
      <p:pic>
        <p:nvPicPr>
          <p:cNvPr id="394" name="Google Shape;394;p9"/>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395" name="Google Shape;395;p9"/>
          <p:cNvSpPr/>
          <p:nvPr/>
        </p:nvSpPr>
        <p:spPr>
          <a:xfrm>
            <a:off x="983380" y="861822"/>
            <a:ext cx="10420344" cy="78534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pic>
        <p:nvPicPr>
          <p:cNvPr id="396" name="Google Shape;396;p9" descr="Recorte de pantalla"/>
          <p:cNvPicPr preferRelativeResize="0"/>
          <p:nvPr/>
        </p:nvPicPr>
        <p:blipFill rotWithShape="1">
          <a:blip r:embed="rId4">
            <a:alphaModFix/>
          </a:blip>
          <a:srcRect/>
          <a:stretch/>
        </p:blipFill>
        <p:spPr>
          <a:xfrm>
            <a:off x="3867807" y="1762778"/>
            <a:ext cx="6810704" cy="4249402"/>
          </a:xfrm>
          <a:prstGeom prst="rect">
            <a:avLst/>
          </a:prstGeom>
          <a:noFill/>
          <a:ln>
            <a:noFill/>
          </a:ln>
        </p:spPr>
      </p:pic>
      <p:sp>
        <p:nvSpPr>
          <p:cNvPr id="397" name="Google Shape;397;p9"/>
          <p:cNvSpPr/>
          <p:nvPr/>
        </p:nvSpPr>
        <p:spPr>
          <a:xfrm>
            <a:off x="273268" y="1936646"/>
            <a:ext cx="3594539" cy="3981479"/>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sz="1400" b="1" i="0" u="none" strike="noStrike" cap="none">
                <a:solidFill>
                  <a:schemeClr val="dk1"/>
                </a:solidFill>
                <a:latin typeface="Arial"/>
                <a:ea typeface="Arial"/>
                <a:cs typeface="Arial"/>
                <a:sym typeface="Arial"/>
              </a:rPr>
              <a:t>Gastos de inversión de los gobiernos locales por municipalidades -2021 </a:t>
            </a:r>
            <a:r>
              <a:rPr lang="es-PE" sz="1200" b="0" i="0" u="none" strike="noStrike" cap="none">
                <a:solidFill>
                  <a:schemeClr val="dk1"/>
                </a:solidFill>
                <a:latin typeface="Arial"/>
                <a:ea typeface="Arial"/>
                <a:cs typeface="Arial"/>
                <a:sym typeface="Arial"/>
              </a:rPr>
              <a:t>de la </a:t>
            </a:r>
            <a:endParaRPr/>
          </a:p>
          <a:p>
            <a:pPr marL="0" marR="0" lvl="0" indent="0" algn="just" rtl="0">
              <a:lnSpc>
                <a:spcPct val="150000"/>
              </a:lnSpc>
              <a:spcBef>
                <a:spcPts val="0"/>
              </a:spcBef>
              <a:spcAft>
                <a:spcPts val="0"/>
              </a:spcAft>
              <a:buNone/>
            </a:pPr>
            <a:r>
              <a:rPr lang="es-PE" sz="1400" b="1" i="0" u="none" strike="noStrike" cap="none">
                <a:solidFill>
                  <a:schemeClr val="dk1"/>
                </a:solidFill>
                <a:latin typeface="Arial"/>
                <a:ea typeface="Arial"/>
                <a:cs typeface="Arial"/>
                <a:sym typeface="Arial"/>
              </a:rPr>
              <a:t>Provincia Constitucional del Callao.</a:t>
            </a:r>
            <a:endParaRPr/>
          </a:p>
          <a:p>
            <a:pPr marL="0" marR="0" lvl="0" indent="0" algn="just" rtl="0">
              <a:lnSpc>
                <a:spcPct val="150000"/>
              </a:lnSpc>
              <a:spcBef>
                <a:spcPts val="0"/>
              </a:spcBef>
              <a:spcAft>
                <a:spcPts val="0"/>
              </a:spcAft>
              <a:buNone/>
            </a:pPr>
            <a:r>
              <a:rPr lang="es-PE" sz="1200" b="0" i="0" u="none" strike="noStrike" cap="none">
                <a:solidFill>
                  <a:schemeClr val="dk1"/>
                </a:solidFill>
                <a:latin typeface="Arial"/>
                <a:ea typeface="Arial"/>
                <a:cs typeface="Arial"/>
                <a:sym typeface="Arial"/>
              </a:rPr>
              <a:t>A </a:t>
            </a:r>
            <a:r>
              <a:rPr lang="es-PE" sz="1200">
                <a:solidFill>
                  <a:schemeClr val="dk1"/>
                </a:solidFill>
              </a:rPr>
              <a:t>septiembre</a:t>
            </a:r>
            <a:r>
              <a:rPr lang="es-PE" sz="1200" b="0" i="0" u="none" strike="noStrike" cap="none">
                <a:solidFill>
                  <a:schemeClr val="dk1"/>
                </a:solidFill>
                <a:latin typeface="Arial"/>
                <a:ea typeface="Arial"/>
                <a:cs typeface="Arial"/>
                <a:sym typeface="Arial"/>
              </a:rPr>
              <a:t> del </a:t>
            </a:r>
            <a:r>
              <a:rPr lang="es-PE" sz="1400" b="1" i="0" u="none" strike="noStrike" cap="none">
                <a:solidFill>
                  <a:schemeClr val="dk1"/>
                </a:solidFill>
                <a:latin typeface="Arial"/>
                <a:ea typeface="Arial"/>
                <a:cs typeface="Arial"/>
                <a:sym typeface="Arial"/>
              </a:rPr>
              <a:t>2021</a:t>
            </a:r>
            <a:r>
              <a:rPr lang="es-PE" sz="1200" b="0" i="0" u="none" strike="noStrike" cap="none">
                <a:solidFill>
                  <a:schemeClr val="dk1"/>
                </a:solidFill>
                <a:latin typeface="Arial"/>
                <a:ea typeface="Arial"/>
                <a:cs typeface="Arial"/>
                <a:sym typeface="Arial"/>
              </a:rPr>
              <a:t> solo hay un avance del </a:t>
            </a:r>
            <a:r>
              <a:rPr lang="es-PE" sz="1400" b="1" i="0" u="none" strike="noStrike" cap="none">
                <a:solidFill>
                  <a:schemeClr val="dk1"/>
                </a:solidFill>
                <a:latin typeface="Arial"/>
                <a:ea typeface="Arial"/>
                <a:cs typeface="Arial"/>
                <a:sym typeface="Arial"/>
              </a:rPr>
              <a:t>31.4%</a:t>
            </a:r>
            <a:r>
              <a:rPr lang="es-PE" sz="1200" b="0" i="0" u="none" strike="noStrike" cap="none">
                <a:solidFill>
                  <a:schemeClr val="dk1"/>
                </a:solidFill>
                <a:latin typeface="Arial"/>
                <a:ea typeface="Arial"/>
                <a:cs typeface="Arial"/>
                <a:sym typeface="Arial"/>
              </a:rPr>
              <a:t>, y este índice es menor al promedio nacional.</a:t>
            </a:r>
            <a:endParaRPr/>
          </a:p>
          <a:p>
            <a:pPr marL="0" marR="0" lvl="0" indent="0" algn="just" rtl="0">
              <a:lnSpc>
                <a:spcPct val="150000"/>
              </a:lnSpc>
              <a:spcBef>
                <a:spcPts val="0"/>
              </a:spcBef>
              <a:spcAft>
                <a:spcPts val="0"/>
              </a:spcAft>
              <a:buNone/>
            </a:pPr>
            <a:r>
              <a:rPr lang="es-PE" sz="1200" b="0" i="0" u="none" strike="noStrike" cap="none">
                <a:solidFill>
                  <a:schemeClr val="dk1"/>
                </a:solidFill>
                <a:latin typeface="Arial"/>
                <a:ea typeface="Arial"/>
                <a:cs typeface="Arial"/>
                <a:sym typeface="Arial"/>
              </a:rPr>
              <a:t>Un margen del </a:t>
            </a:r>
            <a:r>
              <a:rPr lang="es-PE" sz="1400" b="1" i="0" u="none" strike="noStrike" cap="none">
                <a:solidFill>
                  <a:schemeClr val="dk1"/>
                </a:solidFill>
                <a:latin typeface="Arial"/>
                <a:ea typeface="Arial"/>
                <a:cs typeface="Arial"/>
                <a:sym typeface="Arial"/>
              </a:rPr>
              <a:t>52.1%</a:t>
            </a:r>
            <a:r>
              <a:rPr lang="es-PE" sz="1200" b="0" i="0" u="none" strike="noStrike" cap="none">
                <a:solidFill>
                  <a:schemeClr val="dk1"/>
                </a:solidFill>
                <a:latin typeface="Arial"/>
                <a:ea typeface="Arial"/>
                <a:cs typeface="Arial"/>
                <a:sym typeface="Arial"/>
              </a:rPr>
              <a:t> lo que eleva el promedio no pasa desapercibido que la Municipalidad Provincial del </a:t>
            </a:r>
            <a:r>
              <a:rPr lang="es-PE" sz="1400" b="1" i="0" u="none" strike="noStrike" cap="none">
                <a:solidFill>
                  <a:schemeClr val="dk1"/>
                </a:solidFill>
                <a:latin typeface="Arial"/>
                <a:ea typeface="Arial"/>
                <a:cs typeface="Arial"/>
                <a:sym typeface="Arial"/>
              </a:rPr>
              <a:t>Callao </a:t>
            </a:r>
            <a:r>
              <a:rPr lang="es-PE" b="1">
                <a:solidFill>
                  <a:schemeClr val="dk1"/>
                </a:solidFill>
              </a:rPr>
              <a:t>alcanzó</a:t>
            </a:r>
            <a:r>
              <a:rPr lang="es-PE" sz="1400" b="1" i="0" u="none" strike="noStrike" cap="none">
                <a:solidFill>
                  <a:schemeClr val="dk1"/>
                </a:solidFill>
                <a:latin typeface="Arial"/>
                <a:ea typeface="Arial"/>
                <a:cs typeface="Arial"/>
                <a:sym typeface="Arial"/>
              </a:rPr>
              <a:t> un 22%</a:t>
            </a:r>
            <a:r>
              <a:rPr lang="es-PE" sz="1200" b="0" i="0" u="none" strike="noStrike" cap="none">
                <a:solidFill>
                  <a:schemeClr val="dk1"/>
                </a:solidFill>
                <a:latin typeface="Arial"/>
                <a:ea typeface="Arial"/>
                <a:cs typeface="Arial"/>
                <a:sym typeface="Arial"/>
              </a:rPr>
              <a:t>, mientras que la Municipalidad Distrital de La Punta tiene como gasto de </a:t>
            </a:r>
            <a:r>
              <a:rPr lang="es-PE" sz="1400" b="1" i="0" u="none" strike="noStrike" cap="none">
                <a:solidFill>
                  <a:schemeClr val="dk1"/>
                </a:solidFill>
                <a:latin typeface="Arial"/>
                <a:ea typeface="Arial"/>
                <a:cs typeface="Arial"/>
                <a:sym typeface="Arial"/>
              </a:rPr>
              <a:t>inversión un 11.7%.</a:t>
            </a:r>
            <a:endParaRPr sz="1200" b="1" i="0" u="none" strike="noStrike" cap="none">
              <a:solidFill>
                <a:schemeClr val="dk1"/>
              </a:solidFill>
              <a:latin typeface="Arial"/>
              <a:ea typeface="Arial"/>
              <a:cs typeface="Arial"/>
              <a:sym typeface="Arial"/>
            </a:endParaRPr>
          </a:p>
        </p:txBody>
      </p:sp>
      <p:sp>
        <p:nvSpPr>
          <p:cNvPr id="398" name="Google Shape;398;p9"/>
          <p:cNvSpPr/>
          <p:nvPr/>
        </p:nvSpPr>
        <p:spPr>
          <a:xfrm>
            <a:off x="10510345" y="5297214"/>
            <a:ext cx="538655" cy="304800"/>
          </a:xfrm>
          <a:prstGeom prst="leftArrow">
            <a:avLst>
              <a:gd name="adj1" fmla="val 50000"/>
              <a:gd name="adj2" fmla="val 50000"/>
            </a:avLst>
          </a:prstGeom>
          <a:solidFill>
            <a:srgbClr val="FF0000"/>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99" name="Google Shape;399;p9"/>
          <p:cNvSpPr/>
          <p:nvPr/>
        </p:nvSpPr>
        <p:spPr>
          <a:xfrm>
            <a:off x="449318" y="5868026"/>
            <a:ext cx="5163206" cy="55399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PE" sz="1800" b="0" i="0" u="none" strike="noStrike" cap="none">
                <a:solidFill>
                  <a:schemeClr val="dk1"/>
                </a:solidFill>
                <a:latin typeface="Calibri"/>
                <a:ea typeface="Calibri"/>
                <a:cs typeface="Calibri"/>
                <a:sym typeface="Calibri"/>
              </a:rPr>
              <a:t>- </a:t>
            </a:r>
            <a:r>
              <a:rPr lang="es-PE" sz="1100" b="0" i="1" u="none" strike="noStrike" cap="none">
                <a:solidFill>
                  <a:schemeClr val="dk1"/>
                </a:solidFill>
                <a:latin typeface="Calibri"/>
                <a:ea typeface="Calibri"/>
                <a:cs typeface="Calibri"/>
                <a:sym typeface="Calibri"/>
              </a:rPr>
              <a:t>Fuente: MEF, Elaboración: CRDIDP, Actualizado al 30,ft'2021 </a:t>
            </a:r>
            <a:endParaRPr sz="1100" i="1">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10"/>
          <p:cNvSpPr/>
          <p:nvPr/>
        </p:nvSpPr>
        <p:spPr>
          <a:xfrm>
            <a:off x="0" y="4100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406" name="Google Shape;406;p10"/>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407" name="Google Shape;407;p10"/>
          <p:cNvPicPr preferRelativeResize="0"/>
          <p:nvPr/>
        </p:nvPicPr>
        <p:blipFill rotWithShape="1">
          <a:blip r:embed="rId3">
            <a:alphaModFix/>
          </a:blip>
          <a:srcRect/>
          <a:stretch/>
        </p:blipFill>
        <p:spPr>
          <a:xfrm>
            <a:off x="0" y="771589"/>
            <a:ext cx="1143000" cy="1053266"/>
          </a:xfrm>
          <a:prstGeom prst="rect">
            <a:avLst/>
          </a:prstGeom>
          <a:noFill/>
          <a:ln>
            <a:noFill/>
          </a:ln>
        </p:spPr>
      </p:pic>
      <p:pic>
        <p:nvPicPr>
          <p:cNvPr id="408" name="Google Shape;408;p10"/>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409" name="Google Shape;409;p10"/>
          <p:cNvSpPr/>
          <p:nvPr/>
        </p:nvSpPr>
        <p:spPr>
          <a:xfrm>
            <a:off x="983380" y="861822"/>
            <a:ext cx="10420344" cy="78534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a:solidFill>
                  <a:srgbClr val="000000"/>
                </a:solidFill>
                <a:latin typeface="Arial"/>
                <a:ea typeface="Arial"/>
                <a:cs typeface="Arial"/>
                <a:sym typeface="Arial"/>
              </a:rPr>
              <a:t>LEY QUE INCORPORA COMO CAUSAL DE VACANCIA, LA NO </a:t>
            </a:r>
            <a:r>
              <a:rPr lang="es-PE" sz="1600" b="1"/>
              <a:t>EJECUCIÓN</a:t>
            </a:r>
            <a:r>
              <a:rPr lang="es-PE" sz="1600" b="1">
                <a:solidFill>
                  <a:srgbClr val="000000"/>
                </a:solidFill>
                <a:latin typeface="Arial"/>
                <a:ea typeface="Arial"/>
                <a:cs typeface="Arial"/>
                <a:sym typeface="Arial"/>
              </a:rPr>
              <a:t> DEL PRESUPUESTO ANUAL PARA LOS GOBIERNOS LOCALES Y REGIONALES</a:t>
            </a:r>
            <a:endParaRPr/>
          </a:p>
        </p:txBody>
      </p:sp>
      <p:sp>
        <p:nvSpPr>
          <p:cNvPr id="410" name="Google Shape;410;p10"/>
          <p:cNvSpPr/>
          <p:nvPr/>
        </p:nvSpPr>
        <p:spPr>
          <a:xfrm>
            <a:off x="831962" y="1824855"/>
            <a:ext cx="5821086" cy="3760267"/>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sz="1400" b="1">
                <a:solidFill>
                  <a:schemeClr val="dk1"/>
                </a:solidFill>
                <a:latin typeface="Arial"/>
                <a:ea typeface="Arial"/>
                <a:cs typeface="Arial"/>
                <a:sym typeface="Arial"/>
              </a:rPr>
              <a:t>Análisis Costo- Beneficio</a:t>
            </a:r>
            <a:endParaRPr sz="1400">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r>
              <a:rPr lang="es-PE" sz="1200">
                <a:solidFill>
                  <a:schemeClr val="dk1"/>
                </a:solidFill>
                <a:latin typeface="Arial"/>
                <a:ea typeface="Arial"/>
                <a:cs typeface="Arial"/>
                <a:sym typeface="Arial"/>
              </a:rPr>
              <a:t>Será un aliciente para que tanto los alcaldes como los gobernadores regionales hagan uso efectivo de los recursos públicos. Los gobiernos locales y regionales también se benefician en cuanto los funcionarios involucrados en la administración de recursos del tesoro público, pues se procederá a una fiscalización de oficio en caso se verifique el cumplimiento de la causal de que no ejecuten sus presupuestos en un rango mayor al </a:t>
            </a:r>
            <a:r>
              <a:rPr lang="es-PE" sz="1200" b="1">
                <a:solidFill>
                  <a:schemeClr val="dk1"/>
                </a:solidFill>
                <a:latin typeface="Arial"/>
                <a:ea typeface="Arial"/>
                <a:cs typeface="Arial"/>
                <a:sym typeface="Arial"/>
              </a:rPr>
              <a:t>40%</a:t>
            </a:r>
            <a:r>
              <a:rPr lang="es-PE" sz="1200">
                <a:solidFill>
                  <a:schemeClr val="dk1"/>
                </a:solidFill>
                <a:latin typeface="Arial"/>
                <a:ea typeface="Arial"/>
                <a:cs typeface="Arial"/>
                <a:sym typeface="Arial"/>
              </a:rPr>
              <a:t> anual. </a:t>
            </a:r>
            <a:r>
              <a:rPr lang="es-PE" sz="1400" b="1">
                <a:solidFill>
                  <a:schemeClr val="dk1"/>
                </a:solidFill>
                <a:latin typeface="Arial"/>
                <a:ea typeface="Arial"/>
                <a:cs typeface="Arial"/>
                <a:sym typeface="Arial"/>
              </a:rPr>
              <a:t>Vinculación con el acuerdo nacional</a:t>
            </a:r>
            <a:endParaRPr/>
          </a:p>
          <a:p>
            <a:pPr marL="0" marR="0" lvl="0" indent="0" algn="just" rtl="0">
              <a:lnSpc>
                <a:spcPct val="150000"/>
              </a:lnSpc>
              <a:spcBef>
                <a:spcPts val="0"/>
              </a:spcBef>
              <a:spcAft>
                <a:spcPts val="0"/>
              </a:spcAft>
              <a:buNone/>
            </a:pPr>
            <a:r>
              <a:rPr lang="es-PE" sz="1200">
                <a:solidFill>
                  <a:schemeClr val="dk1"/>
                </a:solidFill>
                <a:latin typeface="Arial"/>
                <a:ea typeface="Arial"/>
                <a:cs typeface="Arial"/>
                <a:sym typeface="Arial"/>
              </a:rPr>
              <a:t>La presente iniciativa legislativa tiene relación con las políticas de estado sobre la competitividad del país en su política </a:t>
            </a:r>
            <a:r>
              <a:rPr lang="es-PE" sz="1400" b="1">
                <a:solidFill>
                  <a:schemeClr val="dk1"/>
                </a:solidFill>
                <a:latin typeface="Arial"/>
                <a:ea typeface="Arial"/>
                <a:cs typeface="Arial"/>
                <a:sym typeface="Arial"/>
              </a:rPr>
              <a:t>24° </a:t>
            </a:r>
            <a:r>
              <a:rPr lang="es-PE" sz="1200">
                <a:solidFill>
                  <a:schemeClr val="dk1"/>
                </a:solidFill>
                <a:latin typeface="Arial"/>
                <a:ea typeface="Arial"/>
                <a:cs typeface="Arial"/>
                <a:sym typeface="Arial"/>
              </a:rPr>
              <a:t>Afirmación de un Estado eficiente y transparente orientada a que el Estado atienda las demandas de la población y asegure su participación en la gestión de políticas públicas y sociales. </a:t>
            </a:r>
            <a:endParaRPr sz="1200" b="1">
              <a:solidFill>
                <a:schemeClr val="dk1"/>
              </a:solidFill>
              <a:latin typeface="Arial"/>
              <a:ea typeface="Arial"/>
              <a:cs typeface="Arial"/>
              <a:sym typeface="Arial"/>
            </a:endParaRPr>
          </a:p>
        </p:txBody>
      </p:sp>
      <p:pic>
        <p:nvPicPr>
          <p:cNvPr id="411" name="Google Shape;411;p10" descr="Recorte de pantalla"/>
          <p:cNvPicPr preferRelativeResize="0"/>
          <p:nvPr/>
        </p:nvPicPr>
        <p:blipFill rotWithShape="1">
          <a:blip r:embed="rId4">
            <a:alphaModFix/>
          </a:blip>
          <a:srcRect/>
          <a:stretch/>
        </p:blipFill>
        <p:spPr>
          <a:xfrm>
            <a:off x="6796251" y="3026980"/>
            <a:ext cx="4109545" cy="2858813"/>
          </a:xfrm>
          <a:prstGeom prst="roundRect">
            <a:avLst>
              <a:gd name="adj" fmla="val 16667"/>
            </a:avLst>
          </a:prstGeom>
          <a:noFill/>
          <a:ln>
            <a:noFill/>
          </a:ln>
          <a:effectLst>
            <a:outerShdw blurRad="76200" dist="38100" dir="7800000" algn="tl" rotWithShape="0">
              <a:srgbClr val="000000">
                <a:alpha val="40000"/>
              </a:srgbClr>
            </a:outerShdw>
          </a:effectLst>
        </p:spPr>
      </p:pic>
      <p:sp>
        <p:nvSpPr>
          <p:cNvPr id="412" name="Google Shape;412;p10"/>
          <p:cNvSpPr/>
          <p:nvPr/>
        </p:nvSpPr>
        <p:spPr>
          <a:xfrm>
            <a:off x="859355" y="5879564"/>
            <a:ext cx="23756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PE"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id="413" name="Google Shape;413;p10"/>
          <p:cNvPicPr preferRelativeResize="0"/>
          <p:nvPr/>
        </p:nvPicPr>
        <p:blipFill rotWithShape="1">
          <a:blip r:embed="rId5">
            <a:alphaModFix/>
          </a:blip>
          <a:srcRect/>
          <a:stretch/>
        </p:blipFill>
        <p:spPr>
          <a:xfrm>
            <a:off x="716313" y="5696607"/>
            <a:ext cx="5936733" cy="66338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11"/>
          <p:cNvSpPr/>
          <p:nvPr/>
        </p:nvSpPr>
        <p:spPr>
          <a:xfrm>
            <a:off x="0" y="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420" name="Google Shape;420;p11"/>
          <p:cNvSpPr/>
          <p:nvPr/>
        </p:nvSpPr>
        <p:spPr>
          <a:xfrm>
            <a:off x="1881353" y="2409470"/>
            <a:ext cx="8881240" cy="923330"/>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800"/>
              <a:buFont typeface="Arial"/>
              <a:buNone/>
            </a:pPr>
            <a:r>
              <a:rPr lang="es-PE" sz="1800" b="1" i="0" u="none" strike="noStrike" cap="none">
                <a:solidFill>
                  <a:srgbClr val="000000"/>
                </a:solidFill>
                <a:latin typeface="Arial"/>
                <a:ea typeface="Arial"/>
                <a:cs typeface="Arial"/>
                <a:sym typeface="Arial"/>
              </a:rPr>
              <a:t>LEY QUE INCORPORA COMO CAUSAL DE VACANCIA, LA NO EJECUCIÓN DEL PRESUPUESTO ANUAL PARA LOS GOBIERNOS LOCALES Y REGIONALES</a:t>
            </a:r>
            <a:endParaRPr sz="1800" b="1" i="0" u="none" strike="noStrike" cap="none">
              <a:solidFill>
                <a:srgbClr val="000000"/>
              </a:solidFill>
              <a:latin typeface="Arial"/>
              <a:ea typeface="Arial"/>
              <a:cs typeface="Arial"/>
              <a:sym typeface="Arial"/>
            </a:endParaRPr>
          </a:p>
        </p:txBody>
      </p:sp>
      <p:sp>
        <p:nvSpPr>
          <p:cNvPr id="421" name="Google Shape;421;p11"/>
          <p:cNvSpPr/>
          <p:nvPr/>
        </p:nvSpPr>
        <p:spPr>
          <a:xfrm>
            <a:off x="3470347" y="4784800"/>
            <a:ext cx="46692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PE" sz="1800" b="1" i="0" u="none" strike="noStrike" cap="none" dirty="0">
                <a:solidFill>
                  <a:srgbClr val="000000"/>
                </a:solidFill>
                <a:latin typeface="Arial"/>
                <a:ea typeface="Arial"/>
                <a:cs typeface="Arial"/>
                <a:sym typeface="Arial"/>
              </a:rPr>
              <a:t>Autora : </a:t>
            </a:r>
            <a:r>
              <a:rPr lang="es-PE" sz="1800" i="0" u="none" strike="noStrike" cap="none" dirty="0" smtClean="0">
                <a:solidFill>
                  <a:srgbClr val="000000"/>
                </a:solidFill>
              </a:rPr>
              <a:t>Mg</a:t>
            </a:r>
            <a:r>
              <a:rPr lang="es-PE" sz="1800" i="0" u="none" strike="noStrike" cap="none" dirty="0">
                <a:solidFill>
                  <a:srgbClr val="000000"/>
                </a:solidFill>
              </a:rPr>
              <a:t>. </a:t>
            </a:r>
            <a:r>
              <a:rPr lang="es-PE" sz="1800" b="0" i="0" u="none" strike="noStrike" cap="none" dirty="0">
                <a:solidFill>
                  <a:srgbClr val="000000"/>
                </a:solidFill>
                <a:latin typeface="Arial"/>
                <a:ea typeface="Arial"/>
                <a:cs typeface="Arial"/>
                <a:sym typeface="Arial"/>
              </a:rPr>
              <a:t> Noelia R. Herrera Medina</a:t>
            </a:r>
            <a:endParaRPr sz="1800" b="0" i="0" u="none" strike="noStrike" cap="none" dirty="0">
              <a:solidFill>
                <a:srgbClr val="000000"/>
              </a:solidFill>
              <a:latin typeface="Arial"/>
              <a:ea typeface="Arial"/>
              <a:cs typeface="Arial"/>
              <a:sym typeface="Arial"/>
            </a:endParaRPr>
          </a:p>
        </p:txBody>
      </p:sp>
      <p:sp>
        <p:nvSpPr>
          <p:cNvPr id="422" name="Google Shape;422;p11"/>
          <p:cNvSpPr/>
          <p:nvPr/>
        </p:nvSpPr>
        <p:spPr>
          <a:xfrm>
            <a:off x="2787189" y="3780297"/>
            <a:ext cx="6493445"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PE" sz="1800" b="1" i="0" u="none" strike="noStrike" cap="none">
                <a:solidFill>
                  <a:srgbClr val="000000"/>
                </a:solidFill>
                <a:latin typeface="Arial"/>
                <a:ea typeface="Arial"/>
                <a:cs typeface="Arial"/>
                <a:sym typeface="Arial"/>
              </a:rPr>
              <a:t>Comisión: Descentralización, Regionalización, Gobiernos Locales y Modernización de </a:t>
            </a:r>
            <a:r>
              <a:rPr lang="es-PE" sz="1800" b="1">
                <a:solidFill>
                  <a:srgbClr val="000000"/>
                </a:solidFill>
                <a:latin typeface="Arial"/>
                <a:ea typeface="Arial"/>
                <a:cs typeface="Arial"/>
                <a:sym typeface="Arial"/>
              </a:rPr>
              <a:t>l</a:t>
            </a:r>
            <a:r>
              <a:rPr lang="es-PE" sz="1800" b="1" i="0" u="none" strike="noStrike" cap="none">
                <a:solidFill>
                  <a:srgbClr val="000000"/>
                </a:solidFill>
                <a:latin typeface="Arial"/>
                <a:ea typeface="Arial"/>
                <a:cs typeface="Arial"/>
                <a:sym typeface="Arial"/>
              </a:rPr>
              <a:t>a Gestión </a:t>
            </a:r>
            <a:r>
              <a:rPr lang="es-PE" sz="1800" b="1">
                <a:solidFill>
                  <a:srgbClr val="000000"/>
                </a:solidFill>
                <a:latin typeface="Arial"/>
                <a:ea typeface="Arial"/>
                <a:cs typeface="Arial"/>
                <a:sym typeface="Arial"/>
              </a:rPr>
              <a:t>d</a:t>
            </a:r>
            <a:r>
              <a:rPr lang="es-PE" sz="1800" b="1" i="0" u="none" strike="noStrike" cap="none">
                <a:solidFill>
                  <a:srgbClr val="000000"/>
                </a:solidFill>
                <a:latin typeface="Arial"/>
                <a:ea typeface="Arial"/>
                <a:cs typeface="Arial"/>
                <a:sym typeface="Arial"/>
              </a:rPr>
              <a:t>el Estado </a:t>
            </a:r>
            <a:r>
              <a:rPr lang="es-PE" sz="1800" b="0" i="0" u="none" strike="noStrike" cap="none">
                <a:solidFill>
                  <a:srgbClr val="000000"/>
                </a:solidFill>
                <a:latin typeface="Arial"/>
                <a:ea typeface="Arial"/>
                <a:cs typeface="Arial"/>
                <a:sym typeface="Arial"/>
              </a:rPr>
              <a:t> </a:t>
            </a:r>
            <a:endParaRPr sz="1800" b="0" i="0" u="none" strike="noStrike" cap="none">
              <a:solidFill>
                <a:srgbClr val="000000"/>
              </a:solidFill>
              <a:latin typeface="Arial"/>
              <a:ea typeface="Arial"/>
              <a:cs typeface="Arial"/>
              <a:sym typeface="Arial"/>
            </a:endParaRPr>
          </a:p>
        </p:txBody>
      </p:sp>
      <p:pic>
        <p:nvPicPr>
          <p:cNvPr id="423" name="Google Shape;423;p11"/>
          <p:cNvPicPr preferRelativeResize="0"/>
          <p:nvPr/>
        </p:nvPicPr>
        <p:blipFill rotWithShape="1">
          <a:blip r:embed="rId3">
            <a:alphaModFix/>
          </a:blip>
          <a:srcRect/>
          <a:stretch/>
        </p:blipFill>
        <p:spPr>
          <a:xfrm>
            <a:off x="-73573" y="772799"/>
            <a:ext cx="1250731" cy="976486"/>
          </a:xfrm>
          <a:prstGeom prst="rect">
            <a:avLst/>
          </a:prstGeom>
          <a:noFill/>
          <a:ln>
            <a:noFill/>
          </a:ln>
        </p:spPr>
      </p:pic>
      <p:pic>
        <p:nvPicPr>
          <p:cNvPr id="424" name="Google Shape;424;p11"/>
          <p:cNvPicPr preferRelativeResize="0"/>
          <p:nvPr/>
        </p:nvPicPr>
        <p:blipFill rotWithShape="1">
          <a:blip r:embed="rId3">
            <a:alphaModFix/>
          </a:blip>
          <a:srcRect/>
          <a:stretch/>
        </p:blipFill>
        <p:spPr>
          <a:xfrm>
            <a:off x="11049000" y="5292855"/>
            <a:ext cx="1143000" cy="102131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
          <p:cNvSpPr/>
          <p:nvPr/>
        </p:nvSpPr>
        <p:spPr>
          <a:xfrm>
            <a:off x="0" y="4100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PE" sz="2000" b="1" i="0" u="none" strike="noStrike" cap="none">
                <a:solidFill>
                  <a:srgbClr val="FFFFFF"/>
                </a:solidFill>
                <a:latin typeface="Arial"/>
                <a:ea typeface="Arial"/>
                <a:cs typeface="Arial"/>
                <a:sym typeface="Arial"/>
              </a:rPr>
              <a:t> RENOVACIÓN POPULAR   </a:t>
            </a:r>
            <a:endParaRPr/>
          </a:p>
        </p:txBody>
      </p:sp>
      <p:sp>
        <p:nvSpPr>
          <p:cNvPr id="212" name="Google Shape;212;p2"/>
          <p:cNvSpPr/>
          <p:nvPr/>
        </p:nvSpPr>
        <p:spPr>
          <a:xfrm>
            <a:off x="902435" y="2131847"/>
            <a:ext cx="5028027" cy="2839546"/>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sz="1400" b="1" i="0" u="sng" strike="noStrike" cap="none">
                <a:solidFill>
                  <a:srgbClr val="000000"/>
                </a:solidFill>
                <a:latin typeface="Arial"/>
                <a:ea typeface="Arial"/>
                <a:cs typeface="Arial"/>
                <a:sym typeface="Arial"/>
              </a:rPr>
              <a:t>Artículo 1</a:t>
            </a:r>
            <a:r>
              <a:rPr lang="es-PE" sz="1400" b="1" i="0" u="none" strike="noStrike" cap="none">
                <a:solidFill>
                  <a:srgbClr val="000000"/>
                </a:solidFill>
                <a:latin typeface="Arial"/>
                <a:ea typeface="Arial"/>
                <a:cs typeface="Arial"/>
                <a:sym typeface="Arial"/>
              </a:rPr>
              <a:t>.-  Objeto</a:t>
            </a:r>
            <a:endParaRPr sz="1200" b="0" i="0" u="none" strike="noStrike" cap="none">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None/>
            </a:pPr>
            <a:r>
              <a:rPr lang="es-PE" sz="1200" b="0" i="0" u="none" strike="noStrike" cap="none">
                <a:solidFill>
                  <a:srgbClr val="000000"/>
                </a:solidFill>
                <a:latin typeface="Arial"/>
                <a:ea typeface="Arial"/>
                <a:cs typeface="Arial"/>
                <a:sym typeface="Arial"/>
              </a:rPr>
              <a:t>Modificar el </a:t>
            </a:r>
            <a:r>
              <a:rPr lang="es-PE" sz="1400" b="1" i="0" u="none" strike="noStrike" cap="none">
                <a:solidFill>
                  <a:srgbClr val="000000"/>
                </a:solidFill>
                <a:latin typeface="Arial"/>
                <a:ea typeface="Arial"/>
                <a:cs typeface="Arial"/>
                <a:sym typeface="Arial"/>
              </a:rPr>
              <a:t>artículo 22° </a:t>
            </a:r>
            <a:r>
              <a:rPr lang="es-PE" sz="1200" b="0" i="0" u="none" strike="noStrike" cap="none">
                <a:solidFill>
                  <a:srgbClr val="000000"/>
                </a:solidFill>
                <a:latin typeface="Arial"/>
                <a:ea typeface="Arial"/>
                <a:cs typeface="Arial"/>
                <a:sym typeface="Arial"/>
              </a:rPr>
              <a:t>e incorporar el </a:t>
            </a:r>
            <a:r>
              <a:rPr lang="es-PE" sz="1200" b="1" i="0" u="none" strike="noStrike" cap="none">
                <a:solidFill>
                  <a:srgbClr val="000000"/>
                </a:solidFill>
                <a:latin typeface="Arial"/>
                <a:ea typeface="Arial"/>
                <a:cs typeface="Arial"/>
                <a:sym typeface="Arial"/>
              </a:rPr>
              <a:t>numeral </a:t>
            </a:r>
            <a:r>
              <a:rPr lang="es-PE" sz="1400" b="1" i="0" u="none" strike="noStrike" cap="none">
                <a:solidFill>
                  <a:srgbClr val="000000"/>
                </a:solidFill>
                <a:latin typeface="Arial"/>
                <a:ea typeface="Arial"/>
                <a:cs typeface="Arial"/>
                <a:sym typeface="Arial"/>
              </a:rPr>
              <a:t>11° </a:t>
            </a:r>
            <a:r>
              <a:rPr lang="es-PE" sz="1400" b="0" i="0" u="none" strike="noStrike" cap="none">
                <a:solidFill>
                  <a:srgbClr val="000000"/>
                </a:solidFill>
                <a:latin typeface="Arial"/>
                <a:ea typeface="Arial"/>
                <a:cs typeface="Arial"/>
                <a:sym typeface="Arial"/>
              </a:rPr>
              <a:t>este </a:t>
            </a:r>
            <a:r>
              <a:rPr lang="es-PE" sz="1400" b="1" i="0" u="none" strike="noStrike" cap="none">
                <a:solidFill>
                  <a:srgbClr val="000000"/>
                </a:solidFill>
                <a:latin typeface="Arial"/>
                <a:ea typeface="Arial"/>
                <a:cs typeface="Arial"/>
                <a:sym typeface="Arial"/>
              </a:rPr>
              <a:t>artículo </a:t>
            </a:r>
            <a:r>
              <a:rPr lang="es-PE" sz="1200" b="0" i="0" u="none" strike="noStrike" cap="none">
                <a:solidFill>
                  <a:srgbClr val="000000"/>
                </a:solidFill>
                <a:latin typeface="Arial"/>
                <a:ea typeface="Arial"/>
                <a:cs typeface="Arial"/>
                <a:sym typeface="Arial"/>
              </a:rPr>
              <a:t>de la </a:t>
            </a:r>
            <a:r>
              <a:rPr lang="es-PE" sz="1400" b="1" i="0" u="none" strike="noStrike" cap="none">
                <a:solidFill>
                  <a:srgbClr val="000000"/>
                </a:solidFill>
                <a:latin typeface="Arial"/>
                <a:ea typeface="Arial"/>
                <a:cs typeface="Arial"/>
                <a:sym typeface="Arial"/>
              </a:rPr>
              <a:t>Ley N°27972- </a:t>
            </a:r>
            <a:r>
              <a:rPr lang="es-PE" sz="1200" b="0" i="0" u="none" strike="noStrike" cap="none">
                <a:solidFill>
                  <a:srgbClr val="000000"/>
                </a:solidFill>
                <a:latin typeface="Arial"/>
                <a:ea typeface="Arial"/>
                <a:cs typeface="Arial"/>
                <a:sym typeface="Arial"/>
              </a:rPr>
              <a:t>Ley Orgánica de Municipalidades, incluyendo una nueva causal de vacancia al cargo de alcalde; Modificar el </a:t>
            </a:r>
            <a:r>
              <a:rPr lang="es-PE" sz="1400" b="1" i="0" u="none" strike="noStrike" cap="none">
                <a:solidFill>
                  <a:srgbClr val="000000"/>
                </a:solidFill>
                <a:latin typeface="Arial"/>
                <a:ea typeface="Arial"/>
                <a:cs typeface="Arial"/>
                <a:sym typeface="Arial"/>
              </a:rPr>
              <a:t>artículo 30° </a:t>
            </a:r>
            <a:r>
              <a:rPr lang="es-PE" sz="1200" b="0" i="0" u="none" strike="noStrike" cap="none">
                <a:solidFill>
                  <a:srgbClr val="000000"/>
                </a:solidFill>
                <a:latin typeface="Arial"/>
                <a:ea typeface="Arial"/>
                <a:cs typeface="Arial"/>
                <a:sym typeface="Arial"/>
              </a:rPr>
              <a:t>e incorporar el numeral </a:t>
            </a:r>
            <a:r>
              <a:rPr lang="es-PE" sz="1400" b="1" i="0" u="none" strike="noStrike" cap="none">
                <a:solidFill>
                  <a:srgbClr val="000000"/>
                </a:solidFill>
                <a:latin typeface="Arial"/>
                <a:ea typeface="Arial"/>
                <a:cs typeface="Arial"/>
                <a:sym typeface="Arial"/>
              </a:rPr>
              <a:t>6°</a:t>
            </a:r>
            <a:r>
              <a:rPr lang="es-PE" sz="1400" b="0" i="0" u="none" strike="noStrike" cap="none">
                <a:solidFill>
                  <a:srgbClr val="000000"/>
                </a:solidFill>
                <a:latin typeface="Arial"/>
                <a:ea typeface="Arial"/>
                <a:cs typeface="Arial"/>
                <a:sym typeface="Arial"/>
              </a:rPr>
              <a:t>este artículo</a:t>
            </a:r>
            <a:r>
              <a:rPr lang="es-PE" sz="1400" b="1" i="0" u="none" strike="noStrike" cap="none">
                <a:solidFill>
                  <a:srgbClr val="000000"/>
                </a:solidFill>
                <a:latin typeface="Arial"/>
                <a:ea typeface="Arial"/>
                <a:cs typeface="Arial"/>
                <a:sym typeface="Arial"/>
              </a:rPr>
              <a:t> </a:t>
            </a:r>
            <a:r>
              <a:rPr lang="es-PE" sz="1200" b="0" i="0" u="none" strike="noStrike" cap="none">
                <a:solidFill>
                  <a:srgbClr val="000000"/>
                </a:solidFill>
                <a:latin typeface="Arial"/>
                <a:ea typeface="Arial"/>
                <a:cs typeface="Arial"/>
                <a:sym typeface="Arial"/>
              </a:rPr>
              <a:t>de la </a:t>
            </a:r>
            <a:r>
              <a:rPr lang="es-PE" sz="1400" b="1" i="0" u="none" strike="noStrike" cap="none">
                <a:solidFill>
                  <a:srgbClr val="000000"/>
                </a:solidFill>
                <a:latin typeface="Arial"/>
                <a:ea typeface="Arial"/>
                <a:cs typeface="Arial"/>
                <a:sym typeface="Arial"/>
              </a:rPr>
              <a:t>Ley N°27867- </a:t>
            </a:r>
            <a:r>
              <a:rPr lang="es-PE" sz="1200" b="0" i="0" u="none" strike="noStrike" cap="none">
                <a:solidFill>
                  <a:srgbClr val="000000"/>
                </a:solidFill>
                <a:latin typeface="Arial"/>
                <a:ea typeface="Arial"/>
                <a:cs typeface="Arial"/>
                <a:sym typeface="Arial"/>
              </a:rPr>
              <a:t>Ley Orgánica de Gobiernos Regionales, incluyendo una nueva causal de vacancia al cargo de presidente Regional.</a:t>
            </a:r>
            <a:endParaRPr sz="1200" b="0" i="0" u="none" strike="noStrike" cap="none">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None/>
            </a:pPr>
            <a:endParaRPr sz="1200" b="0" i="1" u="none" strike="noStrike" cap="none">
              <a:solidFill>
                <a:srgbClr val="FF0000"/>
              </a:solidFill>
              <a:latin typeface="Arial"/>
              <a:ea typeface="Arial"/>
              <a:cs typeface="Arial"/>
              <a:sym typeface="Arial"/>
            </a:endParaRPr>
          </a:p>
        </p:txBody>
      </p:sp>
      <p:sp>
        <p:nvSpPr>
          <p:cNvPr id="213" name="Google Shape;213;p2"/>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214" name="Google Shape;214;p2"/>
          <p:cNvPicPr preferRelativeResize="0"/>
          <p:nvPr/>
        </p:nvPicPr>
        <p:blipFill rotWithShape="1">
          <a:blip r:embed="rId3">
            <a:alphaModFix/>
          </a:blip>
          <a:srcRect/>
          <a:stretch/>
        </p:blipFill>
        <p:spPr>
          <a:xfrm>
            <a:off x="-11724" y="872293"/>
            <a:ext cx="1143000" cy="1106442"/>
          </a:xfrm>
          <a:prstGeom prst="rect">
            <a:avLst/>
          </a:prstGeom>
          <a:noFill/>
          <a:ln>
            <a:noFill/>
          </a:ln>
        </p:spPr>
      </p:pic>
      <p:pic>
        <p:nvPicPr>
          <p:cNvPr id="215" name="Google Shape;215;p2"/>
          <p:cNvPicPr preferRelativeResize="0"/>
          <p:nvPr/>
        </p:nvPicPr>
        <p:blipFill rotWithShape="1">
          <a:blip r:embed="rId3">
            <a:alphaModFix/>
          </a:blip>
          <a:srcRect/>
          <a:stretch/>
        </p:blipFill>
        <p:spPr>
          <a:xfrm>
            <a:off x="11049000" y="5181600"/>
            <a:ext cx="1143000" cy="1101042"/>
          </a:xfrm>
          <a:prstGeom prst="rect">
            <a:avLst/>
          </a:prstGeom>
          <a:noFill/>
          <a:ln>
            <a:noFill/>
          </a:ln>
        </p:spPr>
      </p:pic>
      <p:sp>
        <p:nvSpPr>
          <p:cNvPr id="216" name="Google Shape;216;p2"/>
          <p:cNvSpPr/>
          <p:nvPr/>
        </p:nvSpPr>
        <p:spPr>
          <a:xfrm>
            <a:off x="1131276" y="872302"/>
            <a:ext cx="10261800" cy="785400"/>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pic>
        <p:nvPicPr>
          <p:cNvPr id="217" name="Google Shape;217;p2"/>
          <p:cNvPicPr preferRelativeResize="0"/>
          <p:nvPr/>
        </p:nvPicPr>
        <p:blipFill rotWithShape="1">
          <a:blip r:embed="rId4">
            <a:alphaModFix/>
          </a:blip>
          <a:srcRect/>
          <a:stretch/>
        </p:blipFill>
        <p:spPr>
          <a:xfrm>
            <a:off x="6437586" y="2153296"/>
            <a:ext cx="4104290" cy="3028304"/>
          </a:xfrm>
          <a:prstGeom prst="roundRect">
            <a:avLst>
              <a:gd name="adj" fmla="val 16667"/>
            </a:avLst>
          </a:prstGeom>
          <a:solidFill>
            <a:schemeClr val="lt1"/>
          </a:solidFill>
          <a:ln>
            <a:noFill/>
          </a:ln>
          <a:effectLst>
            <a:outerShdw blurRad="76200" dist="38100" dir="7800000" algn="tl" rotWithShape="0">
              <a:srgbClr val="000000">
                <a:alpha val="4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
          <p:cNvSpPr/>
          <p:nvPr/>
        </p:nvSpPr>
        <p:spPr>
          <a:xfrm>
            <a:off x="0" y="4100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224" name="Google Shape;224;p3"/>
          <p:cNvSpPr/>
          <p:nvPr/>
        </p:nvSpPr>
        <p:spPr>
          <a:xfrm>
            <a:off x="1225136" y="1918696"/>
            <a:ext cx="4878484" cy="2332114"/>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es-PE" sz="1400" b="1" i="0" u="sng" strike="noStrike" cap="none">
                <a:solidFill>
                  <a:srgbClr val="000000"/>
                </a:solidFill>
                <a:latin typeface="Arial"/>
                <a:ea typeface="Arial"/>
                <a:cs typeface="Arial"/>
                <a:sym typeface="Arial"/>
              </a:rPr>
              <a:t>Artículo 2</a:t>
            </a:r>
            <a:r>
              <a:rPr lang="es-PE" sz="1400" b="1" i="0" u="none" strike="noStrike" cap="none">
                <a:solidFill>
                  <a:srgbClr val="000000"/>
                </a:solidFill>
                <a:latin typeface="Arial"/>
                <a:ea typeface="Arial"/>
                <a:cs typeface="Arial"/>
                <a:sym typeface="Arial"/>
              </a:rPr>
              <a:t>.-  Finalidad</a:t>
            </a:r>
            <a:endParaRPr/>
          </a:p>
          <a:p>
            <a:pPr marL="0" marR="0" lvl="0" indent="0" algn="just" rtl="0">
              <a:lnSpc>
                <a:spcPct val="150000"/>
              </a:lnSpc>
              <a:spcBef>
                <a:spcPts val="0"/>
              </a:spcBef>
              <a:spcAft>
                <a:spcPts val="0"/>
              </a:spcAft>
              <a:buClr>
                <a:srgbClr val="000000"/>
              </a:buClr>
              <a:buSzPts val="1200"/>
              <a:buFont typeface="Arial"/>
              <a:buNone/>
            </a:pPr>
            <a:r>
              <a:rPr lang="es-PE" sz="1200" b="0" i="0" u="none" strike="noStrike" cap="none">
                <a:solidFill>
                  <a:srgbClr val="000000"/>
                </a:solidFill>
                <a:latin typeface="Arial"/>
                <a:ea typeface="Arial"/>
                <a:cs typeface="Arial"/>
                <a:sym typeface="Arial"/>
              </a:rPr>
              <a:t>Promover la ejecución y administración del gasto público de los créditos presupuestarios asignados a los gobiernos locales y regionales, garantizar la eficiencia a través de la inclusión de la nueva causal de vacancia para alcaldes y Gobernadores regionales que no ejecuten sus presupuestos en un rango mayor al </a:t>
            </a:r>
            <a:r>
              <a:rPr lang="es-PE" sz="1400" b="1" i="0" u="none" strike="noStrike" cap="none">
                <a:solidFill>
                  <a:schemeClr val="dk1"/>
                </a:solidFill>
                <a:latin typeface="Arial"/>
                <a:ea typeface="Arial"/>
                <a:cs typeface="Arial"/>
                <a:sym typeface="Arial"/>
              </a:rPr>
              <a:t>40%</a:t>
            </a:r>
            <a:r>
              <a:rPr lang="es-PE" sz="1200" b="0" i="0" u="none" strike="noStrike" cap="none">
                <a:solidFill>
                  <a:srgbClr val="000000"/>
                </a:solidFill>
                <a:latin typeface="Arial"/>
                <a:ea typeface="Arial"/>
                <a:cs typeface="Arial"/>
                <a:sym typeface="Arial"/>
              </a:rPr>
              <a:t>anual de la gestión del gasto público.</a:t>
            </a:r>
            <a:endParaRPr sz="1200" b="0" i="0" u="none" strike="noStrike" cap="none">
              <a:solidFill>
                <a:srgbClr val="000000"/>
              </a:solidFill>
              <a:latin typeface="Arial"/>
              <a:ea typeface="Arial"/>
              <a:cs typeface="Arial"/>
              <a:sym typeface="Arial"/>
            </a:endParaRPr>
          </a:p>
        </p:txBody>
      </p:sp>
      <p:sp>
        <p:nvSpPr>
          <p:cNvPr id="225" name="Google Shape;225;p3"/>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226" name="Google Shape;226;p3"/>
          <p:cNvPicPr preferRelativeResize="0"/>
          <p:nvPr/>
        </p:nvPicPr>
        <p:blipFill rotWithShape="1">
          <a:blip r:embed="rId3">
            <a:alphaModFix/>
          </a:blip>
          <a:srcRect/>
          <a:stretch/>
        </p:blipFill>
        <p:spPr>
          <a:xfrm>
            <a:off x="-11724" y="785420"/>
            <a:ext cx="1143000" cy="1390650"/>
          </a:xfrm>
          <a:prstGeom prst="rect">
            <a:avLst/>
          </a:prstGeom>
          <a:noFill/>
          <a:ln>
            <a:noFill/>
          </a:ln>
        </p:spPr>
      </p:pic>
      <p:pic>
        <p:nvPicPr>
          <p:cNvPr id="227" name="Google Shape;227;p3"/>
          <p:cNvPicPr preferRelativeResize="0"/>
          <p:nvPr/>
        </p:nvPicPr>
        <p:blipFill rotWithShape="1">
          <a:blip r:embed="rId3">
            <a:alphaModFix/>
          </a:blip>
          <a:srcRect/>
          <a:stretch/>
        </p:blipFill>
        <p:spPr>
          <a:xfrm>
            <a:off x="11049000" y="5374566"/>
            <a:ext cx="1143000" cy="985428"/>
          </a:xfrm>
          <a:prstGeom prst="rect">
            <a:avLst/>
          </a:prstGeom>
          <a:noFill/>
          <a:ln>
            <a:noFill/>
          </a:ln>
        </p:spPr>
      </p:pic>
      <p:sp>
        <p:nvSpPr>
          <p:cNvPr id="228" name="Google Shape;228;p3"/>
          <p:cNvSpPr/>
          <p:nvPr/>
        </p:nvSpPr>
        <p:spPr>
          <a:xfrm>
            <a:off x="983380" y="861822"/>
            <a:ext cx="10420344" cy="78534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pic>
        <p:nvPicPr>
          <p:cNvPr id="229" name="Google Shape;229;p3" descr="Recorte de pantalla"/>
          <p:cNvPicPr preferRelativeResize="0"/>
          <p:nvPr/>
        </p:nvPicPr>
        <p:blipFill rotWithShape="1">
          <a:blip r:embed="rId4">
            <a:alphaModFix/>
          </a:blip>
          <a:srcRect/>
          <a:stretch/>
        </p:blipFill>
        <p:spPr>
          <a:xfrm>
            <a:off x="6237806" y="2808544"/>
            <a:ext cx="4811194" cy="2884532"/>
          </a:xfrm>
          <a:prstGeom prst="roundRect">
            <a:avLst>
              <a:gd name="adj" fmla="val 16667"/>
            </a:avLst>
          </a:prstGeom>
          <a:noFill/>
          <a:ln>
            <a:noFill/>
          </a:ln>
          <a:effectLst>
            <a:outerShdw blurRad="76200" dist="38100" dir="7800000" algn="tl" rotWithShape="0">
              <a:srgbClr val="000000">
                <a:alpha val="4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14b224ea6cc_1_1"/>
          <p:cNvSpPr/>
          <p:nvPr/>
        </p:nvSpPr>
        <p:spPr>
          <a:xfrm>
            <a:off x="0" y="41000"/>
            <a:ext cx="12192000" cy="8313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236" name="Google Shape;236;g14b224ea6cc_1_1"/>
          <p:cNvSpPr/>
          <p:nvPr/>
        </p:nvSpPr>
        <p:spPr>
          <a:xfrm>
            <a:off x="983380" y="1851661"/>
            <a:ext cx="47997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15000"/>
              </a:lnSpc>
              <a:spcBef>
                <a:spcPts val="0"/>
              </a:spcBef>
              <a:spcAft>
                <a:spcPts val="0"/>
              </a:spcAft>
              <a:buNone/>
            </a:pPr>
            <a:r>
              <a:rPr lang="es-PE" b="1" u="sng"/>
              <a:t>“Artículo 3.</a:t>
            </a:r>
            <a:r>
              <a:rPr lang="es-PE" b="1"/>
              <a:t>- Modificación del artículo 22° de la Ley N° 27972, Ley Orgánica de Municipalidades. Modificase el artículo 22° de la Ley N° 27972, Ley Orgánica de Municipalidades, en los siguientes términos: </a:t>
            </a:r>
            <a:endParaRPr sz="1400" b="1" i="0" u="none" strike="noStrike" cap="none">
              <a:solidFill>
                <a:schemeClr val="dk1"/>
              </a:solidFill>
              <a:latin typeface="Times New Roman"/>
              <a:ea typeface="Times New Roman"/>
              <a:cs typeface="Times New Roman"/>
              <a:sym typeface="Times New Roman"/>
            </a:endParaRPr>
          </a:p>
        </p:txBody>
      </p:sp>
      <p:sp>
        <p:nvSpPr>
          <p:cNvPr id="237" name="Google Shape;237;g14b224ea6cc_1_1"/>
          <p:cNvSpPr/>
          <p:nvPr/>
        </p:nvSpPr>
        <p:spPr>
          <a:xfrm>
            <a:off x="1613756" y="6359994"/>
            <a:ext cx="47160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238" name="Google Shape;238;g14b224ea6cc_1_1"/>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239" name="Google Shape;239;g14b224ea6cc_1_1"/>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240" name="Google Shape;240;g14b224ea6cc_1_1"/>
          <p:cNvSpPr/>
          <p:nvPr/>
        </p:nvSpPr>
        <p:spPr>
          <a:xfrm>
            <a:off x="983380" y="861822"/>
            <a:ext cx="10420200" cy="785400"/>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241" name="Google Shape;241;g14b224ea6cc_1_1"/>
          <p:cNvSpPr/>
          <p:nvPr/>
        </p:nvSpPr>
        <p:spPr>
          <a:xfrm>
            <a:off x="6096000" y="1851661"/>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None/>
            </a:pPr>
            <a:r>
              <a:rPr lang="es-PE" b="1">
                <a:solidFill>
                  <a:schemeClr val="dk1"/>
                </a:solidFill>
              </a:rPr>
              <a:t>“Artículo 22</a:t>
            </a:r>
            <a:r>
              <a:rPr lang="es-PE">
                <a:solidFill>
                  <a:schemeClr val="dk1"/>
                </a:solidFill>
              </a:rPr>
              <a:t>.- Vacancia del cargo de Alcalde o Regidor.El cargo de alcalde o regidor se declara vacante por el concejo municipal, en los siguientes casos: […] </a:t>
            </a:r>
            <a:endParaRPr>
              <a:solidFill>
                <a:schemeClr val="dk1"/>
              </a:solidFill>
            </a:endParaRPr>
          </a:p>
          <a:p>
            <a:pPr marL="0" lvl="0" indent="0" algn="just" rtl="0">
              <a:lnSpc>
                <a:spcPct val="115000"/>
              </a:lnSpc>
              <a:spcBef>
                <a:spcPts val="0"/>
              </a:spcBef>
              <a:spcAft>
                <a:spcPts val="0"/>
              </a:spcAft>
              <a:buNone/>
            </a:pPr>
            <a:r>
              <a:rPr lang="es-PE" b="1">
                <a:solidFill>
                  <a:schemeClr val="dk1"/>
                </a:solidFill>
              </a:rPr>
              <a:t>11</a:t>
            </a:r>
            <a:r>
              <a:rPr lang="es-PE">
                <a:solidFill>
                  <a:schemeClr val="dk1"/>
                </a:solidFill>
              </a:rPr>
              <a:t>. En cuanto al Alcalde, por la ejecución menor al 65% presupuesto anual al cierre del año fiscal, salvo que se haya devengado o provisionado presupuestalmente. </a:t>
            </a:r>
            <a:endParaRPr>
              <a:solidFill>
                <a:schemeClr val="dk1"/>
              </a:solidFill>
            </a:endParaRPr>
          </a:p>
          <a:p>
            <a:pPr marL="0" lvl="0" indent="0" algn="just" rtl="0">
              <a:lnSpc>
                <a:spcPct val="115000"/>
              </a:lnSpc>
              <a:spcBef>
                <a:spcPts val="0"/>
              </a:spcBef>
              <a:spcAft>
                <a:spcPts val="0"/>
              </a:spcAft>
              <a:buNone/>
            </a:pPr>
            <a:endParaRPr>
              <a:solidFill>
                <a:schemeClr val="dk1"/>
              </a:solidFill>
            </a:endParaRPr>
          </a:p>
          <a:p>
            <a:pPr marL="0" lvl="0" indent="0" algn="just" rtl="0">
              <a:lnSpc>
                <a:spcPct val="115000"/>
              </a:lnSpc>
              <a:spcBef>
                <a:spcPts val="0"/>
              </a:spcBef>
              <a:spcAft>
                <a:spcPts val="0"/>
              </a:spcAft>
              <a:buClr>
                <a:schemeClr val="dk1"/>
              </a:buClr>
              <a:buFont typeface="Arial"/>
              <a:buNone/>
            </a:pPr>
            <a:r>
              <a:rPr lang="es-PE" b="1">
                <a:solidFill>
                  <a:schemeClr val="dk1"/>
                </a:solidFill>
              </a:rPr>
              <a:t>Para efectos del numeral 11</a:t>
            </a:r>
            <a:r>
              <a:rPr lang="es-PE">
                <a:solidFill>
                  <a:schemeClr val="dk1"/>
                </a:solidFill>
              </a:rPr>
              <a:t>, al declararse la vacancia del cargo de Alcalde, de oficio se establece la responsabilidad administrativa de los funcionarios responsables de la ejecución menor al 65% presupuesto anual al cierre del año fiscal, salvo que se haya devengado o provisionado presupuestalmente</a:t>
            </a:r>
            <a:endParaRPr>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b="1" u="sn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
          <p:cNvSpPr/>
          <p:nvPr/>
        </p:nvSpPr>
        <p:spPr>
          <a:xfrm>
            <a:off x="0" y="41000"/>
            <a:ext cx="12192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248" name="Google Shape;248;p4"/>
          <p:cNvSpPr/>
          <p:nvPr/>
        </p:nvSpPr>
        <p:spPr>
          <a:xfrm>
            <a:off x="1613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249" name="Google Shape;249;p4"/>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250" name="Google Shape;250;p4"/>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251" name="Google Shape;251;p4"/>
          <p:cNvSpPr/>
          <p:nvPr/>
        </p:nvSpPr>
        <p:spPr>
          <a:xfrm>
            <a:off x="983380" y="861822"/>
            <a:ext cx="10420344" cy="78534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252" name="Google Shape;252;p4"/>
          <p:cNvSpPr/>
          <p:nvPr/>
        </p:nvSpPr>
        <p:spPr>
          <a:xfrm>
            <a:off x="6096000" y="1851661"/>
            <a:ext cx="4824248" cy="4349441"/>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a:t>Para efectos del numeral 6</a:t>
            </a:r>
            <a:r>
              <a:rPr lang="es-PE"/>
              <a:t>, al declararse la vacancia del cargo de Gobernador Regional, de oficio se establece la responsabilidad administrativa de los funcionarios en la ejecución menor al 65% presupuesto anual al cierre del año fiscal, salvo que se haya devengado o provisionado presupuestalmente</a:t>
            </a:r>
            <a:endParaRPr sz="1400" i="0" strike="noStrike" cap="none">
              <a:solidFill>
                <a:schemeClr val="dk1"/>
              </a:solidFill>
              <a:latin typeface="Times New Roman"/>
              <a:ea typeface="Times New Roman"/>
              <a:cs typeface="Times New Roman"/>
              <a:sym typeface="Times New Roman"/>
            </a:endParaRPr>
          </a:p>
        </p:txBody>
      </p:sp>
      <p:sp>
        <p:nvSpPr>
          <p:cNvPr id="253" name="Google Shape;253;p4"/>
          <p:cNvSpPr/>
          <p:nvPr/>
        </p:nvSpPr>
        <p:spPr>
          <a:xfrm>
            <a:off x="983380" y="1851661"/>
            <a:ext cx="47997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lvl="0" indent="0" algn="just" rtl="0">
              <a:spcBef>
                <a:spcPts val="0"/>
              </a:spcBef>
              <a:spcAft>
                <a:spcPts val="0"/>
              </a:spcAft>
              <a:buNone/>
            </a:pPr>
            <a:r>
              <a:rPr lang="es-PE" b="1" u="sng">
                <a:solidFill>
                  <a:schemeClr val="dk1"/>
                </a:solidFill>
              </a:rPr>
              <a:t>Artículo 4</a:t>
            </a:r>
            <a:r>
              <a:rPr lang="es-PE" b="1">
                <a:solidFill>
                  <a:schemeClr val="dk1"/>
                </a:solidFill>
              </a:rPr>
              <a:t>.-  Modificación del artículo 30° de la Ley N° 27867, Ley Orgánicas de Gobiernos regionales</a:t>
            </a:r>
            <a:endParaRPr b="1">
              <a:solidFill>
                <a:schemeClr val="dk1"/>
              </a:solidFill>
            </a:endParaRPr>
          </a:p>
          <a:p>
            <a:pPr marL="0" lvl="0" indent="0" algn="just" rtl="0">
              <a:spcBef>
                <a:spcPts val="0"/>
              </a:spcBef>
              <a:spcAft>
                <a:spcPts val="0"/>
              </a:spcAft>
              <a:buClr>
                <a:schemeClr val="dk1"/>
              </a:buClr>
              <a:buFont typeface="Arial"/>
              <a:buNone/>
            </a:pPr>
            <a:endParaRPr b="1">
              <a:solidFill>
                <a:schemeClr val="dk1"/>
              </a:solidFill>
            </a:endParaRPr>
          </a:p>
          <a:p>
            <a:pPr marL="0" lvl="0" indent="0" algn="just" rtl="0">
              <a:lnSpc>
                <a:spcPct val="150000"/>
              </a:lnSpc>
              <a:spcBef>
                <a:spcPts val="0"/>
              </a:spcBef>
              <a:spcAft>
                <a:spcPts val="0"/>
              </a:spcAft>
              <a:buNone/>
            </a:pPr>
            <a:r>
              <a:rPr lang="es-PE" b="1" u="sng">
                <a:solidFill>
                  <a:schemeClr val="dk1"/>
                </a:solidFill>
              </a:rPr>
              <a:t>“Artículo 30.-</a:t>
            </a:r>
            <a:r>
              <a:rPr lang="es-PE" b="1">
                <a:solidFill>
                  <a:schemeClr val="dk1"/>
                </a:solidFill>
              </a:rPr>
              <a:t> Vacancia</a:t>
            </a:r>
            <a:r>
              <a:rPr lang="es-PE">
                <a:solidFill>
                  <a:schemeClr val="dk1"/>
                </a:solidFill>
              </a:rPr>
              <a:t> El cargo de Gobernador, Vicegobernador y Consejeros del Gobierno Regional vaca por las causales siguientes: </a:t>
            </a:r>
            <a:endParaRPr>
              <a:solidFill>
                <a:schemeClr val="dk1"/>
              </a:solidFill>
            </a:endParaRPr>
          </a:p>
          <a:p>
            <a:pPr marL="0" lvl="0" indent="0" algn="just" rtl="0">
              <a:lnSpc>
                <a:spcPct val="150000"/>
              </a:lnSpc>
              <a:spcBef>
                <a:spcPts val="0"/>
              </a:spcBef>
              <a:spcAft>
                <a:spcPts val="0"/>
              </a:spcAft>
              <a:buNone/>
            </a:pPr>
            <a:endParaRPr>
              <a:solidFill>
                <a:schemeClr val="dk1"/>
              </a:solidFill>
            </a:endParaRPr>
          </a:p>
          <a:p>
            <a:pPr marL="0" lvl="0" indent="0" algn="just" rtl="0">
              <a:lnSpc>
                <a:spcPct val="150000"/>
              </a:lnSpc>
              <a:spcBef>
                <a:spcPts val="0"/>
              </a:spcBef>
              <a:spcAft>
                <a:spcPts val="0"/>
              </a:spcAft>
              <a:buClr>
                <a:schemeClr val="dk1"/>
              </a:buClr>
              <a:buFont typeface="Arial"/>
              <a:buNone/>
            </a:pPr>
            <a:r>
              <a:rPr lang="es-PE">
                <a:solidFill>
                  <a:schemeClr val="dk1"/>
                </a:solidFill>
              </a:rPr>
              <a:t>[…] </a:t>
            </a:r>
            <a:r>
              <a:rPr lang="es-PE" b="1">
                <a:solidFill>
                  <a:schemeClr val="dk1"/>
                </a:solidFill>
              </a:rPr>
              <a:t>6</a:t>
            </a:r>
            <a:r>
              <a:rPr lang="es-PE">
                <a:solidFill>
                  <a:schemeClr val="dk1"/>
                </a:solidFill>
              </a:rPr>
              <a:t>. En cuanto al Gobernador Regional, por la ejecución menor al 65% presupuesto anual al cierre del año fiscal, salvo que se haya devengado o provisionado presupuestalmente..</a:t>
            </a:r>
            <a:endParaRPr>
              <a:solidFill>
                <a:schemeClr val="dk1"/>
              </a:solidFill>
              <a:latin typeface="Times New Roman"/>
              <a:ea typeface="Times New Roman"/>
              <a:cs typeface="Times New Roman"/>
              <a:sym typeface="Times New Roman"/>
            </a:endParaRPr>
          </a:p>
          <a:p>
            <a:pPr marL="0" marR="0" lvl="0" indent="0" algn="just" rtl="0">
              <a:lnSpc>
                <a:spcPct val="115000"/>
              </a:lnSpc>
              <a:spcBef>
                <a:spcPts val="0"/>
              </a:spcBef>
              <a:spcAft>
                <a:spcPts val="0"/>
              </a:spcAft>
              <a:buNone/>
            </a:pPr>
            <a:endParaRPr b="1" u="sng"/>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g14b224ea6cc_1_15"/>
          <p:cNvSpPr/>
          <p:nvPr/>
        </p:nvSpPr>
        <p:spPr>
          <a:xfrm>
            <a:off x="0" y="41000"/>
            <a:ext cx="12192000" cy="8313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260" name="Google Shape;260;g14b224ea6cc_1_15"/>
          <p:cNvSpPr/>
          <p:nvPr/>
        </p:nvSpPr>
        <p:spPr>
          <a:xfrm>
            <a:off x="1613756" y="6359994"/>
            <a:ext cx="47160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261" name="Google Shape;261;g14b224ea6cc_1_15"/>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262" name="Google Shape;262;g14b224ea6cc_1_15"/>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263" name="Google Shape;263;g14b224ea6cc_1_15"/>
          <p:cNvSpPr/>
          <p:nvPr/>
        </p:nvSpPr>
        <p:spPr>
          <a:xfrm>
            <a:off x="983380" y="861822"/>
            <a:ext cx="10420200" cy="785400"/>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264" name="Google Shape;264;g14b224ea6cc_1_15"/>
          <p:cNvSpPr/>
          <p:nvPr/>
        </p:nvSpPr>
        <p:spPr>
          <a:xfrm>
            <a:off x="2926900" y="1828925"/>
            <a:ext cx="67434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lvl="0" indent="0" algn="just" rtl="0">
              <a:spcBef>
                <a:spcPts val="0"/>
              </a:spcBef>
              <a:spcAft>
                <a:spcPts val="0"/>
              </a:spcAft>
              <a:buNone/>
            </a:pPr>
            <a:r>
              <a:rPr lang="es-PE" b="1">
                <a:solidFill>
                  <a:schemeClr val="dk1"/>
                </a:solidFill>
              </a:rPr>
              <a:t>DISPOSICIONES COMPLEMENTARIAS FINALES:</a:t>
            </a:r>
            <a:endParaRPr b="1">
              <a:solidFill>
                <a:schemeClr val="dk1"/>
              </a:solidFill>
            </a:endParaRPr>
          </a:p>
          <a:p>
            <a:pPr marL="0" lvl="0" indent="0" algn="just" rtl="0">
              <a:spcBef>
                <a:spcPts val="0"/>
              </a:spcBef>
              <a:spcAft>
                <a:spcPts val="0"/>
              </a:spcAft>
              <a:buNone/>
            </a:pPr>
            <a:endParaRPr b="1">
              <a:solidFill>
                <a:schemeClr val="dk1"/>
              </a:solidFill>
            </a:endParaRPr>
          </a:p>
          <a:p>
            <a:pPr marL="0" lvl="0" indent="0" algn="just" rtl="0">
              <a:lnSpc>
                <a:spcPct val="150000"/>
              </a:lnSpc>
              <a:spcBef>
                <a:spcPts val="0"/>
              </a:spcBef>
              <a:spcAft>
                <a:spcPts val="0"/>
              </a:spcAft>
              <a:buNone/>
            </a:pPr>
            <a:r>
              <a:rPr lang="es-PE" b="1" u="sng">
                <a:solidFill>
                  <a:schemeClr val="dk1"/>
                </a:solidFill>
              </a:rPr>
              <a:t>PRIMERO</a:t>
            </a:r>
            <a:r>
              <a:rPr lang="es-PE">
                <a:solidFill>
                  <a:schemeClr val="dk1"/>
                </a:solidFill>
              </a:rPr>
              <a:t>: Modificación de la Ley Orgánica de Gobiernos Regionales Modifícase los artículos 15°, 30° y 31° de la Ley 27867, Ley Orgánica de Gobiernos Regionales en los siguientes términos: </a:t>
            </a:r>
            <a:r>
              <a:rPr lang="es-PE" b="1">
                <a:solidFill>
                  <a:schemeClr val="dk1"/>
                </a:solidFill>
              </a:rPr>
              <a:t>“Artículo 15</a:t>
            </a:r>
            <a:r>
              <a:rPr lang="es-PE">
                <a:solidFill>
                  <a:schemeClr val="dk1"/>
                </a:solidFill>
              </a:rPr>
              <a:t>.- Atribuciones del Consejo Regional Son atribuciones del Consejo Regional: </a:t>
            </a:r>
            <a:endParaRPr>
              <a:solidFill>
                <a:schemeClr val="dk1"/>
              </a:solidFill>
            </a:endParaRPr>
          </a:p>
          <a:p>
            <a:pPr marL="0" lvl="0" indent="0" algn="just" rtl="0">
              <a:lnSpc>
                <a:spcPct val="150000"/>
              </a:lnSpc>
              <a:spcBef>
                <a:spcPts val="0"/>
              </a:spcBef>
              <a:spcAft>
                <a:spcPts val="0"/>
              </a:spcAft>
              <a:buNone/>
            </a:pPr>
            <a:r>
              <a:rPr lang="es-PE">
                <a:solidFill>
                  <a:schemeClr val="dk1"/>
                </a:solidFill>
              </a:rPr>
              <a:t>(…) </a:t>
            </a:r>
            <a:r>
              <a:rPr lang="es-PE" b="1">
                <a:solidFill>
                  <a:schemeClr val="dk1"/>
                </a:solidFill>
              </a:rPr>
              <a:t>g.</a:t>
            </a:r>
            <a:r>
              <a:rPr lang="es-PE">
                <a:solidFill>
                  <a:schemeClr val="dk1"/>
                </a:solidFill>
              </a:rPr>
              <a:t> Declarar la vacancia y suspensión del Gobernador, Vicegobernador y Consejeros; </a:t>
            </a:r>
            <a:r>
              <a:rPr lang="es-PE" b="1" u="sng">
                <a:solidFill>
                  <a:schemeClr val="dk1"/>
                </a:solidFill>
              </a:rPr>
              <a:t>con excepción de los supuestos determinados en esta ley”.”</a:t>
            </a:r>
            <a:endParaRPr b="1" u="sng">
              <a:solidFill>
                <a:schemeClr val="dk1"/>
              </a:solidFill>
              <a:latin typeface="Times New Roman"/>
              <a:ea typeface="Times New Roman"/>
              <a:cs typeface="Times New Roman"/>
              <a:sym typeface="Times New Roman"/>
            </a:endParaRPr>
          </a:p>
          <a:p>
            <a:pPr marL="0" marR="0" lvl="0" indent="0" algn="just" rtl="0">
              <a:lnSpc>
                <a:spcPct val="115000"/>
              </a:lnSpc>
              <a:spcBef>
                <a:spcPts val="0"/>
              </a:spcBef>
              <a:spcAft>
                <a:spcPts val="0"/>
              </a:spcAft>
              <a:buNone/>
            </a:pPr>
            <a:endParaRPr b="1" u="sn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14b224ea6cc_1_28"/>
          <p:cNvSpPr/>
          <p:nvPr/>
        </p:nvSpPr>
        <p:spPr>
          <a:xfrm>
            <a:off x="0" y="41000"/>
            <a:ext cx="12192000" cy="8313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271" name="Google Shape;271;g14b224ea6cc_1_28"/>
          <p:cNvSpPr/>
          <p:nvPr/>
        </p:nvSpPr>
        <p:spPr>
          <a:xfrm>
            <a:off x="1613756" y="6359994"/>
            <a:ext cx="47160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272" name="Google Shape;272;g14b224ea6cc_1_28"/>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273" name="Google Shape;273;g14b224ea6cc_1_28"/>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274" name="Google Shape;274;g14b224ea6cc_1_28"/>
          <p:cNvSpPr/>
          <p:nvPr/>
        </p:nvSpPr>
        <p:spPr>
          <a:xfrm>
            <a:off x="983380" y="861822"/>
            <a:ext cx="10420200" cy="785400"/>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275" name="Google Shape;275;g14b224ea6cc_1_28"/>
          <p:cNvSpPr/>
          <p:nvPr/>
        </p:nvSpPr>
        <p:spPr>
          <a:xfrm>
            <a:off x="6096000" y="1851661"/>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a:t>En el caso de la causal prevista en el inciso 6, la vacancia es declarada directamente por el Jurado Nacional de Elecciones, previa comunicación y remisión de copia certificada de la resolución de sanción por parte de la Contraloría General de la República. El Jurado Nacional de Elecciones se pronuncia dentro de los diez (10) días hábiles de recibida la comunicación”</a:t>
            </a:r>
            <a:endParaRPr sz="1400" b="1" i="0" u="sng" strike="noStrike" cap="none">
              <a:solidFill>
                <a:schemeClr val="dk1"/>
              </a:solidFill>
              <a:latin typeface="Times New Roman"/>
              <a:ea typeface="Times New Roman"/>
              <a:cs typeface="Times New Roman"/>
              <a:sym typeface="Times New Roman"/>
            </a:endParaRPr>
          </a:p>
        </p:txBody>
      </p:sp>
      <p:sp>
        <p:nvSpPr>
          <p:cNvPr id="276" name="Google Shape;276;g14b224ea6cc_1_28"/>
          <p:cNvSpPr/>
          <p:nvPr/>
        </p:nvSpPr>
        <p:spPr>
          <a:xfrm>
            <a:off x="1143000" y="1828924"/>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a:t>“Artículo 30.- Vacancia</a:t>
            </a:r>
            <a:endParaRPr b="1"/>
          </a:p>
          <a:p>
            <a:pPr marL="0" marR="0" lvl="0" indent="0" algn="just" rtl="0">
              <a:lnSpc>
                <a:spcPct val="150000"/>
              </a:lnSpc>
              <a:spcBef>
                <a:spcPts val="0"/>
              </a:spcBef>
              <a:spcAft>
                <a:spcPts val="0"/>
              </a:spcAft>
              <a:buNone/>
            </a:pPr>
            <a:r>
              <a:rPr lang="es-PE" b="1"/>
              <a:t> El cargo de Gobernador, Vicegobernador y Consejeros del Gobierno Regional vaca por las siguientes causales: </a:t>
            </a:r>
            <a:endParaRPr b="1"/>
          </a:p>
          <a:p>
            <a:pPr marL="0" marR="0" lvl="0" indent="0" algn="just" rtl="0">
              <a:lnSpc>
                <a:spcPct val="150000"/>
              </a:lnSpc>
              <a:spcBef>
                <a:spcPts val="0"/>
              </a:spcBef>
              <a:spcAft>
                <a:spcPts val="0"/>
              </a:spcAft>
              <a:buNone/>
            </a:pPr>
            <a:r>
              <a:rPr lang="es-PE" b="1"/>
              <a:t>(…) 6. </a:t>
            </a:r>
            <a:r>
              <a:rPr lang="es-PE" b="1" u="sng"/>
              <a:t>Sanción firme de suspensión temporal o inhabilitación para el ejercicio de la función pública, como consecuencia del procedimiento administrativo sancionador a cargo de la Contraloría General de la República, siempre que el plazo de la sanción impuesta sea igual o mayor al periodo que le resta de su mandato.</a:t>
            </a:r>
            <a:endParaRPr sz="1400" b="1" i="0" u="sng"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g14b224ea6cc_1_41"/>
          <p:cNvSpPr/>
          <p:nvPr/>
        </p:nvSpPr>
        <p:spPr>
          <a:xfrm>
            <a:off x="0" y="41000"/>
            <a:ext cx="12192000" cy="8313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283" name="Google Shape;283;g14b224ea6cc_1_41"/>
          <p:cNvSpPr/>
          <p:nvPr/>
        </p:nvSpPr>
        <p:spPr>
          <a:xfrm>
            <a:off x="1613756" y="6359994"/>
            <a:ext cx="47160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284" name="Google Shape;284;g14b224ea6cc_1_41"/>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285" name="Google Shape;285;g14b224ea6cc_1_41"/>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286" name="Google Shape;286;g14b224ea6cc_1_41"/>
          <p:cNvSpPr/>
          <p:nvPr/>
        </p:nvSpPr>
        <p:spPr>
          <a:xfrm>
            <a:off x="983380" y="861822"/>
            <a:ext cx="10420200" cy="785400"/>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287" name="Google Shape;287;g14b224ea6cc_1_41"/>
          <p:cNvSpPr/>
          <p:nvPr/>
        </p:nvSpPr>
        <p:spPr>
          <a:xfrm>
            <a:off x="6096000" y="1851661"/>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a:t>En el caso de la causal prevista en el inciso 4, la suspensión es declarada directamente por el Jurado Nacional de Elecciones, previa comunicación y remisión de copia certificada de la resolución de sanción por parte de la Contraloría General de la República. El Jurado Nacional de Elecciones se pronuncia dentro de los diez (10) días hábiles de recibida la comunicación. La suspensión opera por el periodo que determine la sanción impuesta”.</a:t>
            </a:r>
            <a:endParaRPr sz="1400" i="0" u="sng" strike="noStrike" cap="none">
              <a:solidFill>
                <a:schemeClr val="dk1"/>
              </a:solidFill>
              <a:latin typeface="Times New Roman"/>
              <a:ea typeface="Times New Roman"/>
              <a:cs typeface="Times New Roman"/>
              <a:sym typeface="Times New Roman"/>
            </a:endParaRPr>
          </a:p>
        </p:txBody>
      </p:sp>
      <p:sp>
        <p:nvSpPr>
          <p:cNvPr id="288" name="Google Shape;288;g14b224ea6cc_1_41"/>
          <p:cNvSpPr/>
          <p:nvPr/>
        </p:nvSpPr>
        <p:spPr>
          <a:xfrm>
            <a:off x="1143000" y="1828924"/>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a:t>“Artículo 31.- Suspensión del cargo El cargo de Gobernador, Vicegobernador y Consejeros del Gobierno Regional se suspende por:</a:t>
            </a:r>
            <a:endParaRPr b="1"/>
          </a:p>
          <a:p>
            <a:pPr marL="0" marR="0" lvl="0" indent="0" algn="just" rtl="0">
              <a:lnSpc>
                <a:spcPct val="150000"/>
              </a:lnSpc>
              <a:spcBef>
                <a:spcPts val="0"/>
              </a:spcBef>
              <a:spcAft>
                <a:spcPts val="0"/>
              </a:spcAft>
              <a:buNone/>
            </a:pPr>
            <a:r>
              <a:rPr lang="es-PE" b="1"/>
              <a:t>4. </a:t>
            </a:r>
            <a:r>
              <a:rPr lang="es-PE" b="1" u="sng"/>
              <a:t>Sanción firme de suspensión temporal o inhabilitación para el ejercicio de la función pública, como consecuencia del procedimiento administrativo sancionador a cargo de la Contraloría General de la República, cuyo plazo de la sanción impuesta sea menor al periodo que le resta de su mandato en el cargo”</a:t>
            </a:r>
            <a:endParaRPr b="1" u="sng"/>
          </a:p>
          <a:p>
            <a:pPr marL="0" marR="0" lvl="0" indent="0" algn="just" rtl="0">
              <a:lnSpc>
                <a:spcPct val="150000"/>
              </a:lnSpc>
              <a:spcBef>
                <a:spcPts val="0"/>
              </a:spcBef>
              <a:spcAft>
                <a:spcPts val="0"/>
              </a:spcAft>
              <a:buNone/>
            </a:pPr>
            <a:endParaRPr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g14b224ea6cc_1_56"/>
          <p:cNvSpPr/>
          <p:nvPr/>
        </p:nvSpPr>
        <p:spPr>
          <a:xfrm>
            <a:off x="0" y="41000"/>
            <a:ext cx="12192000" cy="8313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s-PE" sz="2000" b="1" i="0" u="none" strike="noStrike" cap="none">
                <a:solidFill>
                  <a:srgbClr val="FFFFFF"/>
                </a:solidFill>
                <a:latin typeface="Arial"/>
                <a:ea typeface="Arial"/>
                <a:cs typeface="Arial"/>
                <a:sym typeface="Arial"/>
              </a:rPr>
              <a:t> RENOVACIÓN POPULAR   </a:t>
            </a:r>
            <a:endParaRPr/>
          </a:p>
        </p:txBody>
      </p:sp>
      <p:sp>
        <p:nvSpPr>
          <p:cNvPr id="295" name="Google Shape;295;g14b224ea6cc_1_56"/>
          <p:cNvSpPr/>
          <p:nvPr/>
        </p:nvSpPr>
        <p:spPr>
          <a:xfrm>
            <a:off x="1613756" y="6359994"/>
            <a:ext cx="47160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rgbClr val="FFFFFF"/>
              </a:buClr>
              <a:buSzPts val="1200"/>
              <a:buFont typeface="Arial"/>
              <a:buNone/>
            </a:pPr>
            <a:r>
              <a:rPr lang="es-PE" sz="1200" b="1" i="0" u="none" strike="noStrike" cap="none">
                <a:solidFill>
                  <a:srgbClr val="FFFFFF"/>
                </a:solidFill>
                <a:latin typeface="Arial"/>
                <a:ea typeface="Arial"/>
                <a:cs typeface="Arial"/>
                <a:sym typeface="Arial"/>
              </a:rPr>
              <a:t>Congresista: </a:t>
            </a:r>
            <a:r>
              <a:rPr lang="es-PE" sz="1200" b="0" i="0" u="none" strike="noStrike" cap="none">
                <a:solidFill>
                  <a:srgbClr val="FFFFFF"/>
                </a:solidFill>
                <a:latin typeface="Arial"/>
                <a:ea typeface="Arial"/>
                <a:cs typeface="Arial"/>
                <a:sym typeface="Arial"/>
              </a:rPr>
              <a:t>Mg. Noelia Herrera Medina </a:t>
            </a:r>
            <a:endParaRPr sz="1200" b="0" i="0" u="none" strike="noStrike" cap="none">
              <a:solidFill>
                <a:srgbClr val="FFFFFF"/>
              </a:solidFill>
              <a:latin typeface="Arial"/>
              <a:ea typeface="Arial"/>
              <a:cs typeface="Arial"/>
              <a:sym typeface="Arial"/>
            </a:endParaRPr>
          </a:p>
        </p:txBody>
      </p:sp>
      <p:pic>
        <p:nvPicPr>
          <p:cNvPr id="296" name="Google Shape;296;g14b224ea6cc_1_56"/>
          <p:cNvPicPr preferRelativeResize="0"/>
          <p:nvPr/>
        </p:nvPicPr>
        <p:blipFill rotWithShape="1">
          <a:blip r:embed="rId3">
            <a:alphaModFix/>
          </a:blip>
          <a:srcRect/>
          <a:stretch/>
        </p:blipFill>
        <p:spPr>
          <a:xfrm>
            <a:off x="-11724" y="872293"/>
            <a:ext cx="1143000" cy="1187736"/>
          </a:xfrm>
          <a:prstGeom prst="rect">
            <a:avLst/>
          </a:prstGeom>
          <a:noFill/>
          <a:ln>
            <a:noFill/>
          </a:ln>
        </p:spPr>
      </p:pic>
      <p:pic>
        <p:nvPicPr>
          <p:cNvPr id="297" name="Google Shape;297;g14b224ea6cc_1_56"/>
          <p:cNvPicPr preferRelativeResize="0"/>
          <p:nvPr/>
        </p:nvPicPr>
        <p:blipFill rotWithShape="1">
          <a:blip r:embed="rId3">
            <a:alphaModFix/>
          </a:blip>
          <a:srcRect/>
          <a:stretch/>
        </p:blipFill>
        <p:spPr>
          <a:xfrm>
            <a:off x="11049000" y="5297214"/>
            <a:ext cx="1143000" cy="985428"/>
          </a:xfrm>
          <a:prstGeom prst="rect">
            <a:avLst/>
          </a:prstGeom>
          <a:noFill/>
          <a:ln>
            <a:noFill/>
          </a:ln>
        </p:spPr>
      </p:pic>
      <p:sp>
        <p:nvSpPr>
          <p:cNvPr id="298" name="Google Shape;298;g14b224ea6cc_1_56"/>
          <p:cNvSpPr/>
          <p:nvPr/>
        </p:nvSpPr>
        <p:spPr>
          <a:xfrm>
            <a:off x="983380" y="861822"/>
            <a:ext cx="10420200" cy="785400"/>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s-PE" sz="1600" b="1" i="0" u="none" strike="noStrike" cap="none">
                <a:solidFill>
                  <a:srgbClr val="000000"/>
                </a:solidFill>
                <a:latin typeface="Arial"/>
                <a:ea typeface="Arial"/>
                <a:cs typeface="Arial"/>
                <a:sym typeface="Arial"/>
              </a:rPr>
              <a:t>LEY QUE INCORPORA COMO CAUSAL DE VACANCIA, LA NO </a:t>
            </a:r>
            <a:r>
              <a:rPr lang="es-PE" sz="1600" b="1"/>
              <a:t>EJECUCIÓN</a:t>
            </a:r>
            <a:r>
              <a:rPr lang="es-PE" sz="1600" b="1" i="0" u="none" strike="noStrike" cap="none">
                <a:solidFill>
                  <a:srgbClr val="000000"/>
                </a:solidFill>
                <a:latin typeface="Arial"/>
                <a:ea typeface="Arial"/>
                <a:cs typeface="Arial"/>
                <a:sym typeface="Arial"/>
              </a:rPr>
              <a:t> DEL PRESUPUESTO ANUAL PARA LOS GOBIERNOS LOCALES Y REGIONALES</a:t>
            </a:r>
            <a:endParaRPr/>
          </a:p>
        </p:txBody>
      </p:sp>
      <p:sp>
        <p:nvSpPr>
          <p:cNvPr id="299" name="Google Shape;299;g14b224ea6cc_1_56"/>
          <p:cNvSpPr/>
          <p:nvPr/>
        </p:nvSpPr>
        <p:spPr>
          <a:xfrm>
            <a:off x="6096000" y="1851661"/>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a:t>“Artículo 22.- </a:t>
            </a:r>
            <a:r>
              <a:rPr lang="es-PE"/>
              <a:t>Vacancia del cargo de Alcalde o Regidor El cargo de alcalde o regidor se declara vacante por el Concejo Municipal, en los siguientes casos: </a:t>
            </a:r>
            <a:endParaRPr/>
          </a:p>
          <a:p>
            <a:pPr marL="0" marR="0" lvl="0" indent="0" algn="just" rtl="0">
              <a:lnSpc>
                <a:spcPct val="150000"/>
              </a:lnSpc>
              <a:spcBef>
                <a:spcPts val="0"/>
              </a:spcBef>
              <a:spcAft>
                <a:spcPts val="0"/>
              </a:spcAft>
              <a:buNone/>
            </a:pPr>
            <a:r>
              <a:rPr lang="es-PE" b="1"/>
              <a:t>11. </a:t>
            </a:r>
            <a:r>
              <a:rPr lang="es-PE" b="1" u="sng"/>
              <a:t>Sanción firme de suspensión temporal o inhabilitación para el ejercicio de la función pública, como consecuencia del procedimiento administrativo sancionador a cargo de la Contraloría General de la República, siempre que el plazo de la sanción impuesta sea igual o mayor al periodo que le resta de su mandato”.</a:t>
            </a:r>
            <a:endParaRPr sz="1400" b="1" i="0" u="sng" strike="noStrike" cap="none">
              <a:solidFill>
                <a:schemeClr val="dk1"/>
              </a:solidFill>
              <a:latin typeface="Times New Roman"/>
              <a:ea typeface="Times New Roman"/>
              <a:cs typeface="Times New Roman"/>
              <a:sym typeface="Times New Roman"/>
            </a:endParaRPr>
          </a:p>
        </p:txBody>
      </p:sp>
      <p:sp>
        <p:nvSpPr>
          <p:cNvPr id="300" name="Google Shape;300;g14b224ea6cc_1_56"/>
          <p:cNvSpPr/>
          <p:nvPr/>
        </p:nvSpPr>
        <p:spPr>
          <a:xfrm>
            <a:off x="1143000" y="1828924"/>
            <a:ext cx="4824300" cy="4349400"/>
          </a:xfrm>
          <a:prstGeom prst="roundRect">
            <a:avLst>
              <a:gd name="adj" fmla="val 16667"/>
            </a:avLst>
          </a:prstGeom>
          <a:solidFill>
            <a:schemeClr val="accen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None/>
            </a:pPr>
            <a:r>
              <a:rPr lang="es-PE" b="1" u="sng"/>
              <a:t>SEGUNDO:</a:t>
            </a:r>
            <a:r>
              <a:rPr lang="es-PE" b="1"/>
              <a:t> </a:t>
            </a:r>
            <a:r>
              <a:rPr lang="es-PE"/>
              <a:t>Modificación de la Ley Orgánica de Municipalidades Modifícase los artículos 9°, 22°, 23° y 25° de la Ley 27972, Ley Orgánica de Municipalidades, en los siguientes términos:</a:t>
            </a:r>
            <a:endParaRPr/>
          </a:p>
          <a:p>
            <a:pPr marL="0" marR="0" lvl="0" indent="0" algn="just" rtl="0">
              <a:lnSpc>
                <a:spcPct val="150000"/>
              </a:lnSpc>
              <a:spcBef>
                <a:spcPts val="0"/>
              </a:spcBef>
              <a:spcAft>
                <a:spcPts val="0"/>
              </a:spcAft>
              <a:buNone/>
            </a:pPr>
            <a:endParaRPr b="1"/>
          </a:p>
          <a:p>
            <a:pPr marL="0" marR="0" lvl="0" indent="0" algn="just" rtl="0">
              <a:lnSpc>
                <a:spcPct val="150000"/>
              </a:lnSpc>
              <a:spcBef>
                <a:spcPts val="0"/>
              </a:spcBef>
              <a:spcAft>
                <a:spcPts val="0"/>
              </a:spcAft>
              <a:buNone/>
            </a:pPr>
            <a:r>
              <a:rPr lang="es-PE" b="1"/>
              <a:t> “Artículo 9.- </a:t>
            </a:r>
            <a:r>
              <a:rPr lang="es-PE"/>
              <a:t>Atribuciones del Concejo Municipal Corresponde al Concejo Municipal:</a:t>
            </a:r>
            <a:endParaRPr/>
          </a:p>
          <a:p>
            <a:pPr marL="0" marR="0" lvl="0" indent="0" algn="just" rtl="0">
              <a:lnSpc>
                <a:spcPct val="150000"/>
              </a:lnSpc>
              <a:spcBef>
                <a:spcPts val="0"/>
              </a:spcBef>
              <a:spcAft>
                <a:spcPts val="0"/>
              </a:spcAft>
              <a:buNone/>
            </a:pPr>
            <a:r>
              <a:rPr lang="es-PE"/>
              <a:t>10. Declarar la vacancia o suspensión de los cargos de alcalde y regidor; </a:t>
            </a:r>
            <a:r>
              <a:rPr lang="es-PE" b="1" u="sng"/>
              <a:t>excepto en los supuestos señalados en la presente ley”.</a:t>
            </a:r>
            <a:endParaRPr b="1" u="sng"/>
          </a:p>
          <a:p>
            <a:pPr marL="0" marR="0" lvl="0" indent="0" algn="just" rtl="0">
              <a:lnSpc>
                <a:spcPct val="150000"/>
              </a:lnSpc>
              <a:spcBef>
                <a:spcPts val="0"/>
              </a:spcBef>
              <a:spcAft>
                <a:spcPts val="0"/>
              </a:spcAft>
              <a:buNone/>
            </a:pPr>
            <a:endParaRPr b="1"/>
          </a:p>
          <a:p>
            <a:pPr marL="0" marR="0" lvl="0" indent="0" algn="just" rtl="0">
              <a:lnSpc>
                <a:spcPct val="150000"/>
              </a:lnSpc>
              <a:spcBef>
                <a:spcPts val="0"/>
              </a:spcBef>
              <a:spcAft>
                <a:spcPts val="0"/>
              </a:spcAft>
              <a:buNone/>
            </a:pPr>
            <a:endParaRPr b="1"/>
          </a:p>
        </p:txBody>
      </p:sp>
    </p:spTree>
  </p:cSld>
  <p:clrMapOvr>
    <a:masterClrMapping/>
  </p:clrMapOvr>
</p:sld>
</file>

<file path=ppt/theme/theme1.xml><?xml version="1.0" encoding="utf-8"?>
<a:theme xmlns:a="http://schemas.openxmlformats.org/drawingml/2006/main" name="Retrospección">
  <a:themeElements>
    <a:clrScheme name="Retrospección">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Retrospección">
  <a:themeElements>
    <a:clrScheme name="Retrospección">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2418</Words>
  <Application>Microsoft Office PowerPoint</Application>
  <PresentationFormat>Panorámica</PresentationFormat>
  <Paragraphs>134</Paragraphs>
  <Slides>19</Slides>
  <Notes>19</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19</vt:i4>
      </vt:variant>
    </vt:vector>
  </HeadingPairs>
  <TitlesOfParts>
    <vt:vector size="24" baseType="lpstr">
      <vt:lpstr>Arial</vt:lpstr>
      <vt:lpstr>Calibri</vt:lpstr>
      <vt:lpstr>Times New Roman</vt:lpstr>
      <vt:lpstr>Retrospección</vt:lpstr>
      <vt:lpstr>1_Retrospección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Montero Caceres</dc:creator>
  <cp:lastModifiedBy>Roberto Miranda Chuman</cp:lastModifiedBy>
  <cp:revision>2</cp:revision>
  <dcterms:created xsi:type="dcterms:W3CDTF">2021-11-12T17:38:02Z</dcterms:created>
  <dcterms:modified xsi:type="dcterms:W3CDTF">2022-09-12T20:52:44Z</dcterms:modified>
</cp:coreProperties>
</file>