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8" r:id="rId5"/>
    <p:sldId id="264" r:id="rId6"/>
    <p:sldId id="265" r:id="rId7"/>
    <p:sldId id="261" r:id="rId8"/>
    <p:sldId id="257" r:id="rId9"/>
    <p:sldId id="259" r:id="rId10"/>
    <p:sldId id="267" r:id="rId11"/>
  </p:sldIdLst>
  <p:sldSz cx="12192000" cy="6858000"/>
  <p:notesSz cx="7010400" cy="9296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322C6F-8B91-41F8-AA2E-1D18B0EAEEC5}" type="datetimeFigureOut">
              <a:rPr lang="es-PE" smtClean="0"/>
              <a:t>14/09/2022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D1BF7F-CC85-4048-B4A1-1F23DB0064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929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55955B-FCA3-4DA5-8BF0-37139A4C2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39AB9AD-CFE5-44E3-A3D9-B5B3BB329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B2C1B7F-A98D-4190-B44D-A39E2AB40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0919-40F4-4968-9E88-D2966921ABBF}" type="datetime1">
              <a:rPr lang="es-PE" smtClean="0"/>
              <a:t>14/09/2022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1559C4-5E1A-45EE-83CE-4B132A2B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1C1377A-F087-4839-AD00-70E72598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672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4E3501-6F08-46B0-850B-9848F565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2852BEA-4F1F-448D-AC54-CC2792339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179E3A0-7BCA-4114-9138-4A35691A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B36C-62FF-4E1D-AA20-767B2E5FF71E}" type="datetime1">
              <a:rPr lang="es-PE" smtClean="0"/>
              <a:t>14/09/2022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B9B3589-AD48-4851-B5D6-94373CF00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2ACD1F0-8674-44AB-8144-4019A8424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98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28C31F7-4294-4EDC-BDA3-3314BC4D5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0AE5F60-27DE-4992-B51C-035B4BF32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D4DEAE4-537F-4928-A250-91FF40B00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7423-8364-41C1-B75A-05F982A791AA}" type="datetime1">
              <a:rPr lang="es-PE" smtClean="0"/>
              <a:t>14/09/2022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CB1D9A6-4C4E-4375-8B7E-46153E7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A2B8DFD-AB67-40C2-91D1-02AEDB3E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446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42C40D-85DF-4F9D-B5A3-B54AD3B17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5C056E0-FB36-44F0-9F0C-57C26C6A1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FFF280C-E6EA-460C-B316-48887E1C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551E-E2A4-4A26-9572-90B4B9071470}" type="datetime1">
              <a:rPr lang="es-PE" smtClean="0"/>
              <a:t>14/09/2022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D7747AF-5605-48E9-B42F-75441C8E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DFF8842-E707-4C71-AC44-89BE57E8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858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725480-5BC0-4745-A3EB-055FC079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691EA3C-A17B-4899-8004-9D7264355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22B370D-21CA-4815-A397-418DEB07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4155-A43C-4BB5-AC31-7B92E7B27D2E}" type="datetime1">
              <a:rPr lang="es-PE" smtClean="0"/>
              <a:t>14/09/2022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9DFFF3-C08D-4FA0-9F78-0EF142D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75B6049-52E0-4E2E-A675-9AFCE184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156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F15D03-99AF-4D4E-9E6F-95D8A629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3B42BDB-972F-4DFA-AADE-44ADEDA7F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E52D0B6-DEDD-4352-AA58-DA17098C4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4C438B1-56F0-47A4-963C-04192505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C8D0-21FD-4A8B-A563-86ACB417D3C2}" type="datetime1">
              <a:rPr lang="es-PE" smtClean="0"/>
              <a:t>14/09/2022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64D1B89-8460-45F9-B5E9-401367F7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2429DC0-1D0E-4909-962C-B925C8BE4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222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44C5E2-A897-47E2-9170-E1E6068B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06A1A10-C477-4DF7-9D2B-43F6570A0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F12F8B1-5CBE-4BEA-86EC-E9FCCBF0E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F9B958B-40F4-4E5A-B05D-D7D59B166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2C17B41-969B-4138-8662-639F89D43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F43AE71-A059-46B8-BCD3-EF9A2635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7679-BE5B-4AB3-8BE4-C69F905DDA14}" type="datetime1">
              <a:rPr lang="es-PE" smtClean="0"/>
              <a:t>14/09/2022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82D1C76-D168-46E3-B695-1382751B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ABCCA7B-50A3-4A8E-AFCF-249F8D5D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877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204358-FFE1-4B5A-874B-DE905FF0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A55DC3C-A7B6-4D09-AF66-369CCC37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AC5F5-21C6-422F-AE82-58AF6A997052}" type="datetime1">
              <a:rPr lang="es-PE" smtClean="0"/>
              <a:t>14/09/2022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1206197-4A11-4192-9519-8E6529B6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982EA47-FACC-4B7B-9A6B-2CB063FB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758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2378FA6-AB33-43AF-A395-03831286E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02468-BC84-4B98-BB05-AF6611D93226}" type="datetime1">
              <a:rPr lang="es-PE" smtClean="0"/>
              <a:t>14/09/2022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8899FFC-1248-47AB-BB09-8FE18638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1DD93E3-E8B8-409B-99D7-E49C1007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531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C51C3D-8506-41A4-9CF2-08E129705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FFAD9A-EB99-4723-BEF1-C2C1061AC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A43044B-D7A3-4A2C-A78A-009E3C56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8AB944C-8147-4C8C-B744-A4830D46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4D2F-7A02-484B-B645-14DFBB4B82E1}" type="datetime1">
              <a:rPr lang="es-PE" smtClean="0"/>
              <a:t>14/09/2022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F81B66-421F-47E5-977E-82CB6928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6F77D47-A965-4233-BFCE-37B90CA4D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661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AAFA92-3740-4241-B0B2-F3765F86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CF99A28-511D-45D1-B52C-80A883DA3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8F867CB-A735-41D6-B471-655130F20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29B8A27-0926-45B4-86F7-F1ABB949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5412-260A-400E-B551-EC1D45222B00}" type="datetime1">
              <a:rPr lang="es-PE" smtClean="0"/>
              <a:t>14/09/2022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CB7426B-754B-40E0-BD92-D923C431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32EE944-D95A-48D0-A9D7-D6F69447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091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0373A1D-F213-4DDE-8526-44550D443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A8B7C96-8485-4CFE-AC80-0D25DCCC5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5CE2530-BD68-4EA1-8F41-C0F670D4E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DA5F-00A7-43F6-8163-2EADE62C26B9}" type="datetime1">
              <a:rPr lang="es-PE" smtClean="0"/>
              <a:t>14/09/2022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983D08-16E2-44D9-988D-128A1C91A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Despacho Congresal Eduardo Salhuana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D3DE86A-BB7B-4E8F-833E-4D1266AE1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D0AC-C948-4F39-B86E-31BE55A877C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959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8FEC0-7993-44A3-B850-BAE718611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056"/>
            <a:ext cx="9916632" cy="3742660"/>
          </a:xfrm>
        </p:spPr>
        <p:txBody>
          <a:bodyPr>
            <a:noAutofit/>
          </a:bodyPr>
          <a:lstStyle/>
          <a:p>
            <a:r>
              <a:rPr lang="es-PE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COMISIÓN DE DESCENTRALIZACIÓN, REGIONALIZACIÓN, GOBIERNOS LOCALES Y MODERNIZACIÓN DE LA GESTIÓN DEL ESTADO</a:t>
            </a:r>
            <a:r>
              <a:rPr lang="es-PE" sz="4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s-PE" sz="4000" b="1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s-P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s-PE" sz="20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s-PE" sz="4000" b="1" dirty="0"/>
              <a:t/>
            </a:r>
            <a:br>
              <a:rPr lang="es-PE" sz="4000" b="1" dirty="0"/>
            </a:br>
            <a:r>
              <a:rPr lang="es-PE" sz="2800" dirty="0"/>
              <a:t/>
            </a:r>
            <a:br>
              <a:rPr lang="es-PE" sz="2800" dirty="0"/>
            </a:br>
            <a:endParaRPr lang="es-PE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B28B292-74E6-461E-8C6D-482CBD1B3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296094"/>
            <a:ext cx="9916633" cy="3147238"/>
          </a:xfrm>
        </p:spPr>
        <p:txBody>
          <a:bodyPr>
            <a:normAutofit fontScale="70000" lnSpcReduction="20000"/>
          </a:bodyPr>
          <a:lstStyle/>
          <a:p>
            <a:r>
              <a:rPr lang="es-PE" sz="28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SUSTENTACIÓN DEL PROYECTO DE LEY </a:t>
            </a:r>
            <a:r>
              <a:rPr lang="es-PE" sz="2800" b="1" u="sng" dirty="0" err="1">
                <a:latin typeface="Segoe UI" panose="020B0502040204020203" pitchFamily="34" charset="0"/>
                <a:cs typeface="Segoe UI" panose="020B0502040204020203" pitchFamily="34" charset="0"/>
              </a:rPr>
              <a:t>N°</a:t>
            </a:r>
            <a:r>
              <a:rPr lang="es-PE" sz="28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 2466/2021-CR</a:t>
            </a:r>
            <a:r>
              <a:rPr lang="es-P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s-PE" sz="20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s-PE" sz="20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s-PE" sz="20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s-PE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PE" sz="3900" b="1" dirty="0"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s-PE" sz="4300" b="1" dirty="0"/>
              <a:t>LEY QUE MODIFICA LA LEY 27867, LEY ORGÁNICA DE GOBIERNOS REGIONALES</a:t>
            </a:r>
            <a:r>
              <a:rPr lang="es-PE" sz="3900" b="1" dirty="0">
                <a:latin typeface="Segoe UI" panose="020B0502040204020203" pitchFamily="34" charset="0"/>
                <a:cs typeface="Segoe UI" panose="020B0502040204020203" pitchFamily="34" charset="0"/>
              </a:rPr>
              <a:t>”</a:t>
            </a:r>
          </a:p>
          <a:p>
            <a:endParaRPr lang="es-PE" sz="39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PE" sz="4000" b="1" i="1" dirty="0">
                <a:latin typeface="Segoe UI" panose="020B0502040204020203" pitchFamily="34" charset="0"/>
                <a:cs typeface="Segoe UI" panose="020B0502040204020203" pitchFamily="34" charset="0"/>
              </a:rPr>
              <a:t>Autor: Congresista Eduardo </a:t>
            </a:r>
            <a:r>
              <a:rPr lang="es-PE" sz="4000" b="1" i="1" dirty="0" err="1">
                <a:latin typeface="Segoe UI" panose="020B0502040204020203" pitchFamily="34" charset="0"/>
                <a:cs typeface="Segoe UI" panose="020B0502040204020203" pitchFamily="34" charset="0"/>
              </a:rPr>
              <a:t>Salhuana</a:t>
            </a:r>
            <a:r>
              <a:rPr lang="es-PE" sz="4000" b="1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PE" sz="4000" b="1" i="1" dirty="0" err="1">
                <a:latin typeface="Segoe UI" panose="020B0502040204020203" pitchFamily="34" charset="0"/>
                <a:cs typeface="Segoe UI" panose="020B0502040204020203" pitchFamily="34" charset="0"/>
              </a:rPr>
              <a:t>Cavides</a:t>
            </a:r>
            <a:endParaRPr lang="es-PE" sz="40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PE" sz="39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PE" sz="2100" b="1" dirty="0">
                <a:latin typeface="Segoe UI" panose="020B0502040204020203" pitchFamily="34" charset="0"/>
                <a:cs typeface="Segoe UI" panose="020B0502040204020203" pitchFamily="34" charset="0"/>
              </a:rPr>
              <a:t>14 de setiembre de 2022</a:t>
            </a:r>
          </a:p>
          <a:p>
            <a:pPr algn="r"/>
            <a:endParaRPr lang="es-P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es-P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5ED8E21-1AE4-4FE6-B8B2-EF9C1D95BF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FD61505-8F77-42B9-A453-202221C22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9781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00FBC4-D240-4822-8DF1-30CA118EF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59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s-PE" b="1" dirty="0"/>
          </a:p>
          <a:p>
            <a:pPr marL="0" indent="0" algn="ctr">
              <a:buNone/>
            </a:pPr>
            <a:endParaRPr lang="es-PE" b="1" dirty="0"/>
          </a:p>
          <a:p>
            <a:pPr marL="0" indent="0" algn="ctr">
              <a:buNone/>
            </a:pPr>
            <a:endParaRPr lang="es-PE" b="1" dirty="0"/>
          </a:p>
          <a:p>
            <a:pPr marL="0" indent="0" algn="ctr">
              <a:buNone/>
            </a:pPr>
            <a:endParaRPr lang="es-PE" b="1" dirty="0"/>
          </a:p>
          <a:p>
            <a:pPr marL="0" indent="0" algn="ctr">
              <a:buNone/>
            </a:pPr>
            <a:r>
              <a:rPr lang="es-PE" sz="6000" b="1" dirty="0"/>
              <a:t>GRACIAS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1051596-519C-4A20-815A-D12AE798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8D4422D-8B61-4E36-A1D7-3AE8CADC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10</a:t>
            </a:fld>
            <a:endParaRPr lang="es-PE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533A820-1857-4584-96BB-60E02F0DA3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4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2D87A5-F193-45D2-84F6-AC4DA04C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65126"/>
            <a:ext cx="9865242" cy="1017108"/>
          </a:xfrm>
        </p:spPr>
        <p:txBody>
          <a:bodyPr/>
          <a:lstStyle/>
          <a:p>
            <a:r>
              <a:rPr lang="es-PE" b="1" dirty="0">
                <a:latin typeface="Segoe UI" panose="020B0502040204020203" pitchFamily="34" charset="0"/>
                <a:cs typeface="Segoe UI" panose="020B0502040204020203" pitchFamily="34" charset="0"/>
              </a:rPr>
              <a:t>CONSEJOS REGIONALES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859C530-F58B-4217-B691-73C3C6C43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58" y="1297172"/>
            <a:ext cx="9865242" cy="4879791"/>
          </a:xfrm>
        </p:spPr>
        <p:txBody>
          <a:bodyPr/>
          <a:lstStyle/>
          <a:p>
            <a:pPr marL="0" indent="0" algn="just">
              <a:buNone/>
            </a:pPr>
            <a:r>
              <a:rPr lang="es-PE" sz="2000" b="1" i="1" dirty="0">
                <a:latin typeface="Segoe UI" panose="020B0502040204020203" pitchFamily="34" charset="0"/>
                <a:cs typeface="Segoe UI" panose="020B0502040204020203" pitchFamily="34" charset="0"/>
              </a:rPr>
              <a:t>Artículo 11, Ley 27867</a:t>
            </a:r>
          </a:p>
          <a:p>
            <a:pPr marL="0" indent="0" algn="just">
              <a:buNone/>
            </a:pPr>
            <a:endParaRPr lang="es-PE" sz="20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PE" dirty="0"/>
              <a:t>Es el órgano normativo y fiscalizador del Gobierno Regional. </a:t>
            </a:r>
          </a:p>
          <a:p>
            <a:pPr algn="just"/>
            <a:r>
              <a:rPr lang="es-PE" dirty="0"/>
              <a:t>Integrado por los Consejeros Regionales, elegidos por sufragio directo por un periodo de cuatro (4) años. </a:t>
            </a:r>
          </a:p>
          <a:p>
            <a:pPr algn="just"/>
            <a:r>
              <a:rPr lang="es-PE" dirty="0"/>
              <a:t>Mandato irrenunciable, con excepción de los casos previstos en la Constitución, pero revocable conforme a Ley.</a:t>
            </a:r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721BF1A-9EDB-4F97-916A-AD43FC3107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1DF7AD58-CEF5-4F09-89F3-5AA94870C6C4}"/>
              </a:ext>
            </a:extLst>
          </p:cNvPr>
          <p:cNvCxnSpPr>
            <a:cxnSpLocks/>
          </p:cNvCxnSpPr>
          <p:nvPr/>
        </p:nvCxnSpPr>
        <p:spPr>
          <a:xfrm>
            <a:off x="3613298" y="2541181"/>
            <a:ext cx="14672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EB0CE814-B3B5-4C0A-B770-E9F8A3214652}"/>
              </a:ext>
            </a:extLst>
          </p:cNvPr>
          <p:cNvCxnSpPr>
            <a:cxnSpLocks/>
          </p:cNvCxnSpPr>
          <p:nvPr/>
        </p:nvCxnSpPr>
        <p:spPr>
          <a:xfrm>
            <a:off x="5486400" y="2541181"/>
            <a:ext cx="153108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Marcador de número de diapositiva 11">
            <a:extLst>
              <a:ext uri="{FF2B5EF4-FFF2-40B4-BE49-F238E27FC236}">
                <a16:creationId xmlns:a16="http://schemas.microsoft.com/office/drawing/2014/main" xmlns="" id="{B89CE44D-72E0-467B-8B3B-89EF33BF0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2</a:t>
            </a:fld>
            <a:endParaRPr lang="es-PE"/>
          </a:p>
        </p:txBody>
      </p:sp>
      <p:sp>
        <p:nvSpPr>
          <p:cNvPr id="13" name="Marcador de pie de página 12">
            <a:extLst>
              <a:ext uri="{FF2B5EF4-FFF2-40B4-BE49-F238E27FC236}">
                <a16:creationId xmlns:a16="http://schemas.microsoft.com/office/drawing/2014/main" xmlns="" id="{61BFA041-DBBD-4687-B872-C49FE713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</p:spTree>
    <p:extLst>
      <p:ext uri="{BB962C8B-B14F-4D97-AF65-F5344CB8AC3E}">
        <p14:creationId xmlns:p14="http://schemas.microsoft.com/office/powerpoint/2010/main" val="267367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C68FCE-5912-47E9-B28B-F2FE7CB38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291" y="365126"/>
            <a:ext cx="10600662" cy="804456"/>
          </a:xfrm>
        </p:spPr>
        <p:txBody>
          <a:bodyPr>
            <a:normAutofit/>
          </a:bodyPr>
          <a:lstStyle/>
          <a:p>
            <a:r>
              <a:rPr lang="es-PE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FUNCIONES DE LOS CONSEJOS REGIONALES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EBB2FAD-A1A6-43C0-9793-A0407C861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005" y="1169583"/>
            <a:ext cx="9473610" cy="53232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sz="2000" b="1" i="1" dirty="0">
                <a:latin typeface="Segoe UI" panose="020B0502040204020203" pitchFamily="34" charset="0"/>
                <a:cs typeface="Segoe UI" panose="020B0502040204020203" pitchFamily="34" charset="0"/>
              </a:rPr>
              <a:t>Artículo 15, Ley 27867</a:t>
            </a:r>
            <a:endParaRPr lang="es-P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143000" indent="-1143000" algn="just">
              <a:buFont typeface="+mj-lt"/>
              <a:buAutoNum type="alphaLcParenR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Aprobar, modificar o derogar las normas que regulen o reglamenten los asuntos y materias de competencia y funciones del Gobierno Regional.</a:t>
            </a:r>
          </a:p>
          <a:p>
            <a:pPr marL="1143000" indent="-1143000" algn="just">
              <a:buFont typeface="+mj-lt"/>
              <a:buAutoNum type="alphaLcParenR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Aprobar el Plan de Desarrollo Regional Concertado de mediano y largo plazo, concordante con el Plan Nacional de Desarrollo y buscando la articulación entre zonas urbanas y rurales, concertadas con el Consejo de Coordinación Regional.</a:t>
            </a:r>
          </a:p>
          <a:p>
            <a:pPr marL="1143000" indent="-1143000" algn="just">
              <a:buFont typeface="+mj-lt"/>
              <a:buAutoNum type="alphaLcParenR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Aprobar el Plan Anual y el Presupuesto Regional Participativo, en el marco del Plan de Desarrollo Regional Concertado y de conformidad con la Ley de Gestión Presupuestaria del Estado y a las leyes anuales del Presupuesto General de la República y la Ley de Prudencia y Transparencia Fiscal.</a:t>
            </a:r>
          </a:p>
          <a:p>
            <a:pPr marL="1143000" indent="-1143000" algn="just">
              <a:buFont typeface="+mj-lt"/>
              <a:buAutoNum type="alphaLcParenR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Aprobar los Estados Financieros y Presupuestarios.</a:t>
            </a:r>
          </a:p>
          <a:p>
            <a:pPr marL="1143000" indent="-1143000" algn="just">
              <a:buFont typeface="+mj-lt"/>
              <a:buAutoNum type="alphaLcParenR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Aprobar su Reglamento Interno.</a:t>
            </a:r>
          </a:p>
          <a:p>
            <a:pPr marL="1143000" indent="-1143000" algn="just">
              <a:buFont typeface="+mj-lt"/>
              <a:buAutoNum type="alphaLcParenR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Fijar la remuneración mensual del Presidente, y Vicepresidente y las dietas de los Consejeros.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920E583-C33C-434B-BC39-CE9C44F1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3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BCC87F0-5E59-45E3-90E9-4B4A156C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1004" y="6570921"/>
            <a:ext cx="4102395" cy="150554"/>
          </a:xfrm>
        </p:spPr>
        <p:txBody>
          <a:bodyPr/>
          <a:lstStyle/>
          <a:p>
            <a:r>
              <a:rPr lang="es-PE" dirty="0"/>
              <a:t>Despacho Congresal Eduardo </a:t>
            </a:r>
            <a:r>
              <a:rPr lang="es-PE" dirty="0" err="1"/>
              <a:t>Salhuana</a:t>
            </a:r>
            <a:r>
              <a:rPr lang="es-PE" dirty="0"/>
              <a:t>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3C4A55B-6C42-4164-94A4-4E99D6749E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F1743E2-714C-40DF-9DEF-4B80868F3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926" y="951890"/>
            <a:ext cx="9875874" cy="4954219"/>
          </a:xfrm>
        </p:spPr>
        <p:txBody>
          <a:bodyPr>
            <a:normAutofit/>
          </a:bodyPr>
          <a:lstStyle/>
          <a:p>
            <a:pPr marL="514350" indent="-514350" algn="just">
              <a:buAutoNum type="alphaLcParenR" startAt="7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Declarar la vacancia y suspensión del Presidente, Vicepresidente y los Consejeros.</a:t>
            </a:r>
          </a:p>
          <a:p>
            <a:pPr marL="514350" indent="-514350" algn="just">
              <a:buAutoNum type="alphaLcParenR" startAt="7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Autorizar, conforme a Ley, las operaciones de crédito interno y externo incluidas en el Plan de Desarrollo Regional Concertado y solicitadas por el Presidente Regional. Las operaciones de crédito externo se sujetan a la Ley de Endeudamiento Público.</a:t>
            </a:r>
          </a:p>
          <a:p>
            <a:pPr marL="514350" indent="-514350" algn="just">
              <a:buAutoNum type="alphaLcParenR" startAt="7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Autorizar la transferencia de los bienes muebles e inmuebles de propiedad del Gobierno Regional.</a:t>
            </a:r>
          </a:p>
          <a:p>
            <a:pPr marL="514350" indent="-514350" algn="just">
              <a:buAutoNum type="alphaLcParenR" startAt="7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Aprobar la creación, venta, concesión o contratos, disolución de sus empresas y otras formas empresariales, bienes y/o activos regionales, conforme a la Constitución y la Ley.</a:t>
            </a:r>
          </a:p>
          <a:p>
            <a:pPr marL="514350" indent="-514350" algn="just">
              <a:buAutoNum type="alphaLcParenR" startAt="7"/>
            </a:pPr>
            <a:r>
              <a:rPr lang="es-PE" sz="2000" dirty="0">
                <a:latin typeface="Segoe UI" panose="020B0502040204020203" pitchFamily="34" charset="0"/>
                <a:cs typeface="Segoe UI" panose="020B0502040204020203" pitchFamily="34" charset="0"/>
              </a:rPr>
              <a:t>Fiscalizar la gestión pública del gobierno regional. Para tal efecto, el gobierno regional le asigna los recursos que le permitan la capacidad logística y el apoyo profesional necesarios.</a:t>
            </a:r>
          </a:p>
          <a:p>
            <a:pPr marL="1143000" indent="-1143000" algn="just">
              <a:buFont typeface="+mj-lt"/>
              <a:buAutoNum type="alphaLcParenR"/>
            </a:pPr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6D33C04-A899-41D7-B332-AA12D96F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573A618-90C6-4715-B127-296CF5FA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4</a:t>
            </a:fld>
            <a:endParaRPr lang="es-PE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853121A-7637-421B-8192-C5F327B95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411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1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7EB7B3-3AF8-46A2-9E8C-B315B2D5A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292" y="193748"/>
            <a:ext cx="10643191" cy="974577"/>
          </a:xfrm>
        </p:spPr>
        <p:txBody>
          <a:bodyPr>
            <a:normAutofit/>
          </a:bodyPr>
          <a:lstStyle/>
          <a:p>
            <a:r>
              <a:rPr lang="es-PE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CORRUPCIÓN EN LOS GOBIERNOS REGIONALES 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F85FF43-F086-48FD-872F-27FC6F2B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F05AE6A-13C3-4CE5-945F-20A19497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5</a:t>
            </a:fld>
            <a:endParaRPr lang="es-PE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xmlns="" id="{EC3618D4-AD54-41A0-AAA6-F8737FCC793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44740" t="28625" r="27539" b="13872"/>
          <a:stretch/>
        </p:blipFill>
        <p:spPr bwMode="auto">
          <a:xfrm>
            <a:off x="3955313" y="1020726"/>
            <a:ext cx="4005300" cy="51562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04EA061-23A1-45D7-9A16-480BA6E761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A591F670-F5D0-481B-BF69-AB0AC140CA82}"/>
              </a:ext>
            </a:extLst>
          </p:cNvPr>
          <p:cNvSpPr/>
          <p:nvPr/>
        </p:nvSpPr>
        <p:spPr>
          <a:xfrm>
            <a:off x="8199636" y="6076316"/>
            <a:ext cx="2751074" cy="339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P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Defensoría del Pueblo (2021)</a:t>
            </a:r>
            <a:endParaRPr lang="es-P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59B03014-7CFB-43D8-B8F8-A9FE41B5103C}"/>
              </a:ext>
            </a:extLst>
          </p:cNvPr>
          <p:cNvCxnSpPr>
            <a:cxnSpLocks/>
          </p:cNvCxnSpPr>
          <p:nvPr/>
        </p:nvCxnSpPr>
        <p:spPr>
          <a:xfrm>
            <a:off x="2993756" y="1917991"/>
            <a:ext cx="4465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0891214E-6D4A-46CA-B425-A210B56389D8}"/>
              </a:ext>
            </a:extLst>
          </p:cNvPr>
          <p:cNvCxnSpPr>
            <a:cxnSpLocks/>
          </p:cNvCxnSpPr>
          <p:nvPr/>
        </p:nvCxnSpPr>
        <p:spPr>
          <a:xfrm flipH="1">
            <a:off x="5995003" y="2267562"/>
            <a:ext cx="2071933" cy="19081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38C42F29-35A4-4BFD-AA16-38D7D350E2AD}"/>
              </a:ext>
            </a:extLst>
          </p:cNvPr>
          <p:cNvSpPr txBox="1"/>
          <p:nvPr/>
        </p:nvSpPr>
        <p:spPr>
          <a:xfrm>
            <a:off x="8274274" y="1586225"/>
            <a:ext cx="2179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Junín es la región con mas alto números de casos de corrupción - 445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xmlns="" id="{FC1900FB-C082-45C5-9C0B-2E397A6B1A55}"/>
              </a:ext>
            </a:extLst>
          </p:cNvPr>
          <p:cNvCxnSpPr>
            <a:cxnSpLocks/>
          </p:cNvCxnSpPr>
          <p:nvPr/>
        </p:nvCxnSpPr>
        <p:spPr>
          <a:xfrm flipV="1">
            <a:off x="3955312" y="4295553"/>
            <a:ext cx="1339702" cy="2020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C950D6B2-4D7B-469E-BF49-6EBE19AD25CF}"/>
              </a:ext>
            </a:extLst>
          </p:cNvPr>
          <p:cNvSpPr txBox="1"/>
          <p:nvPr/>
        </p:nvSpPr>
        <p:spPr>
          <a:xfrm>
            <a:off x="2025887" y="4150244"/>
            <a:ext cx="2179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Lima es la segunda región con mas alto números de casos - 411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43D7D4AA-8EC5-486C-8525-ACA95B7EF90D}"/>
              </a:ext>
            </a:extLst>
          </p:cNvPr>
          <p:cNvSpPr/>
          <p:nvPr/>
        </p:nvSpPr>
        <p:spPr>
          <a:xfrm flipV="1">
            <a:off x="6757748" y="1649411"/>
            <a:ext cx="1110345" cy="139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1826918E-1901-4D92-BF48-5440614A3A76}"/>
              </a:ext>
            </a:extLst>
          </p:cNvPr>
          <p:cNvSpPr txBox="1"/>
          <p:nvPr/>
        </p:nvSpPr>
        <p:spPr>
          <a:xfrm>
            <a:off x="1771012" y="1271660"/>
            <a:ext cx="289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i="1" dirty="0"/>
              <a:t>TOTAL DE CASOS A NIVEL NACIONAL: 4225 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BC2BAD12-428B-4232-8565-F395C3B3E242}"/>
              </a:ext>
            </a:extLst>
          </p:cNvPr>
          <p:cNvSpPr/>
          <p:nvPr/>
        </p:nvSpPr>
        <p:spPr>
          <a:xfrm>
            <a:off x="6757748" y="1297172"/>
            <a:ext cx="1110345" cy="352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xmlns="" id="{B62423CD-DAB8-4866-9F7B-F3E3BD0E35F8}"/>
              </a:ext>
            </a:extLst>
          </p:cNvPr>
          <p:cNvSpPr/>
          <p:nvPr/>
        </p:nvSpPr>
        <p:spPr>
          <a:xfrm>
            <a:off x="9287538" y="4775058"/>
            <a:ext cx="372140" cy="2020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D5D0A1BA-078A-40AB-ADAE-E8B37D59703A}"/>
              </a:ext>
            </a:extLst>
          </p:cNvPr>
          <p:cNvSpPr/>
          <p:nvPr/>
        </p:nvSpPr>
        <p:spPr>
          <a:xfrm>
            <a:off x="9271590" y="4057774"/>
            <a:ext cx="372140" cy="2020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5A02FA96-66C7-4DFD-8860-B20C1D0534D2}"/>
              </a:ext>
            </a:extLst>
          </p:cNvPr>
          <p:cNvSpPr/>
          <p:nvPr/>
        </p:nvSpPr>
        <p:spPr>
          <a:xfrm>
            <a:off x="9271590" y="4404785"/>
            <a:ext cx="372140" cy="20202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2F7E0273-4E77-4B31-8073-9488159C7708}"/>
              </a:ext>
            </a:extLst>
          </p:cNvPr>
          <p:cNvSpPr txBox="1"/>
          <p:nvPr/>
        </p:nvSpPr>
        <p:spPr>
          <a:xfrm>
            <a:off x="9750053" y="3996355"/>
            <a:ext cx="1807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/>
              <a:t>MENOR INCIDENCIA 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198BECA-AD5D-4115-A282-0062ABD02625}"/>
              </a:ext>
            </a:extLst>
          </p:cNvPr>
          <p:cNvSpPr txBox="1"/>
          <p:nvPr/>
        </p:nvSpPr>
        <p:spPr>
          <a:xfrm>
            <a:off x="9750053" y="4404785"/>
            <a:ext cx="1959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/>
              <a:t>MEDIANA INCIDENCIA 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2B79C60A-0FFE-4625-97A2-F918D0A9536F}"/>
              </a:ext>
            </a:extLst>
          </p:cNvPr>
          <p:cNvSpPr txBox="1"/>
          <p:nvPr/>
        </p:nvSpPr>
        <p:spPr>
          <a:xfrm>
            <a:off x="9750053" y="4732051"/>
            <a:ext cx="1959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/>
              <a:t>ALERTA </a:t>
            </a:r>
          </a:p>
        </p:txBody>
      </p:sp>
    </p:spTree>
    <p:extLst>
      <p:ext uri="{BB962C8B-B14F-4D97-AF65-F5344CB8AC3E}">
        <p14:creationId xmlns:p14="http://schemas.microsoft.com/office/powerpoint/2010/main" val="390200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24B739B-0576-4168-8829-54E73B9DC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A9E35AE-4CCB-4F2B-A097-9A34B32A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6</a:t>
            </a:fld>
            <a:endParaRPr lang="es-PE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35E09705-A667-4E95-B389-57E1AA1CD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618" y="350875"/>
            <a:ext cx="10079665" cy="1339814"/>
          </a:xfrm>
        </p:spPr>
        <p:txBody>
          <a:bodyPr>
            <a:normAutofit fontScale="90000"/>
          </a:bodyPr>
          <a:lstStyle/>
          <a:p>
            <a:r>
              <a:rPr lang="es-PE" sz="3100" b="1" dirty="0">
                <a:latin typeface="Segoe UI" panose="020B0502040204020203" pitchFamily="34" charset="0"/>
                <a:cs typeface="Segoe UI" panose="020B0502040204020203" pitchFamily="34" charset="0"/>
              </a:rPr>
              <a:t>Cifras de sentenciados y procesados por regiones, según cargo público</a:t>
            </a: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xmlns="" id="{9820ED01-FB3A-419D-ACCE-3CD9B42F895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39714" t="28349" r="21736" b="8184"/>
          <a:stretch/>
        </p:blipFill>
        <p:spPr bwMode="auto">
          <a:xfrm>
            <a:off x="3232298" y="1391329"/>
            <a:ext cx="5378302" cy="4794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9789BDB-DAEC-48AB-8CEB-B781AC93DE70}"/>
              </a:ext>
            </a:extLst>
          </p:cNvPr>
          <p:cNvSpPr/>
          <p:nvPr/>
        </p:nvSpPr>
        <p:spPr>
          <a:xfrm>
            <a:off x="8305409" y="5805377"/>
            <a:ext cx="3347875" cy="318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PE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Defensoría del Pueblo (2021)</a:t>
            </a:r>
            <a:endParaRPr lang="es-P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D3A07D7-F29D-4C4A-B8B6-67C1B8B59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F4CB9B4B-A2D3-4F77-BE08-507891C916C9}"/>
              </a:ext>
            </a:extLst>
          </p:cNvPr>
          <p:cNvCxnSpPr>
            <a:cxnSpLocks/>
          </p:cNvCxnSpPr>
          <p:nvPr/>
        </p:nvCxnSpPr>
        <p:spPr>
          <a:xfrm>
            <a:off x="2679405" y="2307265"/>
            <a:ext cx="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7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DDF91E-89F1-4CCB-8F95-CE98A806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834" y="248056"/>
            <a:ext cx="10185552" cy="1222744"/>
          </a:xfrm>
        </p:spPr>
        <p:txBody>
          <a:bodyPr>
            <a:normAutofit fontScale="90000"/>
          </a:bodyPr>
          <a:lstStyle/>
          <a:p>
            <a:r>
              <a:rPr lang="es-PE" b="1" dirty="0">
                <a:latin typeface="Segoe UI" panose="020B0502040204020203" pitchFamily="34" charset="0"/>
                <a:cs typeface="Segoe UI" panose="020B0502040204020203" pitchFamily="34" charset="0"/>
              </a:rPr>
              <a:t>FUNDAMENTOS DE LA PROPUESTA LEGISLATIVA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AC3F296-14A8-4DA0-8CEB-7393C4676E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02A7BBB0-5EF5-4F6D-BEE5-2AB0D20FF4C8}"/>
              </a:ext>
            </a:extLst>
          </p:cNvPr>
          <p:cNvSpPr/>
          <p:nvPr/>
        </p:nvSpPr>
        <p:spPr>
          <a:xfrm>
            <a:off x="4233532" y="2113444"/>
            <a:ext cx="2753832" cy="25163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CONSEJOS REGIONALES 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7E8F87BC-D6D9-4F1A-B9E0-37D53635BE63}"/>
              </a:ext>
            </a:extLst>
          </p:cNvPr>
          <p:cNvCxnSpPr>
            <a:cxnSpLocks/>
          </p:cNvCxnSpPr>
          <p:nvPr/>
        </p:nvCxnSpPr>
        <p:spPr>
          <a:xfrm flipV="1">
            <a:off x="7131791" y="3536960"/>
            <a:ext cx="1334382" cy="6989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07A0D81B-726E-41BA-A0BE-9135314677B5}"/>
              </a:ext>
            </a:extLst>
          </p:cNvPr>
          <p:cNvCxnSpPr>
            <a:cxnSpLocks/>
          </p:cNvCxnSpPr>
          <p:nvPr/>
        </p:nvCxnSpPr>
        <p:spPr>
          <a:xfrm flipV="1">
            <a:off x="7181848" y="2071909"/>
            <a:ext cx="1349888" cy="5419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F9E6B79D-37D9-4F29-8C7B-25054EC88BA2}"/>
              </a:ext>
            </a:extLst>
          </p:cNvPr>
          <p:cNvSpPr/>
          <p:nvPr/>
        </p:nvSpPr>
        <p:spPr>
          <a:xfrm>
            <a:off x="8610600" y="1025435"/>
            <a:ext cx="2931922" cy="176262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0" lang="es-PE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DEPENDENCIA ECONÓMICA Y POLITICA RESPECTO A </a:t>
            </a:r>
            <a:r>
              <a:rPr lang="es-PE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LOS TITULARES DE LOS PLIEGOS PRESUPUESTARIOS</a:t>
            </a:r>
            <a:endParaRPr kumimoji="0" lang="es-PE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91E43828-072F-4D40-91B5-97E6780DADA2}"/>
              </a:ext>
            </a:extLst>
          </p:cNvPr>
          <p:cNvSpPr/>
          <p:nvPr/>
        </p:nvSpPr>
        <p:spPr>
          <a:xfrm>
            <a:off x="1455110" y="2481719"/>
            <a:ext cx="1815511" cy="1254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PROBLEMA</a:t>
            </a:r>
            <a:r>
              <a:rPr kumimoji="0" lang="es-P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PE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xmlns="" id="{CD8A915E-AD20-4A12-9544-C11A19506367}"/>
              </a:ext>
            </a:extLst>
          </p:cNvPr>
          <p:cNvCxnSpPr>
            <a:cxnSpLocks/>
          </p:cNvCxnSpPr>
          <p:nvPr/>
        </p:nvCxnSpPr>
        <p:spPr>
          <a:xfrm>
            <a:off x="3402423" y="3199394"/>
            <a:ext cx="83110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223ADBBB-11C7-4033-BD9A-B7563419FB38}"/>
              </a:ext>
            </a:extLst>
          </p:cNvPr>
          <p:cNvSpPr/>
          <p:nvPr/>
        </p:nvSpPr>
        <p:spPr>
          <a:xfrm>
            <a:off x="8610600" y="2982611"/>
            <a:ext cx="2931922" cy="19396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RECURSOS ECONÓMICOS  LIMITADOS PARA ADQUISICIÓN DE BIENES O CONTRATACIÓN DE SERVICIOS 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2AB99B2-7537-4131-82A6-77D9EF0D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7</a:t>
            </a:fld>
            <a:endParaRPr lang="es-PE"/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xmlns="" id="{D47195E5-A1C0-4602-B8B0-7B7260E5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F8E8E949-D5B0-4E5E-B109-15F4C01C9B3F}"/>
              </a:ext>
            </a:extLst>
          </p:cNvPr>
          <p:cNvSpPr txBox="1"/>
          <p:nvPr/>
        </p:nvSpPr>
        <p:spPr>
          <a:xfrm>
            <a:off x="1796902" y="5272475"/>
            <a:ext cx="6917366" cy="11079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PE" sz="2200" b="1" i="1" u="sng" dirty="0">
                <a:latin typeface="Segoe UI" panose="020B0502040204020203" pitchFamily="34" charset="0"/>
                <a:cs typeface="Segoe UI" panose="020B0502040204020203" pitchFamily="34" charset="0"/>
              </a:rPr>
              <a:t>CONSECUENCIAS</a:t>
            </a:r>
            <a:r>
              <a:rPr lang="es-PE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: LIMITADA Y DEFICIENTE CAPACIDAD DE FISCALIZACION DEL EJECUTIVO REGIONAL </a:t>
            </a:r>
          </a:p>
        </p:txBody>
      </p:sp>
      <p:cxnSp>
        <p:nvCxnSpPr>
          <p:cNvPr id="26" name="Conector: angular 25">
            <a:extLst>
              <a:ext uri="{FF2B5EF4-FFF2-40B4-BE49-F238E27FC236}">
                <a16:creationId xmlns:a16="http://schemas.microsoft.com/office/drawing/2014/main" xmlns="" id="{F99CD5D5-C52C-4DB8-97C9-5CCED41AC3DC}"/>
              </a:ext>
            </a:extLst>
          </p:cNvPr>
          <p:cNvCxnSpPr>
            <a:cxnSpLocks/>
          </p:cNvCxnSpPr>
          <p:nvPr/>
        </p:nvCxnSpPr>
        <p:spPr>
          <a:xfrm rot="5400000">
            <a:off x="9119777" y="4812691"/>
            <a:ext cx="723608" cy="1189959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57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DDF91E-89F1-4CCB-8F95-CE98A806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292" y="132197"/>
            <a:ext cx="9886507" cy="1325563"/>
          </a:xfrm>
        </p:spPr>
        <p:txBody>
          <a:bodyPr>
            <a:normAutofit/>
          </a:bodyPr>
          <a:lstStyle/>
          <a:p>
            <a:r>
              <a:rPr lang="es-PE" b="1" dirty="0">
                <a:latin typeface="Segoe UI" panose="020B0502040204020203" pitchFamily="34" charset="0"/>
                <a:cs typeface="Segoe UI" panose="020B0502040204020203" pitchFamily="34" charset="0"/>
              </a:rPr>
              <a:t>FINALIDAD DE LA PROPUESTA LEGISLATIVA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AC3F296-14A8-4DA0-8CEB-7393C4676E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02A7BBB0-5EF5-4F6D-BEE5-2AB0D20FF4C8}"/>
              </a:ext>
            </a:extLst>
          </p:cNvPr>
          <p:cNvSpPr/>
          <p:nvPr/>
        </p:nvSpPr>
        <p:spPr>
          <a:xfrm>
            <a:off x="1626780" y="2349653"/>
            <a:ext cx="2307267" cy="29347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b="1" dirty="0">
                <a:solidFill>
                  <a:schemeClr val="tx1"/>
                </a:solidFill>
              </a:rPr>
              <a:t>MODIFICAR EL ART. 13 DE LA LEY ORGÁNICA DE GOBIERNOS REGIONALES 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7E8F87BC-D6D9-4F1A-B9E0-37D53635BE63}"/>
              </a:ext>
            </a:extLst>
          </p:cNvPr>
          <p:cNvCxnSpPr>
            <a:cxnSpLocks/>
          </p:cNvCxnSpPr>
          <p:nvPr/>
        </p:nvCxnSpPr>
        <p:spPr>
          <a:xfrm>
            <a:off x="4098405" y="3997842"/>
            <a:ext cx="1529759" cy="5453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xmlns="" id="{07A0D81B-726E-41BA-A0BE-9135314677B5}"/>
              </a:ext>
            </a:extLst>
          </p:cNvPr>
          <p:cNvCxnSpPr>
            <a:cxnSpLocks/>
          </p:cNvCxnSpPr>
          <p:nvPr/>
        </p:nvCxnSpPr>
        <p:spPr>
          <a:xfrm flipV="1">
            <a:off x="4058091" y="2638425"/>
            <a:ext cx="1570073" cy="72409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F9E6B79D-37D9-4F29-8C7B-25054EC88BA2}"/>
              </a:ext>
            </a:extLst>
          </p:cNvPr>
          <p:cNvSpPr/>
          <p:nvPr/>
        </p:nvSpPr>
        <p:spPr>
          <a:xfrm>
            <a:off x="5720316" y="1852406"/>
            <a:ext cx="3060404" cy="12227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>
                <a:solidFill>
                  <a:schemeClr val="tx1"/>
                </a:solidFill>
              </a:rPr>
              <a:t>AUTONOMÍA PRESUPUESTARIA 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C5D3B8AE-AB76-4F34-86C7-5C5044A5D013}"/>
              </a:ext>
            </a:extLst>
          </p:cNvPr>
          <p:cNvSpPr/>
          <p:nvPr/>
        </p:nvSpPr>
        <p:spPr>
          <a:xfrm>
            <a:off x="5720316" y="3772147"/>
            <a:ext cx="3060404" cy="13306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b="1" dirty="0">
                <a:solidFill>
                  <a:schemeClr val="tx1"/>
                </a:solidFill>
              </a:rPr>
              <a:t>FORTALECIMIENTO DE SU CAPACIDAD FISCALIZADORA</a:t>
            </a:r>
          </a:p>
        </p:txBody>
      </p:sp>
      <p:sp>
        <p:nvSpPr>
          <p:cNvPr id="30" name="Marcador de número de diapositiva 29">
            <a:extLst>
              <a:ext uri="{FF2B5EF4-FFF2-40B4-BE49-F238E27FC236}">
                <a16:creationId xmlns:a16="http://schemas.microsoft.com/office/drawing/2014/main" xmlns="" id="{A658759D-BCA9-46DF-A5FE-8DFB9EF9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8</a:t>
            </a:fld>
            <a:endParaRPr lang="es-PE"/>
          </a:p>
        </p:txBody>
      </p:sp>
      <p:sp>
        <p:nvSpPr>
          <p:cNvPr id="31" name="Marcador de pie de página 30">
            <a:extLst>
              <a:ext uri="{FF2B5EF4-FFF2-40B4-BE49-F238E27FC236}">
                <a16:creationId xmlns:a16="http://schemas.microsoft.com/office/drawing/2014/main" xmlns="" id="{5D4D28D9-4EC3-496F-BE4D-3F3ED98F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xmlns="" id="{C701BF9D-536E-4646-8A0C-2A5862239B8D}"/>
              </a:ext>
            </a:extLst>
          </p:cNvPr>
          <p:cNvSpPr/>
          <p:nvPr/>
        </p:nvSpPr>
        <p:spPr>
          <a:xfrm>
            <a:off x="8780720" y="3246437"/>
            <a:ext cx="691117" cy="3651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6C66DDEA-6D18-4264-BC74-4BCC139F9B7B}"/>
              </a:ext>
            </a:extLst>
          </p:cNvPr>
          <p:cNvSpPr/>
          <p:nvPr/>
        </p:nvSpPr>
        <p:spPr>
          <a:xfrm>
            <a:off x="9528546" y="2579945"/>
            <a:ext cx="2103473" cy="17402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b="1" i="1" dirty="0">
                <a:solidFill>
                  <a:schemeClr val="tx1"/>
                </a:solidFill>
              </a:rPr>
              <a:t>CONSEJOS REGIONALES </a:t>
            </a:r>
          </a:p>
        </p:txBody>
      </p:sp>
    </p:spTree>
    <p:extLst>
      <p:ext uri="{BB962C8B-B14F-4D97-AF65-F5344CB8AC3E}">
        <p14:creationId xmlns:p14="http://schemas.microsoft.com/office/powerpoint/2010/main" val="136209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F4DEA9-4876-40B8-97D3-12F25BF9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660" y="365125"/>
            <a:ext cx="9897140" cy="1049005"/>
          </a:xfrm>
        </p:spPr>
        <p:txBody>
          <a:bodyPr/>
          <a:lstStyle/>
          <a:p>
            <a:r>
              <a:rPr lang="es-PE" b="1" dirty="0">
                <a:latin typeface="Segoe UI" panose="020B0502040204020203" pitchFamily="34" charset="0"/>
                <a:cs typeface="Segoe UI" panose="020B0502040204020203" pitchFamily="34" charset="0"/>
              </a:rPr>
              <a:t>PROPUESTA DE MODIFICACIÓN</a:t>
            </a: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01C11D7-2FE8-46AE-B046-7B3E61F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44" t="22171" r="68430" b="11163"/>
          <a:stretch/>
        </p:blipFill>
        <p:spPr>
          <a:xfrm>
            <a:off x="0" y="0"/>
            <a:ext cx="1339702" cy="6858000"/>
          </a:xfrm>
          <a:prstGeom prst="rect">
            <a:avLst/>
          </a:prstGeom>
        </p:spPr>
      </p:pic>
      <p:sp>
        <p:nvSpPr>
          <p:cNvPr id="9" name="Flecha: a la derecha 8">
            <a:extLst>
              <a:ext uri="{FF2B5EF4-FFF2-40B4-BE49-F238E27FC236}">
                <a16:creationId xmlns:a16="http://schemas.microsoft.com/office/drawing/2014/main" xmlns="" id="{130DBC32-F2DD-4D7A-81BD-6A9A16AD93C8}"/>
              </a:ext>
            </a:extLst>
          </p:cNvPr>
          <p:cNvSpPr/>
          <p:nvPr/>
        </p:nvSpPr>
        <p:spPr>
          <a:xfrm rot="10800000">
            <a:off x="9696893" y="3703020"/>
            <a:ext cx="457200" cy="220394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C59CE00D-3243-4365-8C6C-E0343C61190D}"/>
              </a:ext>
            </a:extLst>
          </p:cNvPr>
          <p:cNvSpPr/>
          <p:nvPr/>
        </p:nvSpPr>
        <p:spPr>
          <a:xfrm>
            <a:off x="10255102" y="3485051"/>
            <a:ext cx="1698552" cy="92746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INCORPORACIÓN PROPUESTA 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C7EF0B6B-F1F2-4B02-8153-3EB68ADDF38C}"/>
              </a:ext>
            </a:extLst>
          </p:cNvPr>
          <p:cNvCxnSpPr>
            <a:cxnSpLocks/>
          </p:cNvCxnSpPr>
          <p:nvPr/>
        </p:nvCxnSpPr>
        <p:spPr>
          <a:xfrm>
            <a:off x="8420986" y="3819976"/>
            <a:ext cx="10738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464A76CB-4474-459F-B670-D9812561FD0B}"/>
              </a:ext>
            </a:extLst>
          </p:cNvPr>
          <p:cNvCxnSpPr/>
          <p:nvPr/>
        </p:nvCxnSpPr>
        <p:spPr>
          <a:xfrm>
            <a:off x="6044609" y="4019107"/>
            <a:ext cx="34502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xmlns="" id="{5272CBC4-0B64-4CF5-A352-BCD25C8A6848}"/>
              </a:ext>
            </a:extLst>
          </p:cNvPr>
          <p:cNvCxnSpPr/>
          <p:nvPr/>
        </p:nvCxnSpPr>
        <p:spPr>
          <a:xfrm>
            <a:off x="6044609" y="4231758"/>
            <a:ext cx="89845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Marcador de número de diapositiva 26">
            <a:extLst>
              <a:ext uri="{FF2B5EF4-FFF2-40B4-BE49-F238E27FC236}">
                <a16:creationId xmlns:a16="http://schemas.microsoft.com/office/drawing/2014/main" xmlns="" id="{A4C61AB5-22C2-4121-B32C-F22BF24F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0AC-C948-4F39-B86E-31BE55A877C3}" type="slidenum">
              <a:rPr lang="es-PE" smtClean="0"/>
              <a:t>9</a:t>
            </a:fld>
            <a:endParaRPr lang="es-PE"/>
          </a:p>
        </p:txBody>
      </p:sp>
      <p:sp>
        <p:nvSpPr>
          <p:cNvPr id="28" name="Marcador de pie de página 27">
            <a:extLst>
              <a:ext uri="{FF2B5EF4-FFF2-40B4-BE49-F238E27FC236}">
                <a16:creationId xmlns:a16="http://schemas.microsoft.com/office/drawing/2014/main" xmlns="" id="{BEC0A1D6-D55C-485A-A414-DD4178E8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Despacho Congresal Eduardo Salhuana 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xmlns="" id="{3FBF0351-5A61-40E2-9928-908978F9D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354" y="1728811"/>
            <a:ext cx="7281530" cy="404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09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553</Words>
  <Application>Microsoft Office PowerPoint</Application>
  <PresentationFormat>Panorámica</PresentationFormat>
  <Paragraphs>73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Times New Roman</vt:lpstr>
      <vt:lpstr>Tema de Office</vt:lpstr>
      <vt:lpstr>COMISIÓN DE DESCENTRALIZACIÓN, REGIONALIZACIÓN, GOBIERNOS LOCALES Y MODERNIZACIÓN DE LA GESTIÓN DEL ESTADO    </vt:lpstr>
      <vt:lpstr>CONSEJOS REGIONALES </vt:lpstr>
      <vt:lpstr>FUNCIONES DE LOS CONSEJOS REGIONALES </vt:lpstr>
      <vt:lpstr>Presentación de PowerPoint</vt:lpstr>
      <vt:lpstr>CORRUPCIÓN EN LOS GOBIERNOS REGIONALES </vt:lpstr>
      <vt:lpstr>Cifras de sentenciados y procesados por regiones, según cargo público </vt:lpstr>
      <vt:lpstr>FUNDAMENTOS DE LA PROPUESTA LEGISLATIVA </vt:lpstr>
      <vt:lpstr>FINALIDAD DE LA PROPUESTA LEGISLATIVA </vt:lpstr>
      <vt:lpstr>PROPUESTA DE MODIFICACIÓN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DE ENERGÍA Y MINAS</dc:title>
  <dc:creator>Saby Sonia Meza Malqui</dc:creator>
  <cp:lastModifiedBy>Roberto Miranda Chuman</cp:lastModifiedBy>
  <cp:revision>7</cp:revision>
  <cp:lastPrinted>2022-09-14T00:03:05Z</cp:lastPrinted>
  <dcterms:created xsi:type="dcterms:W3CDTF">2022-09-12T17:20:54Z</dcterms:created>
  <dcterms:modified xsi:type="dcterms:W3CDTF">2022-09-14T21:27:19Z</dcterms:modified>
</cp:coreProperties>
</file>