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68" r:id="rId5"/>
    <p:sldId id="259" r:id="rId6"/>
    <p:sldId id="260" r:id="rId7"/>
    <p:sldId id="262" r:id="rId8"/>
    <p:sldId id="269" r:id="rId9"/>
    <p:sldId id="264" r:id="rId10"/>
    <p:sldId id="267" r:id="rId11"/>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7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936128D-1CE5-4AEA-8908-95219B99B108}" type="datetimeFigureOut">
              <a:rPr lang="es-PE" smtClean="0"/>
              <a:t>20/09/2022</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BB9F3D54-D677-4EFE-960B-5120E0C87B77}" type="slidenum">
              <a:rPr lang="es-PE" smtClean="0"/>
              <a:t>‹Nº›</a:t>
            </a:fld>
            <a:endParaRPr lang="es-PE" dirty="0"/>
          </a:p>
        </p:txBody>
      </p:sp>
    </p:spTree>
    <p:extLst>
      <p:ext uri="{BB962C8B-B14F-4D97-AF65-F5344CB8AC3E}">
        <p14:creationId xmlns:p14="http://schemas.microsoft.com/office/powerpoint/2010/main" val="637316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36128D-1CE5-4AEA-8908-95219B99B108}" type="datetimeFigureOut">
              <a:rPr lang="es-PE" smtClean="0"/>
              <a:t>20/09/2022</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BB9F3D54-D677-4EFE-960B-5120E0C87B77}" type="slidenum">
              <a:rPr lang="es-PE" smtClean="0"/>
              <a:t>‹Nº›</a:t>
            </a:fld>
            <a:endParaRPr lang="es-PE" dirty="0"/>
          </a:p>
        </p:txBody>
      </p:sp>
    </p:spTree>
    <p:extLst>
      <p:ext uri="{BB962C8B-B14F-4D97-AF65-F5344CB8AC3E}">
        <p14:creationId xmlns:p14="http://schemas.microsoft.com/office/powerpoint/2010/main" val="420345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36128D-1CE5-4AEA-8908-95219B99B108}" type="datetimeFigureOut">
              <a:rPr lang="es-PE" smtClean="0"/>
              <a:t>20/09/2022</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BB9F3D54-D677-4EFE-960B-5120E0C87B77}" type="slidenum">
              <a:rPr lang="es-PE" smtClean="0"/>
              <a:t>‹Nº›</a:t>
            </a:fld>
            <a:endParaRPr lang="es-PE" dirty="0"/>
          </a:p>
        </p:txBody>
      </p:sp>
    </p:spTree>
    <p:extLst>
      <p:ext uri="{BB962C8B-B14F-4D97-AF65-F5344CB8AC3E}">
        <p14:creationId xmlns:p14="http://schemas.microsoft.com/office/powerpoint/2010/main" val="349389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36128D-1CE5-4AEA-8908-95219B99B108}" type="datetimeFigureOut">
              <a:rPr lang="es-PE" smtClean="0"/>
              <a:t>20/09/2022</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BB9F3D54-D677-4EFE-960B-5120E0C87B77}" type="slidenum">
              <a:rPr lang="es-PE" smtClean="0"/>
              <a:t>‹Nº›</a:t>
            </a:fld>
            <a:endParaRPr lang="es-PE" dirty="0"/>
          </a:p>
        </p:txBody>
      </p:sp>
    </p:spTree>
    <p:extLst>
      <p:ext uri="{BB962C8B-B14F-4D97-AF65-F5344CB8AC3E}">
        <p14:creationId xmlns:p14="http://schemas.microsoft.com/office/powerpoint/2010/main" val="274040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936128D-1CE5-4AEA-8908-95219B99B108}" type="datetimeFigureOut">
              <a:rPr lang="es-PE" smtClean="0"/>
              <a:t>20/09/2022</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6" name="Slide Number Placeholder 5"/>
          <p:cNvSpPr>
            <a:spLocks noGrp="1"/>
          </p:cNvSpPr>
          <p:nvPr>
            <p:ph type="sldNum" sz="quarter" idx="12"/>
          </p:nvPr>
        </p:nvSpPr>
        <p:spPr/>
        <p:txBody>
          <a:bodyPr/>
          <a:lstStyle/>
          <a:p>
            <a:fld id="{BB9F3D54-D677-4EFE-960B-5120E0C87B77}" type="slidenum">
              <a:rPr lang="es-PE" smtClean="0"/>
              <a:t>‹Nº›</a:t>
            </a:fld>
            <a:endParaRPr lang="es-PE" dirty="0"/>
          </a:p>
        </p:txBody>
      </p:sp>
    </p:spTree>
    <p:extLst>
      <p:ext uri="{BB962C8B-B14F-4D97-AF65-F5344CB8AC3E}">
        <p14:creationId xmlns:p14="http://schemas.microsoft.com/office/powerpoint/2010/main" val="161606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936128D-1CE5-4AEA-8908-95219B99B108}" type="datetimeFigureOut">
              <a:rPr lang="es-PE" smtClean="0"/>
              <a:t>20/09/2022</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BB9F3D54-D677-4EFE-960B-5120E0C87B77}" type="slidenum">
              <a:rPr lang="es-PE" smtClean="0"/>
              <a:t>‹Nº›</a:t>
            </a:fld>
            <a:endParaRPr lang="es-PE" dirty="0"/>
          </a:p>
        </p:txBody>
      </p:sp>
    </p:spTree>
    <p:extLst>
      <p:ext uri="{BB962C8B-B14F-4D97-AF65-F5344CB8AC3E}">
        <p14:creationId xmlns:p14="http://schemas.microsoft.com/office/powerpoint/2010/main" val="343836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936128D-1CE5-4AEA-8908-95219B99B108}" type="datetimeFigureOut">
              <a:rPr lang="es-PE" smtClean="0"/>
              <a:t>20/09/2022</a:t>
            </a:fld>
            <a:endParaRPr lang="es-PE" dirty="0"/>
          </a:p>
        </p:txBody>
      </p:sp>
      <p:sp>
        <p:nvSpPr>
          <p:cNvPr id="8" name="Footer Placeholder 7"/>
          <p:cNvSpPr>
            <a:spLocks noGrp="1"/>
          </p:cNvSpPr>
          <p:nvPr>
            <p:ph type="ftr" sz="quarter" idx="11"/>
          </p:nvPr>
        </p:nvSpPr>
        <p:spPr/>
        <p:txBody>
          <a:bodyPr/>
          <a:lstStyle/>
          <a:p>
            <a:endParaRPr lang="es-PE" dirty="0"/>
          </a:p>
        </p:txBody>
      </p:sp>
      <p:sp>
        <p:nvSpPr>
          <p:cNvPr id="9" name="Slide Number Placeholder 8"/>
          <p:cNvSpPr>
            <a:spLocks noGrp="1"/>
          </p:cNvSpPr>
          <p:nvPr>
            <p:ph type="sldNum" sz="quarter" idx="12"/>
          </p:nvPr>
        </p:nvSpPr>
        <p:spPr/>
        <p:txBody>
          <a:bodyPr/>
          <a:lstStyle/>
          <a:p>
            <a:fld id="{BB9F3D54-D677-4EFE-960B-5120E0C87B77}" type="slidenum">
              <a:rPr lang="es-PE" smtClean="0"/>
              <a:t>‹Nº›</a:t>
            </a:fld>
            <a:endParaRPr lang="es-PE" dirty="0"/>
          </a:p>
        </p:txBody>
      </p:sp>
    </p:spTree>
    <p:extLst>
      <p:ext uri="{BB962C8B-B14F-4D97-AF65-F5344CB8AC3E}">
        <p14:creationId xmlns:p14="http://schemas.microsoft.com/office/powerpoint/2010/main" val="200308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936128D-1CE5-4AEA-8908-95219B99B108}" type="datetimeFigureOut">
              <a:rPr lang="es-PE" smtClean="0"/>
              <a:t>20/09/2022</a:t>
            </a:fld>
            <a:endParaRPr lang="es-PE" dirty="0"/>
          </a:p>
        </p:txBody>
      </p:sp>
      <p:sp>
        <p:nvSpPr>
          <p:cNvPr id="4" name="Footer Placeholder 3"/>
          <p:cNvSpPr>
            <a:spLocks noGrp="1"/>
          </p:cNvSpPr>
          <p:nvPr>
            <p:ph type="ftr" sz="quarter" idx="11"/>
          </p:nvPr>
        </p:nvSpPr>
        <p:spPr/>
        <p:txBody>
          <a:bodyPr/>
          <a:lstStyle/>
          <a:p>
            <a:endParaRPr lang="es-PE" dirty="0"/>
          </a:p>
        </p:txBody>
      </p:sp>
      <p:sp>
        <p:nvSpPr>
          <p:cNvPr id="5" name="Slide Number Placeholder 4"/>
          <p:cNvSpPr>
            <a:spLocks noGrp="1"/>
          </p:cNvSpPr>
          <p:nvPr>
            <p:ph type="sldNum" sz="quarter" idx="12"/>
          </p:nvPr>
        </p:nvSpPr>
        <p:spPr/>
        <p:txBody>
          <a:bodyPr/>
          <a:lstStyle/>
          <a:p>
            <a:fld id="{BB9F3D54-D677-4EFE-960B-5120E0C87B77}" type="slidenum">
              <a:rPr lang="es-PE" smtClean="0"/>
              <a:t>‹Nº›</a:t>
            </a:fld>
            <a:endParaRPr lang="es-PE" dirty="0"/>
          </a:p>
        </p:txBody>
      </p:sp>
    </p:spTree>
    <p:extLst>
      <p:ext uri="{BB962C8B-B14F-4D97-AF65-F5344CB8AC3E}">
        <p14:creationId xmlns:p14="http://schemas.microsoft.com/office/powerpoint/2010/main" val="98543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6128D-1CE5-4AEA-8908-95219B99B108}" type="datetimeFigureOut">
              <a:rPr lang="es-PE" smtClean="0"/>
              <a:t>20/09/2022</a:t>
            </a:fld>
            <a:endParaRPr lang="es-PE" dirty="0"/>
          </a:p>
        </p:txBody>
      </p:sp>
      <p:sp>
        <p:nvSpPr>
          <p:cNvPr id="3" name="Footer Placeholder 2"/>
          <p:cNvSpPr>
            <a:spLocks noGrp="1"/>
          </p:cNvSpPr>
          <p:nvPr>
            <p:ph type="ftr" sz="quarter" idx="11"/>
          </p:nvPr>
        </p:nvSpPr>
        <p:spPr/>
        <p:txBody>
          <a:bodyPr/>
          <a:lstStyle/>
          <a:p>
            <a:endParaRPr lang="es-PE" dirty="0"/>
          </a:p>
        </p:txBody>
      </p:sp>
      <p:sp>
        <p:nvSpPr>
          <p:cNvPr id="4" name="Slide Number Placeholder 3"/>
          <p:cNvSpPr>
            <a:spLocks noGrp="1"/>
          </p:cNvSpPr>
          <p:nvPr>
            <p:ph type="sldNum" sz="quarter" idx="12"/>
          </p:nvPr>
        </p:nvSpPr>
        <p:spPr/>
        <p:txBody>
          <a:bodyPr/>
          <a:lstStyle/>
          <a:p>
            <a:fld id="{BB9F3D54-D677-4EFE-960B-5120E0C87B77}" type="slidenum">
              <a:rPr lang="es-PE" smtClean="0"/>
              <a:t>‹Nº›</a:t>
            </a:fld>
            <a:endParaRPr lang="es-PE" dirty="0"/>
          </a:p>
        </p:txBody>
      </p:sp>
    </p:spTree>
    <p:extLst>
      <p:ext uri="{BB962C8B-B14F-4D97-AF65-F5344CB8AC3E}">
        <p14:creationId xmlns:p14="http://schemas.microsoft.com/office/powerpoint/2010/main" val="81303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936128D-1CE5-4AEA-8908-95219B99B108}" type="datetimeFigureOut">
              <a:rPr lang="es-PE" smtClean="0"/>
              <a:t>20/09/2022</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BB9F3D54-D677-4EFE-960B-5120E0C87B77}" type="slidenum">
              <a:rPr lang="es-PE" smtClean="0"/>
              <a:t>‹Nº›</a:t>
            </a:fld>
            <a:endParaRPr lang="es-PE" dirty="0"/>
          </a:p>
        </p:txBody>
      </p:sp>
    </p:spTree>
    <p:extLst>
      <p:ext uri="{BB962C8B-B14F-4D97-AF65-F5344CB8AC3E}">
        <p14:creationId xmlns:p14="http://schemas.microsoft.com/office/powerpoint/2010/main" val="303064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936128D-1CE5-4AEA-8908-95219B99B108}" type="datetimeFigureOut">
              <a:rPr lang="es-PE" smtClean="0"/>
              <a:t>20/09/2022</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7" name="Slide Number Placeholder 6"/>
          <p:cNvSpPr>
            <a:spLocks noGrp="1"/>
          </p:cNvSpPr>
          <p:nvPr>
            <p:ph type="sldNum" sz="quarter" idx="12"/>
          </p:nvPr>
        </p:nvSpPr>
        <p:spPr/>
        <p:txBody>
          <a:bodyPr/>
          <a:lstStyle/>
          <a:p>
            <a:fld id="{BB9F3D54-D677-4EFE-960B-5120E0C87B77}" type="slidenum">
              <a:rPr lang="es-PE" smtClean="0"/>
              <a:t>‹Nº›</a:t>
            </a:fld>
            <a:endParaRPr lang="es-PE" dirty="0"/>
          </a:p>
        </p:txBody>
      </p:sp>
    </p:spTree>
    <p:extLst>
      <p:ext uri="{BB962C8B-B14F-4D97-AF65-F5344CB8AC3E}">
        <p14:creationId xmlns:p14="http://schemas.microsoft.com/office/powerpoint/2010/main" val="226351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onfetti">
          <a:fgClr>
            <a:srgbClr val="F6C47A"/>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6128D-1CE5-4AEA-8908-95219B99B108}" type="datetimeFigureOut">
              <a:rPr lang="es-PE" smtClean="0"/>
              <a:t>20/09/2022</a:t>
            </a:fld>
            <a:endParaRPr lang="es-P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F3D54-D677-4EFE-960B-5120E0C87B77}" type="slidenum">
              <a:rPr lang="es-PE" smtClean="0"/>
              <a:t>‹Nº›</a:t>
            </a:fld>
            <a:endParaRPr lang="es-PE" dirty="0"/>
          </a:p>
        </p:txBody>
      </p:sp>
    </p:spTree>
    <p:extLst>
      <p:ext uri="{BB962C8B-B14F-4D97-AF65-F5344CB8AC3E}">
        <p14:creationId xmlns:p14="http://schemas.microsoft.com/office/powerpoint/2010/main" val="331603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mConfetti">
          <a:fgClr>
            <a:schemeClr val="accent5">
              <a:lumMod val="20000"/>
              <a:lumOff val="80000"/>
            </a:schemeClr>
          </a:fgClr>
          <a:bgClr>
            <a:schemeClr val="accent5">
              <a:lumMod val="20000"/>
              <a:lumOff val="80000"/>
            </a:schemeClr>
          </a:bgClr>
        </a:patt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482F07-CEEB-45A4-BC77-8D832B602589}"/>
              </a:ext>
            </a:extLst>
          </p:cNvPr>
          <p:cNvSpPr txBox="1"/>
          <p:nvPr/>
        </p:nvSpPr>
        <p:spPr>
          <a:xfrm>
            <a:off x="1838340" y="300057"/>
            <a:ext cx="9833316" cy="954107"/>
          </a:xfrm>
          <a:prstGeom prst="rect">
            <a:avLst/>
          </a:prstGeom>
          <a:noFill/>
          <a:ln>
            <a:noFill/>
          </a:ln>
          <a:effectLst>
            <a:glow rad="127000">
              <a:srgbClr val="FF9900"/>
            </a:glow>
            <a:outerShdw blurRad="190500" dist="228600" dir="2700000" algn="ctr">
              <a:schemeClr val="accent6">
                <a:lumMod val="60000"/>
                <a:lumOff val="40000"/>
                <a:alpha val="30000"/>
              </a:schemeClr>
            </a:outerShdw>
          </a:effectLst>
          <a:scene3d>
            <a:camera prst="perspectiveRight"/>
            <a:lightRig rig="glow" dir="t">
              <a:rot lat="0" lon="0" rev="4800000"/>
            </a:lightRig>
          </a:scene3d>
          <a:sp3d extrusionH="76200" prstMaterial="dkEdge">
            <a:bevelT w="127000" h="63500"/>
            <a:bevelB prst="angle"/>
          </a:sp3d>
        </p:spPr>
        <p:txBody>
          <a:bodyPr wrap="square">
            <a:spAutoFit/>
          </a:bodyPr>
          <a:lstStyle/>
          <a:p>
            <a:pPr algn="ctr"/>
            <a:r>
              <a:rPr lang="es-PE" sz="2800" dirty="0">
                <a:latin typeface="Arial Black" panose="020B0A04020102020204" pitchFamily="34" charset="0"/>
              </a:rPr>
              <a:t>PROPUESTA LEGISLATIVA PRESENTADA POR LA CONGRESISTA NILZA CHACÓN TRUJILLO </a:t>
            </a:r>
            <a:endParaRPr lang="es-PE" sz="2800" dirty="0"/>
          </a:p>
        </p:txBody>
      </p:sp>
      <p:sp>
        <p:nvSpPr>
          <p:cNvPr id="5" name="CuadroTexto 4">
            <a:extLst>
              <a:ext uri="{FF2B5EF4-FFF2-40B4-BE49-F238E27FC236}">
                <a16:creationId xmlns:a16="http://schemas.microsoft.com/office/drawing/2014/main" id="{157ACA60-A403-4DCE-A23A-1A0AC70BA727}"/>
              </a:ext>
            </a:extLst>
          </p:cNvPr>
          <p:cNvSpPr txBox="1"/>
          <p:nvPr/>
        </p:nvSpPr>
        <p:spPr>
          <a:xfrm>
            <a:off x="1624818" y="1460281"/>
            <a:ext cx="9566031" cy="1077218"/>
          </a:xfrm>
          <a:prstGeom prst="rect">
            <a:avLst/>
          </a:prstGeom>
          <a:noFill/>
        </p:spPr>
        <p:txBody>
          <a:bodyPr wrap="square" rtlCol="0">
            <a:spAutoFit/>
          </a:bodyPr>
          <a:lstStyle/>
          <a:p>
            <a:pPr algn="ctr"/>
            <a:r>
              <a:rPr lang="es-ES" sz="3200" b="1" dirty="0">
                <a:latin typeface="Arial Black" panose="020B0A04020102020204" pitchFamily="34" charset="0"/>
              </a:rPr>
              <a:t>Miembro del Grupo Parlamentario</a:t>
            </a:r>
            <a:br>
              <a:rPr lang="es-ES" sz="3200" b="1" dirty="0">
                <a:latin typeface="Arial Black" panose="020B0A04020102020204" pitchFamily="34" charset="0"/>
              </a:rPr>
            </a:br>
            <a:r>
              <a:rPr lang="es-ES" sz="3200" b="1" dirty="0">
                <a:latin typeface="Arial Black" panose="020B0A04020102020204" pitchFamily="34" charset="0"/>
              </a:rPr>
              <a:t>FUERZA POPULAR</a:t>
            </a:r>
            <a:endParaRPr lang="es-PE" sz="3200" b="1" dirty="0">
              <a:latin typeface="Arial Black" panose="020B0A04020102020204" pitchFamily="34" charset="0"/>
            </a:endParaRPr>
          </a:p>
        </p:txBody>
      </p:sp>
      <p:sp>
        <p:nvSpPr>
          <p:cNvPr id="7" name="CuadroTexto 6">
            <a:extLst>
              <a:ext uri="{FF2B5EF4-FFF2-40B4-BE49-F238E27FC236}">
                <a16:creationId xmlns:a16="http://schemas.microsoft.com/office/drawing/2014/main" id="{CE50493A-D8C5-4BF1-AF87-87982B72FF98}"/>
              </a:ext>
            </a:extLst>
          </p:cNvPr>
          <p:cNvSpPr txBox="1"/>
          <p:nvPr/>
        </p:nvSpPr>
        <p:spPr>
          <a:xfrm>
            <a:off x="1674054" y="2791916"/>
            <a:ext cx="9650437" cy="3358868"/>
          </a:xfrm>
          <a:prstGeom prst="rect">
            <a:avLst/>
          </a:prstGeom>
          <a:solidFill>
            <a:srgbClr val="FF6600"/>
          </a:solidFill>
        </p:spPr>
        <p:txBody>
          <a:bodyPr wrap="square" rtlCol="0">
            <a:spAutoFit/>
          </a:bodyPr>
          <a:lstStyle/>
          <a:p>
            <a:pPr algn="ctr">
              <a:lnSpc>
                <a:spcPct val="150000"/>
              </a:lnSpc>
            </a:pPr>
            <a:r>
              <a:rPr lang="es-ES" sz="2400" b="1">
                <a:solidFill>
                  <a:schemeClr val="bg1"/>
                </a:solidFill>
                <a:latin typeface="Arial Black" panose="020B0A04020102020204" pitchFamily="34" charset="0"/>
              </a:rPr>
              <a:t>PROYECTO DE LEY 2882/2022-CR: LEY QUE DISPONE </a:t>
            </a:r>
            <a:r>
              <a:rPr lang="es-ES" sz="2400" b="1" dirty="0">
                <a:solidFill>
                  <a:schemeClr val="bg1"/>
                </a:solidFill>
                <a:latin typeface="Arial Black" panose="020B0A04020102020204" pitchFamily="34" charset="0"/>
              </a:rPr>
              <a:t>LA ELIMINACIÓN DE LOS CARGOS DE PREFECTOS REGIONALES, SUBPREFECTOS PROVINCIALES, y SUBPREFECTOS DISTRITALES, COMO AUTORIDADES POLÍTICAS DESIGNADAS A CARGO DEL MINISTERIO DEL INTERIOR.</a:t>
            </a:r>
            <a:endParaRPr lang="es-PE" sz="2400" b="1" dirty="0">
              <a:solidFill>
                <a:schemeClr val="bg1"/>
              </a:solidFill>
              <a:latin typeface="Arial Black" panose="020B0A04020102020204" pitchFamily="34" charset="0"/>
            </a:endParaRPr>
          </a:p>
        </p:txBody>
      </p:sp>
      <p:cxnSp>
        <p:nvCxnSpPr>
          <p:cNvPr id="4" name="Conector recto 3">
            <a:extLst>
              <a:ext uri="{FF2B5EF4-FFF2-40B4-BE49-F238E27FC236}">
                <a16:creationId xmlns:a16="http://schemas.microsoft.com/office/drawing/2014/main" id="{33327832-907E-4539-B863-11C1C1004C6B}"/>
              </a:ext>
            </a:extLst>
          </p:cNvPr>
          <p:cNvCxnSpPr/>
          <p:nvPr/>
        </p:nvCxnSpPr>
        <p:spPr>
          <a:xfrm>
            <a:off x="1491175" y="2697197"/>
            <a:ext cx="9833316" cy="0"/>
          </a:xfrm>
          <a:prstGeom prst="line">
            <a:avLst/>
          </a:prstGeom>
          <a:ln w="57150" cmpd="sng">
            <a:solidFill>
              <a:srgbClr val="00B050"/>
            </a:solidFill>
            <a:tailE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23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rgbClr val="F6C47A"/>
          </a:fgClr>
          <a:bgClr>
            <a:schemeClr val="bg1"/>
          </a:bgClr>
        </a:patt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96592" y="1840854"/>
            <a:ext cx="6998815" cy="3176291"/>
          </a:xfrm>
          <a:prstGeom prst="rect">
            <a:avLst/>
          </a:prstGeom>
        </p:spPr>
      </p:pic>
    </p:spTree>
    <p:extLst>
      <p:ext uri="{BB962C8B-B14F-4D97-AF65-F5344CB8AC3E}">
        <p14:creationId xmlns:p14="http://schemas.microsoft.com/office/powerpoint/2010/main" val="161386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rgbClr val="F6C47A"/>
          </a:fgClr>
          <a:bgClr>
            <a:schemeClr val="accent5">
              <a:lumMod val="20000"/>
              <a:lumOff val="80000"/>
            </a:schemeClr>
          </a:bgClr>
        </a:pattFill>
        <a:effectLst/>
      </p:bgPr>
    </p:bg>
    <p:spTree>
      <p:nvGrpSpPr>
        <p:cNvPr id="1" name=""/>
        <p:cNvGrpSpPr/>
        <p:nvPr/>
      </p:nvGrpSpPr>
      <p:grpSpPr>
        <a:xfrm>
          <a:off x="0" y="0"/>
          <a:ext cx="0" cy="0"/>
          <a:chOff x="0" y="0"/>
          <a:chExt cx="0" cy="0"/>
        </a:xfrm>
      </p:grpSpPr>
      <p:sp>
        <p:nvSpPr>
          <p:cNvPr id="2" name="CuadroTexto 1"/>
          <p:cNvSpPr txBox="1"/>
          <p:nvPr/>
        </p:nvSpPr>
        <p:spPr>
          <a:xfrm>
            <a:off x="6653688" y="1564433"/>
            <a:ext cx="4864057" cy="4539704"/>
          </a:xfrm>
          <a:prstGeom prst="rect">
            <a:avLst/>
          </a:prstGeom>
          <a:noFill/>
        </p:spPr>
        <p:txBody>
          <a:bodyPr wrap="square" rtlCol="0">
            <a:spAutoFit/>
          </a:bodyPr>
          <a:lstStyle/>
          <a:p>
            <a:pPr algn="ctr"/>
            <a:r>
              <a:rPr lang="es-MX" b="1" u="sng" dirty="0">
                <a:solidFill>
                  <a:srgbClr val="FF6600"/>
                </a:solidFill>
                <a:latin typeface="Arial" panose="020B0604020202020204" pitchFamily="34" charset="0"/>
                <a:cs typeface="Arial" panose="020B0604020202020204" pitchFamily="34" charset="0"/>
              </a:rPr>
              <a:t>FINALIDAD</a:t>
            </a:r>
            <a:r>
              <a:rPr lang="es-MX" sz="2800" b="1" u="sng" dirty="0">
                <a:solidFill>
                  <a:srgbClr val="FF6600"/>
                </a:solidFill>
                <a:latin typeface="Arial" panose="020B0604020202020204" pitchFamily="34" charset="0"/>
                <a:cs typeface="Arial" panose="020B0604020202020204" pitchFamily="34" charset="0"/>
              </a:rPr>
              <a:t> </a:t>
            </a:r>
          </a:p>
          <a:p>
            <a:pPr>
              <a:lnSpc>
                <a:spcPct val="150000"/>
              </a:lnSpc>
            </a:pPr>
            <a:endParaRPr lang="es-MX" dirty="0"/>
          </a:p>
          <a:p>
            <a:pPr algn="just">
              <a:lnSpc>
                <a:spcPct val="150000"/>
              </a:lnSpc>
            </a:pPr>
            <a:r>
              <a:rPr lang="es-ES" dirty="0">
                <a:latin typeface="Arial" panose="020B0604020202020204" pitchFamily="34" charset="0"/>
                <a:cs typeface="Arial" panose="020B0604020202020204" pitchFamily="34" charset="0"/>
              </a:rPr>
              <a:t>Es adoptar medidas conducentes a fortalecer el trabajo articulado entre el Ministerio del Interior y otros niveles de gobierno, cuyas autoridades son ELECTAS; y mejorar de esa manera el orden interno y la seguridad ciudadana, eliminando los cargos de Prefectos Regionales, Subprefectos Provinciales, y Subprefectos Distritales,</a:t>
            </a:r>
            <a:endParaRPr lang="es-MX" dirty="0"/>
          </a:p>
          <a:p>
            <a:pPr marL="342900" indent="-342900" algn="just">
              <a:buFont typeface="Wingdings" panose="05000000000000000000" pitchFamily="2" charset="2"/>
              <a:buChar char="ü"/>
            </a:pPr>
            <a:endParaRPr lang="es-MX" dirty="0"/>
          </a:p>
        </p:txBody>
      </p:sp>
      <p:sp>
        <p:nvSpPr>
          <p:cNvPr id="4" name="CuadroTexto 3"/>
          <p:cNvSpPr txBox="1"/>
          <p:nvPr/>
        </p:nvSpPr>
        <p:spPr>
          <a:xfrm>
            <a:off x="256572" y="261283"/>
            <a:ext cx="11678856" cy="1200329"/>
          </a:xfrm>
          <a:prstGeom prst="rect">
            <a:avLst/>
          </a:prstGeom>
          <a:noFill/>
        </p:spPr>
        <p:txBody>
          <a:bodyPr wrap="square" rtlCol="0">
            <a:spAutoFit/>
          </a:bodyPr>
          <a:lstStyle/>
          <a:p>
            <a:pPr algn="ctr"/>
            <a:r>
              <a:rPr lang="es-ES" b="1" u="sng" dirty="0">
                <a:solidFill>
                  <a:srgbClr val="FF6600"/>
                </a:solidFill>
                <a:latin typeface="Arial" panose="020B0604020202020204" pitchFamily="34" charset="0"/>
                <a:cs typeface="Arial" panose="020B0604020202020204" pitchFamily="34" charset="0"/>
              </a:rPr>
              <a:t>LEY QUE DISPONE LA ELIMINACIÓN DE LOS CARGOS DE PREFECTOS REGIONALES, SUBPREFECTOS PROVINCIALES, Y SUBPREFECTOS DISTRITALES, COMO AUTORIDADES POLÍTICAS DESIGNADAS A CARGO DEL MINISTERIO DEL INTERIOR</a:t>
            </a:r>
            <a:r>
              <a:rPr lang="es-MX" b="1" u="sng" dirty="0">
                <a:solidFill>
                  <a:srgbClr val="FF6600"/>
                </a:solidFill>
                <a:latin typeface="Arial" panose="020B0604020202020204" pitchFamily="34" charset="0"/>
                <a:cs typeface="Arial" panose="020B0604020202020204" pitchFamily="34" charset="0"/>
              </a:rPr>
              <a:t> </a:t>
            </a:r>
          </a:p>
          <a:p>
            <a:pPr algn="ctr"/>
            <a:endParaRPr lang="en-US" b="1" u="sng" dirty="0">
              <a:solidFill>
                <a:srgbClr val="FF6600"/>
              </a:solidFill>
            </a:endParaRPr>
          </a:p>
        </p:txBody>
      </p:sp>
      <p:sp>
        <p:nvSpPr>
          <p:cNvPr id="5" name="CuadroTexto 4">
            <a:extLst>
              <a:ext uri="{FF2B5EF4-FFF2-40B4-BE49-F238E27FC236}">
                <a16:creationId xmlns:a16="http://schemas.microsoft.com/office/drawing/2014/main" id="{B07AEF2B-5326-472A-8D00-8B5FEEA0F625}"/>
              </a:ext>
            </a:extLst>
          </p:cNvPr>
          <p:cNvSpPr txBox="1"/>
          <p:nvPr/>
        </p:nvSpPr>
        <p:spPr>
          <a:xfrm>
            <a:off x="442100" y="1429283"/>
            <a:ext cx="5653900" cy="4650632"/>
          </a:xfrm>
          <a:prstGeom prst="rect">
            <a:avLst/>
          </a:prstGeom>
          <a:noFill/>
        </p:spPr>
        <p:txBody>
          <a:bodyPr wrap="square" rtlCol="0">
            <a:spAutoFit/>
          </a:bodyPr>
          <a:lstStyle/>
          <a:p>
            <a:pPr algn="ctr"/>
            <a:endParaRPr lang="es-ES" sz="1600" b="1" u="sng" dirty="0">
              <a:solidFill>
                <a:srgbClr val="FF6600"/>
              </a:solidFill>
              <a:latin typeface="Arial" panose="020B0604020202020204" pitchFamily="34" charset="0"/>
              <a:cs typeface="Arial" panose="020B0604020202020204" pitchFamily="34" charset="0"/>
            </a:endParaRPr>
          </a:p>
          <a:p>
            <a:pPr algn="ctr"/>
            <a:r>
              <a:rPr lang="es-ES" sz="1600" b="1" u="sng" dirty="0">
                <a:solidFill>
                  <a:srgbClr val="FF6600"/>
                </a:solidFill>
                <a:latin typeface="Arial" panose="020B0604020202020204" pitchFamily="34" charset="0"/>
                <a:cs typeface="Arial" panose="020B0604020202020204" pitchFamily="34" charset="0"/>
              </a:rPr>
              <a:t>OBJETO </a:t>
            </a:r>
          </a:p>
          <a:p>
            <a:pPr marL="285750" indent="-285750" algn="just">
              <a:lnSpc>
                <a:spcPct val="150000"/>
              </a:lnSpc>
              <a:buFont typeface="Wingdings" panose="05000000000000000000" pitchFamily="2" charset="2"/>
              <a:buChar char="Ø"/>
            </a:pPr>
            <a:endParaRPr lang="es-ES" sz="16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s-ES" sz="1600" dirty="0">
                <a:latin typeface="Arial" panose="020B0604020202020204" pitchFamily="34" charset="0"/>
                <a:cs typeface="Arial" panose="020B0604020202020204" pitchFamily="34" charset="0"/>
              </a:rPr>
              <a:t>Es eliminar los cargos de Prefectos Regionales, Subprefectos Provinciales y Subprefectos Distritales, como autoridades políticas designadas a cargo del Ministerio del Interior. </a:t>
            </a:r>
          </a:p>
          <a:p>
            <a:pPr algn="just">
              <a:lnSpc>
                <a:spcPct val="150000"/>
              </a:lnSpc>
            </a:pPr>
            <a:endParaRPr lang="es-ES" sz="1600" dirty="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r>
              <a:rPr lang="es-ES" sz="1600" dirty="0">
                <a:latin typeface="Arial" panose="020B0604020202020204" pitchFamily="34" charset="0"/>
                <a:cs typeface="Arial" panose="020B0604020202020204" pitchFamily="34" charset="0"/>
              </a:rPr>
              <a:t>Las atribuciones y funciones asignadas a los Prefectos y Subprefectos, se asignarán a otras instancias del Ministerio del Interior encargadas de dirigir y supervisar la actividad funcional del Sector en materia de orden interno, en coordinación con otros niveles de gobierno</a:t>
            </a:r>
            <a:r>
              <a:rPr lang="es-ES" b="1" dirty="0"/>
              <a:t>. </a:t>
            </a:r>
          </a:p>
        </p:txBody>
      </p:sp>
    </p:spTree>
    <p:extLst>
      <p:ext uri="{BB962C8B-B14F-4D97-AF65-F5344CB8AC3E}">
        <p14:creationId xmlns:p14="http://schemas.microsoft.com/office/powerpoint/2010/main" val="4208204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smConfetti">
          <a:fgClr>
            <a:srgbClr val="F6C47A"/>
          </a:fgClr>
          <a:bgClr>
            <a:schemeClr val="accent5">
              <a:lumMod val="20000"/>
              <a:lumOff val="80000"/>
            </a:schemeClr>
          </a:bgClr>
        </a:pattFill>
        <a:effectLst/>
      </p:bgPr>
    </p:bg>
    <p:spTree>
      <p:nvGrpSpPr>
        <p:cNvPr id="1" name=""/>
        <p:cNvGrpSpPr/>
        <p:nvPr/>
      </p:nvGrpSpPr>
      <p:grpSpPr>
        <a:xfrm>
          <a:off x="0" y="0"/>
          <a:ext cx="0" cy="0"/>
          <a:chOff x="0" y="0"/>
          <a:chExt cx="0" cy="0"/>
        </a:xfrm>
      </p:grpSpPr>
      <p:sp>
        <p:nvSpPr>
          <p:cNvPr id="4" name="Google Shape;110;p16">
            <a:extLst>
              <a:ext uri="{FF2B5EF4-FFF2-40B4-BE49-F238E27FC236}">
                <a16:creationId xmlns:a16="http://schemas.microsoft.com/office/drawing/2014/main" id="{3AAC8D1D-3888-4D2E-8D48-C8D5963BC20E}"/>
              </a:ext>
            </a:extLst>
          </p:cNvPr>
          <p:cNvSpPr txBox="1"/>
          <p:nvPr/>
        </p:nvSpPr>
        <p:spPr>
          <a:xfrm>
            <a:off x="1155246" y="426958"/>
            <a:ext cx="9695395" cy="609367"/>
          </a:xfrm>
          <a:prstGeom prst="rect">
            <a:avLst/>
          </a:prstGeom>
          <a:solidFill>
            <a:srgbClr val="FF6600"/>
          </a:solidFill>
          <a:ln>
            <a:noFill/>
          </a:ln>
        </p:spPr>
        <p:txBody>
          <a:bodyPr spcFirstLastPara="1" wrap="square" lIns="91425" tIns="91425" rIns="91425" bIns="91425" anchor="t" anchorCtr="0">
            <a:spAutoFit/>
          </a:bodyPr>
          <a:lstStyle/>
          <a:p>
            <a:pPr marL="76200" lvl="0" algn="ctr" defTabSz="914400">
              <a:lnSpc>
                <a:spcPct val="115000"/>
              </a:lnSpc>
              <a:buClr>
                <a:srgbClr val="CC0000"/>
              </a:buClr>
              <a:buSzPts val="2400"/>
              <a:defRPr/>
            </a:pPr>
            <a:r>
              <a:rPr lang="es-ES" sz="2400" b="1" kern="0" dirty="0">
                <a:solidFill>
                  <a:schemeClr val="bg1"/>
                </a:solidFill>
                <a:latin typeface="Arial"/>
                <a:cs typeface="Arial"/>
                <a:sym typeface="Arial"/>
              </a:rPr>
              <a:t>JUSTIFICACIÓN DE LA PROPUESTA</a:t>
            </a:r>
          </a:p>
        </p:txBody>
      </p:sp>
      <p:sp>
        <p:nvSpPr>
          <p:cNvPr id="3" name="Rectángulo 2"/>
          <p:cNvSpPr/>
          <p:nvPr/>
        </p:nvSpPr>
        <p:spPr>
          <a:xfrm>
            <a:off x="1090590" y="1528403"/>
            <a:ext cx="9448099" cy="436042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s-PE"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Esta propuesta, no implica una </a:t>
            </a:r>
            <a:r>
              <a:rPr lang="es-PE" sz="1700" dirty="0">
                <a:effectLst/>
                <a:latin typeface="Arial" panose="020B0604020202020204" pitchFamily="34" charset="0"/>
                <a:ea typeface="Times New Roman" panose="02020603050405020304" pitchFamily="18" charset="0"/>
                <a:cs typeface="Arial" panose="020B0604020202020204" pitchFamily="34" charset="0"/>
              </a:rPr>
              <a:t>actividad</a:t>
            </a:r>
            <a:r>
              <a:rPr lang="es-PE" sz="1700" spc="-45" dirty="0">
                <a:effectLst/>
                <a:latin typeface="Arial" panose="020B0604020202020204" pitchFamily="34" charset="0"/>
                <a:ea typeface="Times New Roman" panose="02020603050405020304" pitchFamily="18" charset="0"/>
                <a:cs typeface="Arial" panose="020B0604020202020204" pitchFamily="34" charset="0"/>
              </a:rPr>
              <a:t> </a:t>
            </a:r>
            <a:r>
              <a:rPr lang="es-PE" sz="1700" dirty="0">
                <a:effectLst/>
                <a:latin typeface="Arial" panose="020B0604020202020204" pitchFamily="34" charset="0"/>
                <a:ea typeface="Times New Roman" panose="02020603050405020304" pitchFamily="18" charset="0"/>
                <a:cs typeface="Arial" panose="020B0604020202020204" pitchFamily="34" charset="0"/>
              </a:rPr>
              <a:t>nueva</a:t>
            </a:r>
            <a:r>
              <a:rPr lang="es-PE" sz="1700" spc="-55" dirty="0">
                <a:effectLst/>
                <a:latin typeface="Arial" panose="020B0604020202020204" pitchFamily="34" charset="0"/>
                <a:ea typeface="Times New Roman" panose="02020603050405020304" pitchFamily="18" charset="0"/>
                <a:cs typeface="Arial" panose="020B0604020202020204" pitchFamily="34" charset="0"/>
              </a:rPr>
              <a:t> </a:t>
            </a:r>
            <a:r>
              <a:rPr lang="es-PE" sz="1700" dirty="0">
                <a:effectLst/>
                <a:latin typeface="Arial" panose="020B0604020202020204" pitchFamily="34" charset="0"/>
                <a:ea typeface="Times New Roman" panose="02020603050405020304" pitchFamily="18" charset="0"/>
                <a:cs typeface="Arial" panose="020B0604020202020204" pitchFamily="34" charset="0"/>
              </a:rPr>
              <a:t>por parte del</a:t>
            </a:r>
            <a:r>
              <a:rPr lang="es-PE" sz="1700" spc="-50" dirty="0">
                <a:effectLst/>
                <a:latin typeface="Arial" panose="020B0604020202020204" pitchFamily="34" charset="0"/>
                <a:ea typeface="Times New Roman" panose="02020603050405020304" pitchFamily="18" charset="0"/>
                <a:cs typeface="Arial" panose="020B0604020202020204" pitchFamily="34" charset="0"/>
              </a:rPr>
              <a:t> </a:t>
            </a:r>
            <a:r>
              <a:rPr lang="es-PE" sz="1700" dirty="0">
                <a:effectLst/>
                <a:latin typeface="Arial" panose="020B0604020202020204" pitchFamily="34" charset="0"/>
                <a:ea typeface="Times New Roman" panose="02020603050405020304" pitchFamily="18" charset="0"/>
                <a:cs typeface="Arial" panose="020B0604020202020204" pitchFamily="34" charset="0"/>
              </a:rPr>
              <a:t>Ministerio del interior, sino que descongestionará sus funciones y le permitirá reasignar sus recursos con mas eficiencia, mayor eficacia, y en coordinación con autoridades locales ELECTAS, como son los alcaldes provinciales, distritales y los alcaldes de centros poblados, en vez de hacerlo con autoridades DESIGNADAS por el Poder Ejecutivo.</a:t>
            </a:r>
          </a:p>
          <a:p>
            <a:pPr marL="285750" indent="-285750" algn="just">
              <a:lnSpc>
                <a:spcPct val="150000"/>
              </a:lnSpc>
              <a:buFont typeface="Wingdings" panose="05000000000000000000" pitchFamily="2" charset="2"/>
              <a:buChar char="Ø"/>
            </a:pPr>
            <a:endParaRPr lang="es-PE" sz="17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Wingdings" panose="05000000000000000000" pitchFamily="2" charset="2"/>
              <a:buChar char="Ø"/>
            </a:pPr>
            <a:r>
              <a:rPr lang="es-PE"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Esta propuesta f</a:t>
            </a:r>
            <a:r>
              <a:rPr lang="es-PE"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ortalecerá el proceso descentralizador, ya que permitirá que la articulación del Ministerio del Interior, sea directamente con alcaldes y Gobernadores Regionales en materia de orden interno, y no con autoridades cuyo rol cada vez es mas cuestionado por que interfiere con la gobernabilidad local.</a:t>
            </a:r>
          </a:p>
          <a:p>
            <a:pPr marL="285750" indent="-285750" algn="just">
              <a:lnSpc>
                <a:spcPct val="150000"/>
              </a:lnSpc>
              <a:buFont typeface="Wingdings" panose="05000000000000000000" pitchFamily="2" charset="2"/>
              <a:buChar char="Ø"/>
            </a:pPr>
            <a:endParaRPr lang="es-PE"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51433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smConfetti">
          <a:fgClr>
            <a:srgbClr val="F6C47A"/>
          </a:fgClr>
          <a:bgClr>
            <a:schemeClr val="accent5">
              <a:lumMod val="20000"/>
              <a:lumOff val="80000"/>
            </a:schemeClr>
          </a:bgClr>
        </a:pattFill>
        <a:effectLst/>
      </p:bgPr>
    </p:bg>
    <p:spTree>
      <p:nvGrpSpPr>
        <p:cNvPr id="1" name=""/>
        <p:cNvGrpSpPr/>
        <p:nvPr/>
      </p:nvGrpSpPr>
      <p:grpSpPr>
        <a:xfrm>
          <a:off x="0" y="0"/>
          <a:ext cx="0" cy="0"/>
          <a:chOff x="0" y="0"/>
          <a:chExt cx="0" cy="0"/>
        </a:xfrm>
      </p:grpSpPr>
      <p:sp>
        <p:nvSpPr>
          <p:cNvPr id="4" name="Google Shape;110;p16">
            <a:extLst>
              <a:ext uri="{FF2B5EF4-FFF2-40B4-BE49-F238E27FC236}">
                <a16:creationId xmlns:a16="http://schemas.microsoft.com/office/drawing/2014/main" id="{3AAC8D1D-3888-4D2E-8D48-C8D5963BC20E}"/>
              </a:ext>
            </a:extLst>
          </p:cNvPr>
          <p:cNvSpPr txBox="1"/>
          <p:nvPr/>
        </p:nvSpPr>
        <p:spPr>
          <a:xfrm>
            <a:off x="1155246" y="426958"/>
            <a:ext cx="9695395" cy="609367"/>
          </a:xfrm>
          <a:prstGeom prst="rect">
            <a:avLst/>
          </a:prstGeom>
          <a:solidFill>
            <a:srgbClr val="FF6600"/>
          </a:solidFill>
          <a:ln>
            <a:noFill/>
          </a:ln>
        </p:spPr>
        <p:txBody>
          <a:bodyPr spcFirstLastPara="1" wrap="square" lIns="91425" tIns="91425" rIns="91425" bIns="91425" anchor="t" anchorCtr="0">
            <a:spAutoFit/>
          </a:bodyPr>
          <a:lstStyle/>
          <a:p>
            <a:pPr marL="76200" lvl="0" algn="ctr" defTabSz="914400">
              <a:lnSpc>
                <a:spcPct val="115000"/>
              </a:lnSpc>
              <a:buClr>
                <a:srgbClr val="CC0000"/>
              </a:buClr>
              <a:buSzPts val="2400"/>
              <a:defRPr/>
            </a:pPr>
            <a:r>
              <a:rPr lang="es-ES" sz="2400" b="1" kern="0" dirty="0">
                <a:solidFill>
                  <a:schemeClr val="bg1"/>
                </a:solidFill>
                <a:latin typeface="Arial"/>
                <a:cs typeface="Arial"/>
                <a:sym typeface="Arial"/>
              </a:rPr>
              <a:t>JUSTIFICACIÓN DE LA PROPUESTA</a:t>
            </a:r>
          </a:p>
        </p:txBody>
      </p:sp>
      <p:sp>
        <p:nvSpPr>
          <p:cNvPr id="5" name="CuadroTexto 4">
            <a:extLst>
              <a:ext uri="{FF2B5EF4-FFF2-40B4-BE49-F238E27FC236}">
                <a16:creationId xmlns:a16="http://schemas.microsoft.com/office/drawing/2014/main" id="{5CE4C847-7698-A210-B0DA-3B5023697C16}"/>
              </a:ext>
            </a:extLst>
          </p:cNvPr>
          <p:cNvSpPr txBox="1"/>
          <p:nvPr/>
        </p:nvSpPr>
        <p:spPr>
          <a:xfrm>
            <a:off x="1155246" y="1447020"/>
            <a:ext cx="9578108" cy="1703030"/>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s-P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Esta propuesta evitará la duplicidad de funciones entre los gobiernos locales, con los actuales prefectos y subprefectos, ya que éstos ultimos muchas veces inspeccionan la salubridad de los restaurantes, de los mercados, de los medios de</a:t>
            </a:r>
            <a:r>
              <a:rPr lang="es-PE" sz="18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P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transporte,</a:t>
            </a:r>
            <a:r>
              <a:rPr lang="es-PE" sz="18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entre otras instalaciones públicas, cuya fiscalización es de c</a:t>
            </a:r>
            <a:r>
              <a:rPr lang="es-P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ompetencia estrictamente</a:t>
            </a:r>
            <a:r>
              <a:rPr lang="es-PE" sz="1800" spc="5"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P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municipal</a:t>
            </a:r>
            <a:endParaRPr lang="es-PE" sz="1800" dirty="0">
              <a:latin typeface="Arial" panose="020B0604020202020204" pitchFamily="34" charset="0"/>
              <a:ea typeface="Arial" panose="020B0604020202020204" pitchFamily="34" charset="0"/>
            </a:endParaRPr>
          </a:p>
        </p:txBody>
      </p:sp>
      <p:sp>
        <p:nvSpPr>
          <p:cNvPr id="7" name="CuadroTexto 6">
            <a:extLst>
              <a:ext uri="{FF2B5EF4-FFF2-40B4-BE49-F238E27FC236}">
                <a16:creationId xmlns:a16="http://schemas.microsoft.com/office/drawing/2014/main" id="{AEA12ED7-0A4C-A5FE-FA54-B3289BD6C927}"/>
              </a:ext>
            </a:extLst>
          </p:cNvPr>
          <p:cNvSpPr txBox="1"/>
          <p:nvPr/>
        </p:nvSpPr>
        <p:spPr>
          <a:xfrm>
            <a:off x="1072119" y="3429000"/>
            <a:ext cx="9578108" cy="1294072"/>
          </a:xfrm>
          <a:prstGeom prst="rect">
            <a:avLst/>
          </a:prstGeom>
          <a:noFill/>
        </p:spPr>
        <p:txBody>
          <a:bodyPr wrap="square">
            <a:spAutoFit/>
          </a:bodyPr>
          <a:lstStyle/>
          <a:p>
            <a:pPr marL="285750" lvl="0" indent="-285750" algn="just">
              <a:lnSpc>
                <a:spcPct val="150000"/>
              </a:lnSpc>
              <a:spcAft>
                <a:spcPts val="800"/>
              </a:spcAft>
              <a:buFont typeface="Wingdings" panose="05000000000000000000" pitchFamily="2" charset="2"/>
              <a:buChar char="Ø"/>
            </a:pPr>
            <a:r>
              <a:rPr lang="es-P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El Ministerio del Interior podrá destinar alrededor de 67 millones de soles anuales, al refuerzo de la seguridad ciudadana y el orden interno de manera más eficiente, en vez de estar costeando el mantenimiento de autoridades designadas por el Poder Ejecutivo.</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EFB9F39D-F90F-A965-6B9D-95DAA9DFFA62}"/>
              </a:ext>
            </a:extLst>
          </p:cNvPr>
          <p:cNvSpPr txBox="1"/>
          <p:nvPr/>
        </p:nvSpPr>
        <p:spPr>
          <a:xfrm>
            <a:off x="1072119" y="4949315"/>
            <a:ext cx="9661235" cy="828688"/>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s-PE" sz="17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Los trabajadores de las prefecturas y subprefecturas de cualquier régimen laboral, serán </a:t>
            </a:r>
            <a:r>
              <a:rPr lang="es-PE" sz="1700" dirty="0">
                <a:solidFill>
                  <a:srgbClr val="000000"/>
                </a:solidFill>
                <a:latin typeface="Arial" panose="020B0604020202020204" pitchFamily="34" charset="0"/>
                <a:ea typeface="Calibri" panose="020F0502020204030204" pitchFamily="34" charset="0"/>
                <a:cs typeface="Arial" panose="020B0604020202020204" pitchFamily="34" charset="0"/>
              </a:rPr>
              <a:t>reasignados </a:t>
            </a:r>
            <a:r>
              <a:rPr lang="es-PE" sz="17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otras plazas por parte del Ministerio del Interior. </a:t>
            </a:r>
            <a:endParaRPr lang="es-PE"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0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smConfetti">
          <a:fgClr>
            <a:srgbClr val="F6C47A"/>
          </a:fgClr>
          <a:bgClr>
            <a:schemeClr val="accent5">
              <a:lumMod val="20000"/>
              <a:lumOff val="80000"/>
            </a:schemeClr>
          </a:bgClr>
        </a:patt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90B200-399B-4DFE-8DB8-6101D3B78687}"/>
              </a:ext>
            </a:extLst>
          </p:cNvPr>
          <p:cNvSpPr txBox="1"/>
          <p:nvPr/>
        </p:nvSpPr>
        <p:spPr>
          <a:xfrm>
            <a:off x="5852160" y="112543"/>
            <a:ext cx="6161649" cy="6348405"/>
          </a:xfrm>
          <a:prstGeom prst="rect">
            <a:avLst/>
          </a:prstGeom>
          <a:noFill/>
        </p:spPr>
        <p:txBody>
          <a:bodyPr wrap="square" rtlCol="0">
            <a:spAutoFit/>
          </a:bodyPr>
          <a:lstStyle/>
          <a:p>
            <a:endParaRPr lang="es-PE" sz="1600" b="1" dirty="0">
              <a:latin typeface="Arial" panose="020B0604020202020204" pitchFamily="34" charset="0"/>
              <a:cs typeface="Arial" panose="020B0604020202020204" pitchFamily="34" charset="0"/>
            </a:endParaRPr>
          </a:p>
          <a:p>
            <a:pPr algn="ctr"/>
            <a:r>
              <a:rPr lang="es-PE" sz="1600" b="1" u="sng" dirty="0">
                <a:solidFill>
                  <a:srgbClr val="FF6600"/>
                </a:solidFill>
                <a:latin typeface="Arial" panose="020B0604020202020204" pitchFamily="34" charset="0"/>
                <a:cs typeface="Arial" panose="020B0604020202020204" pitchFamily="34" charset="0"/>
              </a:rPr>
              <a:t>SITUACION ACTUAL </a:t>
            </a:r>
            <a:endParaRPr lang="es-PE" sz="1600" u="sng" dirty="0">
              <a:solidFill>
                <a:srgbClr val="FF6600"/>
              </a:solidFill>
              <a:latin typeface="Arial" panose="020B0604020202020204" pitchFamily="34" charset="0"/>
              <a:cs typeface="Arial" panose="020B0604020202020204" pitchFamily="34" charset="0"/>
            </a:endParaRPr>
          </a:p>
          <a:p>
            <a:pPr algn="ctr"/>
            <a:endParaRPr lang="es-PE" sz="1600" b="1"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s-ES" sz="1500" dirty="0">
                <a:latin typeface="Arial" panose="020B0604020202020204" pitchFamily="34" charset="0"/>
                <a:cs typeface="Arial" panose="020B0604020202020204" pitchFamily="34" charset="0"/>
              </a:rPr>
              <a:t>Las leyes que le otorgaron la condición de “primera autoridad local” al Prefecto y al Subprefecto, son anteriores a la puesta en marcha del proceso de descentralización, el cual promueve un modelo de desarrollo equilibrado donde el Estado logra una presencia efectiva en todo el territorio nacional, aumentando su cobertura y eficiencia en la provisión de servicios.</a:t>
            </a:r>
          </a:p>
          <a:p>
            <a:pPr marL="285750" indent="-285750" algn="just">
              <a:lnSpc>
                <a:spcPct val="150000"/>
              </a:lnSpc>
              <a:buFont typeface="Wingdings" panose="05000000000000000000" pitchFamily="2" charset="2"/>
              <a:buChar char="Ø"/>
            </a:pPr>
            <a:endParaRPr lang="es-ES" sz="15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s-ES" sz="1500" dirty="0">
                <a:latin typeface="Arial" panose="020B0604020202020204" pitchFamily="34" charset="0"/>
                <a:cs typeface="Arial" panose="020B0604020202020204" pitchFamily="34" charset="0"/>
              </a:rPr>
              <a:t>La Política General de Gobierno para el periodo 2021-2026, aprobada mediante Decreto Supremo N° 164-2021-PCM establece precisamente </a:t>
            </a:r>
            <a:r>
              <a:rPr lang="es-PE" sz="1500" dirty="0">
                <a:solidFill>
                  <a:srgbClr val="000000"/>
                </a:solidFill>
                <a:latin typeface="Arial" panose="020B0604020202020204" pitchFamily="34" charset="0"/>
                <a:cs typeface="Arial" panose="020B0604020202020204" pitchFamily="34" charset="0"/>
              </a:rPr>
              <a:t>dos de</a:t>
            </a:r>
            <a:r>
              <a:rPr lang="es-PE"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sus principales ejes, el de la </a:t>
            </a:r>
            <a:r>
              <a:rPr lang="es-ES" sz="1500" dirty="0">
                <a:latin typeface="Arial" panose="020B0604020202020204" pitchFamily="34" charset="0"/>
                <a:cs typeface="Arial" panose="020B0604020202020204" pitchFamily="34" charset="0"/>
              </a:rPr>
              <a:t> </a:t>
            </a:r>
            <a:r>
              <a:rPr lang="es-PE"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“descentralización, fortalecimiento institucional y del servicio civil”, y el del “fortalecimiento del sistema democrático, y la seguridad ciudadana y lucha contra la corrupción, narcotráfico y terrorismo”.</a:t>
            </a:r>
          </a:p>
          <a:p>
            <a:pPr marL="285750" indent="-285750" algn="just">
              <a:lnSpc>
                <a:spcPct val="150000"/>
              </a:lnSpc>
              <a:buFont typeface="Wingdings" panose="05000000000000000000" pitchFamily="2" charset="2"/>
              <a:buChar char="Ø"/>
            </a:pPr>
            <a:endParaRPr lang="es-ES" sz="15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s-ES" sz="1500" dirty="0">
                <a:latin typeface="Arial" panose="020B0604020202020204" pitchFamily="34" charset="0"/>
                <a:cs typeface="Arial" panose="020B0604020202020204" pitchFamily="34" charset="0"/>
              </a:rPr>
              <a:t>Estas priorización se debe sin lugar a dudas, a que la inseguridad ciudadana, es la problemática que  más aflige a nuestra población</a:t>
            </a:r>
            <a:r>
              <a:rPr lang="es-ES" sz="1600" dirty="0">
                <a:latin typeface="Arial" panose="020B0604020202020204" pitchFamily="34" charset="0"/>
                <a:cs typeface="Arial" panose="020B0604020202020204" pitchFamily="34" charset="0"/>
              </a:rPr>
              <a:t>. </a:t>
            </a:r>
            <a:endParaRPr lang="es-PE" sz="16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0620C82A-2810-4804-800F-8E506EFDB625}"/>
              </a:ext>
            </a:extLst>
          </p:cNvPr>
          <p:cNvSpPr txBox="1"/>
          <p:nvPr/>
        </p:nvSpPr>
        <p:spPr>
          <a:xfrm>
            <a:off x="274694" y="583324"/>
            <a:ext cx="5389331" cy="830997"/>
          </a:xfrm>
          <a:prstGeom prst="rect">
            <a:avLst/>
          </a:prstGeom>
          <a:solidFill>
            <a:srgbClr val="FF6600"/>
          </a:solidFill>
        </p:spPr>
        <p:txBody>
          <a:bodyPr wrap="square" rtlCol="0">
            <a:spAutoFit/>
          </a:bodyPr>
          <a:lstStyle/>
          <a:p>
            <a:pPr algn="ctr"/>
            <a:r>
              <a:rPr lang="es-ES" sz="2400" b="1" dirty="0">
                <a:latin typeface="Arial" panose="020B0604020202020204" pitchFamily="34" charset="0"/>
                <a:cs typeface="Arial" panose="020B0604020202020204" pitchFamily="34" charset="0"/>
              </a:rPr>
              <a:t>ANALISIS DE LA SITUACIÓN ACTUAL</a:t>
            </a:r>
            <a:endParaRPr lang="es-PE"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FFF1F4E6-533F-4CEC-B8FB-29880FC7A0F8}"/>
              </a:ext>
            </a:extLst>
          </p:cNvPr>
          <p:cNvPicPr>
            <a:picLocks noChangeAspect="1"/>
          </p:cNvPicPr>
          <p:nvPr/>
        </p:nvPicPr>
        <p:blipFill>
          <a:blip r:embed="rId2"/>
          <a:stretch>
            <a:fillRect/>
          </a:stretch>
        </p:blipFill>
        <p:spPr>
          <a:xfrm>
            <a:off x="274694" y="1527858"/>
            <a:ext cx="5246430" cy="4746818"/>
          </a:xfrm>
          <a:prstGeom prst="rect">
            <a:avLst/>
          </a:prstGeom>
        </p:spPr>
      </p:pic>
    </p:spTree>
    <p:extLst>
      <p:ext uri="{BB962C8B-B14F-4D97-AF65-F5344CB8AC3E}">
        <p14:creationId xmlns:p14="http://schemas.microsoft.com/office/powerpoint/2010/main" val="217035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smConfetti">
          <a:fgClr>
            <a:srgbClr val="F6C47A"/>
          </a:fgClr>
          <a:bgClr>
            <a:schemeClr val="accent5">
              <a:lumMod val="20000"/>
              <a:lumOff val="80000"/>
            </a:schemeClr>
          </a:bgClr>
        </a:patt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C4EE441-F257-4E53-9221-12603CFEB536}"/>
              </a:ext>
            </a:extLst>
          </p:cNvPr>
          <p:cNvSpPr txBox="1"/>
          <p:nvPr/>
        </p:nvSpPr>
        <p:spPr>
          <a:xfrm>
            <a:off x="5665895" y="1139912"/>
            <a:ext cx="5943514" cy="5339923"/>
          </a:xfrm>
          <a:prstGeom prst="rect">
            <a:avLst/>
          </a:prstGeom>
          <a:noFill/>
          <a:ln cap="rnd" cmpd="thickThin">
            <a:noFill/>
          </a:ln>
        </p:spPr>
        <p:txBody>
          <a:bodyPr wrap="square" rtlCol="0">
            <a:spAutoFit/>
          </a:bodyPr>
          <a:lstStyle/>
          <a:p>
            <a:pPr algn="ctr"/>
            <a:endParaRPr lang="es-ES" dirty="0"/>
          </a:p>
          <a:p>
            <a:pPr marL="285750" indent="-285750" algn="just">
              <a:lnSpc>
                <a:spcPct val="150000"/>
              </a:lnSpc>
              <a:buFont typeface="Wingdings" panose="05000000000000000000" pitchFamily="2" charset="2"/>
              <a:buChar char="Ø"/>
            </a:pPr>
            <a:r>
              <a:rPr lang="es-ES" sz="1700" dirty="0">
                <a:latin typeface="Arial" panose="020B0604020202020204" pitchFamily="34" charset="0"/>
                <a:cs typeface="Arial" panose="020B0604020202020204" pitchFamily="34" charset="0"/>
              </a:rPr>
              <a:t>En este contexto, las denominadas autoridades políticas designadas, vienen realizando una especie de “trabajo paralelo” al trabajo que vienen efectuando las autoridades locales y regionales elegidas por la población. </a:t>
            </a:r>
          </a:p>
          <a:p>
            <a:pPr marL="285750" indent="-285750" algn="just">
              <a:lnSpc>
                <a:spcPct val="150000"/>
              </a:lnSpc>
              <a:buFont typeface="Wingdings" panose="05000000000000000000" pitchFamily="2" charset="2"/>
              <a:buChar char="Ø"/>
            </a:pPr>
            <a:r>
              <a:rPr lang="es-ES" sz="1700" dirty="0">
                <a:latin typeface="Arial" panose="020B0604020202020204" pitchFamily="34" charset="0"/>
                <a:cs typeface="Arial" panose="020B0604020202020204" pitchFamily="34" charset="0"/>
              </a:rPr>
              <a:t>De la revisión del Clasificador de Cargos del Ministerio del Interior, aprobado mediante Resolución de Secretaría General N° 0071-2022-IN-SG se aprecia por ejemplo, que las funciones del cargo estructural del Prefecto regional, son similares a las de las autoridades electas, como es el caso de las acciones de defensa civil, la gestión del riesgo de desastres, entre otras</a:t>
            </a:r>
          </a:p>
          <a:p>
            <a:pPr algn="just"/>
            <a:endParaRPr lang="es-PE" sz="1700" dirty="0">
              <a:effectLst/>
              <a:latin typeface="Arial" panose="020B0604020202020204" pitchFamily="34" charset="0"/>
              <a:ea typeface="Arial" panose="020B0604020202020204" pitchFamily="34" charset="0"/>
            </a:endParaRPr>
          </a:p>
        </p:txBody>
      </p:sp>
      <p:sp>
        <p:nvSpPr>
          <p:cNvPr id="4" name="CuadroTexto 3">
            <a:extLst>
              <a:ext uri="{FF2B5EF4-FFF2-40B4-BE49-F238E27FC236}">
                <a16:creationId xmlns:a16="http://schemas.microsoft.com/office/drawing/2014/main" id="{1962174F-C875-4BF4-AE69-2F4B2FDF4A1C}"/>
              </a:ext>
            </a:extLst>
          </p:cNvPr>
          <p:cNvSpPr txBox="1"/>
          <p:nvPr/>
        </p:nvSpPr>
        <p:spPr>
          <a:xfrm>
            <a:off x="435429" y="84310"/>
            <a:ext cx="11173980" cy="400110"/>
          </a:xfrm>
          <a:prstGeom prst="rect">
            <a:avLst/>
          </a:prstGeom>
          <a:solidFill>
            <a:srgbClr val="FF9900"/>
          </a:solidFill>
        </p:spPr>
        <p:txBody>
          <a:bodyPr wrap="square" rtlCol="0">
            <a:spAutoFit/>
          </a:bodyPr>
          <a:lstStyle/>
          <a:p>
            <a:pPr algn="ctr"/>
            <a:r>
              <a:rPr lang="es-MX" sz="2000" b="1" u="sng" dirty="0">
                <a:solidFill>
                  <a:schemeClr val="bg1"/>
                </a:solidFill>
                <a:latin typeface="Arial" panose="020B0604020202020204" pitchFamily="34" charset="0"/>
                <a:cs typeface="Arial" panose="020B0604020202020204" pitchFamily="34" charset="0"/>
              </a:rPr>
              <a:t>FUNCIONES DE LAS AUTORIDADES DESIGNADAS  </a:t>
            </a:r>
          </a:p>
        </p:txBody>
      </p:sp>
      <p:pic>
        <p:nvPicPr>
          <p:cNvPr id="3" name="Imagen 2">
            <a:extLst>
              <a:ext uri="{FF2B5EF4-FFF2-40B4-BE49-F238E27FC236}">
                <a16:creationId xmlns:a16="http://schemas.microsoft.com/office/drawing/2014/main" id="{9382D451-D398-438F-AFD9-C568212F2588}"/>
              </a:ext>
            </a:extLst>
          </p:cNvPr>
          <p:cNvPicPr>
            <a:picLocks noChangeAspect="1"/>
          </p:cNvPicPr>
          <p:nvPr/>
        </p:nvPicPr>
        <p:blipFill>
          <a:blip r:embed="rId2"/>
          <a:stretch>
            <a:fillRect/>
          </a:stretch>
        </p:blipFill>
        <p:spPr>
          <a:xfrm>
            <a:off x="435429" y="822974"/>
            <a:ext cx="5149441" cy="5581384"/>
          </a:xfrm>
          <a:prstGeom prst="rect">
            <a:avLst/>
          </a:prstGeom>
        </p:spPr>
      </p:pic>
    </p:spTree>
    <p:extLst>
      <p:ext uri="{BB962C8B-B14F-4D97-AF65-F5344CB8AC3E}">
        <p14:creationId xmlns:p14="http://schemas.microsoft.com/office/powerpoint/2010/main" val="411913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smConfetti">
          <a:fgClr>
            <a:schemeClr val="accent5">
              <a:lumMod val="40000"/>
              <a:lumOff val="60000"/>
            </a:schemeClr>
          </a:fgClr>
          <a:bgClr>
            <a:schemeClr val="accent5">
              <a:lumMod val="40000"/>
              <a:lumOff val="60000"/>
            </a:schemeClr>
          </a:bgClr>
        </a:patt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C4EE441-F257-4E53-9221-12603CFEB536}"/>
              </a:ext>
            </a:extLst>
          </p:cNvPr>
          <p:cNvSpPr txBox="1"/>
          <p:nvPr/>
        </p:nvSpPr>
        <p:spPr>
          <a:xfrm>
            <a:off x="267281" y="822974"/>
            <a:ext cx="6115046" cy="3858300"/>
          </a:xfrm>
          <a:prstGeom prst="rect">
            <a:avLst/>
          </a:prstGeom>
          <a:noFill/>
          <a:ln cap="rnd" cmpd="thickThin">
            <a:noFill/>
          </a:ln>
        </p:spPr>
        <p:txBody>
          <a:bodyPr wrap="square" rtlCol="0">
            <a:spAutoFit/>
          </a:bodyPr>
          <a:lstStyle/>
          <a:p>
            <a:pPr marL="285750" indent="-285750" algn="just">
              <a:lnSpc>
                <a:spcPct val="150000"/>
              </a:lnSpc>
              <a:buFont typeface="Wingdings" panose="05000000000000000000" pitchFamily="2" charset="2"/>
              <a:buChar char="Ø"/>
            </a:pPr>
            <a:r>
              <a:rPr lang="es-ES" sz="1500" dirty="0">
                <a:latin typeface="Arial" panose="020B0604020202020204" pitchFamily="34" charset="0"/>
                <a:cs typeface="Arial" panose="020B0604020202020204" pitchFamily="34" charset="0"/>
              </a:rPr>
              <a:t>Actualmente el Ministerio del Interior, destina alrededor de 67 millones de soles anuales para el mantenimiento de autoridades políticas en el interior del país, recursos  que podrían ser mejor utilizados considerando que, no se ha identificado un logro OBJETIVO, por parte de las autoridades políticas designadas en favor de la gobernabilidad local.</a:t>
            </a:r>
          </a:p>
          <a:p>
            <a:pPr marL="285750" indent="-285750" algn="just">
              <a:lnSpc>
                <a:spcPct val="150000"/>
              </a:lnSpc>
              <a:buFont typeface="Wingdings" panose="05000000000000000000" pitchFamily="2" charset="2"/>
              <a:buChar char="Ø"/>
            </a:pPr>
            <a:endParaRPr lang="es-ES" sz="15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s-PE" sz="1500" dirty="0">
                <a:solidFill>
                  <a:srgbClr val="000000"/>
                </a:solidFill>
                <a:latin typeface="Arial" panose="020B0604020202020204" pitchFamily="34" charset="0"/>
                <a:ea typeface="Calibri" panose="020F0502020204030204" pitchFamily="34" charset="0"/>
                <a:cs typeface="Arial" panose="020B0604020202020204" pitchFamily="34" charset="0"/>
              </a:rPr>
              <a:t>S</a:t>
            </a:r>
            <a:r>
              <a:rPr lang="es-PE"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i el objetivo de las ACTUALES políticas de gobierno apuntan al fortalecimiento de la descentralización, deberían CORREGIRSE aquellas situaciones que no aportan ni a la gobernabilidad local, ni a la regional, y que vienen generando mayor gasto.</a:t>
            </a:r>
            <a:endParaRPr lang="es-ES" sz="15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1962174F-C875-4BF4-AE69-2F4B2FDF4A1C}"/>
              </a:ext>
            </a:extLst>
          </p:cNvPr>
          <p:cNvSpPr txBox="1"/>
          <p:nvPr/>
        </p:nvSpPr>
        <p:spPr>
          <a:xfrm>
            <a:off x="267282" y="226367"/>
            <a:ext cx="11511661" cy="461665"/>
          </a:xfrm>
          <a:prstGeom prst="rect">
            <a:avLst/>
          </a:prstGeom>
          <a:solidFill>
            <a:srgbClr val="FF9900"/>
          </a:solidFill>
        </p:spPr>
        <p:txBody>
          <a:bodyPr wrap="square" rtlCol="0">
            <a:spAutoFit/>
          </a:bodyPr>
          <a:lstStyle/>
          <a:p>
            <a:pPr algn="ctr"/>
            <a:r>
              <a:rPr lang="es-MX" sz="2400" b="1" u="sng" dirty="0">
                <a:solidFill>
                  <a:schemeClr val="bg1"/>
                </a:solidFill>
                <a:latin typeface="Arial" panose="020B0604020202020204" pitchFamily="34" charset="0"/>
                <a:cs typeface="Arial" panose="020B0604020202020204" pitchFamily="34" charset="0"/>
              </a:rPr>
              <a:t>ANALISIS COSTO BENEFICIO</a:t>
            </a:r>
          </a:p>
        </p:txBody>
      </p:sp>
      <p:pic>
        <p:nvPicPr>
          <p:cNvPr id="6" name="Imagen 5">
            <a:extLst>
              <a:ext uri="{FF2B5EF4-FFF2-40B4-BE49-F238E27FC236}">
                <a16:creationId xmlns:a16="http://schemas.microsoft.com/office/drawing/2014/main" id="{C9B523AE-9C38-450E-AF62-DBCEC67D6937}"/>
              </a:ext>
            </a:extLst>
          </p:cNvPr>
          <p:cNvPicPr>
            <a:picLocks noChangeAspect="1"/>
          </p:cNvPicPr>
          <p:nvPr/>
        </p:nvPicPr>
        <p:blipFill>
          <a:blip r:embed="rId2"/>
          <a:stretch>
            <a:fillRect/>
          </a:stretch>
        </p:blipFill>
        <p:spPr>
          <a:xfrm>
            <a:off x="6461356" y="886691"/>
            <a:ext cx="5398135" cy="5514109"/>
          </a:xfrm>
          <a:prstGeom prst="rect">
            <a:avLst/>
          </a:prstGeom>
        </p:spPr>
      </p:pic>
      <p:sp>
        <p:nvSpPr>
          <p:cNvPr id="5" name="CuadroTexto 4">
            <a:extLst>
              <a:ext uri="{FF2B5EF4-FFF2-40B4-BE49-F238E27FC236}">
                <a16:creationId xmlns:a16="http://schemas.microsoft.com/office/drawing/2014/main" id="{0AE109F4-2BF7-7B24-9007-7F1A9640D528}"/>
              </a:ext>
            </a:extLst>
          </p:cNvPr>
          <p:cNvSpPr txBox="1"/>
          <p:nvPr/>
        </p:nvSpPr>
        <p:spPr>
          <a:xfrm>
            <a:off x="267281" y="4816216"/>
            <a:ext cx="6096000" cy="178080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s-PE" sz="1500" dirty="0">
                <a:solidFill>
                  <a:srgbClr val="000000"/>
                </a:solidFill>
                <a:effectLst/>
                <a:latin typeface="Arial" panose="020B0604020202020204" pitchFamily="34" charset="0"/>
                <a:ea typeface="Times New Roman" panose="02020603050405020304" pitchFamily="18" charset="0"/>
              </a:rPr>
              <a:t>Se evitará la superposición de actividades o duplicidad de funciones, </a:t>
            </a:r>
            <a:r>
              <a:rPr lang="es-PE" sz="1500" dirty="0">
                <a:solidFill>
                  <a:srgbClr val="000000"/>
                </a:solidFill>
                <a:latin typeface="Arial" panose="020B0604020202020204" pitchFamily="34" charset="0"/>
                <a:ea typeface="Times New Roman" panose="02020603050405020304" pitchFamily="18" charset="0"/>
              </a:rPr>
              <a:t>la cual </a:t>
            </a:r>
            <a:r>
              <a:rPr lang="es-PE" sz="1500" dirty="0">
                <a:solidFill>
                  <a:srgbClr val="000000"/>
                </a:solidFill>
                <a:effectLst/>
                <a:latin typeface="Arial" panose="020B0604020202020204" pitchFamily="34" charset="0"/>
                <a:ea typeface="Times New Roman" panose="02020603050405020304" pitchFamily="18" charset="0"/>
              </a:rPr>
              <a:t>obstaculiza la</a:t>
            </a:r>
            <a:r>
              <a:rPr lang="es-PE" sz="1500" spc="5" dirty="0">
                <a:solidFill>
                  <a:srgbClr val="000000"/>
                </a:solidFill>
                <a:effectLst/>
                <a:latin typeface="Arial" panose="020B0604020202020204" pitchFamily="34" charset="0"/>
                <a:ea typeface="Times New Roman" panose="02020603050405020304" pitchFamily="18" charset="0"/>
              </a:rPr>
              <a:t> </a:t>
            </a:r>
            <a:r>
              <a:rPr lang="es-PE" sz="1500" dirty="0">
                <a:solidFill>
                  <a:srgbClr val="000000"/>
                </a:solidFill>
                <a:effectLst/>
                <a:latin typeface="Arial" panose="020B0604020202020204" pitchFamily="34" charset="0"/>
                <a:ea typeface="Times New Roman" panose="02020603050405020304" pitchFamily="18" charset="0"/>
              </a:rPr>
              <a:t>gobernabilidad local, bajo la justificación de la “representación del presidente” en cada localidad. Ese </a:t>
            </a:r>
            <a:r>
              <a:rPr lang="es-PE" sz="1500" dirty="0">
                <a:solidFill>
                  <a:srgbClr val="000000"/>
                </a:solidFill>
                <a:latin typeface="Arial" panose="020B0604020202020204" pitchFamily="34" charset="0"/>
                <a:ea typeface="Times New Roman" panose="02020603050405020304" pitchFamily="18" charset="0"/>
              </a:rPr>
              <a:t>criterio está superado gracias al proceso descentralizador. </a:t>
            </a:r>
            <a:endParaRPr lang="es-PE" sz="15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6263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smConfetti">
          <a:fgClr>
            <a:schemeClr val="accent5">
              <a:lumMod val="40000"/>
              <a:lumOff val="60000"/>
            </a:schemeClr>
          </a:fgClr>
          <a:bgClr>
            <a:schemeClr val="accent5">
              <a:lumMod val="40000"/>
              <a:lumOff val="60000"/>
            </a:schemeClr>
          </a:bgClr>
        </a:patt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C4EE441-F257-4E53-9221-12603CFEB536}"/>
              </a:ext>
            </a:extLst>
          </p:cNvPr>
          <p:cNvSpPr txBox="1"/>
          <p:nvPr/>
        </p:nvSpPr>
        <p:spPr>
          <a:xfrm>
            <a:off x="174918" y="1282919"/>
            <a:ext cx="6115046" cy="2078005"/>
          </a:xfrm>
          <a:prstGeom prst="rect">
            <a:avLst/>
          </a:prstGeom>
          <a:noFill/>
          <a:ln cap="rnd" cmpd="thickThin">
            <a:noFill/>
          </a:ln>
        </p:spPr>
        <p:txBody>
          <a:bodyPr wrap="square" rtlCol="0">
            <a:spAutoFit/>
          </a:bodyPr>
          <a:lstStyle/>
          <a:p>
            <a:pPr marL="285750" indent="-285750" algn="just">
              <a:lnSpc>
                <a:spcPct val="150000"/>
              </a:lnSpc>
              <a:buFont typeface="Wingdings" panose="05000000000000000000" pitchFamily="2" charset="2"/>
              <a:buChar char="Ø"/>
            </a:pPr>
            <a:r>
              <a:rPr lang="es-ES" dirty="0">
                <a:latin typeface="Arial" panose="020B0604020202020204" pitchFamily="34" charset="0"/>
                <a:cs typeface="Arial" panose="020B0604020202020204" pitchFamily="34" charset="0"/>
              </a:rPr>
              <a:t>La propuesta no contiene un impacto presupuestal, toda vez que no faculta al desarrollo o implementación de una actividad nueva por parte del Ministerio del interior, sino que descongestiona sus funciones.</a:t>
            </a:r>
          </a:p>
          <a:p>
            <a:pPr marL="285750" indent="-285750" algn="just">
              <a:lnSpc>
                <a:spcPct val="150000"/>
              </a:lnSpc>
              <a:buFont typeface="Wingdings" panose="05000000000000000000" pitchFamily="2" charset="2"/>
              <a:buChar char="Ø"/>
            </a:pPr>
            <a:endParaRPr lang="es-ES" sz="16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1962174F-C875-4BF4-AE69-2F4B2FDF4A1C}"/>
              </a:ext>
            </a:extLst>
          </p:cNvPr>
          <p:cNvSpPr txBox="1"/>
          <p:nvPr/>
        </p:nvSpPr>
        <p:spPr>
          <a:xfrm>
            <a:off x="267282" y="226367"/>
            <a:ext cx="11511661" cy="461665"/>
          </a:xfrm>
          <a:prstGeom prst="rect">
            <a:avLst/>
          </a:prstGeom>
          <a:solidFill>
            <a:srgbClr val="FF9900"/>
          </a:solidFill>
        </p:spPr>
        <p:txBody>
          <a:bodyPr wrap="square" rtlCol="0">
            <a:spAutoFit/>
          </a:bodyPr>
          <a:lstStyle/>
          <a:p>
            <a:pPr algn="ctr"/>
            <a:r>
              <a:rPr lang="es-MX" sz="2400" b="1" u="sng" dirty="0">
                <a:solidFill>
                  <a:schemeClr val="bg1"/>
                </a:solidFill>
                <a:latin typeface="Arial" panose="020B0604020202020204" pitchFamily="34" charset="0"/>
                <a:cs typeface="Arial" panose="020B0604020202020204" pitchFamily="34" charset="0"/>
              </a:rPr>
              <a:t>ANALISIS COSTO BENEFICIO</a:t>
            </a:r>
          </a:p>
        </p:txBody>
      </p:sp>
      <p:pic>
        <p:nvPicPr>
          <p:cNvPr id="6" name="Imagen 5">
            <a:extLst>
              <a:ext uri="{FF2B5EF4-FFF2-40B4-BE49-F238E27FC236}">
                <a16:creationId xmlns:a16="http://schemas.microsoft.com/office/drawing/2014/main" id="{C9B523AE-9C38-450E-AF62-DBCEC67D6937}"/>
              </a:ext>
            </a:extLst>
          </p:cNvPr>
          <p:cNvPicPr>
            <a:picLocks noChangeAspect="1"/>
          </p:cNvPicPr>
          <p:nvPr/>
        </p:nvPicPr>
        <p:blipFill>
          <a:blip r:embed="rId2"/>
          <a:stretch>
            <a:fillRect/>
          </a:stretch>
        </p:blipFill>
        <p:spPr>
          <a:xfrm>
            <a:off x="6461356" y="886691"/>
            <a:ext cx="5398135" cy="5514109"/>
          </a:xfrm>
          <a:prstGeom prst="rect">
            <a:avLst/>
          </a:prstGeom>
        </p:spPr>
      </p:pic>
      <p:sp>
        <p:nvSpPr>
          <p:cNvPr id="5" name="CuadroTexto 4">
            <a:extLst>
              <a:ext uri="{FF2B5EF4-FFF2-40B4-BE49-F238E27FC236}">
                <a16:creationId xmlns:a16="http://schemas.microsoft.com/office/drawing/2014/main" id="{3E6C2781-50F2-7EF4-DF95-FF692EADCBA1}"/>
              </a:ext>
            </a:extLst>
          </p:cNvPr>
          <p:cNvSpPr txBox="1"/>
          <p:nvPr/>
        </p:nvSpPr>
        <p:spPr>
          <a:xfrm>
            <a:off x="267282" y="3486728"/>
            <a:ext cx="6096000" cy="1027461"/>
          </a:xfrm>
          <a:prstGeom prst="rect">
            <a:avLst/>
          </a:prstGeom>
          <a:noFill/>
        </p:spPr>
        <p:txBody>
          <a:bodyPr wrap="square">
            <a:spAutoFit/>
          </a:bodyPr>
          <a:lstStyle/>
          <a:p>
            <a:pPr algn="just">
              <a:lnSpc>
                <a:spcPct val="115000"/>
              </a:lnSpc>
              <a:spcAft>
                <a:spcPts val="800"/>
              </a:spcAft>
            </a:pPr>
            <a:r>
              <a:rPr lang="es-PE" sz="1800" dirty="0">
                <a:effectLst/>
                <a:latin typeface="Arial" panose="020B0604020202020204" pitchFamily="34" charset="0"/>
                <a:ea typeface="Calibri" panose="020F0502020204030204" pitchFamily="34" charset="0"/>
                <a:cs typeface="Times New Roman" panose="02020603050405020304" pitchFamily="18" charset="0"/>
              </a:rPr>
              <a:t>La</a:t>
            </a:r>
            <a:r>
              <a:rPr lang="es-PE" sz="1800" spc="5" dirty="0">
                <a:effectLst/>
                <a:latin typeface="Arial" panose="020B0604020202020204" pitchFamily="34" charset="0"/>
                <a:ea typeface="Calibri" panose="020F0502020204030204" pitchFamily="34" charset="0"/>
                <a:cs typeface="Times New Roman" panose="02020603050405020304" pitchFamily="18" charset="0"/>
              </a:rPr>
              <a:t> </a:t>
            </a:r>
            <a:r>
              <a:rPr lang="es-PE" sz="1800" dirty="0">
                <a:effectLst/>
                <a:latin typeface="Arial" panose="020B0604020202020204" pitchFamily="34" charset="0"/>
                <a:ea typeface="Calibri" panose="020F0502020204030204" pitchFamily="34" charset="0"/>
                <a:cs typeface="Times New Roman" panose="02020603050405020304" pitchFamily="18" charset="0"/>
              </a:rPr>
              <a:t>presente</a:t>
            </a:r>
            <a:r>
              <a:rPr lang="es-PE" sz="1800" spc="5" dirty="0">
                <a:effectLst/>
                <a:latin typeface="Arial" panose="020B0604020202020204" pitchFamily="34" charset="0"/>
                <a:ea typeface="Calibri" panose="020F0502020204030204" pitchFamily="34" charset="0"/>
                <a:cs typeface="Times New Roman" panose="02020603050405020304" pitchFamily="18" charset="0"/>
              </a:rPr>
              <a:t> </a:t>
            </a:r>
            <a:r>
              <a:rPr lang="es-PE" sz="1800" dirty="0">
                <a:effectLst/>
                <a:latin typeface="Arial" panose="020B0604020202020204" pitchFamily="34" charset="0"/>
                <a:ea typeface="Calibri" panose="020F0502020204030204" pitchFamily="34" charset="0"/>
                <a:cs typeface="Times New Roman" panose="02020603050405020304" pitchFamily="18" charset="0"/>
              </a:rPr>
              <a:t>propuesta,</a:t>
            </a:r>
            <a:r>
              <a:rPr lang="es-PE" sz="1800" spc="5" dirty="0">
                <a:effectLst/>
                <a:latin typeface="Arial" panose="020B0604020202020204" pitchFamily="34" charset="0"/>
                <a:ea typeface="Calibri" panose="020F0502020204030204" pitchFamily="34" charset="0"/>
                <a:cs typeface="Times New Roman" panose="02020603050405020304" pitchFamily="18" charset="0"/>
              </a:rPr>
              <a:t> </a:t>
            </a:r>
            <a:r>
              <a:rPr lang="es-PE" sz="1800" dirty="0">
                <a:effectLst/>
                <a:latin typeface="Arial" panose="020B0604020202020204" pitchFamily="34" charset="0"/>
                <a:ea typeface="Calibri" panose="020F0502020204030204" pitchFamily="34" charset="0"/>
                <a:cs typeface="Times New Roman" panose="02020603050405020304" pitchFamily="18" charset="0"/>
              </a:rPr>
              <a:t>tampoco</a:t>
            </a:r>
            <a:r>
              <a:rPr lang="es-PE" sz="1800" spc="5" dirty="0">
                <a:effectLst/>
                <a:latin typeface="Arial" panose="020B0604020202020204" pitchFamily="34" charset="0"/>
                <a:ea typeface="Calibri" panose="020F0502020204030204" pitchFamily="34" charset="0"/>
                <a:cs typeface="Times New Roman" panose="02020603050405020304" pitchFamily="18" charset="0"/>
              </a:rPr>
              <a:t> </a:t>
            </a:r>
            <a:r>
              <a:rPr lang="es-PE" sz="1800" dirty="0">
                <a:effectLst/>
                <a:latin typeface="Arial" panose="020B0604020202020204" pitchFamily="34" charset="0"/>
                <a:ea typeface="Calibri" panose="020F0502020204030204" pitchFamily="34" charset="0"/>
                <a:cs typeface="Times New Roman" panose="02020603050405020304" pitchFamily="18" charset="0"/>
              </a:rPr>
              <a:t>supone</a:t>
            </a:r>
            <a:r>
              <a:rPr lang="es-PE" sz="1800" spc="5" dirty="0">
                <a:effectLst/>
                <a:latin typeface="Arial" panose="020B0604020202020204" pitchFamily="34" charset="0"/>
                <a:ea typeface="Calibri" panose="020F0502020204030204" pitchFamily="34" charset="0"/>
                <a:cs typeface="Times New Roman" panose="02020603050405020304" pitchFamily="18" charset="0"/>
              </a:rPr>
              <a:t> </a:t>
            </a:r>
            <a:r>
              <a:rPr lang="es-PE" sz="1800" dirty="0">
                <a:effectLst/>
                <a:latin typeface="Arial" panose="020B0604020202020204" pitchFamily="34" charset="0"/>
                <a:ea typeface="Calibri" panose="020F0502020204030204" pitchFamily="34" charset="0"/>
                <a:cs typeface="Times New Roman" panose="02020603050405020304" pitchFamily="18" charset="0"/>
              </a:rPr>
              <a:t>beneficios</a:t>
            </a:r>
            <a:r>
              <a:rPr lang="es-PE" sz="1800" spc="5" dirty="0">
                <a:effectLst/>
                <a:latin typeface="Arial" panose="020B0604020202020204" pitchFamily="34" charset="0"/>
                <a:ea typeface="Calibri" panose="020F0502020204030204" pitchFamily="34" charset="0"/>
                <a:cs typeface="Times New Roman" panose="02020603050405020304" pitchFamily="18" charset="0"/>
              </a:rPr>
              <a:t> </a:t>
            </a:r>
            <a:r>
              <a:rPr lang="es-PE" sz="1800" dirty="0">
                <a:effectLst/>
                <a:latin typeface="Arial" panose="020B0604020202020204" pitchFamily="34" charset="0"/>
                <a:ea typeface="Calibri" panose="020F0502020204030204" pitchFamily="34" charset="0"/>
                <a:cs typeface="Times New Roman" panose="02020603050405020304" pitchFamily="18" charset="0"/>
              </a:rPr>
              <a:t>económicos</a:t>
            </a:r>
            <a:r>
              <a:rPr lang="es-PE" sz="1800" spc="5" dirty="0">
                <a:effectLst/>
                <a:latin typeface="Arial" panose="020B0604020202020204" pitchFamily="34" charset="0"/>
                <a:ea typeface="Calibri" panose="020F0502020204030204" pitchFamily="34" charset="0"/>
                <a:cs typeface="Times New Roman" panose="02020603050405020304" pitchFamily="18" charset="0"/>
              </a:rPr>
              <a:t> </a:t>
            </a:r>
            <a:r>
              <a:rPr lang="es-PE" sz="1800" dirty="0">
                <a:effectLst/>
                <a:latin typeface="Arial" panose="020B0604020202020204" pitchFamily="34" charset="0"/>
                <a:ea typeface="Calibri" panose="020F0502020204030204" pitchFamily="34" charset="0"/>
                <a:cs typeface="Times New Roman" panose="02020603050405020304" pitchFamily="18" charset="0"/>
              </a:rPr>
              <a:t>o</a:t>
            </a:r>
            <a:r>
              <a:rPr lang="es-PE" sz="1800" spc="5" dirty="0">
                <a:effectLst/>
                <a:latin typeface="Arial" panose="020B0604020202020204" pitchFamily="34" charset="0"/>
                <a:ea typeface="Calibri" panose="020F0502020204030204" pitchFamily="34" charset="0"/>
                <a:cs typeface="Times New Roman" panose="02020603050405020304" pitchFamily="18" charset="0"/>
              </a:rPr>
              <a:t> </a:t>
            </a:r>
            <a:r>
              <a:rPr lang="es-PE" sz="1800" dirty="0">
                <a:effectLst/>
                <a:latin typeface="Arial" panose="020B0604020202020204" pitchFamily="34" charset="0"/>
                <a:ea typeface="Calibri" panose="020F0502020204030204" pitchFamily="34" charset="0"/>
                <a:cs typeface="Times New Roman" panose="02020603050405020304" pitchFamily="18" charset="0"/>
              </a:rPr>
              <a:t>tributarios</a:t>
            </a:r>
            <a:r>
              <a:rPr lang="es-PE" sz="1800" spc="5" dirty="0">
                <a:effectLst/>
                <a:latin typeface="Arial" panose="020B0604020202020204" pitchFamily="34" charset="0"/>
                <a:ea typeface="Calibri" panose="020F0502020204030204" pitchFamily="34" charset="0"/>
                <a:cs typeface="Times New Roman" panose="02020603050405020304" pitchFamily="18" charset="0"/>
              </a:rPr>
              <a:t> </a:t>
            </a:r>
            <a:r>
              <a:rPr lang="es-PE" sz="1800" dirty="0">
                <a:effectLst/>
                <a:latin typeface="Arial" panose="020B0604020202020204" pitchFamily="34" charset="0"/>
                <a:ea typeface="Calibri" panose="020F0502020204030204" pitchFamily="34" charset="0"/>
                <a:cs typeface="Times New Roman" panose="02020603050405020304" pitchFamily="18" charset="0"/>
              </a:rPr>
              <a:t>ni</a:t>
            </a:r>
            <a:r>
              <a:rPr lang="es-PE" sz="1800" spc="-10" dirty="0">
                <a:effectLst/>
                <a:latin typeface="Arial" panose="020B0604020202020204" pitchFamily="34" charset="0"/>
                <a:ea typeface="Calibri" panose="020F0502020204030204" pitchFamily="34" charset="0"/>
                <a:cs typeface="Times New Roman" panose="02020603050405020304" pitchFamily="18" charset="0"/>
              </a:rPr>
              <a:t> </a:t>
            </a:r>
            <a:r>
              <a:rPr lang="es-PE" sz="1800" dirty="0">
                <a:effectLst/>
                <a:latin typeface="Arial" panose="020B0604020202020204" pitchFamily="34" charset="0"/>
                <a:ea typeface="Calibri" panose="020F0502020204030204" pitchFamily="34" charset="0"/>
                <a:cs typeface="Times New Roman" panose="02020603050405020304" pitchFamily="18" charset="0"/>
              </a:rPr>
              <a:t>afecta</a:t>
            </a:r>
            <a:r>
              <a:rPr lang="es-PE" sz="1800" spc="-10" dirty="0">
                <a:effectLst/>
                <a:latin typeface="Arial" panose="020B0604020202020204" pitchFamily="34" charset="0"/>
                <a:ea typeface="Calibri" panose="020F0502020204030204" pitchFamily="34" charset="0"/>
                <a:cs typeface="Times New Roman" panose="02020603050405020304" pitchFamily="18" charset="0"/>
              </a:rPr>
              <a:t> </a:t>
            </a:r>
            <a:r>
              <a:rPr lang="es-PE" sz="1800" dirty="0">
                <a:effectLst/>
                <a:latin typeface="Arial" panose="020B0604020202020204" pitchFamily="34" charset="0"/>
                <a:ea typeface="Calibri" panose="020F0502020204030204" pitchFamily="34" charset="0"/>
                <a:cs typeface="Times New Roman" panose="02020603050405020304" pitchFamily="18" charset="0"/>
              </a:rPr>
              <a:t>la</a:t>
            </a:r>
            <a:r>
              <a:rPr lang="es-PE" sz="1800" spc="-5" dirty="0">
                <a:effectLst/>
                <a:latin typeface="Arial" panose="020B0604020202020204" pitchFamily="34" charset="0"/>
                <a:ea typeface="Calibri" panose="020F0502020204030204" pitchFamily="34" charset="0"/>
                <a:cs typeface="Times New Roman" panose="02020603050405020304" pitchFamily="18" charset="0"/>
              </a:rPr>
              <a:t> </a:t>
            </a:r>
            <a:r>
              <a:rPr lang="es-PE" sz="1800" dirty="0">
                <a:effectLst/>
                <a:latin typeface="Arial" panose="020B0604020202020204" pitchFamily="34" charset="0"/>
                <a:ea typeface="Calibri" panose="020F0502020204030204" pitchFamily="34" charset="0"/>
                <a:cs typeface="Times New Roman" panose="02020603050405020304" pitchFamily="18" charset="0"/>
              </a:rPr>
              <a:t>recaudación de</a:t>
            </a:r>
            <a:r>
              <a:rPr lang="es-PE" sz="1800" spc="-15" dirty="0">
                <a:effectLst/>
                <a:latin typeface="Arial" panose="020B0604020202020204" pitchFamily="34" charset="0"/>
                <a:ea typeface="Calibri" panose="020F0502020204030204" pitchFamily="34" charset="0"/>
                <a:cs typeface="Times New Roman" panose="02020603050405020304" pitchFamily="18" charset="0"/>
              </a:rPr>
              <a:t> </a:t>
            </a:r>
            <a:r>
              <a:rPr lang="es-PE" sz="1800" dirty="0">
                <a:effectLst/>
                <a:latin typeface="Arial" panose="020B0604020202020204" pitchFamily="34" charset="0"/>
                <a:ea typeface="Calibri" panose="020F0502020204030204" pitchFamily="34" charset="0"/>
                <a:cs typeface="Times New Roman" panose="02020603050405020304" pitchFamily="18" charset="0"/>
              </a:rPr>
              <a:t>recursos</a:t>
            </a:r>
            <a:r>
              <a:rPr lang="es-PE" sz="1800" spc="-10" dirty="0">
                <a:effectLst/>
                <a:latin typeface="Arial" panose="020B0604020202020204" pitchFamily="34" charset="0"/>
                <a:ea typeface="Calibri" panose="020F0502020204030204" pitchFamily="34" charset="0"/>
                <a:cs typeface="Times New Roman" panose="02020603050405020304" pitchFamily="18" charset="0"/>
              </a:rPr>
              <a:t> </a:t>
            </a:r>
            <a:r>
              <a:rPr lang="es-PE" sz="1800" dirty="0">
                <a:effectLst/>
                <a:latin typeface="Arial" panose="020B0604020202020204" pitchFamily="34" charset="0"/>
                <a:ea typeface="Calibri" panose="020F0502020204030204" pitchFamily="34" charset="0"/>
                <a:cs typeface="Times New Roman" panose="02020603050405020304" pitchFamily="18" charset="0"/>
              </a:rPr>
              <a:t>destinados</a:t>
            </a:r>
            <a:r>
              <a:rPr lang="es-PE" sz="1800" spc="-15" dirty="0">
                <a:effectLst/>
                <a:latin typeface="Arial" panose="020B0604020202020204" pitchFamily="34" charset="0"/>
                <a:ea typeface="Calibri" panose="020F0502020204030204" pitchFamily="34" charset="0"/>
                <a:cs typeface="Times New Roman" panose="02020603050405020304" pitchFamily="18" charset="0"/>
              </a:rPr>
              <a:t> </a:t>
            </a:r>
            <a:r>
              <a:rPr lang="es-PE" sz="1800" dirty="0">
                <a:effectLst/>
                <a:latin typeface="Arial" panose="020B0604020202020204" pitchFamily="34" charset="0"/>
                <a:ea typeface="Calibri" panose="020F0502020204030204" pitchFamily="34" charset="0"/>
                <a:cs typeface="Times New Roman" panose="02020603050405020304" pitchFamily="18" charset="0"/>
              </a:rPr>
              <a:t>al</a:t>
            </a:r>
            <a:r>
              <a:rPr lang="es-PE" sz="1800" spc="-5" dirty="0">
                <a:effectLst/>
                <a:latin typeface="Arial" panose="020B0604020202020204" pitchFamily="34" charset="0"/>
                <a:ea typeface="Calibri" panose="020F0502020204030204" pitchFamily="34" charset="0"/>
                <a:cs typeface="Times New Roman" panose="02020603050405020304" pitchFamily="18" charset="0"/>
              </a:rPr>
              <a:t> </a:t>
            </a:r>
            <a:r>
              <a:rPr lang="es-PE" sz="1800" dirty="0">
                <a:effectLst/>
                <a:latin typeface="Arial" panose="020B0604020202020204" pitchFamily="34" charset="0"/>
                <a:ea typeface="Calibri" panose="020F0502020204030204" pitchFamily="34" charset="0"/>
                <a:cs typeface="Times New Roman" panose="02020603050405020304" pitchFamily="18" charset="0"/>
              </a:rPr>
              <a:t>erario</a:t>
            </a:r>
            <a:r>
              <a:rPr lang="es-PE" sz="1800" spc="-5" dirty="0">
                <a:effectLst/>
                <a:latin typeface="Arial" panose="020B0604020202020204" pitchFamily="34" charset="0"/>
                <a:ea typeface="Calibri" panose="020F0502020204030204" pitchFamily="34" charset="0"/>
                <a:cs typeface="Times New Roman" panose="02020603050405020304" pitchFamily="18" charset="0"/>
              </a:rPr>
              <a:t> </a:t>
            </a:r>
            <a:r>
              <a:rPr lang="es-PE" sz="1800" dirty="0">
                <a:effectLst/>
                <a:latin typeface="Arial" panose="020B0604020202020204" pitchFamily="34" charset="0"/>
                <a:ea typeface="Calibri" panose="020F0502020204030204" pitchFamily="34" charset="0"/>
                <a:cs typeface="Times New Roman" panose="02020603050405020304" pitchFamily="18" charset="0"/>
              </a:rPr>
              <a:t>nacional.</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774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smConfetti">
          <a:fgClr>
            <a:srgbClr val="F6C47A"/>
          </a:fgClr>
          <a:bgClr>
            <a:schemeClr val="accent5">
              <a:lumMod val="20000"/>
              <a:lumOff val="80000"/>
            </a:schemeClr>
          </a:bgClr>
        </a:patt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EB1253-C5A5-4682-ADFA-AE9854B40343}"/>
              </a:ext>
            </a:extLst>
          </p:cNvPr>
          <p:cNvSpPr txBox="1"/>
          <p:nvPr/>
        </p:nvSpPr>
        <p:spPr>
          <a:xfrm>
            <a:off x="5515980" y="1148338"/>
            <a:ext cx="6503335" cy="3767826"/>
          </a:xfrm>
          <a:prstGeom prst="rect">
            <a:avLst/>
          </a:prstGeom>
          <a:noFill/>
          <a:ln>
            <a:noFill/>
          </a:ln>
        </p:spPr>
        <p:txBody>
          <a:bodyPr wrap="square">
            <a:spAutoFit/>
          </a:bodyPr>
          <a:lstStyle/>
          <a:p>
            <a:pPr algn="ctr"/>
            <a:r>
              <a:rPr lang="es-PE" sz="2600" b="1" u="sng" dirty="0">
                <a:solidFill>
                  <a:srgbClr val="FF6600"/>
                </a:solidFill>
                <a:latin typeface="Arial" panose="020B0604020202020204" pitchFamily="34" charset="0"/>
                <a:cs typeface="Arial" panose="020B0604020202020204" pitchFamily="34" charset="0"/>
              </a:rPr>
              <a:t>ACUERDO NACIONAL</a:t>
            </a:r>
          </a:p>
          <a:p>
            <a:endParaRPr lang="es-PE" sz="2000" b="1" dirty="0">
              <a:solidFill>
                <a:srgbClr val="FF9900"/>
              </a:solidFill>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s-ES" dirty="0">
                <a:latin typeface="Arial" panose="020B0604020202020204" pitchFamily="34" charset="0"/>
                <a:cs typeface="Arial" panose="020B0604020202020204" pitchFamily="34" charset="0"/>
              </a:rPr>
              <a:t>Política de Estado N° 8. “</a:t>
            </a:r>
            <a:r>
              <a:rPr lang="es-ES" b="1" dirty="0">
                <a:latin typeface="Arial" panose="020B0604020202020204" pitchFamily="34" charset="0"/>
                <a:cs typeface="Arial" panose="020B0604020202020204" pitchFamily="34" charset="0"/>
              </a:rPr>
              <a:t>Descentralización política</a:t>
            </a:r>
            <a:r>
              <a:rPr lang="es-ES" dirty="0">
                <a:latin typeface="Arial" panose="020B0604020202020204" pitchFamily="34" charset="0"/>
                <a:cs typeface="Arial" panose="020B0604020202020204" pitchFamily="34" charset="0"/>
              </a:rPr>
              <a:t>, económica y administrativa para propiciar el desarrollo integral, armónico y sostenido del Perú”.</a:t>
            </a:r>
          </a:p>
          <a:p>
            <a:pPr algn="just">
              <a:lnSpc>
                <a:spcPct val="150000"/>
              </a:lnSpc>
            </a:pPr>
            <a:endParaRPr lang="es-ES" sz="12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s-ES" dirty="0">
                <a:latin typeface="Arial" panose="020B0604020202020204" pitchFamily="34" charset="0"/>
                <a:cs typeface="Arial" panose="020B0604020202020204" pitchFamily="34" charset="0"/>
              </a:rPr>
              <a:t>Política de Estado N° 24: “Afirmación de un Estado </a:t>
            </a:r>
            <a:r>
              <a:rPr lang="es-ES" b="1" dirty="0">
                <a:latin typeface="Arial" panose="020B0604020202020204" pitchFamily="34" charset="0"/>
                <a:cs typeface="Arial" panose="020B0604020202020204" pitchFamily="34" charset="0"/>
              </a:rPr>
              <a:t>eficiente </a:t>
            </a:r>
            <a:r>
              <a:rPr lang="es-ES" dirty="0">
                <a:latin typeface="Arial" panose="020B0604020202020204" pitchFamily="34" charset="0"/>
                <a:cs typeface="Arial" panose="020B0604020202020204" pitchFamily="34" charset="0"/>
              </a:rPr>
              <a:t>y transparente”.</a:t>
            </a:r>
          </a:p>
          <a:p>
            <a:pPr algn="just">
              <a:lnSpc>
                <a:spcPct val="150000"/>
              </a:lnSpc>
            </a:pPr>
            <a:endParaRPr lang="es-ES" sz="1050" dirty="0">
              <a:latin typeface="Arial" panose="020B0604020202020204" pitchFamily="34" charset="0"/>
              <a:cs typeface="Arial" panose="020B0604020202020204" pitchFamily="34" charset="0"/>
            </a:endParaRPr>
          </a:p>
          <a:p>
            <a:pPr algn="just">
              <a:lnSpc>
                <a:spcPct val="150000"/>
              </a:lnSpc>
            </a:pPr>
            <a:endParaRPr lang="es-PE" dirty="0"/>
          </a:p>
        </p:txBody>
      </p:sp>
      <p:sp>
        <p:nvSpPr>
          <p:cNvPr id="4" name="CuadroTexto 3"/>
          <p:cNvSpPr txBox="1"/>
          <p:nvPr/>
        </p:nvSpPr>
        <p:spPr>
          <a:xfrm>
            <a:off x="375885" y="298592"/>
            <a:ext cx="4936895" cy="707886"/>
          </a:xfrm>
          <a:prstGeom prst="rect">
            <a:avLst/>
          </a:prstGeom>
          <a:solidFill>
            <a:srgbClr val="FF9900"/>
          </a:solidFill>
        </p:spPr>
        <p:txBody>
          <a:bodyPr wrap="square" rtlCol="0">
            <a:spAutoFit/>
          </a:bodyPr>
          <a:lstStyle/>
          <a:p>
            <a:pPr algn="ctr"/>
            <a:r>
              <a:rPr lang="es-ES" sz="2000" b="1" dirty="0">
                <a:solidFill>
                  <a:schemeClr val="bg1"/>
                </a:solidFill>
                <a:latin typeface="Arial" panose="020B0604020202020204" pitchFamily="34" charset="0"/>
                <a:cs typeface="Arial" panose="020B0604020202020204" pitchFamily="34" charset="0"/>
              </a:rPr>
              <a:t>VINCULACIÓN CON EL ACUERDO NACIONAL </a:t>
            </a:r>
            <a:endParaRPr lang="en-US" sz="2000" b="1" dirty="0">
              <a:solidFill>
                <a:schemeClr val="bg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FD2190F6-EA8C-4428-A27F-6F748C2229F6}"/>
              </a:ext>
            </a:extLst>
          </p:cNvPr>
          <p:cNvPicPr>
            <a:picLocks noChangeAspect="1"/>
          </p:cNvPicPr>
          <p:nvPr/>
        </p:nvPicPr>
        <p:blipFill>
          <a:blip r:embed="rId2"/>
          <a:stretch>
            <a:fillRect/>
          </a:stretch>
        </p:blipFill>
        <p:spPr>
          <a:xfrm>
            <a:off x="375885" y="1006478"/>
            <a:ext cx="4936895" cy="5552930"/>
          </a:xfrm>
          <a:prstGeom prst="rect">
            <a:avLst/>
          </a:prstGeom>
        </p:spPr>
      </p:pic>
    </p:spTree>
    <p:extLst>
      <p:ext uri="{BB962C8B-B14F-4D97-AF65-F5344CB8AC3E}">
        <p14:creationId xmlns:p14="http://schemas.microsoft.com/office/powerpoint/2010/main" val="3690939829"/>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185</TotalTime>
  <Words>959</Words>
  <Application>Microsoft Office PowerPoint</Application>
  <PresentationFormat>Panorámica</PresentationFormat>
  <Paragraphs>48</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Arial Black</vt:lpstr>
      <vt:lpstr>Calibri</vt:lpstr>
      <vt:lpstr>Calibri Light</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Hilda Noemi Tolentino Maldonado</dc:creator>
  <cp:lastModifiedBy>Fernando Humberto Paredes Núñez</cp:lastModifiedBy>
  <cp:revision>12</cp:revision>
  <dcterms:modified xsi:type="dcterms:W3CDTF">2022-09-20T22:03:03Z</dcterms:modified>
</cp:coreProperties>
</file>