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4471" r:id="rId3"/>
    <p:sldMasterId id="2147483670" r:id="rId4"/>
    <p:sldMasterId id="2147483680" r:id="rId5"/>
    <p:sldMasterId id="2147483696" r:id="rId6"/>
    <p:sldMasterId id="2147483712" r:id="rId7"/>
    <p:sldMasterId id="2147483722" r:id="rId8"/>
    <p:sldMasterId id="2147483732" r:id="rId9"/>
    <p:sldMasterId id="2147483742" r:id="rId10"/>
    <p:sldMasterId id="2147483752" r:id="rId11"/>
    <p:sldMasterId id="2147483762" r:id="rId12"/>
    <p:sldMasterId id="2147483770" r:id="rId13"/>
    <p:sldMasterId id="2147483804" r:id="rId14"/>
    <p:sldMasterId id="2147483814" r:id="rId15"/>
    <p:sldMasterId id="2147483824" r:id="rId16"/>
    <p:sldMasterId id="2147483834" r:id="rId17"/>
    <p:sldMasterId id="2147483844" r:id="rId18"/>
    <p:sldMasterId id="2147483852" r:id="rId19"/>
    <p:sldMasterId id="2147483862" r:id="rId20"/>
    <p:sldMasterId id="2147483872" r:id="rId21"/>
    <p:sldMasterId id="2147484116" r:id="rId22"/>
    <p:sldMasterId id="2147484236" r:id="rId23"/>
    <p:sldMasterId id="2147484458" r:id="rId24"/>
  </p:sldMasterIdLst>
  <p:notesMasterIdLst>
    <p:notesMasterId r:id="rId49"/>
  </p:notesMasterIdLst>
  <p:sldIdLst>
    <p:sldId id="256" r:id="rId25"/>
    <p:sldId id="269" r:id="rId26"/>
    <p:sldId id="1465" r:id="rId27"/>
    <p:sldId id="1468" r:id="rId28"/>
    <p:sldId id="1625" r:id="rId29"/>
    <p:sldId id="1470" r:id="rId30"/>
    <p:sldId id="1473" r:id="rId31"/>
    <p:sldId id="1415" r:id="rId32"/>
    <p:sldId id="270" r:id="rId33"/>
    <p:sldId id="303" r:id="rId34"/>
    <p:sldId id="304" r:id="rId35"/>
    <p:sldId id="277" r:id="rId36"/>
    <p:sldId id="1477" r:id="rId37"/>
    <p:sldId id="305" r:id="rId38"/>
    <p:sldId id="309" r:id="rId39"/>
    <p:sldId id="307" r:id="rId40"/>
    <p:sldId id="1559" r:id="rId41"/>
    <p:sldId id="1626" r:id="rId42"/>
    <p:sldId id="1475" r:id="rId43"/>
    <p:sldId id="1474" r:id="rId44"/>
    <p:sldId id="299" r:id="rId45"/>
    <p:sldId id="313" r:id="rId46"/>
    <p:sldId id="300" r:id="rId47"/>
    <p:sldId id="273" r:id="rId4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797"/>
    <a:srgbClr val="C02433"/>
    <a:srgbClr val="548235"/>
    <a:srgbClr val="A8D08C"/>
    <a:srgbClr val="7AB850"/>
    <a:srgbClr val="7F7F7F"/>
    <a:srgbClr val="0E4584"/>
    <a:srgbClr val="FDC62D"/>
    <a:srgbClr val="E7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89549-233A-4D6D-9DBE-9D5CB8C06B98}" v="462" dt="2022-11-15T00:01:54.454"/>
    <p1510:client id="{6B6C2806-4BF3-4ADD-8045-D542FFA0AF94}" v="9" dt="2022-11-14T23:32:29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7"/>
    <p:restoredTop sz="94704"/>
  </p:normalViewPr>
  <p:slideViewPr>
    <p:cSldViewPr snapToGrid="0">
      <p:cViewPr>
        <p:scale>
          <a:sx n="38" d="100"/>
          <a:sy n="38" d="100"/>
        </p:scale>
        <p:origin x="-1542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2_Servir\25_NuevoTransito\V3\estimacion_tipo_servido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2_Servir\25_NuevoTransito\V4\transito_dic2021_con_fagpac_v3_vJGAGEMB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2_Servir\25_NuevoTransito\V4\transito_dic2021_con_fagpac_v3_vJGAGEMB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Tablas!$AB$24</c:f>
              <c:strCache>
                <c:ptCount val="1"/>
                <c:pt idx="0">
                  <c:v>Servicio civil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A6-4175-B88A-A5BA8D98A8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A6-4175-B88A-A5BA8D98A82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A6-4175-B88A-A5BA8D98A82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A6-4175-B88A-A5BA8D98A82C}"/>
              </c:ext>
            </c:extLst>
          </c:dPt>
          <c:dLbls>
            <c:dLbl>
              <c:idx val="0"/>
              <c:layout>
                <c:manualLayout>
                  <c:x val="0.15711545865504759"/>
                  <c:y val="6.13939507408422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6-4175-B88A-A5BA8D98A82C}"/>
                </c:ext>
              </c:extLst>
            </c:dLbl>
            <c:dLbl>
              <c:idx val="1"/>
              <c:layout>
                <c:manualLayout>
                  <c:x val="-0.13619308519264389"/>
                  <c:y val="7.51091336351858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A6-4175-B88A-A5BA8D98A82C}"/>
                </c:ext>
              </c:extLst>
            </c:dLbl>
            <c:dLbl>
              <c:idx val="2"/>
              <c:layout>
                <c:manualLayout>
                  <c:x val="-0.14678412727489726"/>
                  <c:y val="-7.818628227031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6-4175-B88A-A5BA8D98A82C}"/>
                </c:ext>
              </c:extLst>
            </c:dLbl>
            <c:dLbl>
              <c:idx val="3"/>
              <c:layout>
                <c:manualLayout>
                  <c:x val="0.18472924861927084"/>
                  <c:y val="-0.10533288684105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00463633166366"/>
                      <c:h val="0.20521150105382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4A6-4175-B88A-A5BA8D98A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Tablas!$AA$25:$AA$28</c:f>
              <c:strCache>
                <c:ptCount val="4"/>
                <c:pt idx="0">
                  <c:v>DL 1057 (CAS)</c:v>
                </c:pt>
                <c:pt idx="1">
                  <c:v>DL 276</c:v>
                </c:pt>
                <c:pt idx="2">
                  <c:v>DL 728</c:v>
                </c:pt>
                <c:pt idx="3">
                  <c:v>FAG/PAC</c:v>
                </c:pt>
              </c:strCache>
            </c:strRef>
          </c:cat>
          <c:val>
            <c:numRef>
              <c:f>Tablas!$AB$25:$AB$28</c:f>
              <c:numCache>
                <c:formatCode>#,##0</c:formatCode>
                <c:ptCount val="4"/>
                <c:pt idx="0">
                  <c:v>248354</c:v>
                </c:pt>
                <c:pt idx="1">
                  <c:v>135937</c:v>
                </c:pt>
                <c:pt idx="2">
                  <c:v>115191</c:v>
                </c:pt>
                <c:pt idx="3">
                  <c:v>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A6-4175-B88A-A5BA8D98A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'Hoja2 Nov-22 P'!$M$173</c:f>
              <c:strCache>
                <c:ptCount val="1"/>
                <c:pt idx="0">
                  <c:v>Miles de servidores (eje izquierdo)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433780078495402E-2"/>
                  <c:y val="2.09381796175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A6-4DE0-9424-081110DE71A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A6-4DE0-9424-081110DE71A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A6-4DE0-9424-081110DE71A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A6-4DE0-9424-081110DE71A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A6-4DE0-9424-081110DE71AF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A6-4DE0-9424-081110DE71A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A6-4DE0-9424-081110DE71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'Hoja2 Nov-22 P'!$N$169:$W$169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'Hoja2 Nov-22 P'!$N$173:$W$173</c:f>
              <c:numCache>
                <c:formatCode>_-* #,##0.0_-;\-* #,##0.0_-;_-* "-"??_-;_-@_-</c:formatCode>
                <c:ptCount val="10"/>
                <c:pt idx="0">
                  <c:v>4.343327807017543</c:v>
                </c:pt>
                <c:pt idx="1">
                  <c:v>12.111970942982454</c:v>
                </c:pt>
                <c:pt idx="2">
                  <c:v>21.651708881578948</c:v>
                </c:pt>
                <c:pt idx="3">
                  <c:v>34.962390350877193</c:v>
                </c:pt>
                <c:pt idx="4">
                  <c:v>54.940899122807011</c:v>
                </c:pt>
                <c:pt idx="5">
                  <c:v>84.908662280701748</c:v>
                </c:pt>
                <c:pt idx="6">
                  <c:v>115.87535087719297</c:v>
                </c:pt>
                <c:pt idx="7">
                  <c:v>149.83881578947367</c:v>
                </c:pt>
                <c:pt idx="8">
                  <c:v>184.80120614035087</c:v>
                </c:pt>
                <c:pt idx="9">
                  <c:v>227.755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3A6-4DE0-9424-081110DE7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16320"/>
        <c:axId val="123017856"/>
      </c:lineChart>
      <c:lineChart>
        <c:grouping val="standard"/>
        <c:varyColors val="0"/>
        <c:ser>
          <c:idx val="1"/>
          <c:order val="1"/>
          <c:tx>
            <c:strRef>
              <c:f>'Hoja2 Nov-22 P'!$M$174</c:f>
              <c:strCache>
                <c:ptCount val="1"/>
                <c:pt idx="0">
                  <c:v> Millones de S/ (eje derecho)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A6-4DE0-9424-081110DE71AF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A6-4DE0-9424-081110DE71A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A6-4DE0-9424-081110DE71AF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A6-4DE0-9424-081110DE71AF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A6-4DE0-9424-081110DE71AF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A6-4DE0-9424-081110DE71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'Hoja2 Nov-22 P'!$N$169:$W$169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'Hoja2 Nov-22 P'!$N$174:$W$174</c:f>
              <c:numCache>
                <c:formatCode>_-* #,##0_-;\-* #,##0_-;_-* "-"??_-;_-@_-</c:formatCode>
                <c:ptCount val="10"/>
                <c:pt idx="0">
                  <c:v>80</c:v>
                </c:pt>
                <c:pt idx="1">
                  <c:v>238</c:v>
                </c:pt>
                <c:pt idx="2">
                  <c:v>431</c:v>
                </c:pt>
                <c:pt idx="3">
                  <c:v>680.96312519957291</c:v>
                </c:pt>
                <c:pt idx="4">
                  <c:v>1026.1979508226498</c:v>
                </c:pt>
                <c:pt idx="5">
                  <c:v>1516.7745205164774</c:v>
                </c:pt>
                <c:pt idx="6">
                  <c:v>2008.2522376386044</c:v>
                </c:pt>
                <c:pt idx="7">
                  <c:v>2517.9491953029565</c:v>
                </c:pt>
                <c:pt idx="8">
                  <c:v>3013.9660034326334</c:v>
                </c:pt>
                <c:pt idx="9">
                  <c:v>3608.5025283366613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3A6-4DE0-9424-081110DE7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45760"/>
        <c:axId val="123044224"/>
      </c:lineChart>
      <c:catAx>
        <c:axId val="12301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3017856"/>
        <c:crosses val="autoZero"/>
        <c:auto val="1"/>
        <c:lblAlgn val="ctr"/>
        <c:lblOffset val="100"/>
        <c:noMultiLvlLbl val="0"/>
      </c:catAx>
      <c:valAx>
        <c:axId val="123017856"/>
        <c:scaling>
          <c:orientation val="minMax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3016320"/>
        <c:crosses val="autoZero"/>
        <c:crossBetween val="between"/>
      </c:valAx>
      <c:valAx>
        <c:axId val="12304422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3045760"/>
        <c:crosses val="max"/>
        <c:crossBetween val="between"/>
      </c:valAx>
      <c:catAx>
        <c:axId val="123045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04422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'Hoja2 Nov-22 F'!$M$174</c:f>
              <c:strCache>
                <c:ptCount val="1"/>
                <c:pt idx="0">
                  <c:v>Miles de servidores (eje izquierdo)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5433780078495402E-2"/>
                  <c:y val="2.09381796175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4A-4247-B65C-C6B1DC14CF5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4A-4247-B65C-C6B1DC14CF5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4A-4247-B65C-C6B1DC14CF5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4A-4247-B65C-C6B1DC14CF5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4A-4247-B65C-C6B1DC14CF5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4A-4247-B65C-C6B1DC14CF5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4A-4247-B65C-C6B1DC14C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'Hoja2 Nov-22 F'!$N$170:$W$170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'Hoja2 Nov-22 F'!$N$174:$W$174</c:f>
              <c:numCache>
                <c:formatCode>_-* #,##0.0_-;\-* #,##0.0_-;_-* "-"??_-;_-@_-</c:formatCode>
                <c:ptCount val="10"/>
                <c:pt idx="0">
                  <c:v>26.770202828947376</c:v>
                </c:pt>
                <c:pt idx="1">
                  <c:v>49.946271929824569</c:v>
                </c:pt>
                <c:pt idx="2">
                  <c:v>73.920482456140363</c:v>
                </c:pt>
                <c:pt idx="3">
                  <c:v>97.894692982456149</c:v>
                </c:pt>
                <c:pt idx="4">
                  <c:v>121.86890350877195</c:v>
                </c:pt>
                <c:pt idx="5">
                  <c:v>145.84311403508775</c:v>
                </c:pt>
                <c:pt idx="6">
                  <c:v>169.81732456140355</c:v>
                </c:pt>
                <c:pt idx="7">
                  <c:v>193.79153508771932</c:v>
                </c:pt>
                <c:pt idx="8">
                  <c:v>217.76574561403513</c:v>
                </c:pt>
                <c:pt idx="9">
                  <c:v>227.755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84A-4247-B65C-C6B1DC14C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66016"/>
        <c:axId val="123392384"/>
      </c:lineChart>
      <c:lineChart>
        <c:grouping val="standard"/>
        <c:varyColors val="0"/>
        <c:ser>
          <c:idx val="1"/>
          <c:order val="1"/>
          <c:tx>
            <c:strRef>
              <c:f>'Hoja2 Nov-22 F'!$M$175</c:f>
              <c:strCache>
                <c:ptCount val="1"/>
                <c:pt idx="0">
                  <c:v> Millones de S/ (eje derecho)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4A-4247-B65C-C6B1DC14CF5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4A-4247-B65C-C6B1DC14CF5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4A-4247-B65C-C6B1DC14CF5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4A-4247-B65C-C6B1DC14CF5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4A-4247-B65C-C6B1DC14CF5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4A-4247-B65C-C6B1DC14C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'Hoja2 Nov-22 F'!$N$170:$W$170</c:f>
              <c:numCache>
                <c:formatCode>General</c:formatCode>
                <c:ptCount val="10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</c:numCache>
            </c:numRef>
          </c:cat>
          <c:val>
            <c:numRef>
              <c:f>'Hoja2 Nov-22 F'!$N$175:$W$175</c:f>
              <c:numCache>
                <c:formatCode>_-* #,##0_-;\-* #,##0_-;_-* "-"??_-;_-@_-</c:formatCode>
                <c:ptCount val="10"/>
                <c:pt idx="0">
                  <c:v>587.20000000000005</c:v>
                </c:pt>
                <c:pt idx="1">
                  <c:v>1007.0256145458633</c:v>
                </c:pt>
                <c:pt idx="2">
                  <c:v>1463.3709137478859</c:v>
                </c:pt>
                <c:pt idx="3">
                  <c:v>1871.929898727509</c:v>
                </c:pt>
                <c:pt idx="4">
                  <c:v>2253.0723080250473</c:v>
                </c:pt>
                <c:pt idx="5">
                  <c:v>2609.3554045404067</c:v>
                </c:pt>
                <c:pt idx="6">
                  <c:v>2943.1282792979555</c:v>
                </c:pt>
                <c:pt idx="7">
                  <c:v>3256.5476259251577</c:v>
                </c:pt>
                <c:pt idx="8">
                  <c:v>3551.5923716125085</c:v>
                </c:pt>
                <c:pt idx="9">
                  <c:v>3608.5025283366613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84A-4247-B65C-C6B1DC14C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95456"/>
        <c:axId val="123393920"/>
      </c:lineChart>
      <c:catAx>
        <c:axId val="12336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3392384"/>
        <c:crosses val="autoZero"/>
        <c:auto val="1"/>
        <c:lblAlgn val="ctr"/>
        <c:lblOffset val="100"/>
        <c:noMultiLvlLbl val="0"/>
      </c:catAx>
      <c:valAx>
        <c:axId val="123392384"/>
        <c:scaling>
          <c:orientation val="minMax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3366016"/>
        <c:crosses val="autoZero"/>
        <c:crossBetween val="between"/>
      </c:valAx>
      <c:valAx>
        <c:axId val="12339392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3395456"/>
        <c:crosses val="max"/>
        <c:crossBetween val="between"/>
      </c:valAx>
      <c:catAx>
        <c:axId val="123395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3939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BA-4705-ACE1-7854CDCCB2B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BA-4705-ACE1-7854CDCCB2BD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BA-4705-ACE1-7854CDCCB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Hoja1!$I$6:$I$18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Hoja1!$J$6:$J$18</c:f>
              <c:numCache>
                <c:formatCode>General</c:formatCode>
                <c:ptCount val="13"/>
                <c:pt idx="0">
                  <c:v>42.4</c:v>
                </c:pt>
                <c:pt idx="1">
                  <c:v>31.8</c:v>
                </c:pt>
                <c:pt idx="2">
                  <c:v>10</c:v>
                </c:pt>
                <c:pt idx="3">
                  <c:v>-14.7</c:v>
                </c:pt>
                <c:pt idx="4">
                  <c:v>41.1</c:v>
                </c:pt>
                <c:pt idx="5">
                  <c:v>8.6999999999999993</c:v>
                </c:pt>
                <c:pt idx="6">
                  <c:v>-8.6999999999999993</c:v>
                </c:pt>
                <c:pt idx="7">
                  <c:v>-21.5</c:v>
                </c:pt>
                <c:pt idx="8">
                  <c:v>2.2999999999999998</c:v>
                </c:pt>
                <c:pt idx="9">
                  <c:v>3</c:v>
                </c:pt>
                <c:pt idx="10">
                  <c:v>7.5</c:v>
                </c:pt>
                <c:pt idx="11">
                  <c:v>-10.3</c:v>
                </c:pt>
                <c:pt idx="12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BA-4705-ACE1-7854CDCCB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2636160"/>
        <c:axId val="122637696"/>
      </c:barChart>
      <c:catAx>
        <c:axId val="1226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637696"/>
        <c:crosses val="autoZero"/>
        <c:auto val="1"/>
        <c:lblAlgn val="ctr"/>
        <c:lblOffset val="100"/>
        <c:noMultiLvlLbl val="0"/>
      </c:catAx>
      <c:valAx>
        <c:axId val="12263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63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598E-D002-435C-B1DD-C2C662EA25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A72B6-4279-44F2-8A3A-10B32C048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1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A72B6-4279-44F2-8A3A-10B32C048FAF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4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A72B6-4279-44F2-8A3A-10B32C048FAF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48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PE"/>
              <a:t>Universo de cargos? </a:t>
            </a:r>
          </a:p>
          <a:p>
            <a:pPr algn="l"/>
            <a:r>
              <a:rPr lang="es-PE"/>
              <a:t>(en back-up) 1,535 / XX</a:t>
            </a:r>
          </a:p>
          <a:p>
            <a:pPr algn="l"/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BD035-042B-BD49-9CE5-176176EAE6C8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8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A72B6-4279-44F2-8A3A-10B32C048FAF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48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BCE18-2C9C-4102-A053-5BAD452DBE47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64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A72B6-4279-44F2-8A3A-10B32C048FAF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95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9c56ceee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129c56ceee5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29c56ceee5_0_11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10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9c56ceee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129c56ceee5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29c56ceee5_0_11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9c56ceee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129c56ceee5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29c56ceee5_0_11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76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2800" y="2387600"/>
            <a:ext cx="8585200" cy="112236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585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EE2-956B-4517-B2F7-3F9A8D0C72A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3EB1-147B-4CF0-AD1C-14D08F08CF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6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84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45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149" y="944562"/>
            <a:ext cx="35645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21040" y="987425"/>
            <a:ext cx="36118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1149" y="2544762"/>
            <a:ext cx="356457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289560" y="6356349"/>
            <a:ext cx="2743200" cy="365125"/>
          </a:xfrm>
        </p:spPr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33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189" y="640080"/>
            <a:ext cx="35645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138160" y="0"/>
            <a:ext cx="405384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0189" y="2240280"/>
            <a:ext cx="35645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0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9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926078"/>
            <a:ext cx="5181600" cy="29918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9840" y="2926078"/>
            <a:ext cx="5181600" cy="29918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2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895599"/>
            <a:ext cx="5157787" cy="32940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895599"/>
            <a:ext cx="5183188" cy="32940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78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77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4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0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11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3080" y="365125"/>
            <a:ext cx="576230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6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4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5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0628" y="45720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0628" y="205740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55904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7671B32C-DA71-489D-8A10-9FBF0FE9DBA6}" type="datetimeFigureOut">
              <a:rPr lang="es-PE" smtClean="0"/>
              <a:pPr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92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1588" y="41148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21588" y="201168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5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1845"/>
            <a:ext cx="573024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117408"/>
            <a:ext cx="5181600" cy="37538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01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454332" cy="175323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02506" y="22961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02506" y="3120072"/>
            <a:ext cx="5157787" cy="263080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57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6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594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5594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02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37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37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27775"/>
            <a:ext cx="2743200" cy="393700"/>
          </a:xfrm>
        </p:spPr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7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90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2280" y="2285999"/>
            <a:ext cx="6842760" cy="122396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2280" y="3602038"/>
            <a:ext cx="6842760" cy="9852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0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71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46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3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8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99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354" y="104775"/>
            <a:ext cx="691329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549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549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3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55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36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6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59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5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9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76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46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0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1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86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69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96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1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67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7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31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27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00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1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2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5BDB-11F1-384D-BC0D-9455E1BFD5AB}" type="datetimeFigureOut">
              <a:rPr lang="es-ES_tradnl" smtClean="0"/>
              <a:t>16/11/2022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5C14-4853-0749-8F13-B008181D550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8492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394" y="1743925"/>
            <a:ext cx="6764246" cy="1766037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28394" y="3602038"/>
            <a:ext cx="6764246" cy="9882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ACFF-4907-4141-B885-85B6CA94925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82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EE2-956B-4517-B2F7-3F9A8D0C72A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3EB1-147B-4CF0-AD1C-14D08F08CF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48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ACFF-4907-4141-B885-85B6CA94925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89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ACFF-4907-4141-B885-85B6CA94925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9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0800" y="1920239"/>
            <a:ext cx="6949440" cy="1173481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0800" y="3251518"/>
            <a:ext cx="6949440" cy="10004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68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54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4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47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5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47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4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1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063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7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28803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3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" type="tx">
  <p:cSld name="6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200868" y="113763"/>
            <a:ext cx="10586145" cy="65437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663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9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52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4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22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39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516-865F-43A1-B6BD-A2E23B693C6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1C-9DCE-4210-A576-DAAC542A16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50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9485"/>
            <a:ext cx="588264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19985"/>
            <a:ext cx="5882640" cy="273113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4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65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7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6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2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0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15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2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9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7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02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4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25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5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5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3760" y="348297"/>
            <a:ext cx="77724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819399" y="1902460"/>
            <a:ext cx="3992881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25640" y="1902460"/>
            <a:ext cx="416052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66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8787" y="319405"/>
            <a:ext cx="7538696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75560" y="1769269"/>
            <a:ext cx="41992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575560" y="2593181"/>
            <a:ext cx="419925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35452" y="1787843"/>
            <a:ext cx="42199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35452" y="2611755"/>
            <a:ext cx="421993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348000" y="6356350"/>
            <a:ext cx="2233399" cy="365125"/>
          </a:xfrm>
        </p:spPr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803302" y="6356350"/>
            <a:ext cx="335009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121988" y="6356349"/>
            <a:ext cx="2233399" cy="365125"/>
          </a:xfrm>
        </p:spPr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54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07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3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50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52908" y="987425"/>
            <a:ext cx="460089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50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21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86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468" y="7924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615748" y="792480"/>
            <a:ext cx="5103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0468" y="2392680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9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79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250" y="627699"/>
            <a:ext cx="10515600" cy="78962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2000" y="2849879"/>
            <a:ext cx="5257800" cy="33270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0" y="2849879"/>
            <a:ext cx="5257800" cy="33270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94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849879"/>
            <a:ext cx="5157787" cy="33397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849879"/>
            <a:ext cx="5183188" cy="33397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15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20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5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9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5760" y="1002506"/>
            <a:ext cx="3489960" cy="46667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51520" y="1002506"/>
            <a:ext cx="3703320" cy="46667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1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21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6908" y="1096169"/>
            <a:ext cx="3122612" cy="39330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1629" y="599123"/>
            <a:ext cx="35188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1629" y="1423034"/>
            <a:ext cx="3518852" cy="426148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336280" y="599123"/>
            <a:ext cx="34747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336280" y="1423034"/>
            <a:ext cx="3474720" cy="426148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35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94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69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429" y="449262"/>
            <a:ext cx="3534092" cy="1600200"/>
          </a:xfrm>
        </p:spPr>
        <p:txBody>
          <a:bodyPr anchor="b"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67700" y="449262"/>
            <a:ext cx="371094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5429" y="2049462"/>
            <a:ext cx="353409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8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9763" y="381000"/>
            <a:ext cx="3688397" cy="1600200"/>
          </a:xfrm>
        </p:spPr>
        <p:txBody>
          <a:bodyPr anchor="b"/>
          <a:lstStyle>
            <a:lvl1pPr algn="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40386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259763" y="1981200"/>
            <a:ext cx="368839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28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6080" y="1930083"/>
            <a:ext cx="6949440" cy="1381125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26080" y="3178017"/>
            <a:ext cx="69494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92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6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6560" y="515173"/>
            <a:ext cx="6880194" cy="10666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0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4320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1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81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15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41110"/>
            <a:ext cx="2743200" cy="365125"/>
          </a:xfrm>
        </p:spPr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12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5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9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33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908" y="898525"/>
            <a:ext cx="571341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6908" y="2214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6908" y="3038475"/>
            <a:ext cx="5157787" cy="30368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7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56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88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45080" y="1825625"/>
            <a:ext cx="41910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56120" y="1825625"/>
            <a:ext cx="429768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5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2280" y="365125"/>
            <a:ext cx="68427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5229" y="1817688"/>
            <a:ext cx="43827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55229" y="2641600"/>
            <a:ext cx="4382776" cy="3332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17080" y="1817688"/>
            <a:ext cx="4404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17080" y="2641600"/>
            <a:ext cx="4404360" cy="3332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418034" y="6326188"/>
            <a:ext cx="2331006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618434" y="6326188"/>
            <a:ext cx="349650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190434" y="6326188"/>
            <a:ext cx="2331006" cy="365125"/>
          </a:xfrm>
        </p:spPr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6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04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2280" y="987425"/>
            <a:ext cx="45431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828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1251" y="6354445"/>
            <a:ext cx="2743200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8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690360" y="987425"/>
            <a:ext cx="466502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828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1251" y="6325870"/>
            <a:ext cx="2743200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6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5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04800" y="682624"/>
            <a:ext cx="3535680" cy="4879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51518" y="682623"/>
            <a:ext cx="3535682" cy="4879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70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1188" y="355600"/>
            <a:ext cx="33359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2421" y="595472"/>
            <a:ext cx="35837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02422" y="1681163"/>
            <a:ext cx="358378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292147" y="595472"/>
            <a:ext cx="36014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292146" y="1681163"/>
            <a:ext cx="360143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84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16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7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19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9.xml"/><Relationship Id="rId9" Type="http://schemas.openxmlformats.org/officeDocument/2006/relationships/image" Target="../media/image20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9.xml"/><Relationship Id="rId9" Type="http://schemas.openxmlformats.org/officeDocument/2006/relationships/image" Target="../media/image2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23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841818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345180"/>
            <a:ext cx="6880194" cy="116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4EE2-956B-4517-B2F7-3F9A8D0C72A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3EB1-147B-4CF0-AD1C-14D08F08CF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87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4470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PE" sz="3600" b="1" kern="1200" dirty="0" smtClean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532120" y="365125"/>
            <a:ext cx="582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532120" y="1825625"/>
            <a:ext cx="5821680" cy="385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CEA-CD76-487A-AD71-4FDA8C7EE36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4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19400" y="5768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19400" y="2038985"/>
            <a:ext cx="7772400" cy="3538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2C84-513E-4A5C-B324-47EC13DE4DC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201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941319"/>
            <a:ext cx="10515600" cy="202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AACA-11C5-40E7-8AC4-1EF9D8BBFEE2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14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365108" y="1959531"/>
            <a:ext cx="3657600" cy="2437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8120" y="1253331"/>
            <a:ext cx="3535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9F97-8A78-47E1-9167-25C69017AE7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492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1499473"/>
            <a:ext cx="6880194" cy="106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2683986"/>
            <a:ext cx="6880194" cy="273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20BA-5A29-4D81-8C55-E2FEBF6E489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7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168082"/>
            <a:ext cx="4861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628582"/>
            <a:ext cx="5379720" cy="322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6E99-776C-40DB-B4AE-6CD86044B06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2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365125"/>
            <a:ext cx="684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1847850"/>
            <a:ext cx="684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55BA-C14A-4A99-B263-4061B0C0C49B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19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351019" y="1555909"/>
            <a:ext cx="3489960" cy="330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6720" y="710406"/>
            <a:ext cx="33985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F2BE-D6DA-4174-933F-AEF18594957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45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914649"/>
            <a:ext cx="5806440" cy="302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E8F5-F40F-47CD-9B4E-3A36C8462AD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4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8" r:id="rId2"/>
    <p:sldLayoutId id="2147483849" r:id="rId3"/>
    <p:sldLayoutId id="2147483850" r:id="rId4"/>
    <p:sldLayoutId id="2147483851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425440" y="365125"/>
            <a:ext cx="5928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25440" y="1825625"/>
            <a:ext cx="5928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B32C-DA71-489D-8A10-9FBF0FE9DBA6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904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r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" y="0"/>
            <a:ext cx="1218739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14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91845"/>
            <a:ext cx="6309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252345"/>
            <a:ext cx="6309360" cy="361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39C2-96B4-4AC6-82D4-0C31CD7BFBB5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8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1877138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3343591"/>
            <a:ext cx="6880194" cy="127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4378-BBC3-4674-B25A-6D2E470EE58D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896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9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95600" y="363537"/>
            <a:ext cx="6812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95600" y="1825625"/>
            <a:ext cx="68122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089F-04CF-4D88-AEA9-75D32C7EDD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8998-9D3F-422A-8751-71C79A3F58B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7BF8-D9C1-45BA-A99E-0599860A7450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50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" y="0"/>
            <a:ext cx="12190158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3C95-0780-4495-8B7B-BBC12A95EEDC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4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35284" y="1886513"/>
            <a:ext cx="4960716" cy="33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DBCC-BEE3-4C31-97AF-3F760C3D6168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8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4489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28395" y="1988518"/>
            <a:ext cx="6880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8395" y="3487852"/>
            <a:ext cx="6880194" cy="170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ACFF-4907-4141-B885-85B6CA949251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96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655902" y="1762919"/>
            <a:ext cx="6880194" cy="1162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55902" y="3105785"/>
            <a:ext cx="6880194" cy="111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A4A7-6555-4C42-8B54-1E5CC2AE292A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93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65120" y="363537"/>
            <a:ext cx="6751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11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885F-678C-485D-9764-FB652765CD54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4488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90600" y="1302544"/>
            <a:ext cx="4632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90600" y="2849880"/>
            <a:ext cx="4739640" cy="28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0416-DE91-4B68-8E3A-153F6EEF34F3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7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8" r:id="rId3"/>
    <p:sldLayoutId id="2147483729" r:id="rId4"/>
    <p:sldLayoutId id="2147483730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" y="0"/>
            <a:ext cx="1218524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2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82640" cy="27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D8E8-4202-40A9-A1DD-EFBD4F3942BE}" type="datetimeFigureOut">
              <a:rPr lang="es-PE" smtClean="0"/>
              <a:t>16/11/2022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3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sv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sv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3832" y="1368170"/>
            <a:ext cx="9144000" cy="2387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s-PE" sz="6600" kern="0" dirty="0">
                <a:ea typeface="Roboto" panose="02000000000000000000" pitchFamily="2" charset="0"/>
                <a:cs typeface="Calibri Light" panose="020F0302020204030204" pitchFamily="34" charset="0"/>
                <a:sym typeface="Arial"/>
              </a:rPr>
              <a:t>Fortalecimiento del</a:t>
            </a:r>
            <a:br>
              <a:rPr lang="es-PE" sz="6600" kern="0" dirty="0">
                <a:ea typeface="Roboto" panose="02000000000000000000" pitchFamily="2" charset="0"/>
                <a:cs typeface="Calibri Light" panose="020F0302020204030204" pitchFamily="34" charset="0"/>
                <a:sym typeface="Arial"/>
              </a:rPr>
            </a:br>
            <a:r>
              <a:rPr lang="es-PE" sz="6600" kern="0" dirty="0">
                <a:ea typeface="Roboto" panose="02000000000000000000" pitchFamily="2" charset="0"/>
                <a:cs typeface="Calibri Light" panose="020F0302020204030204" pitchFamily="34" charset="0"/>
                <a:sym typeface="Arial"/>
              </a:rPr>
              <a:t>Servicio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3832" y="3847845"/>
            <a:ext cx="9144000" cy="16557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s-PE" b="1" kern="0" dirty="0" err="1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Janeyri</a:t>
            </a:r>
            <a:r>
              <a:rPr lang="es-PE" b="1" kern="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 Elizabeth Boyer Carrera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s-PE" kern="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Autoridad Nacional del Servicio Civil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endParaRPr lang="es-PE" kern="0" dirty="0">
              <a:solidFill>
                <a:srgbClr val="000000"/>
              </a:solidFill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s-PE" kern="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Lima, noviembre de 2022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endParaRPr lang="es-PE" kern="0" dirty="0">
              <a:solidFill>
                <a:srgbClr val="000000"/>
              </a:solidFill>
              <a:ea typeface="Lato" panose="020F0502020204030203" pitchFamily="34" charset="0"/>
              <a:cs typeface="Lato" panose="020F0502020204030203" pitchFamily="34" charset="0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defRPr/>
            </a:pPr>
            <a:r>
              <a:rPr lang="es-PE" kern="0" dirty="0">
                <a:solidFill>
                  <a:srgbClr val="000000"/>
                </a:solidFill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Presentación a la Comisión de Descentralización del Congreso de la República </a:t>
            </a:r>
          </a:p>
        </p:txBody>
      </p:sp>
    </p:spTree>
    <p:extLst>
      <p:ext uri="{BB962C8B-B14F-4D97-AF65-F5344CB8AC3E}">
        <p14:creationId xmlns:p14="http://schemas.microsoft.com/office/powerpoint/2010/main" val="9944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4734" y="92428"/>
            <a:ext cx="8695766" cy="1319514"/>
          </a:xfrm>
        </p:spPr>
        <p:txBody>
          <a:bodyPr>
            <a:normAutofit/>
          </a:bodyPr>
          <a:lstStyle/>
          <a:p>
            <a:r>
              <a:rPr lang="es-ES" sz="2400" b="0" dirty="0">
                <a:solidFill>
                  <a:schemeClr val="tx1"/>
                </a:solidFill>
              </a:rPr>
              <a:t>“El éxito y sostenibilidad de las políticas públicas requiere un </a:t>
            </a:r>
            <a:r>
              <a:rPr lang="es-ES" sz="2400" dirty="0">
                <a:solidFill>
                  <a:srgbClr val="C00000"/>
                </a:solidFill>
              </a:rPr>
              <a:t>servicio civil orientado a la creación de valor público</a:t>
            </a:r>
            <a:r>
              <a:rPr lang="es-ES" sz="2400" b="0" dirty="0">
                <a:solidFill>
                  <a:schemeClr val="tx1"/>
                </a:solidFill>
              </a:rPr>
              <a:t>” (PNMGP al 2030) </a:t>
            </a:r>
            <a:endParaRPr lang="es-PE" sz="2400" b="0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32737" y="5087746"/>
            <a:ext cx="5248631" cy="294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CuadroTexto 29"/>
          <p:cNvSpPr txBox="1"/>
          <p:nvPr/>
        </p:nvSpPr>
        <p:spPr>
          <a:xfrm>
            <a:off x="1767222" y="3844208"/>
            <a:ext cx="2397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/>
              <a:t>Servicio civil profesionalizado</a:t>
            </a:r>
            <a:endParaRPr lang="es-PE" sz="1400" b="1"/>
          </a:p>
        </p:txBody>
      </p:sp>
      <p:sp>
        <p:nvSpPr>
          <p:cNvPr id="33" name="Rectángulo redondeado 17"/>
          <p:cNvSpPr/>
          <p:nvPr/>
        </p:nvSpPr>
        <p:spPr>
          <a:xfrm flipH="1">
            <a:off x="6201341" y="2668184"/>
            <a:ext cx="5681919" cy="432496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_tradnl" sz="1600">
                <a:solidFill>
                  <a:schemeClr val="tx1"/>
                </a:solidFill>
              </a:rPr>
              <a:t>Política General de Gobierno 2021-2026 (eje 5)</a:t>
            </a:r>
          </a:p>
        </p:txBody>
      </p:sp>
      <p:sp>
        <p:nvSpPr>
          <p:cNvPr id="34" name="Rectángulo redondeado 18"/>
          <p:cNvSpPr/>
          <p:nvPr/>
        </p:nvSpPr>
        <p:spPr>
          <a:xfrm flipH="1">
            <a:off x="6201341" y="3208158"/>
            <a:ext cx="5681919" cy="512711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>
                <a:solidFill>
                  <a:schemeClr val="tx1"/>
                </a:solidFill>
              </a:rPr>
              <a:t>Política Nacional de Modernización de la Gestión Pública al 2030</a:t>
            </a:r>
          </a:p>
        </p:txBody>
      </p:sp>
      <p:sp>
        <p:nvSpPr>
          <p:cNvPr id="35" name="Rectángulo redondeado 19"/>
          <p:cNvSpPr/>
          <p:nvPr/>
        </p:nvSpPr>
        <p:spPr>
          <a:xfrm flipH="1">
            <a:off x="6201341" y="3828347"/>
            <a:ext cx="5681919" cy="432496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>
                <a:solidFill>
                  <a:schemeClr val="tx1"/>
                </a:solidFill>
              </a:rPr>
              <a:t>Hoja de ruta OCDE</a:t>
            </a:r>
          </a:p>
        </p:txBody>
      </p:sp>
      <p:sp>
        <p:nvSpPr>
          <p:cNvPr id="36" name="Rectángulo redondeado 20"/>
          <p:cNvSpPr/>
          <p:nvPr/>
        </p:nvSpPr>
        <p:spPr>
          <a:xfrm flipH="1">
            <a:off x="6201341" y="4368320"/>
            <a:ext cx="5681919" cy="432496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>
                <a:solidFill>
                  <a:schemeClr val="tx1"/>
                </a:solidFill>
              </a:rPr>
              <a:t>Sentencia del Tribunal Constitucional sobre Ley N° 31131</a:t>
            </a:r>
          </a:p>
        </p:txBody>
      </p:sp>
      <p:sp>
        <p:nvSpPr>
          <p:cNvPr id="37" name="Rectángulo redondeado 17"/>
          <p:cNvSpPr/>
          <p:nvPr/>
        </p:nvSpPr>
        <p:spPr>
          <a:xfrm flipH="1">
            <a:off x="6201341" y="2128210"/>
            <a:ext cx="5681919" cy="432496"/>
          </a:xfrm>
          <a:prstGeom prst="round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>
                <a:solidFill>
                  <a:schemeClr val="tx1"/>
                </a:solidFill>
              </a:rPr>
              <a:t>Acuerdo Nacional: Política de Estado 24</a:t>
            </a:r>
          </a:p>
        </p:txBody>
      </p:sp>
      <p:pic>
        <p:nvPicPr>
          <p:cNvPr id="48" name="Imagen 3" descr="Logotipo, nombre de la empresa&#10;&#10;Descripción generada automáticamente"/>
          <p:cNvPicPr>
            <a:picLocks noChangeAspect="1"/>
          </p:cNvPicPr>
          <p:nvPr/>
        </p:nvPicPr>
        <p:blipFill rotWithShape="1">
          <a:blip r:embed="rId2"/>
          <a:srcRect t="19718" b="18764"/>
          <a:stretch>
            <a:fillRect/>
          </a:stretch>
        </p:blipFill>
        <p:spPr>
          <a:xfrm>
            <a:off x="1911724" y="5700405"/>
            <a:ext cx="2195567" cy="650326"/>
          </a:xfrm>
          <a:prstGeom prst="rect">
            <a:avLst/>
          </a:prstGeom>
        </p:spPr>
      </p:pic>
      <p:sp>
        <p:nvSpPr>
          <p:cNvPr id="49" name="Triángulo isósceles 48"/>
          <p:cNvSpPr/>
          <p:nvPr/>
        </p:nvSpPr>
        <p:spPr>
          <a:xfrm rot="10800000" flipV="1">
            <a:off x="1854034" y="5484089"/>
            <a:ext cx="2310948" cy="17851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Triángulo isósceles 50"/>
          <p:cNvSpPr/>
          <p:nvPr/>
        </p:nvSpPr>
        <p:spPr>
          <a:xfrm rot="10800000" flipV="1">
            <a:off x="1854034" y="4197382"/>
            <a:ext cx="2310948" cy="17851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Triángulo isósceles 51"/>
          <p:cNvSpPr/>
          <p:nvPr/>
        </p:nvSpPr>
        <p:spPr>
          <a:xfrm rot="10800000" flipV="1">
            <a:off x="1854033" y="2659856"/>
            <a:ext cx="2310948" cy="178516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CuadroTexto 52"/>
          <p:cNvSpPr txBox="1"/>
          <p:nvPr/>
        </p:nvSpPr>
        <p:spPr>
          <a:xfrm>
            <a:off x="1794259" y="2327508"/>
            <a:ext cx="2397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/>
              <a:t>Mejores servicios</a:t>
            </a:r>
            <a:endParaRPr lang="es-PE" sz="1400" b="1"/>
          </a:p>
        </p:txBody>
      </p:sp>
      <p:cxnSp>
        <p:nvCxnSpPr>
          <p:cNvPr id="54" name="Conector recto de flecha 53"/>
          <p:cNvCxnSpPr/>
          <p:nvPr/>
        </p:nvCxnSpPr>
        <p:spPr>
          <a:xfrm flipH="1">
            <a:off x="4342400" y="2476290"/>
            <a:ext cx="1356852" cy="0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/>
          <p:nvPr/>
        </p:nvCxnSpPr>
        <p:spPr>
          <a:xfrm>
            <a:off x="4409955" y="3960897"/>
            <a:ext cx="1400537" cy="0"/>
          </a:xfrm>
          <a:prstGeom prst="straightConnector1">
            <a:avLst/>
          </a:prstGeom>
          <a:ln w="38100">
            <a:solidFill>
              <a:srgbClr val="FFC000"/>
            </a:solidFill>
            <a:headEnd type="oval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Abrir corchete 55"/>
          <p:cNvSpPr/>
          <p:nvPr/>
        </p:nvSpPr>
        <p:spPr>
          <a:xfrm>
            <a:off x="5903090" y="2060294"/>
            <a:ext cx="416688" cy="2835798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CuadroTexto 56"/>
          <p:cNvSpPr txBox="1"/>
          <p:nvPr/>
        </p:nvSpPr>
        <p:spPr>
          <a:xfrm>
            <a:off x="6817489" y="1585732"/>
            <a:ext cx="429420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solidFill>
                  <a:schemeClr val="bg1"/>
                </a:solidFill>
              </a:rPr>
              <a:t>Prioridades país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57" y="4478916"/>
            <a:ext cx="540000" cy="54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52" y="4478916"/>
            <a:ext cx="540000" cy="5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4" y="4478916"/>
            <a:ext cx="540000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2" y="4478916"/>
            <a:ext cx="540000" cy="540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02" y="2941433"/>
            <a:ext cx="900000" cy="9000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02" y="1415223"/>
            <a:ext cx="900000" cy="900000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1654734" y="5080781"/>
            <a:ext cx="145704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/>
              <a:t>Mérito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2729309" y="5080781"/>
            <a:ext cx="145704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/>
              <a:t>Idoneidad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3824748" y="5080781"/>
            <a:ext cx="21954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/>
              <a:t>Carrera / Progresión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379094" y="5080781"/>
            <a:ext cx="15873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_tradnl" sz="1400" b="1"/>
              <a:t>Régimen único</a:t>
            </a:r>
          </a:p>
        </p:txBody>
      </p:sp>
    </p:spTree>
    <p:extLst>
      <p:ext uri="{BB962C8B-B14F-4D97-AF65-F5344CB8AC3E}">
        <p14:creationId xmlns:p14="http://schemas.microsoft.com/office/powerpoint/2010/main" val="41446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/>
          <p:cNvSpPr txBox="1"/>
          <p:nvPr/>
        </p:nvSpPr>
        <p:spPr>
          <a:xfrm>
            <a:off x="1590039" y="1251860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/>
              <a:t>Distribución por tipo de servidor</a:t>
            </a:r>
          </a:p>
        </p:txBody>
      </p:sp>
      <p:sp>
        <p:nvSpPr>
          <p:cNvPr id="44" name="Flecha: cheurón 26"/>
          <p:cNvSpPr/>
          <p:nvPr/>
        </p:nvSpPr>
        <p:spPr>
          <a:xfrm rot="5400000">
            <a:off x="3350594" y="4762195"/>
            <a:ext cx="136490" cy="328682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8" name="Abrir llave 57"/>
          <p:cNvSpPr/>
          <p:nvPr/>
        </p:nvSpPr>
        <p:spPr>
          <a:xfrm>
            <a:off x="6373091" y="1182585"/>
            <a:ext cx="378972" cy="3675706"/>
          </a:xfrm>
          <a:prstGeom prst="leftBrace">
            <a:avLst>
              <a:gd name="adj1" fmla="val 54470"/>
              <a:gd name="adj2" fmla="val 88768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CuadroTexto 58"/>
          <p:cNvSpPr txBox="1"/>
          <p:nvPr/>
        </p:nvSpPr>
        <p:spPr>
          <a:xfrm>
            <a:off x="7064665" y="1251860"/>
            <a:ext cx="408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/>
              <a:t>Servidores civiles por régimen laboral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434746908"/>
              </p:ext>
            </p:extLst>
          </p:nvPr>
        </p:nvGraphicFramePr>
        <p:xfrm>
          <a:off x="6373091" y="2005124"/>
          <a:ext cx="5044074" cy="29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" name="CuadroTexto 61"/>
          <p:cNvSpPr txBox="1"/>
          <p:nvPr/>
        </p:nvSpPr>
        <p:spPr>
          <a:xfrm>
            <a:off x="58783" y="6538599"/>
            <a:ext cx="1128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aseline="30000">
                <a:solidFill>
                  <a:schemeClr val="bg1">
                    <a:lumMod val="50000"/>
                  </a:schemeClr>
                </a:solidFill>
                <a:latin typeface="+mn-lt"/>
              </a:rPr>
              <a:t>\1</a:t>
            </a:r>
            <a:r>
              <a:rPr lang="es-PE" sz="1200" b="1" baseline="3000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s-PE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A junio de </a:t>
            </a:r>
            <a:r>
              <a:rPr lang="es-PE" sz="1200">
                <a:solidFill>
                  <a:schemeClr val="bg1">
                    <a:lumMod val="50000"/>
                  </a:schemeClr>
                </a:solidFill>
              </a:rPr>
              <a:t>2022, la cifra alcanzó a las 1,054 servidores en el régimen 30057</a:t>
            </a:r>
          </a:p>
        </p:txBody>
      </p:sp>
      <p:sp>
        <p:nvSpPr>
          <p:cNvPr id="63" name="CuadroTexto 1"/>
          <p:cNvSpPr txBox="1"/>
          <p:nvPr/>
        </p:nvSpPr>
        <p:spPr>
          <a:xfrm>
            <a:off x="734292" y="5982978"/>
            <a:ext cx="8934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 b="1" baseline="30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aseline="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PE" b="0" baseline="0" dirty="0">
                <a:solidFill>
                  <a:schemeClr val="bg1">
                    <a:lumMod val="50000"/>
                  </a:schemeClr>
                </a:solidFill>
              </a:rPr>
              <a:t>AIRHSP diciembre 2021 para GN (sin FFAA/FFPP) y GR; Planilla julio 2021 para GN (FFAA/FFPP) y GL</a:t>
            </a:r>
          </a:p>
        </p:txBody>
      </p:sp>
      <p:graphicFrame>
        <p:nvGraphicFramePr>
          <p:cNvPr id="64" name="Tab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03240"/>
              </p:ext>
            </p:extLst>
          </p:nvPr>
        </p:nvGraphicFramePr>
        <p:xfrm>
          <a:off x="741678" y="1808281"/>
          <a:ext cx="5354322" cy="2844009"/>
        </p:xfrm>
        <a:graphic>
          <a:graphicData uri="http://schemas.openxmlformats.org/drawingml/2006/table">
            <a:tbl>
              <a:tblPr/>
              <a:tblGrid>
                <a:gridCol w="3817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Servidores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287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1,407,157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287">
                <a:tc>
                  <a:txBody>
                    <a:bodyPr/>
                    <a:lstStyle/>
                    <a:p>
                      <a:pPr marL="182880" indent="0" algn="l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Carreras especiales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810,445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287">
                <a:tc>
                  <a:txBody>
                    <a:bodyPr/>
                    <a:lstStyle/>
                    <a:p>
                      <a:pPr marL="182880" indent="0" algn="l" defTabSz="914400" rtl="0" eaLnBrk="1" fontAlgn="b" latinLnBrk="0" hangingPunct="1"/>
                      <a:r>
                        <a:rPr lang="es-P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Ocupaciones de carrera especial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287">
                <a:tc>
                  <a:txBody>
                    <a:bodyPr/>
                    <a:lstStyle/>
                    <a:p>
                      <a:pPr marL="182880" indent="0" algn="l" defTabSz="914400" rtl="0" eaLnBrk="1" fontAlgn="b" latinLnBrk="0" hangingPunct="1"/>
                      <a:r>
                        <a:rPr lang="es-P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Otros servidores (Congreso, FMP, etc.)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287">
                <a:tc>
                  <a:txBody>
                    <a:bodyPr/>
                    <a:lstStyle/>
                    <a:p>
                      <a:pPr marL="182880" indent="0" algn="l" defTabSz="914400" rtl="0" eaLnBrk="1" fontAlgn="b" latinLnBrk="0" hangingPunct="1"/>
                      <a:r>
                        <a:rPr lang="es-P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Servidores civiles</a:t>
                      </a:r>
                      <a:r>
                        <a:rPr lang="es-PE" sz="14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 régimen 30057</a:t>
                      </a:r>
                      <a:r>
                        <a:rPr lang="es-PE" sz="1400" baseline="30000">
                          <a:solidFill>
                            <a:schemeClr val="tx1"/>
                          </a:solidFill>
                          <a:latin typeface="+mn-lt"/>
                        </a:rPr>
                        <a:t>\1</a:t>
                      </a:r>
                      <a:endParaRPr lang="es-PE" sz="14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287">
                <a:tc>
                  <a:txBody>
                    <a:bodyPr/>
                    <a:lstStyle/>
                    <a:p>
                      <a:pPr marL="182880" indent="0" algn="l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Servidores civiles en otros regímenes laborales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500,294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5" name="CuadroTexto 64"/>
          <p:cNvSpPr txBox="1"/>
          <p:nvPr/>
        </p:nvSpPr>
        <p:spPr>
          <a:xfrm>
            <a:off x="734292" y="5254104"/>
            <a:ext cx="1055274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400"/>
              <a:t>De este grupo </a:t>
            </a:r>
            <a:r>
              <a:rPr lang="es-ES_tradnl" sz="1400" u="sng"/>
              <a:t>227,756 servidores</a:t>
            </a:r>
            <a:r>
              <a:rPr lang="es-ES_tradnl" sz="1400"/>
              <a:t> cuentan con criterios establecidos en el Reglamento de Compensaciones y en el Manual de Puestos Tipo</a:t>
            </a:r>
          </a:p>
          <a:p>
            <a:pPr algn="ctr"/>
            <a:r>
              <a:rPr lang="es-ES_tradnl" sz="1400"/>
              <a:t>(Gobierno Nacional y sedes centrales de Gobierno Regional)</a:t>
            </a:r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2059859" y="72763"/>
            <a:ext cx="8072283" cy="90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b="0">
                <a:solidFill>
                  <a:schemeClr val="tx1"/>
                </a:solidFill>
              </a:rPr>
              <a:t>Hay más de medio millón de servidores civiles que </a:t>
            </a:r>
            <a:r>
              <a:rPr lang="es-ES">
                <a:solidFill>
                  <a:srgbClr val="C00000"/>
                </a:solidFill>
              </a:rPr>
              <a:t>aún no están en el régimen 30057</a:t>
            </a:r>
            <a:endParaRPr lang="es-P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xmlns="" id="{364FF97E-55F5-F95D-8D32-98F9AB9A9F26}"/>
              </a:ext>
            </a:extLst>
          </p:cNvPr>
          <p:cNvSpPr txBox="1">
            <a:spLocks/>
          </p:cNvSpPr>
          <p:nvPr/>
        </p:nvSpPr>
        <p:spPr>
          <a:xfrm>
            <a:off x="600014" y="4360684"/>
            <a:ext cx="6842760" cy="611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6600" dirty="0"/>
              <a:t>Propuesta</a:t>
            </a:r>
            <a:endParaRPr lang="es-ES" sz="6600" baseline="30000" dirty="0"/>
          </a:p>
        </p:txBody>
      </p:sp>
    </p:spTree>
    <p:extLst>
      <p:ext uri="{BB962C8B-B14F-4D97-AF65-F5344CB8AC3E}">
        <p14:creationId xmlns:p14="http://schemas.microsoft.com/office/powerpoint/2010/main" val="37045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1"/>
          <p:cNvSpPr txBox="1">
            <a:spLocks/>
          </p:cNvSpPr>
          <p:nvPr/>
        </p:nvSpPr>
        <p:spPr>
          <a:xfrm>
            <a:off x="2059859" y="72763"/>
            <a:ext cx="8072283" cy="60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>
                <a:ln>
                  <a:noFill/>
                </a:ln>
                <a:solidFill>
                  <a:srgbClr val="C0243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Situación actual del proceso de tránsito</a:t>
            </a:r>
            <a:endParaRPr kumimoji="0" lang="es-PE" sz="3200" b="1" i="0" u="none" strike="noStrike" kern="1200" cap="none" spc="0" normalizeH="0" baseline="0" noProof="0">
              <a:ln>
                <a:noFill/>
              </a:ln>
              <a:solidFill>
                <a:srgbClr val="C0243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80" name="Cheurón 3182">
            <a:extLst>
              <a:ext uri="{FF2B5EF4-FFF2-40B4-BE49-F238E27FC236}">
                <a16:creationId xmlns:a16="http://schemas.microsoft.com/office/drawing/2014/main" xmlns="" id="{E64E59A6-F020-889D-6F3B-091C6CE07B0B}"/>
              </a:ext>
            </a:extLst>
          </p:cNvPr>
          <p:cNvSpPr/>
          <p:nvPr/>
        </p:nvSpPr>
        <p:spPr>
          <a:xfrm rot="10800000">
            <a:off x="9012506" y="3693036"/>
            <a:ext cx="2251131" cy="426110"/>
          </a:xfrm>
          <a:prstGeom prst="chevron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Cheurón 3140">
            <a:extLst>
              <a:ext uri="{FF2B5EF4-FFF2-40B4-BE49-F238E27FC236}">
                <a16:creationId xmlns:a16="http://schemas.microsoft.com/office/drawing/2014/main" xmlns="" id="{2FE75B3E-0925-D2F6-2FE3-A32837BDE5E0}"/>
              </a:ext>
            </a:extLst>
          </p:cNvPr>
          <p:cNvSpPr/>
          <p:nvPr/>
        </p:nvSpPr>
        <p:spPr>
          <a:xfrm>
            <a:off x="255719" y="1970489"/>
            <a:ext cx="1371600" cy="426110"/>
          </a:xfrm>
          <a:prstGeom prst="chevron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MCC</a:t>
            </a:r>
          </a:p>
        </p:txBody>
      </p:sp>
      <p:sp>
        <p:nvSpPr>
          <p:cNvPr id="182" name="Cheurón 3141">
            <a:extLst>
              <a:ext uri="{FF2B5EF4-FFF2-40B4-BE49-F238E27FC236}">
                <a16:creationId xmlns:a16="http://schemas.microsoft.com/office/drawing/2014/main" xmlns="" id="{F9AEF42B-FF8E-EB75-AA87-EE0D7C3B7E73}"/>
              </a:ext>
            </a:extLst>
          </p:cNvPr>
          <p:cNvSpPr/>
          <p:nvPr/>
        </p:nvSpPr>
        <p:spPr>
          <a:xfrm>
            <a:off x="1368959" y="1975913"/>
            <a:ext cx="2857719" cy="408481"/>
          </a:xfrm>
          <a:prstGeom prst="chevron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CAP-P</a:t>
            </a:r>
          </a:p>
        </p:txBody>
      </p:sp>
      <p:sp>
        <p:nvSpPr>
          <p:cNvPr id="183" name="Cheurón 3142">
            <a:extLst>
              <a:ext uri="{FF2B5EF4-FFF2-40B4-BE49-F238E27FC236}">
                <a16:creationId xmlns:a16="http://schemas.microsoft.com/office/drawing/2014/main" xmlns="" id="{E8C4F531-A637-2E24-B5D0-29C1ACEE974C}"/>
              </a:ext>
            </a:extLst>
          </p:cNvPr>
          <p:cNvSpPr/>
          <p:nvPr/>
        </p:nvSpPr>
        <p:spPr>
          <a:xfrm>
            <a:off x="3958789" y="1974633"/>
            <a:ext cx="2950246" cy="412223"/>
          </a:xfrm>
          <a:prstGeom prst="chevron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xmlns="" id="{18195E2D-8F8B-5D36-132F-6B9BF9C54480}"/>
              </a:ext>
            </a:extLst>
          </p:cNvPr>
          <p:cNvSpPr txBox="1"/>
          <p:nvPr/>
        </p:nvSpPr>
        <p:spPr>
          <a:xfrm>
            <a:off x="235395" y="836274"/>
            <a:ext cx="13716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elabora y aprueba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90 d</a:t>
            </a:r>
            <a:endParaRPr kumimoji="0" lang="es-MX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xmlns="" id="{BF37A301-98C3-6900-D007-51E455A47606}"/>
              </a:ext>
            </a:extLst>
          </p:cNvPr>
          <p:cNvSpPr txBox="1"/>
          <p:nvPr/>
        </p:nvSpPr>
        <p:spPr>
          <a:xfrm>
            <a:off x="1601524" y="801949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elabora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90 d</a:t>
            </a:r>
            <a:endParaRPr kumimoji="0" lang="es-ES_tradnl" sz="11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xmlns="" id="{69E62F98-C73A-56AE-DC41-CC83A33AB581}"/>
              </a:ext>
            </a:extLst>
          </p:cNvPr>
          <p:cNvSpPr txBox="1"/>
          <p:nvPr/>
        </p:nvSpPr>
        <p:spPr>
          <a:xfrm>
            <a:off x="2435774" y="807655"/>
            <a:ext cx="104710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SERVIR opina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30 d</a:t>
            </a:r>
            <a:endParaRPr kumimoji="0" lang="es-ES_tradnl" sz="14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xmlns="" id="{B6D05C5E-2AE9-0F75-0241-A25ADF67C7D3}"/>
              </a:ext>
            </a:extLst>
          </p:cNvPr>
          <p:cNvSpPr txBox="1"/>
          <p:nvPr/>
        </p:nvSpPr>
        <p:spPr>
          <a:xfrm>
            <a:off x="3147178" y="788076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aprueba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15 d</a:t>
            </a: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xmlns="" id="{E4A2805A-BAE6-6430-EA3F-3FA7C4E0F3ED}"/>
              </a:ext>
            </a:extLst>
          </p:cNvPr>
          <p:cNvSpPr txBox="1"/>
          <p:nvPr/>
        </p:nvSpPr>
        <p:spPr>
          <a:xfrm>
            <a:off x="4162281" y="788780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elabora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30 d</a:t>
            </a:r>
            <a:endParaRPr kumimoji="0" lang="es-ES_tradnl" sz="14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xmlns="" id="{A5990C1E-12A6-A5DA-9455-6A5FF8443B31}"/>
              </a:ext>
            </a:extLst>
          </p:cNvPr>
          <p:cNvSpPr txBox="1"/>
          <p:nvPr/>
        </p:nvSpPr>
        <p:spPr>
          <a:xfrm>
            <a:off x="4868808" y="797768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MEF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Opina</a:t>
            </a: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60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xmlns="" id="{D207020C-66C5-4096-6F9D-43B37BA169D9}"/>
              </a:ext>
            </a:extLst>
          </p:cNvPr>
          <p:cNvSpPr txBox="1"/>
          <p:nvPr/>
        </p:nvSpPr>
        <p:spPr>
          <a:xfrm>
            <a:off x="5609188" y="791397"/>
            <a:ext cx="107950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aprueba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15 d</a:t>
            </a: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 </a:t>
            </a:r>
            <a:endParaRPr kumimoji="0" lang="es-ES_tradnl" sz="1400" b="0" i="0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1" name="Cheurón 3167">
            <a:extLst>
              <a:ext uri="{FF2B5EF4-FFF2-40B4-BE49-F238E27FC236}">
                <a16:creationId xmlns:a16="http://schemas.microsoft.com/office/drawing/2014/main" xmlns="" id="{C3868928-EFDD-89CB-AF36-C869F5E7932A}"/>
              </a:ext>
            </a:extLst>
          </p:cNvPr>
          <p:cNvSpPr/>
          <p:nvPr/>
        </p:nvSpPr>
        <p:spPr>
          <a:xfrm>
            <a:off x="6693970" y="1970489"/>
            <a:ext cx="1810289" cy="426110"/>
          </a:xfrm>
          <a:prstGeom prst="chevron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Comisión de tránsito</a:t>
            </a:r>
          </a:p>
        </p:txBody>
      </p:sp>
      <p:sp>
        <p:nvSpPr>
          <p:cNvPr id="192" name="CuadroTexto 191">
            <a:extLst>
              <a:ext uri="{FF2B5EF4-FFF2-40B4-BE49-F238E27FC236}">
                <a16:creationId xmlns:a16="http://schemas.microsoft.com/office/drawing/2014/main" xmlns="" id="{269B0935-43AE-EEA1-58F2-5D2E387ECC0B}"/>
              </a:ext>
            </a:extLst>
          </p:cNvPr>
          <p:cNvSpPr txBox="1"/>
          <p:nvPr/>
        </p:nvSpPr>
        <p:spPr>
          <a:xfrm>
            <a:off x="6798820" y="881170"/>
            <a:ext cx="1496029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conforma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 d 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3" name="Arco de bloque 192">
            <a:extLst>
              <a:ext uri="{FF2B5EF4-FFF2-40B4-BE49-F238E27FC236}">
                <a16:creationId xmlns:a16="http://schemas.microsoft.com/office/drawing/2014/main" xmlns="" id="{ED4BED66-09EC-8008-6F74-4ABF2EAD2831}"/>
              </a:ext>
            </a:extLst>
          </p:cNvPr>
          <p:cNvSpPr/>
          <p:nvPr/>
        </p:nvSpPr>
        <p:spPr>
          <a:xfrm rot="5400000">
            <a:off x="10088701" y="2141558"/>
            <a:ext cx="2137101" cy="1811328"/>
          </a:xfrm>
          <a:prstGeom prst="blockArc">
            <a:avLst>
              <a:gd name="adj1" fmla="val 10760550"/>
              <a:gd name="adj2" fmla="val 21470660"/>
              <a:gd name="adj3" fmla="val 22339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Pentágono 3176">
            <a:extLst>
              <a:ext uri="{FF2B5EF4-FFF2-40B4-BE49-F238E27FC236}">
                <a16:creationId xmlns:a16="http://schemas.microsoft.com/office/drawing/2014/main" xmlns="" id="{756AA676-B209-5E05-CF6F-E68EA3268C6A}"/>
              </a:ext>
            </a:extLst>
          </p:cNvPr>
          <p:cNvSpPr/>
          <p:nvPr/>
        </p:nvSpPr>
        <p:spPr>
          <a:xfrm rot="10800000">
            <a:off x="10841295" y="3701361"/>
            <a:ext cx="392591" cy="426109"/>
          </a:xfrm>
          <a:prstGeom prst="homePlate">
            <a:avLst>
              <a:gd name="adj" fmla="val 118902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xmlns="" id="{2314CDF9-3B2C-A9DA-A4CC-5B339340CF78}"/>
              </a:ext>
            </a:extLst>
          </p:cNvPr>
          <p:cNvSpPr txBox="1"/>
          <p:nvPr/>
        </p:nvSpPr>
        <p:spPr>
          <a:xfrm>
            <a:off x="9328245" y="3721424"/>
            <a:ext cx="1811329" cy="36933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Servidores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xmlns="" id="{FE7868D2-5AEA-4D47-A4A4-BF820231335A}"/>
              </a:ext>
            </a:extLst>
          </p:cNvPr>
          <p:cNvSpPr txBox="1"/>
          <p:nvPr/>
        </p:nvSpPr>
        <p:spPr>
          <a:xfrm>
            <a:off x="8277417" y="715079"/>
            <a:ext cx="171573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mapea puestos y posiciones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30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7" name="CuadroTexto 196">
            <a:extLst>
              <a:ext uri="{FF2B5EF4-FFF2-40B4-BE49-F238E27FC236}">
                <a16:creationId xmlns:a16="http://schemas.microsoft.com/office/drawing/2014/main" xmlns="" id="{51E97F62-BDB9-8FD2-A284-694C15959771}"/>
              </a:ext>
            </a:extLst>
          </p:cNvPr>
          <p:cNvSpPr txBox="1"/>
          <p:nvPr/>
        </p:nvSpPr>
        <p:spPr>
          <a:xfrm>
            <a:off x="10248169" y="2500503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SERVIR opina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3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8" name="CuadroTexto 197">
            <a:extLst>
              <a:ext uri="{FF2B5EF4-FFF2-40B4-BE49-F238E27FC236}">
                <a16:creationId xmlns:a16="http://schemas.microsoft.com/office/drawing/2014/main" xmlns="" id="{F3C73396-B4FE-4DBE-D545-AC1673AE8F22}"/>
              </a:ext>
            </a:extLst>
          </p:cNvPr>
          <p:cNvSpPr txBox="1"/>
          <p:nvPr/>
        </p:nvSpPr>
        <p:spPr>
          <a:xfrm>
            <a:off x="9395298" y="2500503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aprueba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99" name="CuadroTexto 198">
            <a:extLst>
              <a:ext uri="{FF2B5EF4-FFF2-40B4-BE49-F238E27FC236}">
                <a16:creationId xmlns:a16="http://schemas.microsoft.com/office/drawing/2014/main" xmlns="" id="{F2678636-7C1B-0742-B1F0-7E55A3B50A5C}"/>
              </a:ext>
            </a:extLst>
          </p:cNvPr>
          <p:cNvSpPr txBox="1"/>
          <p:nvPr/>
        </p:nvSpPr>
        <p:spPr>
          <a:xfrm>
            <a:off x="9877863" y="722175"/>
            <a:ext cx="149463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propone dotación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90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0" name="Cheurón 3185">
            <a:extLst>
              <a:ext uri="{FF2B5EF4-FFF2-40B4-BE49-F238E27FC236}">
                <a16:creationId xmlns:a16="http://schemas.microsoft.com/office/drawing/2014/main" xmlns="" id="{76EFADCB-55E8-39E0-8F2D-9A7D60A94E60}"/>
              </a:ext>
            </a:extLst>
          </p:cNvPr>
          <p:cNvSpPr/>
          <p:nvPr/>
        </p:nvSpPr>
        <p:spPr>
          <a:xfrm rot="10800000">
            <a:off x="4755299" y="3680776"/>
            <a:ext cx="4478745" cy="426110"/>
          </a:xfrm>
          <a:prstGeom prst="chevron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CuadroTexto 200">
            <a:extLst>
              <a:ext uri="{FF2B5EF4-FFF2-40B4-BE49-F238E27FC236}">
                <a16:creationId xmlns:a16="http://schemas.microsoft.com/office/drawing/2014/main" xmlns="" id="{B01BE994-63A6-6636-7D65-C57D6FACC367}"/>
              </a:ext>
            </a:extLst>
          </p:cNvPr>
          <p:cNvSpPr txBox="1"/>
          <p:nvPr/>
        </p:nvSpPr>
        <p:spPr>
          <a:xfrm>
            <a:off x="7864541" y="2552509"/>
            <a:ext cx="146973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elabora perfiles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120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02" name="CuadroTexto 201">
            <a:extLst>
              <a:ext uri="{FF2B5EF4-FFF2-40B4-BE49-F238E27FC236}">
                <a16:creationId xmlns:a16="http://schemas.microsoft.com/office/drawing/2014/main" xmlns="" id="{8F85630A-9858-0780-CDEF-B344047BD617}"/>
              </a:ext>
            </a:extLst>
          </p:cNvPr>
          <p:cNvSpPr txBox="1"/>
          <p:nvPr/>
        </p:nvSpPr>
        <p:spPr>
          <a:xfrm>
            <a:off x="6607746" y="2544467"/>
            <a:ext cx="147641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valida internamente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30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03" name="CuadroTexto 202">
            <a:extLst>
              <a:ext uri="{FF2B5EF4-FFF2-40B4-BE49-F238E27FC236}">
                <a16:creationId xmlns:a16="http://schemas.microsoft.com/office/drawing/2014/main" xmlns="" id="{4553109D-A5F8-61CC-B1BB-ADC313C01AE5}"/>
              </a:ext>
            </a:extLst>
          </p:cNvPr>
          <p:cNvSpPr txBox="1"/>
          <p:nvPr/>
        </p:nvSpPr>
        <p:spPr>
          <a:xfrm>
            <a:off x="5693517" y="2525256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SERVIR opina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04" name="CuadroTexto 203">
            <a:extLst>
              <a:ext uri="{FF2B5EF4-FFF2-40B4-BE49-F238E27FC236}">
                <a16:creationId xmlns:a16="http://schemas.microsoft.com/office/drawing/2014/main" xmlns="" id="{A5720C9F-BB60-440D-761D-F35714BB99C4}"/>
              </a:ext>
            </a:extLst>
          </p:cNvPr>
          <p:cNvSpPr txBox="1"/>
          <p:nvPr/>
        </p:nvSpPr>
        <p:spPr>
          <a:xfrm>
            <a:off x="4899849" y="2525695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aprueba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5 d 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05" name="Arco de bloque 204">
            <a:extLst>
              <a:ext uri="{FF2B5EF4-FFF2-40B4-BE49-F238E27FC236}">
                <a16:creationId xmlns:a16="http://schemas.microsoft.com/office/drawing/2014/main" xmlns="" id="{585E22EC-43FB-244B-53C0-BBC6A8EB5CEF}"/>
              </a:ext>
            </a:extLst>
          </p:cNvPr>
          <p:cNvSpPr/>
          <p:nvPr/>
        </p:nvSpPr>
        <p:spPr>
          <a:xfrm rot="16200000">
            <a:off x="-6636" y="3851215"/>
            <a:ext cx="2166764" cy="1805579"/>
          </a:xfrm>
          <a:prstGeom prst="blockArc">
            <a:avLst>
              <a:gd name="adj1" fmla="val 10760550"/>
              <a:gd name="adj2" fmla="val 21509290"/>
              <a:gd name="adj3" fmla="val 22482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Cheurón 3192">
            <a:extLst>
              <a:ext uri="{FF2B5EF4-FFF2-40B4-BE49-F238E27FC236}">
                <a16:creationId xmlns:a16="http://schemas.microsoft.com/office/drawing/2014/main" xmlns="" id="{40DC9053-BDB3-335B-6A57-76E02040AB8C}"/>
              </a:ext>
            </a:extLst>
          </p:cNvPr>
          <p:cNvSpPr/>
          <p:nvPr/>
        </p:nvSpPr>
        <p:spPr>
          <a:xfrm>
            <a:off x="995447" y="5437294"/>
            <a:ext cx="2425700" cy="404457"/>
          </a:xfrm>
          <a:prstGeom prst="chevron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Entidad</a:t>
            </a:r>
          </a:p>
        </p:txBody>
      </p:sp>
      <p:sp>
        <p:nvSpPr>
          <p:cNvPr id="207" name="Pentágono 3193">
            <a:extLst>
              <a:ext uri="{FF2B5EF4-FFF2-40B4-BE49-F238E27FC236}">
                <a16:creationId xmlns:a16="http://schemas.microsoft.com/office/drawing/2014/main" xmlns="" id="{B59F9393-60B6-D1AF-0FFD-8905D3CB3973}"/>
              </a:ext>
            </a:extLst>
          </p:cNvPr>
          <p:cNvSpPr/>
          <p:nvPr/>
        </p:nvSpPr>
        <p:spPr>
          <a:xfrm>
            <a:off x="1012812" y="5466056"/>
            <a:ext cx="323235" cy="346931"/>
          </a:xfrm>
          <a:prstGeom prst="homePlate">
            <a:avLst>
              <a:gd name="adj" fmla="val 118902"/>
            </a:avLst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CuadroTexto 207">
            <a:extLst>
              <a:ext uri="{FF2B5EF4-FFF2-40B4-BE49-F238E27FC236}">
                <a16:creationId xmlns:a16="http://schemas.microsoft.com/office/drawing/2014/main" xmlns="" id="{BB56DB85-10EB-1A87-F542-03E081F5AEE8}"/>
              </a:ext>
            </a:extLst>
          </p:cNvPr>
          <p:cNvSpPr txBox="1"/>
          <p:nvPr/>
        </p:nvSpPr>
        <p:spPr>
          <a:xfrm>
            <a:off x="5441298" y="3684311"/>
            <a:ext cx="3267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Manual de Perfiles de Puestos</a:t>
            </a: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xmlns="" id="{A9F5B56E-6EEC-E064-80D1-FD28C74C5136}"/>
              </a:ext>
            </a:extLst>
          </p:cNvPr>
          <p:cNvSpPr txBox="1"/>
          <p:nvPr/>
        </p:nvSpPr>
        <p:spPr>
          <a:xfrm>
            <a:off x="3207408" y="2581762"/>
            <a:ext cx="135272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elabora y propone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xmlns="" id="{7F956687-5844-27EA-5DEA-804D86D4EBBF}"/>
              </a:ext>
            </a:extLst>
          </p:cNvPr>
          <p:cNvSpPr txBox="1"/>
          <p:nvPr/>
        </p:nvSpPr>
        <p:spPr>
          <a:xfrm>
            <a:off x="709856" y="2554952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SERVIR opina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4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1" name="CuadroTexto 210">
            <a:extLst>
              <a:ext uri="{FF2B5EF4-FFF2-40B4-BE49-F238E27FC236}">
                <a16:creationId xmlns:a16="http://schemas.microsoft.com/office/drawing/2014/main" xmlns="" id="{FE064745-10F3-5E76-C15D-D5EC475C38A2}"/>
              </a:ext>
            </a:extLst>
          </p:cNvPr>
          <p:cNvSpPr txBox="1"/>
          <p:nvPr/>
        </p:nvSpPr>
        <p:spPr>
          <a:xfrm>
            <a:off x="1761942" y="4192729"/>
            <a:ext cx="137058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CD de SERVIR aprueba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xmlns="" id="{395EA643-D33A-20AB-C8CA-86392E4B3DDE}"/>
              </a:ext>
            </a:extLst>
          </p:cNvPr>
          <p:cNvSpPr txBox="1"/>
          <p:nvPr/>
        </p:nvSpPr>
        <p:spPr>
          <a:xfrm>
            <a:off x="868507" y="4233220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MEF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opina</a:t>
            </a: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120 d</a:t>
            </a:r>
            <a:endParaRPr kumimoji="0" lang="es-MX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xmlns="" id="{F05AB51B-5834-6D3E-426E-1311ACFAF357}"/>
              </a:ext>
            </a:extLst>
          </p:cNvPr>
          <p:cNvSpPr txBox="1"/>
          <p:nvPr/>
        </p:nvSpPr>
        <p:spPr>
          <a:xfrm>
            <a:off x="1774243" y="2460430"/>
            <a:ext cx="119250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Sector o entidad tipo A opina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4" name="CuadroTexto 213">
            <a:extLst>
              <a:ext uri="{FF2B5EF4-FFF2-40B4-BE49-F238E27FC236}">
                <a16:creationId xmlns:a16="http://schemas.microsoft.com/office/drawing/2014/main" xmlns="" id="{9779BECA-A758-E243-70DB-C90B719CB63C}"/>
              </a:ext>
            </a:extLst>
          </p:cNvPr>
          <p:cNvSpPr txBox="1"/>
          <p:nvPr/>
        </p:nvSpPr>
        <p:spPr>
          <a:xfrm>
            <a:off x="3345375" y="4164686"/>
            <a:ext cx="134092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solicita habilitación presupuestal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10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5" name="Cheurón 3206">
            <a:extLst>
              <a:ext uri="{FF2B5EF4-FFF2-40B4-BE49-F238E27FC236}">
                <a16:creationId xmlns:a16="http://schemas.microsoft.com/office/drawing/2014/main" xmlns="" id="{9BD02B78-CEB0-DBB9-4873-64E7035E1C6E}"/>
              </a:ext>
            </a:extLst>
          </p:cNvPr>
          <p:cNvSpPr/>
          <p:nvPr/>
        </p:nvSpPr>
        <p:spPr>
          <a:xfrm>
            <a:off x="3195035" y="5418657"/>
            <a:ext cx="7962689" cy="398375"/>
          </a:xfrm>
          <a:prstGeom prst="chevron">
            <a:avLst>
              <a:gd name="adj" fmla="val 46294"/>
            </a:avLst>
          </a:prstGeom>
          <a:solidFill>
            <a:srgbClr val="4454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Concurso público de mérito</a:t>
            </a:r>
          </a:p>
        </p:txBody>
      </p:sp>
      <p:sp>
        <p:nvSpPr>
          <p:cNvPr id="216" name="CuadroTexto 215">
            <a:extLst>
              <a:ext uri="{FF2B5EF4-FFF2-40B4-BE49-F238E27FC236}">
                <a16:creationId xmlns:a16="http://schemas.microsoft.com/office/drawing/2014/main" xmlns="" id="{9870B4A1-BF83-27D5-D9C4-B4CABB67F87B}"/>
              </a:ext>
            </a:extLst>
          </p:cNvPr>
          <p:cNvSpPr txBox="1"/>
          <p:nvPr/>
        </p:nvSpPr>
        <p:spPr>
          <a:xfrm>
            <a:off x="4454325" y="4334653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MEF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Opina</a:t>
            </a: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50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7" name="CuadroTexto 216">
            <a:extLst>
              <a:ext uri="{FF2B5EF4-FFF2-40B4-BE49-F238E27FC236}">
                <a16:creationId xmlns:a16="http://schemas.microsoft.com/office/drawing/2014/main" xmlns="" id="{F48DD889-B300-F54E-0EB9-600B3A22FBA2}"/>
              </a:ext>
            </a:extLst>
          </p:cNvPr>
          <p:cNvSpPr txBox="1"/>
          <p:nvPr/>
        </p:nvSpPr>
        <p:spPr>
          <a:xfrm>
            <a:off x="5326406" y="4336959"/>
            <a:ext cx="122054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actualiza CPE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30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8" name="CuadroTexto 217">
            <a:extLst>
              <a:ext uri="{FF2B5EF4-FFF2-40B4-BE49-F238E27FC236}">
                <a16:creationId xmlns:a16="http://schemas.microsoft.com/office/drawing/2014/main" xmlns="" id="{FFA3F276-7E6F-B326-3441-F1F62CBE5B30}"/>
              </a:ext>
            </a:extLst>
          </p:cNvPr>
          <p:cNvSpPr txBox="1"/>
          <p:nvPr/>
        </p:nvSpPr>
        <p:spPr>
          <a:xfrm>
            <a:off x="6417456" y="4335551"/>
            <a:ext cx="134092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solicita AIRHSP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9" name="CuadroTexto 218">
            <a:extLst>
              <a:ext uri="{FF2B5EF4-FFF2-40B4-BE49-F238E27FC236}">
                <a16:creationId xmlns:a16="http://schemas.microsoft.com/office/drawing/2014/main" xmlns="" id="{32240CE0-E1A4-278E-8EEC-E02F827ED23B}"/>
              </a:ext>
            </a:extLst>
          </p:cNvPr>
          <p:cNvSpPr txBox="1"/>
          <p:nvPr/>
        </p:nvSpPr>
        <p:spPr>
          <a:xfrm>
            <a:off x="7607185" y="4311422"/>
            <a:ext cx="107950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MEF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Opina</a:t>
            </a: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25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0" name="CuadroTexto 219">
            <a:extLst>
              <a:ext uri="{FF2B5EF4-FFF2-40B4-BE49-F238E27FC236}">
                <a16:creationId xmlns:a16="http://schemas.microsoft.com/office/drawing/2014/main" xmlns="" id="{8F8DEF6E-3949-4926-EB4F-1C916FB05D36}"/>
              </a:ext>
            </a:extLst>
          </p:cNvPr>
          <p:cNvSpPr txBox="1"/>
          <p:nvPr/>
        </p:nvSpPr>
        <p:spPr>
          <a:xfrm>
            <a:off x="8578632" y="4287600"/>
            <a:ext cx="116829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Entidad inicia concurso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60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1" name="Cheurón 3212">
            <a:extLst>
              <a:ext uri="{FF2B5EF4-FFF2-40B4-BE49-F238E27FC236}">
                <a16:creationId xmlns:a16="http://schemas.microsoft.com/office/drawing/2014/main" xmlns="" id="{853C6A8C-0F2B-0CBE-6F26-07DDE2365F22}"/>
              </a:ext>
            </a:extLst>
          </p:cNvPr>
          <p:cNvSpPr/>
          <p:nvPr/>
        </p:nvSpPr>
        <p:spPr>
          <a:xfrm>
            <a:off x="8292979" y="1972169"/>
            <a:ext cx="3169769" cy="412223"/>
          </a:xfrm>
          <a:prstGeom prst="chevron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Dotación de</a:t>
            </a:r>
          </a:p>
        </p:txBody>
      </p:sp>
      <p:sp>
        <p:nvSpPr>
          <p:cNvPr id="222" name="Cheurón 3220">
            <a:extLst>
              <a:ext uri="{FF2B5EF4-FFF2-40B4-BE49-F238E27FC236}">
                <a16:creationId xmlns:a16="http://schemas.microsoft.com/office/drawing/2014/main" xmlns="" id="{BC38A3C7-0CBB-87B1-2FA1-05B2CE25D18D}"/>
              </a:ext>
            </a:extLst>
          </p:cNvPr>
          <p:cNvSpPr/>
          <p:nvPr/>
        </p:nvSpPr>
        <p:spPr>
          <a:xfrm rot="10800000">
            <a:off x="824550" y="3675854"/>
            <a:ext cx="4155185" cy="382196"/>
          </a:xfrm>
          <a:prstGeom prst="chevron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CuadroTexto 222">
            <a:extLst>
              <a:ext uri="{FF2B5EF4-FFF2-40B4-BE49-F238E27FC236}">
                <a16:creationId xmlns:a16="http://schemas.microsoft.com/office/drawing/2014/main" xmlns="" id="{BAEF3850-5E36-BD04-6921-A2757C3E65A5}"/>
              </a:ext>
            </a:extLst>
          </p:cNvPr>
          <p:cNvSpPr txBox="1"/>
          <p:nvPr/>
        </p:nvSpPr>
        <p:spPr>
          <a:xfrm>
            <a:off x="1581147" y="3695207"/>
            <a:ext cx="2374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Cuadro de Puestos</a:t>
            </a:r>
          </a:p>
        </p:txBody>
      </p:sp>
      <p:pic>
        <p:nvPicPr>
          <p:cNvPr id="224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143826BB-9D3D-A2C8-7499-42076165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7" y="5154433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B4A7FE3A-EB7F-2317-C3D2-E3D3FDD4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0" y="5128442"/>
            <a:ext cx="282411" cy="2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F029EFC8-B20C-12F2-2148-65CE7DA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983" y="5158010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2946D727-35E1-8D3D-EC1D-E59FD7E4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45" y="5154896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9075ECFF-15D6-67CE-76F6-4D5963CE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5" y="5130245"/>
            <a:ext cx="280906" cy="2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DE12F0CC-86B1-E57A-B8DF-CD96F4E4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131" y="5146748"/>
            <a:ext cx="291456" cy="2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7B1A98E8-F433-E57D-D0DA-5E6E1F7B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68" y="5157523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CuadroTexto 230">
            <a:extLst>
              <a:ext uri="{FF2B5EF4-FFF2-40B4-BE49-F238E27FC236}">
                <a16:creationId xmlns:a16="http://schemas.microsoft.com/office/drawing/2014/main" xmlns="" id="{9DE1CB85-D682-A5E5-A1FA-A2608304D9FE}"/>
              </a:ext>
            </a:extLst>
          </p:cNvPr>
          <p:cNvSpPr txBox="1"/>
          <p:nvPr/>
        </p:nvSpPr>
        <p:spPr>
          <a:xfrm>
            <a:off x="9550538" y="4163857"/>
            <a:ext cx="189475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Servidor incorporado al régimen de la LSC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5 d</a:t>
            </a:r>
            <a:endParaRPr kumimoji="0" lang="es-ES_tradnl" sz="1200" b="0" i="1" u="none" strike="noStrike" kern="0" cap="none" spc="0" normalizeH="0" baseline="0" noProof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2" name="Elipse 231">
            <a:extLst>
              <a:ext uri="{FF2B5EF4-FFF2-40B4-BE49-F238E27FC236}">
                <a16:creationId xmlns:a16="http://schemas.microsoft.com/office/drawing/2014/main" xmlns="" id="{2E29FEDE-AECC-F534-F0C1-88C9D7E2F65F}"/>
              </a:ext>
            </a:extLst>
          </p:cNvPr>
          <p:cNvSpPr/>
          <p:nvPr/>
        </p:nvSpPr>
        <p:spPr>
          <a:xfrm>
            <a:off x="860676" y="1953119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xmlns="" id="{626F6CA3-22D9-6FB9-24D4-38C4BC3AC7A5}"/>
              </a:ext>
            </a:extLst>
          </p:cNvPr>
          <p:cNvSpPr/>
          <p:nvPr/>
        </p:nvSpPr>
        <p:spPr>
          <a:xfrm>
            <a:off x="2002712" y="1977413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Elipse 233">
            <a:extLst>
              <a:ext uri="{FF2B5EF4-FFF2-40B4-BE49-F238E27FC236}">
                <a16:creationId xmlns:a16="http://schemas.microsoft.com/office/drawing/2014/main" xmlns="" id="{54063CC6-3E66-C411-B873-10F73053C2D3}"/>
              </a:ext>
            </a:extLst>
          </p:cNvPr>
          <p:cNvSpPr/>
          <p:nvPr/>
        </p:nvSpPr>
        <p:spPr>
          <a:xfrm>
            <a:off x="2897120" y="1994813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Elipse 234">
            <a:extLst>
              <a:ext uri="{FF2B5EF4-FFF2-40B4-BE49-F238E27FC236}">
                <a16:creationId xmlns:a16="http://schemas.microsoft.com/office/drawing/2014/main" xmlns="" id="{318910F1-C06B-3960-854A-650542CF4DD0}"/>
              </a:ext>
            </a:extLst>
          </p:cNvPr>
          <p:cNvSpPr/>
          <p:nvPr/>
        </p:nvSpPr>
        <p:spPr>
          <a:xfrm>
            <a:off x="3628667" y="1983924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Elipse 235">
            <a:extLst>
              <a:ext uri="{FF2B5EF4-FFF2-40B4-BE49-F238E27FC236}">
                <a16:creationId xmlns:a16="http://schemas.microsoft.com/office/drawing/2014/main" xmlns="" id="{3E34E670-FA4F-0328-5255-37864C314A29}"/>
              </a:ext>
            </a:extLst>
          </p:cNvPr>
          <p:cNvSpPr/>
          <p:nvPr/>
        </p:nvSpPr>
        <p:spPr>
          <a:xfrm>
            <a:off x="4602557" y="2001868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Elipse 236">
            <a:extLst>
              <a:ext uri="{FF2B5EF4-FFF2-40B4-BE49-F238E27FC236}">
                <a16:creationId xmlns:a16="http://schemas.microsoft.com/office/drawing/2014/main" xmlns="" id="{5EB140C6-93D4-E291-434F-52EDDE755A5B}"/>
              </a:ext>
            </a:extLst>
          </p:cNvPr>
          <p:cNvSpPr/>
          <p:nvPr/>
        </p:nvSpPr>
        <p:spPr>
          <a:xfrm>
            <a:off x="5316214" y="1989904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Elipse 237">
            <a:extLst>
              <a:ext uri="{FF2B5EF4-FFF2-40B4-BE49-F238E27FC236}">
                <a16:creationId xmlns:a16="http://schemas.microsoft.com/office/drawing/2014/main" xmlns="" id="{57E7A3F6-09AA-6282-1FE2-E631AC7AE2FE}"/>
              </a:ext>
            </a:extLst>
          </p:cNvPr>
          <p:cNvSpPr/>
          <p:nvPr/>
        </p:nvSpPr>
        <p:spPr>
          <a:xfrm>
            <a:off x="6107253" y="1991547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Elipse 238">
            <a:extLst>
              <a:ext uri="{FF2B5EF4-FFF2-40B4-BE49-F238E27FC236}">
                <a16:creationId xmlns:a16="http://schemas.microsoft.com/office/drawing/2014/main" xmlns="" id="{9EB7A684-91E0-EA20-F16F-F0A7FBACC90C}"/>
              </a:ext>
            </a:extLst>
          </p:cNvPr>
          <p:cNvSpPr/>
          <p:nvPr/>
        </p:nvSpPr>
        <p:spPr>
          <a:xfrm>
            <a:off x="7428215" y="1955811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Elipse 239">
            <a:extLst>
              <a:ext uri="{FF2B5EF4-FFF2-40B4-BE49-F238E27FC236}">
                <a16:creationId xmlns:a16="http://schemas.microsoft.com/office/drawing/2014/main" xmlns="" id="{75B1D4F9-1D53-A298-55F8-8E20F47FAD2F}"/>
              </a:ext>
            </a:extLst>
          </p:cNvPr>
          <p:cNvSpPr/>
          <p:nvPr/>
        </p:nvSpPr>
        <p:spPr>
          <a:xfrm>
            <a:off x="9113962" y="1981006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Elipse 240">
            <a:extLst>
              <a:ext uri="{FF2B5EF4-FFF2-40B4-BE49-F238E27FC236}">
                <a16:creationId xmlns:a16="http://schemas.microsoft.com/office/drawing/2014/main" xmlns="" id="{195ACAC7-1372-3243-B597-92CBD7A46D92}"/>
              </a:ext>
            </a:extLst>
          </p:cNvPr>
          <p:cNvSpPr/>
          <p:nvPr/>
        </p:nvSpPr>
        <p:spPr>
          <a:xfrm>
            <a:off x="10480287" y="1983725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Elipse 241">
            <a:extLst>
              <a:ext uri="{FF2B5EF4-FFF2-40B4-BE49-F238E27FC236}">
                <a16:creationId xmlns:a16="http://schemas.microsoft.com/office/drawing/2014/main" xmlns="" id="{95309051-0995-8E57-1BD5-3858BAF0E9A2}"/>
              </a:ext>
            </a:extLst>
          </p:cNvPr>
          <p:cNvSpPr/>
          <p:nvPr/>
        </p:nvSpPr>
        <p:spPr>
          <a:xfrm>
            <a:off x="10718411" y="3702463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Elipse 242">
            <a:extLst>
              <a:ext uri="{FF2B5EF4-FFF2-40B4-BE49-F238E27FC236}">
                <a16:creationId xmlns:a16="http://schemas.microsoft.com/office/drawing/2014/main" xmlns="" id="{E1695F36-404C-AEE5-2DB7-7C6101FFB061}"/>
              </a:ext>
            </a:extLst>
          </p:cNvPr>
          <p:cNvSpPr/>
          <p:nvPr/>
        </p:nvSpPr>
        <p:spPr>
          <a:xfrm>
            <a:off x="9913189" y="3704808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Elipse 243">
            <a:extLst>
              <a:ext uri="{FF2B5EF4-FFF2-40B4-BE49-F238E27FC236}">
                <a16:creationId xmlns:a16="http://schemas.microsoft.com/office/drawing/2014/main" xmlns="" id="{4802E052-8A2A-10EC-81EA-CC87008D96FD}"/>
              </a:ext>
            </a:extLst>
          </p:cNvPr>
          <p:cNvSpPr/>
          <p:nvPr/>
        </p:nvSpPr>
        <p:spPr>
          <a:xfrm>
            <a:off x="8527675" y="3706797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Elipse 244">
            <a:extLst>
              <a:ext uri="{FF2B5EF4-FFF2-40B4-BE49-F238E27FC236}">
                <a16:creationId xmlns:a16="http://schemas.microsoft.com/office/drawing/2014/main" xmlns="" id="{4022A9B7-1AC0-9568-DF9F-A63AA2B98A71}"/>
              </a:ext>
            </a:extLst>
          </p:cNvPr>
          <p:cNvSpPr/>
          <p:nvPr/>
        </p:nvSpPr>
        <p:spPr>
          <a:xfrm>
            <a:off x="7230348" y="3686837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Elipse 245">
            <a:extLst>
              <a:ext uri="{FF2B5EF4-FFF2-40B4-BE49-F238E27FC236}">
                <a16:creationId xmlns:a16="http://schemas.microsoft.com/office/drawing/2014/main" xmlns="" id="{9D372E8F-E648-17FE-FFE4-B47A1E967D98}"/>
              </a:ext>
            </a:extLst>
          </p:cNvPr>
          <p:cNvSpPr/>
          <p:nvPr/>
        </p:nvSpPr>
        <p:spPr>
          <a:xfrm>
            <a:off x="6097295" y="3688991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Elipse 246">
            <a:extLst>
              <a:ext uri="{FF2B5EF4-FFF2-40B4-BE49-F238E27FC236}">
                <a16:creationId xmlns:a16="http://schemas.microsoft.com/office/drawing/2014/main" xmlns="" id="{EB404682-0C6F-A7E8-330B-E1563B266086}"/>
              </a:ext>
            </a:extLst>
          </p:cNvPr>
          <p:cNvSpPr/>
          <p:nvPr/>
        </p:nvSpPr>
        <p:spPr>
          <a:xfrm>
            <a:off x="5312563" y="3685533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xmlns="" id="{9252FE76-FF80-1640-310B-CA65D2D377C7}"/>
              </a:ext>
            </a:extLst>
          </p:cNvPr>
          <p:cNvSpPr/>
          <p:nvPr/>
        </p:nvSpPr>
        <p:spPr>
          <a:xfrm>
            <a:off x="3805744" y="3693625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Elipse 248">
            <a:extLst>
              <a:ext uri="{FF2B5EF4-FFF2-40B4-BE49-F238E27FC236}">
                <a16:creationId xmlns:a16="http://schemas.microsoft.com/office/drawing/2014/main" xmlns="" id="{1E096127-2078-A972-3ED1-735B21888C05}"/>
              </a:ext>
            </a:extLst>
          </p:cNvPr>
          <p:cNvSpPr/>
          <p:nvPr/>
        </p:nvSpPr>
        <p:spPr>
          <a:xfrm>
            <a:off x="2232891" y="3711850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xmlns="" id="{8F5AC46A-08B4-52E0-9667-76E02BB0FD80}"/>
              </a:ext>
            </a:extLst>
          </p:cNvPr>
          <p:cNvSpPr/>
          <p:nvPr/>
        </p:nvSpPr>
        <p:spPr>
          <a:xfrm>
            <a:off x="1087449" y="3693680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Elipse 250">
            <a:extLst>
              <a:ext uri="{FF2B5EF4-FFF2-40B4-BE49-F238E27FC236}">
                <a16:creationId xmlns:a16="http://schemas.microsoft.com/office/drawing/2014/main" xmlns="" id="{92D0726A-15CA-486C-5C54-060040A43C21}"/>
              </a:ext>
            </a:extLst>
          </p:cNvPr>
          <p:cNvSpPr/>
          <p:nvPr/>
        </p:nvSpPr>
        <p:spPr>
          <a:xfrm>
            <a:off x="1268882" y="5433414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xmlns="" id="{7540CCFD-C20E-2548-1FE7-3204690E5D9E}"/>
              </a:ext>
            </a:extLst>
          </p:cNvPr>
          <p:cNvSpPr/>
          <p:nvPr/>
        </p:nvSpPr>
        <p:spPr>
          <a:xfrm>
            <a:off x="2295610" y="5380408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Elipse 252">
            <a:extLst>
              <a:ext uri="{FF2B5EF4-FFF2-40B4-BE49-F238E27FC236}">
                <a16:creationId xmlns:a16="http://schemas.microsoft.com/office/drawing/2014/main" xmlns="" id="{1FF4AFA4-192F-7885-6F3F-2113F4E24E96}"/>
              </a:ext>
            </a:extLst>
          </p:cNvPr>
          <p:cNvSpPr/>
          <p:nvPr/>
        </p:nvSpPr>
        <p:spPr>
          <a:xfrm>
            <a:off x="3939704" y="5418657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xmlns="" id="{3DB4700C-01EA-8053-7EB7-F92F9A508AF9}"/>
              </a:ext>
            </a:extLst>
          </p:cNvPr>
          <p:cNvSpPr/>
          <p:nvPr/>
        </p:nvSpPr>
        <p:spPr>
          <a:xfrm>
            <a:off x="4902737" y="5426127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Elipse 254">
            <a:extLst>
              <a:ext uri="{FF2B5EF4-FFF2-40B4-BE49-F238E27FC236}">
                <a16:creationId xmlns:a16="http://schemas.microsoft.com/office/drawing/2014/main" xmlns="" id="{E0E64C38-596B-B6E1-9A4B-1D26F016EB01}"/>
              </a:ext>
            </a:extLst>
          </p:cNvPr>
          <p:cNvSpPr/>
          <p:nvPr/>
        </p:nvSpPr>
        <p:spPr>
          <a:xfrm>
            <a:off x="5847619" y="5421538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xmlns="" id="{D905B819-90BA-B57C-4D44-692238030599}"/>
              </a:ext>
            </a:extLst>
          </p:cNvPr>
          <p:cNvSpPr/>
          <p:nvPr/>
        </p:nvSpPr>
        <p:spPr>
          <a:xfrm>
            <a:off x="6986304" y="5439815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Elipse 256">
            <a:extLst>
              <a:ext uri="{FF2B5EF4-FFF2-40B4-BE49-F238E27FC236}">
                <a16:creationId xmlns:a16="http://schemas.microsoft.com/office/drawing/2014/main" xmlns="" id="{A1F5F0EC-BB93-E828-180D-370CEFC12B54}"/>
              </a:ext>
            </a:extLst>
          </p:cNvPr>
          <p:cNvSpPr/>
          <p:nvPr/>
        </p:nvSpPr>
        <p:spPr>
          <a:xfrm>
            <a:off x="8086872" y="5430070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xmlns="" id="{E5D4EEDA-6714-09E1-9B5D-11D025CCC312}"/>
              </a:ext>
            </a:extLst>
          </p:cNvPr>
          <p:cNvSpPr/>
          <p:nvPr/>
        </p:nvSpPr>
        <p:spPr>
          <a:xfrm>
            <a:off x="9056967" y="5441093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xmlns="" id="{F139EC92-4BBF-4231-FE45-EBFA2C0181B1}"/>
              </a:ext>
            </a:extLst>
          </p:cNvPr>
          <p:cNvSpPr/>
          <p:nvPr/>
        </p:nvSpPr>
        <p:spPr>
          <a:xfrm>
            <a:off x="10423267" y="5431568"/>
            <a:ext cx="177077" cy="45719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Cheurón 3267">
            <a:extLst>
              <a:ext uri="{FF2B5EF4-FFF2-40B4-BE49-F238E27FC236}">
                <a16:creationId xmlns:a16="http://schemas.microsoft.com/office/drawing/2014/main" xmlns="" id="{8E4A08AE-4C75-1205-E02C-C82D66B9B01D}"/>
              </a:ext>
            </a:extLst>
          </p:cNvPr>
          <p:cNvSpPr/>
          <p:nvPr/>
        </p:nvSpPr>
        <p:spPr>
          <a:xfrm>
            <a:off x="1384473" y="1978670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Cheurón 3268">
            <a:extLst>
              <a:ext uri="{FF2B5EF4-FFF2-40B4-BE49-F238E27FC236}">
                <a16:creationId xmlns:a16="http://schemas.microsoft.com/office/drawing/2014/main" xmlns="" id="{F019B46F-AFA2-270D-6653-C539103E1758}"/>
              </a:ext>
            </a:extLst>
          </p:cNvPr>
          <p:cNvSpPr/>
          <p:nvPr/>
        </p:nvSpPr>
        <p:spPr>
          <a:xfrm>
            <a:off x="3973495" y="1989309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Cheurón 3269">
            <a:extLst>
              <a:ext uri="{FF2B5EF4-FFF2-40B4-BE49-F238E27FC236}">
                <a16:creationId xmlns:a16="http://schemas.microsoft.com/office/drawing/2014/main" xmlns="" id="{98806FC7-2CB0-558E-BE79-24A5819CFD04}"/>
              </a:ext>
            </a:extLst>
          </p:cNvPr>
          <p:cNvSpPr/>
          <p:nvPr/>
        </p:nvSpPr>
        <p:spPr>
          <a:xfrm>
            <a:off x="8284895" y="1976921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Cheurón 3270">
            <a:extLst>
              <a:ext uri="{FF2B5EF4-FFF2-40B4-BE49-F238E27FC236}">
                <a16:creationId xmlns:a16="http://schemas.microsoft.com/office/drawing/2014/main" xmlns="" id="{49F99B64-1126-3F4D-3E4E-B63E456C8F2C}"/>
              </a:ext>
            </a:extLst>
          </p:cNvPr>
          <p:cNvSpPr/>
          <p:nvPr/>
        </p:nvSpPr>
        <p:spPr>
          <a:xfrm>
            <a:off x="6691942" y="1993881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Cheurón 3271">
            <a:extLst>
              <a:ext uri="{FF2B5EF4-FFF2-40B4-BE49-F238E27FC236}">
                <a16:creationId xmlns:a16="http://schemas.microsoft.com/office/drawing/2014/main" xmlns="" id="{98A05100-654F-ABE6-E12F-100CBD0BBAB8}"/>
              </a:ext>
            </a:extLst>
          </p:cNvPr>
          <p:cNvSpPr/>
          <p:nvPr/>
        </p:nvSpPr>
        <p:spPr>
          <a:xfrm>
            <a:off x="3165529" y="5400764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Cheurón 3272">
            <a:extLst>
              <a:ext uri="{FF2B5EF4-FFF2-40B4-BE49-F238E27FC236}">
                <a16:creationId xmlns:a16="http://schemas.microsoft.com/office/drawing/2014/main" xmlns="" id="{BA836344-AB14-0D9B-5B30-F2B1FECF5025}"/>
              </a:ext>
            </a:extLst>
          </p:cNvPr>
          <p:cNvSpPr/>
          <p:nvPr/>
        </p:nvSpPr>
        <p:spPr>
          <a:xfrm rot="10800000">
            <a:off x="9025010" y="3691962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Cheurón 3273">
            <a:extLst>
              <a:ext uri="{FF2B5EF4-FFF2-40B4-BE49-F238E27FC236}">
                <a16:creationId xmlns:a16="http://schemas.microsoft.com/office/drawing/2014/main" xmlns="" id="{615A025E-08A3-A89D-8906-F23CA9B16F5A}"/>
              </a:ext>
            </a:extLst>
          </p:cNvPr>
          <p:cNvSpPr/>
          <p:nvPr/>
        </p:nvSpPr>
        <p:spPr>
          <a:xfrm rot="10800000">
            <a:off x="4763266" y="3693785"/>
            <a:ext cx="211085" cy="412223"/>
          </a:xfrm>
          <a:prstGeom prst="chevron">
            <a:avLst>
              <a:gd name="adj" fmla="val 92608"/>
            </a:avLst>
          </a:prstGeom>
          <a:gradFill flip="none" rotWithShape="1">
            <a:gsLst>
              <a:gs pos="0">
                <a:sysClr val="window" lastClr="FFFFFF">
                  <a:lumMod val="95000"/>
                  <a:shade val="30000"/>
                  <a:satMod val="115000"/>
                </a:sysClr>
              </a:gs>
              <a:gs pos="50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7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34F289D6-38E2-8D64-F970-D7BEFDB0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6" y="3418458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1E83E3BE-4F30-2FBD-F78A-5A057EE7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24" y="3441878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3F85E943-01A3-1743-9B5C-44229552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86" y="3449803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99A51C47-F274-2F4D-1264-F2AD4471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60" y="3437569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C56517E0-2E4C-8C77-D334-B7BE87F2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18" y="3448961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A56787C5-6A71-E532-4ABF-EE61B71B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22" y="1732888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6C52AFBF-F64B-4C7D-A3B6-7A8C2A13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76" y="1711718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71578FD6-1AB4-F61D-FE8B-111522AA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265" y="1722405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A3D72F89-37D6-357A-2DAA-CF0CDEA2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23" y="1737153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732F8AF1-91BF-C774-6434-224DB491A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97" y="3471439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895ECCC6-05E3-B0A4-8037-173E8AB7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02" y="1738570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E9C6F091-A63C-D3D5-4F3D-C69BAF84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4" y="1725711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D8522E9C-6430-20B0-CB47-977E80078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2" y="1715899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32109352-147F-2B1D-7CBE-9EF4069B6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73" y="1729864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F52F8628-97B8-E431-900E-382D094A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52" y="3428682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56764414-7912-76AC-F04E-C2CE2724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19" y="1725642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6E7FBA61-F730-4D4F-744D-71347726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91" y="3453415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FD5CBA31-8422-7964-EC6D-FE5D1D283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85" y="3440263"/>
            <a:ext cx="263554" cy="2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63E16E58-9615-42E5-F0F3-B9FECE3A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46" y="1713590"/>
            <a:ext cx="282411" cy="2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CA634D4E-18C9-716A-CB16-7FD18FAD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13" y="5041190"/>
            <a:ext cx="353023" cy="3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CuadroTexto 286">
            <a:extLst>
              <a:ext uri="{FF2B5EF4-FFF2-40B4-BE49-F238E27FC236}">
                <a16:creationId xmlns:a16="http://schemas.microsoft.com/office/drawing/2014/main" xmlns="" id="{5A034B6F-198B-2714-40A9-A2524BE8F83E}"/>
              </a:ext>
            </a:extLst>
          </p:cNvPr>
          <p:cNvSpPr txBox="1"/>
          <p:nvPr/>
        </p:nvSpPr>
        <p:spPr>
          <a:xfrm>
            <a:off x="3080193" y="1446454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748 entidades  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88" name="CuadroTexto 287">
            <a:extLst>
              <a:ext uri="{FF2B5EF4-FFF2-40B4-BE49-F238E27FC236}">
                <a16:creationId xmlns:a16="http://schemas.microsoft.com/office/drawing/2014/main" xmlns="" id="{1A8DE4DF-1AA9-86F1-7015-C9038D707B4D}"/>
              </a:ext>
            </a:extLst>
          </p:cNvPr>
          <p:cNvSpPr txBox="1"/>
          <p:nvPr/>
        </p:nvSpPr>
        <p:spPr>
          <a:xfrm>
            <a:off x="6924486" y="1442523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510 entidades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xmlns="" id="{6E0693E9-067F-1C92-A9BA-5BA70EA682B6}"/>
              </a:ext>
            </a:extLst>
          </p:cNvPr>
          <p:cNvSpPr txBox="1"/>
          <p:nvPr/>
        </p:nvSpPr>
        <p:spPr>
          <a:xfrm>
            <a:off x="8527675" y="1449058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194 entidades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90" name="CuadroTexto 289">
            <a:extLst>
              <a:ext uri="{FF2B5EF4-FFF2-40B4-BE49-F238E27FC236}">
                <a16:creationId xmlns:a16="http://schemas.microsoft.com/office/drawing/2014/main" xmlns="" id="{ECE58BA4-6345-56C0-64A8-33A7FADF76CD}"/>
              </a:ext>
            </a:extLst>
          </p:cNvPr>
          <p:cNvSpPr txBox="1"/>
          <p:nvPr/>
        </p:nvSpPr>
        <p:spPr>
          <a:xfrm>
            <a:off x="9312688" y="3160186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36 entidades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91" name="CuadroTexto 290">
            <a:extLst>
              <a:ext uri="{FF2B5EF4-FFF2-40B4-BE49-F238E27FC236}">
                <a16:creationId xmlns:a16="http://schemas.microsoft.com/office/drawing/2014/main" xmlns="" id="{92A84D99-BC69-DAA8-E338-D467B08AC862}"/>
              </a:ext>
            </a:extLst>
          </p:cNvPr>
          <p:cNvSpPr txBox="1"/>
          <p:nvPr/>
        </p:nvSpPr>
        <p:spPr>
          <a:xfrm>
            <a:off x="1774243" y="4833604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14 entidades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92" name="CuadroTexto 291">
            <a:extLst>
              <a:ext uri="{FF2B5EF4-FFF2-40B4-BE49-F238E27FC236}">
                <a16:creationId xmlns:a16="http://schemas.microsoft.com/office/drawing/2014/main" xmlns="" id="{F7CC7DB1-7099-0492-4C07-683D9398DA5E}"/>
              </a:ext>
            </a:extLst>
          </p:cNvPr>
          <p:cNvSpPr txBox="1"/>
          <p:nvPr/>
        </p:nvSpPr>
        <p:spPr>
          <a:xfrm>
            <a:off x="9886397" y="4792869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 entidades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93" name="CuadroTexto 292">
            <a:extLst>
              <a:ext uri="{FF2B5EF4-FFF2-40B4-BE49-F238E27FC236}">
                <a16:creationId xmlns:a16="http://schemas.microsoft.com/office/drawing/2014/main" xmlns="" id="{47A67646-56DB-357A-2F4A-B8443A1201EC}"/>
              </a:ext>
            </a:extLst>
          </p:cNvPr>
          <p:cNvSpPr txBox="1"/>
          <p:nvPr/>
        </p:nvSpPr>
        <p:spPr>
          <a:xfrm>
            <a:off x="214783" y="5954207"/>
            <a:ext cx="721094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0" i="0" u="none" strike="noStrike" kern="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es-ES_tradnl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Los plazos son referenciales, calculados en función a la experiencia de las entidades. Estos podrían reducirse, de acuerdo a la voluntad de las partes, o incrementarse si las entidades que emiten opinión presentan observaciones a las propuestas</a:t>
            </a:r>
            <a:endParaRPr kumimoji="0" lang="es-ES_tradnl" sz="1050" b="0" i="0" u="none" strike="noStrike" kern="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4" name="Flecha: a la derecha 293">
            <a:extLst>
              <a:ext uri="{FF2B5EF4-FFF2-40B4-BE49-F238E27FC236}">
                <a16:creationId xmlns:a16="http://schemas.microsoft.com/office/drawing/2014/main" xmlns="" id="{86ADCB9F-45D6-EA06-5716-3CBD11A5050F}"/>
              </a:ext>
            </a:extLst>
          </p:cNvPr>
          <p:cNvSpPr/>
          <p:nvPr/>
        </p:nvSpPr>
        <p:spPr>
          <a:xfrm>
            <a:off x="5969685" y="2015340"/>
            <a:ext cx="1122141" cy="389785"/>
          </a:xfrm>
          <a:prstGeom prst="rightArrow">
            <a:avLst>
              <a:gd name="adj1" fmla="val 64579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330 días</a:t>
            </a:r>
          </a:p>
        </p:txBody>
      </p:sp>
      <p:sp>
        <p:nvSpPr>
          <p:cNvPr id="295" name="Flecha: a la derecha 294">
            <a:extLst>
              <a:ext uri="{FF2B5EF4-FFF2-40B4-BE49-F238E27FC236}">
                <a16:creationId xmlns:a16="http://schemas.microsoft.com/office/drawing/2014/main" xmlns="" id="{473D7DF4-67C5-A758-7C2B-0D41F7083E22}"/>
              </a:ext>
            </a:extLst>
          </p:cNvPr>
          <p:cNvSpPr/>
          <p:nvPr/>
        </p:nvSpPr>
        <p:spPr>
          <a:xfrm flipH="1">
            <a:off x="8494426" y="3735739"/>
            <a:ext cx="1117667" cy="334520"/>
          </a:xfrm>
          <a:prstGeom prst="rightArrow">
            <a:avLst>
              <a:gd name="adj1" fmla="val 64579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 días</a:t>
            </a:r>
          </a:p>
        </p:txBody>
      </p:sp>
      <p:sp>
        <p:nvSpPr>
          <p:cNvPr id="296" name="Flecha: a la derecha 295">
            <a:extLst>
              <a:ext uri="{FF2B5EF4-FFF2-40B4-BE49-F238E27FC236}">
                <a16:creationId xmlns:a16="http://schemas.microsoft.com/office/drawing/2014/main" xmlns="" id="{7A98B218-6C61-4CF9-9150-4307733B4B1D}"/>
              </a:ext>
            </a:extLst>
          </p:cNvPr>
          <p:cNvSpPr/>
          <p:nvPr/>
        </p:nvSpPr>
        <p:spPr>
          <a:xfrm flipH="1">
            <a:off x="4235523" y="3716077"/>
            <a:ext cx="1117667" cy="334520"/>
          </a:xfrm>
          <a:prstGeom prst="rightArrow">
            <a:avLst>
              <a:gd name="adj1" fmla="val 64579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160 días</a:t>
            </a:r>
          </a:p>
        </p:txBody>
      </p:sp>
      <p:sp>
        <p:nvSpPr>
          <p:cNvPr id="297" name="Flecha: a la derecha 296">
            <a:extLst>
              <a:ext uri="{FF2B5EF4-FFF2-40B4-BE49-F238E27FC236}">
                <a16:creationId xmlns:a16="http://schemas.microsoft.com/office/drawing/2014/main" xmlns="" id="{4387A1B8-7A87-C9C7-8034-CD0AD73EAEB4}"/>
              </a:ext>
            </a:extLst>
          </p:cNvPr>
          <p:cNvSpPr/>
          <p:nvPr/>
        </p:nvSpPr>
        <p:spPr>
          <a:xfrm>
            <a:off x="2833295" y="5508992"/>
            <a:ext cx="1122141" cy="334520"/>
          </a:xfrm>
          <a:prstGeom prst="rightArrow">
            <a:avLst>
              <a:gd name="adj1" fmla="val 64579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164 días</a:t>
            </a:r>
          </a:p>
        </p:txBody>
      </p:sp>
      <p:sp>
        <p:nvSpPr>
          <p:cNvPr id="298" name="Flecha: a la derecha 297">
            <a:extLst>
              <a:ext uri="{FF2B5EF4-FFF2-40B4-BE49-F238E27FC236}">
                <a16:creationId xmlns:a16="http://schemas.microsoft.com/office/drawing/2014/main" xmlns="" id="{8E616CB3-23F6-0EC0-B78E-82FDCEC3EDB9}"/>
              </a:ext>
            </a:extLst>
          </p:cNvPr>
          <p:cNvSpPr/>
          <p:nvPr/>
        </p:nvSpPr>
        <p:spPr>
          <a:xfrm>
            <a:off x="9968153" y="5460917"/>
            <a:ext cx="1122141" cy="334520"/>
          </a:xfrm>
          <a:prstGeom prst="rightArrow">
            <a:avLst>
              <a:gd name="adj1" fmla="val 64579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185 días</a:t>
            </a:r>
          </a:p>
        </p:txBody>
      </p:sp>
      <p:sp>
        <p:nvSpPr>
          <p:cNvPr id="299" name="Elipse 298">
            <a:extLst>
              <a:ext uri="{FF2B5EF4-FFF2-40B4-BE49-F238E27FC236}">
                <a16:creationId xmlns:a16="http://schemas.microsoft.com/office/drawing/2014/main" xmlns="" id="{80839793-ACE1-B607-7884-696999FB4964}"/>
              </a:ext>
            </a:extLst>
          </p:cNvPr>
          <p:cNvSpPr/>
          <p:nvPr/>
        </p:nvSpPr>
        <p:spPr>
          <a:xfrm>
            <a:off x="11190112" y="5207498"/>
            <a:ext cx="1001888" cy="737997"/>
          </a:xfrm>
          <a:prstGeom prst="ellipse">
            <a:avLst/>
          </a:prstGeom>
          <a:solidFill>
            <a:srgbClr val="E7E6E6">
              <a:lumMod val="50000"/>
            </a:srgbClr>
          </a:solidFill>
          <a:ln w="1270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/>
              </a:rPr>
              <a:t>967 días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/>
              </a:rPr>
              <a:t>28 pasos</a:t>
            </a:r>
            <a:endParaRPr kumimoji="0" lang="es-E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0" name="Picture 22" descr="Icono Ubicacion Vector Png - Icono De Ubicacion Png PNG Image | Transparent  PNG Free Download on SeekPNG">
            <a:extLst>
              <a:ext uri="{FF2B5EF4-FFF2-40B4-BE49-F238E27FC236}">
                <a16:creationId xmlns:a16="http://schemas.microsoft.com/office/drawing/2014/main" xmlns="" id="{7F965619-6D5D-3CB0-AAD6-0E0AA78C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19" y="5044198"/>
            <a:ext cx="353023" cy="3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" name="CuadroTexto 300">
            <a:extLst>
              <a:ext uri="{FF2B5EF4-FFF2-40B4-BE49-F238E27FC236}">
                <a16:creationId xmlns:a16="http://schemas.microsoft.com/office/drawing/2014/main" xmlns="" id="{4799E242-5AE9-4387-5065-0CE0909D9AC5}"/>
              </a:ext>
            </a:extLst>
          </p:cNvPr>
          <p:cNvSpPr txBox="1"/>
          <p:nvPr/>
        </p:nvSpPr>
        <p:spPr>
          <a:xfrm>
            <a:off x="6328672" y="3195086"/>
            <a:ext cx="1285654" cy="253916"/>
          </a:xfrm>
          <a:prstGeom prst="rect">
            <a:avLst/>
          </a:prstGeom>
          <a:solidFill>
            <a:srgbClr val="E7E6E6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5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21 entidades</a:t>
            </a:r>
            <a:endParaRPr kumimoji="0" lang="es-PE" sz="105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5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1"/>
          <p:cNvSpPr txBox="1">
            <a:spLocks/>
          </p:cNvSpPr>
          <p:nvPr/>
        </p:nvSpPr>
        <p:spPr>
          <a:xfrm>
            <a:off x="2059859" y="72763"/>
            <a:ext cx="8072283" cy="60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Tránsito acelerado, obligatorio y sostenible</a:t>
            </a:r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8647299" y="5215694"/>
            <a:ext cx="720000" cy="72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/>
          </a:p>
        </p:txBody>
      </p:sp>
      <p:sp>
        <p:nvSpPr>
          <p:cNvPr id="13" name="Flecha curva 29"/>
          <p:cNvSpPr/>
          <p:nvPr/>
        </p:nvSpPr>
        <p:spPr>
          <a:xfrm flipV="1">
            <a:off x="1819854" y="4211441"/>
            <a:ext cx="1314941" cy="1002245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505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2612480" y="3084494"/>
            <a:ext cx="2460200" cy="486649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tx1"/>
                </a:solidFill>
              </a:rPr>
              <a:t>Dotación de Servidores Civiles</a:t>
            </a:r>
          </a:p>
        </p:txBody>
      </p:sp>
      <p:sp>
        <p:nvSpPr>
          <p:cNvPr id="15" name="Cheurón 14"/>
          <p:cNvSpPr/>
          <p:nvPr/>
        </p:nvSpPr>
        <p:spPr>
          <a:xfrm>
            <a:off x="2642550" y="4709868"/>
            <a:ext cx="2841609" cy="503818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tx1"/>
                </a:solidFill>
              </a:rPr>
              <a:t>Manual de Perfiles de Puestos</a:t>
            </a:r>
          </a:p>
        </p:txBody>
      </p:sp>
      <p:sp>
        <p:nvSpPr>
          <p:cNvPr id="16" name="Cheurón 15"/>
          <p:cNvSpPr/>
          <p:nvPr/>
        </p:nvSpPr>
        <p:spPr>
          <a:xfrm>
            <a:off x="4832234" y="3089981"/>
            <a:ext cx="2262830" cy="48664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>
                <a:solidFill>
                  <a:schemeClr val="bg1"/>
                </a:solidFill>
              </a:rPr>
              <a:t>Cuadro de puestos de la entidad</a:t>
            </a:r>
          </a:p>
        </p:txBody>
      </p:sp>
      <p:sp>
        <p:nvSpPr>
          <p:cNvPr id="17" name="Flecha curva 28"/>
          <p:cNvSpPr/>
          <p:nvPr/>
        </p:nvSpPr>
        <p:spPr>
          <a:xfrm>
            <a:off x="1819854" y="3080376"/>
            <a:ext cx="1082549" cy="1141207"/>
          </a:xfrm>
          <a:prstGeom prst="bentArrow">
            <a:avLst>
              <a:gd name="adj1" fmla="val 46967"/>
              <a:gd name="adj2" fmla="val 23496"/>
              <a:gd name="adj3" fmla="val 25000"/>
              <a:gd name="adj4" fmla="val 75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" name="Flecha curva 30"/>
          <p:cNvSpPr/>
          <p:nvPr/>
        </p:nvSpPr>
        <p:spPr>
          <a:xfrm rot="16200000" flipV="1">
            <a:off x="4784392" y="3914205"/>
            <a:ext cx="1666601" cy="932357"/>
          </a:xfrm>
          <a:prstGeom prst="bentArrow">
            <a:avLst>
              <a:gd name="adj1" fmla="val 53412"/>
              <a:gd name="adj2" fmla="val 26706"/>
              <a:gd name="adj3" fmla="val 27079"/>
              <a:gd name="adj4" fmla="val 10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586803" y="3926346"/>
            <a:ext cx="642047" cy="285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1541883" y="4210526"/>
            <a:ext cx="780694" cy="2059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Pentágono 20"/>
          <p:cNvSpPr/>
          <p:nvPr/>
        </p:nvSpPr>
        <p:spPr>
          <a:xfrm>
            <a:off x="158975" y="3929800"/>
            <a:ext cx="1667976" cy="486649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</a:rPr>
              <a:t>Priorización de entidades</a:t>
            </a:r>
          </a:p>
        </p:txBody>
      </p:sp>
      <p:sp>
        <p:nvSpPr>
          <p:cNvPr id="22" name="Flecha: cheurón 3"/>
          <p:cNvSpPr/>
          <p:nvPr/>
        </p:nvSpPr>
        <p:spPr>
          <a:xfrm>
            <a:off x="6856030" y="3087555"/>
            <a:ext cx="1378589" cy="48600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FFFFFF"/>
                </a:solidFill>
                <a:cs typeface="Calibri" panose="020F0502020204030204"/>
              </a:rPr>
              <a:t>Acceso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66523" y="1618492"/>
            <a:ext cx="1667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i="1"/>
              <a:t>La lista de entidades son elegidas de acuerdo a criterios de </a:t>
            </a:r>
            <a:r>
              <a:rPr lang="es-MX" sz="1200" b="1" i="1">
                <a:solidFill>
                  <a:srgbClr val="C00000"/>
                </a:solidFill>
              </a:rPr>
              <a:t>financiamiento</a:t>
            </a:r>
            <a:r>
              <a:rPr lang="es-MX" sz="1200" b="1" i="1"/>
              <a:t>, </a:t>
            </a:r>
            <a:r>
              <a:rPr lang="es-MX" sz="1200" b="1" i="1">
                <a:solidFill>
                  <a:srgbClr val="C00000"/>
                </a:solidFill>
              </a:rPr>
              <a:t>inequidad y retorno social </a:t>
            </a:r>
            <a:r>
              <a:rPr lang="es-MX" sz="1200" i="1"/>
              <a:t>(SERVIR, MEF)</a:t>
            </a:r>
          </a:p>
          <a:p>
            <a:pPr algn="ctr"/>
            <a:endParaRPr lang="es-MX" sz="1200" i="1"/>
          </a:p>
          <a:p>
            <a:pPr algn="ctr"/>
            <a:r>
              <a:rPr lang="es-MX" sz="1200" b="1" i="1" u="sng"/>
              <a:t>Proceso de tránsito es obligatorio en estas entidades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438400" y="1821382"/>
            <a:ext cx="2335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i="1"/>
              <a:t>Dotaciones diseñadas desde SERVIR con criterios de MEF para el </a:t>
            </a:r>
            <a:r>
              <a:rPr lang="es-MX" sz="1200" b="1" i="1">
                <a:solidFill>
                  <a:srgbClr val="C00000"/>
                </a:solidFill>
              </a:rPr>
              <a:t>control fiscal y diseño de carrera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729874" y="5544121"/>
            <a:ext cx="2227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i="1"/>
              <a:t>Perfiles de puestos del régimen LSC diseñados por SERVIR, garantizando </a:t>
            </a:r>
            <a:r>
              <a:rPr lang="es-MX" sz="1200" b="1" i="1">
                <a:solidFill>
                  <a:srgbClr val="C00000"/>
                </a:solidFill>
              </a:rPr>
              <a:t>idoneidad y pertinencia</a:t>
            </a:r>
            <a:r>
              <a:rPr lang="es-MX" sz="1200" b="1" i="1"/>
              <a:t> </a:t>
            </a:r>
            <a:r>
              <a:rPr lang="es-MX" sz="1200" i="1"/>
              <a:t>en su diseño</a:t>
            </a:r>
            <a:endParaRPr lang="es-MX" sz="1200" b="1" i="1"/>
          </a:p>
        </p:txBody>
      </p:sp>
      <p:sp>
        <p:nvSpPr>
          <p:cNvPr id="26" name="CuadroTexto 25"/>
          <p:cNvSpPr txBox="1"/>
          <p:nvPr/>
        </p:nvSpPr>
        <p:spPr>
          <a:xfrm>
            <a:off x="4324920" y="5574590"/>
            <a:ext cx="3207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i="1"/>
              <a:t>Entidades sistematizan los perfiles 276, 728, CAS, buscando la </a:t>
            </a:r>
            <a:r>
              <a:rPr lang="es-MX" sz="1200" b="1" i="1">
                <a:solidFill>
                  <a:srgbClr val="C00000"/>
                </a:solidFill>
              </a:rPr>
              <a:t>organización de información </a:t>
            </a:r>
            <a:r>
              <a:rPr lang="es-MX" sz="1200" i="1"/>
              <a:t>de los servidores actuales, recibiendo asistencia técnica y/o supervisión de SERVIR </a:t>
            </a:r>
            <a:endParaRPr lang="es-MX" sz="1200" b="1" i="1"/>
          </a:p>
        </p:txBody>
      </p:sp>
      <p:sp>
        <p:nvSpPr>
          <p:cNvPr id="27" name="CuadroTexto 26"/>
          <p:cNvSpPr txBox="1"/>
          <p:nvPr/>
        </p:nvSpPr>
        <p:spPr>
          <a:xfrm>
            <a:off x="4779663" y="1928491"/>
            <a:ext cx="1876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i="1"/>
              <a:t>Valorización de los puestos </a:t>
            </a:r>
            <a:r>
              <a:rPr lang="es-MX" sz="1200" b="1" i="1">
                <a:solidFill>
                  <a:srgbClr val="C00000"/>
                </a:solidFill>
              </a:rPr>
              <a:t>siguiendo las reglas</a:t>
            </a:r>
            <a:r>
              <a:rPr lang="es-MX" sz="1200" b="1" i="1"/>
              <a:t> </a:t>
            </a:r>
            <a:r>
              <a:rPr lang="es-MX" sz="1200" i="1"/>
              <a:t>del </a:t>
            </a:r>
            <a:r>
              <a:rPr lang="es-MX" sz="1200" i="1" err="1"/>
              <a:t>Rgto</a:t>
            </a:r>
            <a:r>
              <a:rPr lang="es-MX" sz="1200" i="1"/>
              <a:t> de Compensaciones (SERVIR y MEF)</a:t>
            </a:r>
            <a:endParaRPr lang="es-MX" sz="1200" b="1" i="1"/>
          </a:p>
        </p:txBody>
      </p:sp>
      <p:sp>
        <p:nvSpPr>
          <p:cNvPr id="28" name="Elipse 27"/>
          <p:cNvSpPr/>
          <p:nvPr/>
        </p:nvSpPr>
        <p:spPr>
          <a:xfrm>
            <a:off x="8632410" y="1144716"/>
            <a:ext cx="720000" cy="72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/>
          </a:p>
        </p:txBody>
      </p:sp>
      <p:sp>
        <p:nvSpPr>
          <p:cNvPr id="29" name="Elipse 28"/>
          <p:cNvSpPr/>
          <p:nvPr/>
        </p:nvSpPr>
        <p:spPr>
          <a:xfrm>
            <a:off x="8630468" y="2145111"/>
            <a:ext cx="720000" cy="72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/>
          </a:p>
        </p:txBody>
      </p:sp>
      <p:pic>
        <p:nvPicPr>
          <p:cNvPr id="30" name="Picture 20" descr="icono de concepto de oportunidades de crecimiento. ambiente de trabajo  positivo idea abstracta ilustración de línea delgada. desarrollo de la  carrera. dibujo de contorno aislado. 7639335 Vector en Vecteez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6852" r="22407" b="37963"/>
          <a:stretch>
            <a:fillRect/>
          </a:stretch>
        </p:blipFill>
        <p:spPr bwMode="auto">
          <a:xfrm>
            <a:off x="8720468" y="2235111"/>
            <a:ext cx="540000" cy="5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410" y="1238968"/>
            <a:ext cx="540000" cy="531496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9385904" y="1321757"/>
            <a:ext cx="17871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PE"/>
            </a:defPPr>
            <a:lvl1pPr>
              <a:defRPr sz="1600" b="1">
                <a:solidFill>
                  <a:srgbClr val="C00000"/>
                </a:solidFill>
              </a:defRPr>
            </a:lvl1pPr>
          </a:lstStyle>
          <a:p>
            <a:r>
              <a:rPr lang="es-ES_tradnl"/>
              <a:t>Abierto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9365705" y="2211487"/>
            <a:ext cx="179779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PE"/>
            </a:defPPr>
            <a:lvl1pPr>
              <a:defRPr sz="1600" b="1">
                <a:solidFill>
                  <a:srgbClr val="C00000"/>
                </a:solidFill>
              </a:defRPr>
            </a:lvl1pPr>
          </a:lstStyle>
          <a:p>
            <a:r>
              <a:rPr lang="es-ES_tradnl"/>
              <a:t>Progresión</a:t>
            </a:r>
          </a:p>
          <a:p>
            <a:r>
              <a:rPr lang="es-ES_tradnl" sz="1200" b="0"/>
              <a:t>(Cerrado al Estado)</a:t>
            </a:r>
          </a:p>
        </p:txBody>
      </p:sp>
      <p:sp>
        <p:nvSpPr>
          <p:cNvPr id="34" name="Elipse 33"/>
          <p:cNvSpPr/>
          <p:nvPr/>
        </p:nvSpPr>
        <p:spPr>
          <a:xfrm>
            <a:off x="8641039" y="3284767"/>
            <a:ext cx="720000" cy="72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39" y="3374767"/>
            <a:ext cx="540001" cy="540000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9378527" y="3331370"/>
            <a:ext cx="167017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1600" b="1">
                <a:solidFill>
                  <a:srgbClr val="C00000"/>
                </a:solidFill>
              </a:rPr>
              <a:t>Traslado</a:t>
            </a:r>
            <a:endParaRPr lang="es-ES_tradnl" sz="1200" b="1">
              <a:solidFill>
                <a:srgbClr val="C00000"/>
              </a:solidFill>
              <a:cs typeface="Calibri" panose="020F0502020204030204"/>
            </a:endParaRPr>
          </a:p>
          <a:p>
            <a:r>
              <a:rPr lang="es-ES_tradnl" sz="1200">
                <a:solidFill>
                  <a:srgbClr val="C00000"/>
                </a:solidFill>
                <a:cs typeface="Calibri" panose="020F0502020204030204"/>
              </a:rPr>
              <a:t>(Cerrado a la entidad)</a:t>
            </a:r>
            <a:r>
              <a:rPr lang="es-ES_tradnl" sz="1600" b="1">
                <a:solidFill>
                  <a:srgbClr val="C00000"/>
                </a:solidFill>
                <a:cs typeface="Calibri" panose="020F0502020204030204"/>
              </a:rPr>
              <a:t> </a:t>
            </a:r>
          </a:p>
        </p:txBody>
      </p:sp>
      <p:sp>
        <p:nvSpPr>
          <p:cNvPr id="37" name="Elipse 36"/>
          <p:cNvSpPr/>
          <p:nvPr/>
        </p:nvSpPr>
        <p:spPr>
          <a:xfrm>
            <a:off x="8647299" y="4302584"/>
            <a:ext cx="720000" cy="72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832" y="5306663"/>
            <a:ext cx="534935" cy="53806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831" y="4392584"/>
            <a:ext cx="534936" cy="54000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9456564" y="5261584"/>
            <a:ext cx="171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>
                <a:solidFill>
                  <a:schemeClr val="bg1">
                    <a:lumMod val="50000"/>
                  </a:schemeClr>
                </a:solidFill>
              </a:rPr>
              <a:t>Contratación directa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9468073" y="4516254"/>
            <a:ext cx="171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>
                <a:solidFill>
                  <a:schemeClr val="bg1">
                    <a:lumMod val="50000"/>
                  </a:schemeClr>
                </a:solidFill>
              </a:rPr>
              <a:t>Confianza</a:t>
            </a:r>
          </a:p>
        </p:txBody>
      </p:sp>
      <p:sp>
        <p:nvSpPr>
          <p:cNvPr id="43" name="Abrir llave 42"/>
          <p:cNvSpPr/>
          <p:nvPr/>
        </p:nvSpPr>
        <p:spPr>
          <a:xfrm>
            <a:off x="8319947" y="998006"/>
            <a:ext cx="355789" cy="5102543"/>
          </a:xfrm>
          <a:prstGeom prst="leftBrace">
            <a:avLst>
              <a:gd name="adj1" fmla="val 79010"/>
              <a:gd name="adj2" fmla="val 4575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CuadroTexto 44"/>
          <p:cNvSpPr txBox="1"/>
          <p:nvPr/>
        </p:nvSpPr>
        <p:spPr>
          <a:xfrm rot="5400000">
            <a:off x="11340779" y="3399379"/>
            <a:ext cx="10569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s-ES" sz="1200" i="1">
                <a:cs typeface="Calibri" panose="020F0502020204030204"/>
              </a:rPr>
              <a:t>Accesos simplificados</a:t>
            </a:r>
            <a:endParaRPr lang="es-ES" sz="1600">
              <a:cs typeface="Calibri" panose="020F0502020204030204"/>
            </a:endParaRPr>
          </a:p>
        </p:txBody>
      </p:sp>
      <p:sp>
        <p:nvSpPr>
          <p:cNvPr id="46" name="CuadroTexto 45"/>
          <p:cNvSpPr txBox="1"/>
          <p:nvPr/>
        </p:nvSpPr>
        <p:spPr>
          <a:xfrm rot="5400000">
            <a:off x="11151215" y="1768734"/>
            <a:ext cx="14060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s-ES" sz="1200" i="1">
                <a:cs typeface="Calibri" panose="020F0502020204030204"/>
              </a:rPr>
              <a:t>Acceso regular </a:t>
            </a:r>
            <a:endParaRPr lang="es-ES" sz="1600">
              <a:cs typeface="Calibri" panose="020F0502020204030204"/>
            </a:endParaRPr>
          </a:p>
        </p:txBody>
      </p:sp>
      <p:sp>
        <p:nvSpPr>
          <p:cNvPr id="47" name="CuadroTexto 46"/>
          <p:cNvSpPr txBox="1"/>
          <p:nvPr/>
        </p:nvSpPr>
        <p:spPr>
          <a:xfrm rot="5400000">
            <a:off x="11047405" y="4996574"/>
            <a:ext cx="1637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s-ES" sz="1200" i="1">
                <a:cs typeface="Calibri" panose="020F0502020204030204"/>
              </a:rPr>
              <a:t>Verificación del perfil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9169523" y="624732"/>
            <a:ext cx="2178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200">
                <a:solidFill>
                  <a:schemeClr val="bg1">
                    <a:lumMod val="50000"/>
                  </a:schemeClr>
                </a:solidFill>
              </a:rPr>
              <a:t>Mecanismos enfocados en el pase se servidores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658850" y="1909708"/>
            <a:ext cx="1794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i="1"/>
              <a:t>Set de mecanismos de acceso de acuerdo al </a:t>
            </a:r>
            <a:r>
              <a:rPr lang="es-MX" sz="1200" b="1" i="1">
                <a:solidFill>
                  <a:srgbClr val="C00000"/>
                </a:solidFill>
              </a:rPr>
              <a:t>tipo de puesto y condiciones de la entidad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6401752" y="3945275"/>
            <a:ext cx="1756582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200"/>
              <a:t>En </a:t>
            </a:r>
            <a:r>
              <a:rPr lang="es-ES_tradnl" sz="1400" b="1" u="sng">
                <a:solidFill>
                  <a:srgbClr val="C00000"/>
                </a:solidFill>
              </a:rPr>
              <a:t>100 días</a:t>
            </a:r>
            <a:r>
              <a:rPr lang="es-ES_tradnl" sz="1200" b="1">
                <a:solidFill>
                  <a:srgbClr val="C00000"/>
                </a:solidFill>
              </a:rPr>
              <a:t> (13 pasos) </a:t>
            </a:r>
            <a:r>
              <a:rPr lang="es-ES_tradnl" sz="1200"/>
              <a:t>las entidades priorizadas podrán contar con nuevos instrumentos de gestión</a:t>
            </a:r>
          </a:p>
        </p:txBody>
      </p:sp>
      <p:pic>
        <p:nvPicPr>
          <p:cNvPr id="51" name="Gráfico 6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8974" y="3584113"/>
            <a:ext cx="342233" cy="342233"/>
          </a:xfrm>
          <a:prstGeom prst="rect">
            <a:avLst/>
          </a:prstGeom>
        </p:spPr>
      </p:pic>
      <p:pic>
        <p:nvPicPr>
          <p:cNvPr id="52" name="Gráfico 7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1258" y="1066128"/>
            <a:ext cx="342233" cy="342233"/>
          </a:xfrm>
          <a:prstGeom prst="rect">
            <a:avLst/>
          </a:prstGeom>
        </p:spPr>
      </p:pic>
      <p:pic>
        <p:nvPicPr>
          <p:cNvPr id="53" name="Gráfico 9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89673" y="2705687"/>
            <a:ext cx="342233" cy="342233"/>
          </a:xfrm>
          <a:prstGeom prst="rect">
            <a:avLst/>
          </a:prstGeom>
        </p:spPr>
      </p:pic>
      <p:pic>
        <p:nvPicPr>
          <p:cNvPr id="54" name="Gráfico 10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64914" y="2727784"/>
            <a:ext cx="342233" cy="342233"/>
          </a:xfrm>
          <a:prstGeom prst="rect">
            <a:avLst/>
          </a:prstGeom>
        </p:spPr>
      </p:pic>
      <p:pic>
        <p:nvPicPr>
          <p:cNvPr id="55" name="Gráfico 11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85485" y="2731900"/>
            <a:ext cx="342233" cy="342233"/>
          </a:xfrm>
          <a:prstGeom prst="rect">
            <a:avLst/>
          </a:prstGeom>
        </p:spPr>
      </p:pic>
      <p:pic>
        <p:nvPicPr>
          <p:cNvPr id="56" name="Gráfico 12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15310" y="5255307"/>
            <a:ext cx="342233" cy="342233"/>
          </a:xfrm>
          <a:prstGeom prst="rect">
            <a:avLst/>
          </a:prstGeom>
        </p:spPr>
      </p:pic>
      <p:pic>
        <p:nvPicPr>
          <p:cNvPr id="57" name="Gráfico 13" descr="Canda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66072" y="5259423"/>
            <a:ext cx="342233" cy="342233"/>
          </a:xfrm>
          <a:prstGeom prst="rect">
            <a:avLst/>
          </a:prstGeom>
        </p:spPr>
      </p:pic>
      <p:cxnSp>
        <p:nvCxnSpPr>
          <p:cNvPr id="61" name="Conector recto 60"/>
          <p:cNvCxnSpPr/>
          <p:nvPr/>
        </p:nvCxnSpPr>
        <p:spPr>
          <a:xfrm>
            <a:off x="8554810" y="3108852"/>
            <a:ext cx="341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/>
          <p:nvPr/>
        </p:nvCxnSpPr>
        <p:spPr>
          <a:xfrm>
            <a:off x="8554810" y="4155106"/>
            <a:ext cx="3412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3047906" y="1576216"/>
            <a:ext cx="119357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 b="1" i="1"/>
              <a:t>30 días</a:t>
            </a:r>
            <a:endParaRPr lang="es-MX" sz="1400" b="1" i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3354915" y="5243976"/>
            <a:ext cx="119357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 b="1" i="1"/>
              <a:t>60 días</a:t>
            </a:r>
            <a:endParaRPr lang="es-MX" sz="1400" b="1" i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837002" y="3609541"/>
            <a:ext cx="119357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 b="1" i="1"/>
              <a:t>5 días</a:t>
            </a:r>
            <a:endParaRPr lang="es-MX" sz="1400" b="1" i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099784" y="1610672"/>
            <a:ext cx="1193573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 b="1" i="1"/>
              <a:t>35 días</a:t>
            </a:r>
            <a:endParaRPr lang="es-MX" sz="1400" b="1" i="1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250272" y="5373465"/>
            <a:ext cx="1410570" cy="890857"/>
          </a:xfrm>
          <a:prstGeom prst="rect">
            <a:avLst/>
          </a:prstGeom>
          <a:solidFill>
            <a:srgbClr val="C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i="1">
                <a:solidFill>
                  <a:schemeClr val="tx2"/>
                </a:solidFill>
              </a:rPr>
              <a:t>Comunicación y sensibilización con entidades y servidores</a:t>
            </a:r>
          </a:p>
        </p:txBody>
      </p:sp>
      <p:sp>
        <p:nvSpPr>
          <p:cNvPr id="73" name="Flecha: a la derecha 14"/>
          <p:cNvSpPr/>
          <p:nvPr/>
        </p:nvSpPr>
        <p:spPr>
          <a:xfrm rot="16200000">
            <a:off x="688859" y="4713442"/>
            <a:ext cx="557816" cy="411412"/>
          </a:xfrm>
          <a:prstGeom prst="rightArrow">
            <a:avLst>
              <a:gd name="adj1" fmla="val 50000"/>
              <a:gd name="adj2" fmla="val 52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Flecha derecha 74"/>
          <p:cNvSpPr/>
          <p:nvPr/>
        </p:nvSpPr>
        <p:spPr>
          <a:xfrm>
            <a:off x="837002" y="657736"/>
            <a:ext cx="7535833" cy="1159019"/>
          </a:xfrm>
          <a:prstGeom prst="rightArrow">
            <a:avLst/>
          </a:prstGeom>
          <a:solidFill>
            <a:srgbClr val="C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>
                <a:solidFill>
                  <a:schemeClr val="tx2"/>
                </a:solidFill>
              </a:rPr>
              <a:t>Restricción de contrataciones CAS y habilitación de uso de recursos de locación para 30057, indeterminado y temporal, según corresponda (solo para entidades priorizadas)</a:t>
            </a:r>
          </a:p>
        </p:txBody>
      </p:sp>
      <p:sp>
        <p:nvSpPr>
          <p:cNvPr id="80" name="Elipse 79"/>
          <p:cNvSpPr/>
          <p:nvPr/>
        </p:nvSpPr>
        <p:spPr>
          <a:xfrm>
            <a:off x="8686410" y="1198716"/>
            <a:ext cx="612000" cy="612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800"/>
          </a:p>
        </p:txBody>
      </p:sp>
    </p:spTree>
    <p:extLst>
      <p:ext uri="{BB962C8B-B14F-4D97-AF65-F5344CB8AC3E}">
        <p14:creationId xmlns:p14="http://schemas.microsoft.com/office/powerpoint/2010/main" val="30287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1"/>
          <p:cNvSpPr txBox="1">
            <a:spLocks/>
          </p:cNvSpPr>
          <p:nvPr/>
        </p:nvSpPr>
        <p:spPr>
          <a:xfrm>
            <a:off x="2059859" y="72763"/>
            <a:ext cx="8072283" cy="60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Acceso, movilidad y progresión en la carrera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2743073" y="5929872"/>
            <a:ext cx="16040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752697" y="6018561"/>
            <a:ext cx="160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>
                <a:solidFill>
                  <a:schemeClr val="accent4">
                    <a:lumMod val="50000"/>
                  </a:schemeClr>
                </a:solidFill>
              </a:rPr>
              <a:t>Asistente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56699" y="4704667"/>
            <a:ext cx="160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>
                <a:solidFill>
                  <a:schemeClr val="accent2">
                    <a:lumMod val="50000"/>
                  </a:schemeClr>
                </a:solidFill>
              </a:rPr>
              <a:t>Analista</a:t>
            </a: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4347077" y="4635722"/>
            <a:ext cx="16040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4343965" y="4635722"/>
            <a:ext cx="0" cy="12941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5951081" y="3341571"/>
            <a:ext cx="0" cy="12941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5951081" y="3334068"/>
            <a:ext cx="1464295" cy="750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7415385" y="2047420"/>
            <a:ext cx="0" cy="129415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951081" y="3388847"/>
            <a:ext cx="14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>
                <a:solidFill>
                  <a:srgbClr val="C00000"/>
                </a:solidFill>
              </a:rPr>
              <a:t>Especialista/ Coordinador</a:t>
            </a:r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7415383" y="2047420"/>
            <a:ext cx="127380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415383" y="2116813"/>
            <a:ext cx="116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>
                <a:solidFill>
                  <a:schemeClr val="accent1">
                    <a:lumMod val="50000"/>
                  </a:schemeClr>
                </a:solidFill>
              </a:rPr>
              <a:t>Ejecutivo/ </a:t>
            </a:r>
          </a:p>
          <a:p>
            <a:pPr algn="ctr"/>
            <a:r>
              <a:rPr lang="es-ES_tradnl" sz="1400" i="1">
                <a:solidFill>
                  <a:schemeClr val="accent1">
                    <a:lumMod val="50000"/>
                  </a:schemeClr>
                </a:solidFill>
              </a:rPr>
              <a:t>Experto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15046" y="5603796"/>
            <a:ext cx="333697" cy="316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348743" y="5286845"/>
            <a:ext cx="333697" cy="6339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679565" y="4969893"/>
            <a:ext cx="333697" cy="948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620607" y="4300528"/>
            <a:ext cx="333697" cy="316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55311" y="3988646"/>
            <a:ext cx="333697" cy="633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285126" y="3666625"/>
            <a:ext cx="333697" cy="948894"/>
          </a:xfrm>
          <a:prstGeom prst="rect">
            <a:avLst/>
          </a:prstGeom>
          <a:solidFill>
            <a:srgbClr val="C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282985" y="2998579"/>
            <a:ext cx="333697" cy="316951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rgbClr val="548235"/>
                </a:solidFill>
              </a:rPr>
              <a:t>1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617037" y="2702126"/>
            <a:ext cx="333697" cy="6339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947859" y="2385174"/>
            <a:ext cx="333697" cy="948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7582502" y="1714187"/>
            <a:ext cx="333697" cy="316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1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7916199" y="1397236"/>
            <a:ext cx="333697" cy="6339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8247021" y="1080284"/>
            <a:ext cx="333697" cy="948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>
                <a:solidFill>
                  <a:schemeClr val="bg2">
                    <a:lumMod val="25000"/>
                  </a:schemeClr>
                </a:solidFill>
              </a:rPr>
              <a:t>3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61740" y="2231630"/>
            <a:ext cx="3396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/>
              <a:t>Cada nivel de la carrera tiene 3 subniveles</a:t>
            </a:r>
            <a:r>
              <a:rPr lang="es-ES_tradnl" sz="1400"/>
              <a:t>, generando un pequeño rango ascendente de remuneraciones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523695" y="727663"/>
            <a:ext cx="2281040" cy="1092607"/>
            <a:chOff x="9523695" y="795903"/>
            <a:chExt cx="2281040" cy="1092607"/>
          </a:xfrm>
        </p:grpSpPr>
        <p:pic>
          <p:nvPicPr>
            <p:cNvPr id="30" name="Gráfico 10" descr="Candad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23695" y="1171090"/>
              <a:ext cx="342233" cy="342233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9865928" y="795903"/>
              <a:ext cx="193880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300" dirty="0"/>
                <a:t>El tipo de mecanismo de acceso es definido sobre un análisis del </a:t>
              </a:r>
              <a:r>
                <a:rPr lang="es-ES_tradnl" sz="1300" b="1" dirty="0"/>
                <a:t>tipo de puesto y riesgos identificados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9523695" y="2070907"/>
            <a:ext cx="2281040" cy="1092607"/>
            <a:chOff x="9523695" y="2030357"/>
            <a:chExt cx="2281040" cy="1092607"/>
          </a:xfrm>
        </p:grpSpPr>
        <p:pic>
          <p:nvPicPr>
            <p:cNvPr id="32" name="Gráfico 12" descr="Candad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23695" y="2405544"/>
              <a:ext cx="342233" cy="342233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9865928" y="2030357"/>
              <a:ext cx="193880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300"/>
                <a:t>Los mecanismos de progresión, temporales y abiertos se realizan mediante </a:t>
              </a:r>
              <a:r>
                <a:rPr lang="es-ES_tradnl" sz="1300" b="1"/>
                <a:t>concurso público de méritos  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9533836" y="3414151"/>
            <a:ext cx="2281040" cy="892552"/>
            <a:chOff x="9533836" y="3461530"/>
            <a:chExt cx="2281040" cy="892552"/>
          </a:xfrm>
        </p:grpSpPr>
        <p:pic>
          <p:nvPicPr>
            <p:cNvPr id="34" name="Gráfico 14" descr="Candad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33836" y="3736690"/>
              <a:ext cx="342233" cy="342233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9876069" y="3461530"/>
              <a:ext cx="193880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300"/>
                <a:t>El acceso por traslado </a:t>
              </a:r>
              <a:r>
                <a:rPr lang="es-ES_tradnl" sz="1300" b="1"/>
                <a:t>solo aplica </a:t>
              </a:r>
              <a:r>
                <a:rPr lang="es-ES_tradnl" sz="1300"/>
                <a:t>a quienes se encuentran </a:t>
              </a:r>
              <a:r>
                <a:rPr lang="es-ES_tradnl" sz="1300" b="1"/>
                <a:t>en la entidad a plazo indeterminado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9522490" y="4557339"/>
            <a:ext cx="2444714" cy="1492716"/>
            <a:chOff x="9522490" y="4625579"/>
            <a:chExt cx="2444714" cy="1492716"/>
          </a:xfrm>
        </p:grpSpPr>
        <p:pic>
          <p:nvPicPr>
            <p:cNvPr id="36" name="Gráfico 16" descr="Candado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22490" y="5200821"/>
              <a:ext cx="342233" cy="342233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9865927" y="4625579"/>
              <a:ext cx="2101277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300"/>
                <a:t>Los cambios de subnivel responden al </a:t>
              </a:r>
              <a:r>
                <a:rPr lang="es-ES_tradnl" sz="1300" b="1"/>
                <a:t>cumplimiento de exigencias y compromisos</a:t>
              </a:r>
              <a:r>
                <a:rPr lang="es-ES_tradnl" sz="1300"/>
                <a:t>, como evaluaciones de rendimiento, capacitación e integridad. </a:t>
              </a:r>
              <a:endParaRPr lang="es-ES_tradnl" sz="1300" b="1"/>
            </a:p>
          </p:txBody>
        </p:sp>
      </p:grpSp>
      <p:sp>
        <p:nvSpPr>
          <p:cNvPr id="38" name="CuadroTexto 37"/>
          <p:cNvSpPr txBox="1"/>
          <p:nvPr/>
        </p:nvSpPr>
        <p:spPr>
          <a:xfrm>
            <a:off x="192840" y="5012444"/>
            <a:ext cx="18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Servidores 276/728/CAS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25" y="4315843"/>
            <a:ext cx="665401" cy="665401"/>
          </a:xfrm>
          <a:prstGeom prst="rect">
            <a:avLst/>
          </a:prstGeom>
        </p:spPr>
      </p:pic>
      <p:sp>
        <p:nvSpPr>
          <p:cNvPr id="40" name="Forma 39"/>
          <p:cNvSpPr/>
          <p:nvPr/>
        </p:nvSpPr>
        <p:spPr>
          <a:xfrm>
            <a:off x="1695210" y="3973476"/>
            <a:ext cx="3205570" cy="63390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CuadroTexto 40"/>
          <p:cNvSpPr txBox="1"/>
          <p:nvPr/>
        </p:nvSpPr>
        <p:spPr>
          <a:xfrm>
            <a:off x="1709401" y="4622548"/>
            <a:ext cx="208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/>
              <a:t>El servidor accede por </a:t>
            </a:r>
            <a:r>
              <a:rPr lang="es-ES_tradnl" sz="1400" b="1" i="1">
                <a:solidFill>
                  <a:schemeClr val="accent3">
                    <a:lumMod val="60000"/>
                    <a:lumOff val="40000"/>
                  </a:schemeClr>
                </a:solidFill>
              </a:rPr>
              <a:t>traslado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7181824" y="4036728"/>
            <a:ext cx="177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i="1"/>
              <a:t>Mediante </a:t>
            </a:r>
            <a:r>
              <a:rPr lang="es-ES_tradnl" sz="1400" b="1" i="1">
                <a:solidFill>
                  <a:srgbClr val="548235"/>
                </a:solidFill>
              </a:rPr>
              <a:t>progresión</a:t>
            </a:r>
            <a:r>
              <a:rPr lang="es-ES_tradnl" sz="1400" i="1"/>
              <a:t>, el servidor puede ingresar a otro puesto del mismo o superior nivel </a:t>
            </a:r>
            <a:r>
              <a:rPr lang="es-ES_tradnl" sz="1400" b="1" i="1"/>
              <a:t>en la misma u otra entidad  </a:t>
            </a:r>
            <a:endParaRPr lang="es-ES_tradnl" sz="1400" b="1" i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3" name="Gráfico 22" descr="Arrow: Slight curve con relleno sólido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18982" y="4024968"/>
            <a:ext cx="1262574" cy="914400"/>
          </a:xfrm>
          <a:prstGeom prst="rect">
            <a:avLst/>
          </a:prstGeom>
        </p:spPr>
      </p:pic>
      <p:pic>
        <p:nvPicPr>
          <p:cNvPr id="44" name="Gráfico 23" descr="Back con relleno sólido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45708" y="3612526"/>
            <a:ext cx="389106" cy="389106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2095093" y="3128769"/>
            <a:ext cx="3396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/>
              <a:t>El servidor, ya en el régimen LSC puede </a:t>
            </a:r>
            <a:r>
              <a:rPr lang="es-ES_tradnl" sz="1400" b="1" i="1">
                <a:solidFill>
                  <a:srgbClr val="C00000"/>
                </a:solidFill>
              </a:rPr>
              <a:t>subir de subnivel</a:t>
            </a:r>
            <a:r>
              <a:rPr lang="es-ES_tradnl" sz="1400" i="1"/>
              <a:t>, de acuerdo a su rendimiento y profesionalización</a:t>
            </a:r>
            <a:endParaRPr lang="es-ES_tradnl" sz="1400" b="1" i="1">
              <a:solidFill>
                <a:schemeClr val="accent1"/>
              </a:solidFill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361740" y="806141"/>
            <a:ext cx="6434845" cy="1213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s-ES_tradnl" sz="1600" b="1">
                <a:solidFill>
                  <a:sysClr val="windowText" lastClr="000000"/>
                </a:solidFill>
              </a:rPr>
              <a:t>Las posibilidades que tiene el servidor de progresión requieren de muchas condiciones para que ocurra</a:t>
            </a:r>
            <a:r>
              <a:rPr lang="es-ES_tradnl" sz="1600">
                <a:solidFill>
                  <a:sysClr val="windowText" lastClr="000000"/>
                </a:solidFill>
              </a:rPr>
              <a:t>. Solo podrá encontrar progresión si es del régimen, permanece 2 años con buen rendimiento, existe un </a:t>
            </a:r>
            <a:r>
              <a:rPr lang="es-ES_tradnl" sz="1600" b="1">
                <a:solidFill>
                  <a:sysClr val="windowText" lastClr="000000"/>
                </a:solidFill>
              </a:rPr>
              <a:t>puesto del nivel siguiente y este se encuentra presupuestado y vacante</a:t>
            </a:r>
            <a:r>
              <a:rPr lang="es-ES_tradnl" sz="1600">
                <a:solidFill>
                  <a:sysClr val="windowText" lastClr="000000"/>
                </a:solidFill>
              </a:rPr>
              <a:t>.</a:t>
            </a:r>
            <a:endParaRPr lang="es-ES_tradnl" sz="1600">
              <a:solidFill>
                <a:sysClr val="windowText" lastClr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32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7389" y="2482644"/>
            <a:ext cx="4538455" cy="2638727"/>
          </a:xfrm>
        </p:spPr>
        <p:txBody>
          <a:bodyPr anchor="t" anchorCtr="0">
            <a:normAutofit fontScale="90000"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Se priorizan </a:t>
            </a:r>
            <a:r>
              <a:rPr lang="es-ES" dirty="0">
                <a:solidFill>
                  <a:srgbClr val="C00000"/>
                </a:solidFill>
              </a:rPr>
              <a:t>48 entidades</a:t>
            </a:r>
            <a:r>
              <a:rPr lang="es-ES" b="0" dirty="0">
                <a:solidFill>
                  <a:schemeClr val="tx1"/>
                </a:solidFill>
              </a:rPr>
              <a:t>, para su avance entre 2023 y 2025, 46 con incidencia en la </a:t>
            </a:r>
            <a:r>
              <a:rPr lang="es-ES" dirty="0">
                <a:solidFill>
                  <a:srgbClr val="C00000"/>
                </a:solidFill>
              </a:rPr>
              <a:t>reactivación económica y prestación de servicios a quienes más lo necesitan</a:t>
            </a:r>
            <a:endParaRPr lang="es-PE" dirty="0">
              <a:solidFill>
                <a:srgbClr val="C00000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5254780" y="203200"/>
            <a:ext cx="0" cy="5862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/>
          <p:cNvGrpSpPr/>
          <p:nvPr/>
        </p:nvGrpSpPr>
        <p:grpSpPr>
          <a:xfrm>
            <a:off x="7426263" y="2323928"/>
            <a:ext cx="2232000" cy="2232000"/>
            <a:chOff x="2736266" y="2474275"/>
            <a:chExt cx="2232000" cy="2232000"/>
          </a:xfrm>
        </p:grpSpPr>
        <p:sp>
          <p:nvSpPr>
            <p:cNvPr id="40" name="Elipse 39"/>
            <p:cNvSpPr/>
            <p:nvPr/>
          </p:nvSpPr>
          <p:spPr>
            <a:xfrm>
              <a:off x="2736266" y="2474275"/>
              <a:ext cx="2232000" cy="2232000"/>
            </a:xfrm>
            <a:prstGeom prst="ellipse">
              <a:avLst/>
            </a:prstGeom>
            <a:solidFill>
              <a:srgbClr val="DAE3F3"/>
            </a:solidFill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566" y="2721575"/>
              <a:ext cx="1737401" cy="173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upo 41"/>
          <p:cNvGrpSpPr/>
          <p:nvPr/>
        </p:nvGrpSpPr>
        <p:grpSpPr>
          <a:xfrm>
            <a:off x="7774973" y="375200"/>
            <a:ext cx="1860677" cy="1714288"/>
            <a:chOff x="2766245" y="931202"/>
            <a:chExt cx="1860677" cy="1714288"/>
          </a:xfrm>
        </p:grpSpPr>
        <p:pic>
          <p:nvPicPr>
            <p:cNvPr id="43" name="Picture 4" descr="piscina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678" y="931202"/>
              <a:ext cx="966142" cy="96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uadroTexto 43"/>
            <p:cNvSpPr txBox="1"/>
            <p:nvPr/>
          </p:nvSpPr>
          <p:spPr>
            <a:xfrm>
              <a:off x="2766245" y="1860660"/>
              <a:ext cx="18606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i="1">
                  <a:solidFill>
                    <a:schemeClr val="accent5">
                      <a:lumMod val="50000"/>
                    </a:schemeClr>
                  </a:solidFill>
                </a:rPr>
                <a:t>5</a:t>
              </a:r>
              <a:r>
                <a:rPr lang="es-ES_tradnl" sz="1500" i="1"/>
                <a:t> entidades relacionadas a la </a:t>
              </a:r>
              <a:r>
                <a:rPr lang="es-ES_tradnl" sz="1500" b="1" i="1">
                  <a:solidFill>
                    <a:schemeClr val="accent5">
                      <a:lumMod val="50000"/>
                    </a:schemeClr>
                  </a:solidFill>
                </a:rPr>
                <a:t>actividad minera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5547856" y="1019809"/>
            <a:ext cx="1860677" cy="2394180"/>
            <a:chOff x="828597" y="983948"/>
            <a:chExt cx="1860677" cy="2394180"/>
          </a:xfrm>
        </p:grpSpPr>
        <p:pic>
          <p:nvPicPr>
            <p:cNvPr id="46" name="Picture 10" descr="trabajador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04" y="983948"/>
              <a:ext cx="873445" cy="873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CuadroTexto 46"/>
            <p:cNvSpPr txBox="1"/>
            <p:nvPr/>
          </p:nvSpPr>
          <p:spPr>
            <a:xfrm>
              <a:off x="828597" y="1900800"/>
              <a:ext cx="18606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i="1">
                  <a:solidFill>
                    <a:schemeClr val="accent3">
                      <a:lumMod val="50000"/>
                    </a:schemeClr>
                  </a:solidFill>
                </a:rPr>
                <a:t>10</a:t>
              </a:r>
              <a:r>
                <a:rPr lang="es-ES_tradnl" sz="1500" i="1"/>
                <a:t> entidades de PE relacionadas a la </a:t>
              </a:r>
              <a:r>
                <a:rPr lang="es-ES_tradnl" sz="1500" b="1" i="1">
                  <a:solidFill>
                    <a:schemeClr val="accent3">
                      <a:lumMod val="50000"/>
                    </a:schemeClr>
                  </a:solidFill>
                </a:rPr>
                <a:t>inversión pública,  cierre de brechas y fortalecimiento de capacidades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6115399" y="4106657"/>
            <a:ext cx="1940653" cy="1799545"/>
            <a:chOff x="420915" y="3955004"/>
            <a:chExt cx="1940653" cy="1799545"/>
          </a:xfrm>
        </p:grpSpPr>
        <p:pic>
          <p:nvPicPr>
            <p:cNvPr id="49" name="Picture 14" descr="Perú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249" y="3955004"/>
              <a:ext cx="1014715" cy="1014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CuadroTexto 49"/>
            <p:cNvSpPr txBox="1"/>
            <p:nvPr/>
          </p:nvSpPr>
          <p:spPr>
            <a:xfrm>
              <a:off x="420915" y="4969719"/>
              <a:ext cx="194065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i="1">
                  <a:solidFill>
                    <a:schemeClr val="accent2">
                      <a:lumMod val="50000"/>
                    </a:schemeClr>
                  </a:solidFill>
                </a:rPr>
                <a:t>10 gobiernos regionales</a:t>
              </a:r>
              <a:r>
                <a:rPr lang="es-ES_tradnl" sz="1500" i="1"/>
                <a:t> con mayor percepción de canon</a:t>
              </a:r>
              <a:endParaRPr lang="es-ES_tradnl" sz="1500" b="1" i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8500591" y="4752378"/>
            <a:ext cx="1744612" cy="1258550"/>
            <a:chOff x="363979" y="4628527"/>
            <a:chExt cx="2006405" cy="1575341"/>
          </a:xfrm>
        </p:grpSpPr>
        <p:pic>
          <p:nvPicPr>
            <p:cNvPr id="52" name="Picture 6" descr="Unity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319" y="4628527"/>
              <a:ext cx="771726" cy="77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CuadroTexto 52"/>
            <p:cNvSpPr txBox="1"/>
            <p:nvPr/>
          </p:nvSpPr>
          <p:spPr>
            <a:xfrm>
              <a:off x="363979" y="5510423"/>
              <a:ext cx="2006405" cy="69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i="1">
                  <a:solidFill>
                    <a:srgbClr val="660066"/>
                  </a:solidFill>
                </a:rPr>
                <a:t>6</a:t>
              </a:r>
              <a:r>
                <a:rPr lang="es-ES_tradnl" sz="1500" i="1">
                  <a:solidFill>
                    <a:srgbClr val="660066"/>
                  </a:solidFill>
                </a:rPr>
                <a:t> </a:t>
              </a:r>
              <a:r>
                <a:rPr lang="es-ES_tradnl" sz="1500" i="1"/>
                <a:t>relacionadas con</a:t>
              </a:r>
              <a:r>
                <a:rPr lang="es-ES_tradnl" sz="1500" i="1">
                  <a:solidFill>
                    <a:srgbClr val="660066"/>
                  </a:solidFill>
                </a:rPr>
                <a:t> </a:t>
              </a:r>
              <a:r>
                <a:rPr lang="es-ES_tradnl" sz="1500" b="1" i="1">
                  <a:solidFill>
                    <a:srgbClr val="660066"/>
                  </a:solidFill>
                </a:rPr>
                <a:t>programas sociales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799041" y="2952626"/>
            <a:ext cx="2059912" cy="1663215"/>
            <a:chOff x="5731910" y="3697386"/>
            <a:chExt cx="2059912" cy="1663215"/>
          </a:xfrm>
        </p:grpSpPr>
        <p:pic>
          <p:nvPicPr>
            <p:cNvPr id="55" name="Picture 12" descr="producción 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779" y="3697386"/>
              <a:ext cx="828993" cy="82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uadroTexto 55"/>
            <p:cNvSpPr txBox="1"/>
            <p:nvPr/>
          </p:nvSpPr>
          <p:spPr>
            <a:xfrm>
              <a:off x="5731910" y="4575771"/>
              <a:ext cx="205991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9</a:t>
              </a:r>
              <a:r>
                <a:rPr lang="es-ES_tradnl" sz="1500" i="1"/>
                <a:t> entidades relacionadas a la </a:t>
              </a:r>
              <a:r>
                <a:rPr lang="es-ES_tradnl" sz="1500" b="1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otros sectores económicos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9746549" y="858271"/>
            <a:ext cx="1860677" cy="1742228"/>
            <a:chOff x="5029864" y="1465939"/>
            <a:chExt cx="1860677" cy="1742228"/>
          </a:xfrm>
        </p:grpSpPr>
        <p:sp>
          <p:nvSpPr>
            <p:cNvPr id="58" name="CuadroTexto 57"/>
            <p:cNvSpPr txBox="1"/>
            <p:nvPr/>
          </p:nvSpPr>
          <p:spPr>
            <a:xfrm>
              <a:off x="5029864" y="2423337"/>
              <a:ext cx="18606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500" b="1" i="1">
                  <a:solidFill>
                    <a:schemeClr val="accent4">
                      <a:lumMod val="50000"/>
                    </a:schemeClr>
                  </a:solidFill>
                </a:rPr>
                <a:t>6</a:t>
              </a:r>
              <a:r>
                <a:rPr lang="es-ES_tradnl" sz="1500" i="1"/>
                <a:t> entidades relacionadas a la </a:t>
              </a:r>
              <a:r>
                <a:rPr lang="es-ES_tradnl" sz="1500" b="1" i="1">
                  <a:solidFill>
                    <a:schemeClr val="accent4">
                      <a:lumMod val="50000"/>
                    </a:schemeClr>
                  </a:solidFill>
                </a:rPr>
                <a:t>actividad agrícola</a:t>
              </a:r>
            </a:p>
          </p:txBody>
        </p:sp>
        <p:pic>
          <p:nvPicPr>
            <p:cNvPr id="59" name="Picture 20" descr="agricultura de cosecha 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025" y="1465939"/>
              <a:ext cx="966142" cy="96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5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98804"/>
              </p:ext>
            </p:extLst>
          </p:nvPr>
        </p:nvGraphicFramePr>
        <p:xfrm>
          <a:off x="778609" y="1140542"/>
          <a:ext cx="10262796" cy="5016877"/>
        </p:xfrm>
        <a:graphic>
          <a:graphicData uri="http://schemas.openxmlformats.org/drawingml/2006/table">
            <a:tbl>
              <a:tblPr/>
              <a:tblGrid>
                <a:gridCol w="2565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5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5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5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 CPE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Entidades full CAS o con documentos de gestión actualizados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Bloque respaldo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ENERGIA Y MINAS-CENTRAL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PERUANO DE ENERGIA NUCLEAR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GEOLOGICO MINERO Y METALURGICO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PRODUCTIVO AGRARIO RURAL - AGRORURAL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COMISION NAC. PARA EL DESARROLLO Y VIDA SIN DROGAS  - DEVIDA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NACIONAL DE AGUA - 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MIDIS- FONDO DE COOPERACION PARA EL DESARROLLO SOCIAL - FONCODES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TRANSPORTES Y COMUNICACIONES-ADMINISTRACION GENERAL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PLATAFORMAS DE ACCION PARA LA INCLUSION SOCIAL - PAIS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SUPERVISOR DE LA INVERSION EN ENERGIA Y MINERIA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AGRICULTURA-ADMINISTRACION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TELECOMUNICACIONES - PRONATEL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MIDIS- PROGRAMA NACIONAL DE APOYO DIRECTO A LOS MAS POBRES- JUNTOS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SUBSECTORIAL DE IRRIGACION - PSI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MTC- PRO VIAS NACIONAL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PARA LA GENERACION DE EMPLEO SOCIAL INCLUSIVO "TRABAJA PERU"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MIDIS- PROGRAMA NACIONAL CUNA MAS - PNCM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Y SELVA EXPORTADORA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MTC- PROVIAS DESCENTRALIZADO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SUPERVISOR DE LAS CONTRATACIONES DEL ESTADO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DEL AMBIENTE - ADMINISTRACION GENERAL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SUPERVISOR DE LA INVERSION EN INFRAESTRUCTURA DE TRANSPORTE DE USO PUBLICO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LA PRODUCCION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COMISION DE PROMOCION DEL PERU PARA LA EXPORTACION Y EL TURISMO - PROMPERU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METEOROLOGIA E HIDROLOGIA-SENAMHI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VIVIENDA, CONSTRUCCION Y SANEAMIENTO- ADM. GENERAL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COMERCIO EXTERIOR Y TURISMO- DIRECCION GENERAL DE ADMINISTRACION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INST.NAC. DE DEFENSA DE LA COMPETENCIA Y PROTEC.DE LA  PROP. INTELECTUAL - INDECOPI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DE SUPERVISION DE LOS RECURSOS FORESTALES Y DE FAUNA SILVESTRE- OSINFOR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NACIONAL DE ALIMENTACION ESCOLAR QALI WARMA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JUNIN-SEDE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SUPERVISOR DE LA INVERSION PRIVADA EN TELECOMUNICACIONES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DE EVALUACION Y FISCALIZACION AMBIENTAL- ADMINISTRACION - OEFA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MINISTERIO DE DESARROLLO E INCLUSION SOCIAL- SEDE CENTRAL- MIDIS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ICA-SEDE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CUSCO-SEDE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SUNEDU - 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CAJAMARCA-SEDE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AREQUIPA-SEDE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PUNO-SEDE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NACIONAL DE SERVICIO CIVIL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LORETO-SEDE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MEF-ADMINISTRACION GENERAL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PIURA-SEDE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PERUANA DE COOPERACION INTERNACIONAL - APCI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LA LIBERTAD-SEDE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13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NORMALIZACION PREVISIONAL-ONP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4" marR="6684" marT="6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ANCASH SEDE CENTRAL</a:t>
                      </a:r>
                    </a:p>
                  </a:txBody>
                  <a:tcPr marL="6684" marR="6684" marT="6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81638" y="130125"/>
            <a:ext cx="76287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las 48 entidades,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cuentan con CPE y con 34 se trabajaría progresivamente</a:t>
            </a:r>
            <a:endParaRPr kumimoji="0" lang="es-ES_tradnl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B6977E96-9D44-4949-BC56-4A020DA81D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65524"/>
              </p:ext>
            </p:extLst>
          </p:nvPr>
        </p:nvGraphicFramePr>
        <p:xfrm>
          <a:off x="2769308" y="1554461"/>
          <a:ext cx="6653383" cy="211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F1866D9-9ED3-F4A8-9456-03D896ADB9AD}"/>
              </a:ext>
            </a:extLst>
          </p:cNvPr>
          <p:cNvSpPr txBox="1"/>
          <p:nvPr/>
        </p:nvSpPr>
        <p:spPr>
          <a:xfrm>
            <a:off x="3362687" y="1122150"/>
            <a:ext cx="546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Escenario A: </a:t>
            </a:r>
            <a:r>
              <a:rPr lang="es-MX" b="1" dirty="0">
                <a:solidFill>
                  <a:srgbClr val="C00000"/>
                </a:solidFill>
              </a:rPr>
              <a:t>Piloto 2023-2025</a:t>
            </a:r>
            <a:r>
              <a:rPr lang="es-MX" b="1" dirty="0"/>
              <a:t>, </a:t>
            </a:r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escalamiento 2026-2032</a:t>
            </a:r>
            <a:endParaRPr lang="es-P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C80E4CA-5775-BD33-3D7B-CE4F7DBFDC6F}"/>
              </a:ext>
            </a:extLst>
          </p:cNvPr>
          <p:cNvSpPr txBox="1"/>
          <p:nvPr/>
        </p:nvSpPr>
        <p:spPr>
          <a:xfrm>
            <a:off x="4126453" y="3781008"/>
            <a:ext cx="393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Escenario B: </a:t>
            </a:r>
            <a:r>
              <a:rPr lang="es-MX" b="1" dirty="0">
                <a:solidFill>
                  <a:srgbClr val="C00000"/>
                </a:solidFill>
              </a:rPr>
              <a:t>implementación acelerada</a:t>
            </a:r>
            <a:endParaRPr lang="es-P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307172F-AC98-CC65-B018-BCCF3EEAA9DE}"/>
              </a:ext>
            </a:extLst>
          </p:cNvPr>
          <p:cNvSpPr txBox="1">
            <a:spLocks/>
          </p:cNvSpPr>
          <p:nvPr/>
        </p:nvSpPr>
        <p:spPr>
          <a:xfrm>
            <a:off x="2059858" y="143883"/>
            <a:ext cx="8072283" cy="60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Escenarios de implementación</a:t>
            </a:r>
            <a:endParaRPr lang="es-PE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4E03EEE3-1A49-492F-81C7-392E7C33E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76297"/>
              </p:ext>
            </p:extLst>
          </p:nvPr>
        </p:nvGraphicFramePr>
        <p:xfrm>
          <a:off x="2769308" y="4212653"/>
          <a:ext cx="6682197" cy="218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6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1"/>
          <p:cNvSpPr txBox="1">
            <a:spLocks/>
          </p:cNvSpPr>
          <p:nvPr/>
        </p:nvSpPr>
        <p:spPr>
          <a:xfrm>
            <a:off x="2059858" y="143883"/>
            <a:ext cx="8072283" cy="60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dirty="0"/>
              <a:t>Síntesis de la propuesta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55F9A45-CB93-12D4-8BEA-41F6818A41F1}"/>
              </a:ext>
            </a:extLst>
          </p:cNvPr>
          <p:cNvSpPr txBox="1"/>
          <p:nvPr/>
        </p:nvSpPr>
        <p:spPr>
          <a:xfrm>
            <a:off x="619432" y="1034070"/>
            <a:ext cx="11021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sz="2000" dirty="0"/>
              <a:t>La propuesta apunta 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un rediseño del transito al régimen más sencillo para las entidades</a:t>
            </a:r>
            <a:r>
              <a:rPr lang="es-ES" sz="2000" dirty="0"/>
              <a:t>,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mejor planificado, obligatorio y sostenible, </a:t>
            </a:r>
            <a:r>
              <a:rPr lang="es-ES" sz="2000" dirty="0"/>
              <a:t>que se articule con acceso, movilidad y progresión en la carrera. Constituye una </a:t>
            </a:r>
            <a:r>
              <a:rPr lang="es-ES" sz="2000" b="1" dirty="0"/>
              <a:t>apuesta por la institucionalidad </a:t>
            </a:r>
            <a:r>
              <a:rPr lang="es-ES" sz="2000" dirty="0"/>
              <a:t>en el país y la sostenibilidad en la implementación de políticas públicas. A través de él se busca asegurar </a:t>
            </a:r>
            <a:r>
              <a:rPr lang="es-ES" sz="2000" b="1" dirty="0"/>
              <a:t>mérito e idoneidad en la burocracia</a:t>
            </a:r>
            <a:r>
              <a:rPr lang="es-ES" sz="2000" dirty="0"/>
              <a:t>, brindando bienes y servicios de calidad a la población y contribuyendo a la reactivación económica. </a:t>
            </a:r>
          </a:p>
          <a:p>
            <a:endParaRPr lang="es-ES" sz="2000" dirty="0"/>
          </a:p>
          <a:p>
            <a:pPr marL="285750" indent="-285750">
              <a:buBlip>
                <a:blip r:embed="rId2"/>
              </a:buBlip>
            </a:pPr>
            <a:r>
              <a:rPr lang="es-ES" sz="2000" dirty="0"/>
              <a:t>Para el </a:t>
            </a:r>
            <a:r>
              <a:rPr lang="es-ES" sz="2000" b="1" dirty="0"/>
              <a:t>período 2023-2025</a:t>
            </a:r>
            <a:r>
              <a:rPr lang="es-ES" sz="2000" dirty="0"/>
              <a:t>, se plantea implementar un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piloto con 48 entidades </a:t>
            </a:r>
            <a:r>
              <a:rPr lang="es-ES" sz="2000" dirty="0"/>
              <a:t>vinculadas a la reactivación económica y que cuentan con documentos de gestión avanzados, y un alto porcentaje de sus trabajadores que “ganarían” en la remuneración mensual al pasar a la 30057. </a:t>
            </a:r>
          </a:p>
          <a:p>
            <a:endParaRPr lang="es-ES" sz="2000" dirty="0"/>
          </a:p>
          <a:p>
            <a:pPr marL="285750" indent="-285750">
              <a:buBlip>
                <a:blip r:embed="rId2"/>
              </a:buBlip>
            </a:pPr>
            <a:r>
              <a:rPr lang="es-ES" sz="2000" dirty="0"/>
              <a:t>Se plantea iniciar con una </a:t>
            </a:r>
            <a:r>
              <a:rPr lang="es-ES" sz="2000" b="1" dirty="0"/>
              <a:t>fase “A” en el año 2023</a:t>
            </a:r>
            <a:r>
              <a:rPr lang="es-ES" sz="2000" dirty="0"/>
              <a:t>, con las 14 entidades que ya cuentan con un CPE aprobado. Para ello se requiere una asignación presupuestaria de S/80 millones, lo que permitiría transitar hasta 4,348 servidores el próximo año. </a:t>
            </a:r>
          </a:p>
        </p:txBody>
      </p:sp>
    </p:spTree>
    <p:extLst>
      <p:ext uri="{BB962C8B-B14F-4D97-AF65-F5344CB8AC3E}">
        <p14:creationId xmlns:p14="http://schemas.microsoft.com/office/powerpoint/2010/main" val="17467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7F67C74-A465-5E9A-8037-A3B9F441749B}"/>
              </a:ext>
            </a:extLst>
          </p:cNvPr>
          <p:cNvSpPr/>
          <p:nvPr/>
        </p:nvSpPr>
        <p:spPr>
          <a:xfrm>
            <a:off x="0" y="0"/>
            <a:ext cx="7548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1C0C160-DF6E-522D-C4E9-C6DC2C47BAC8}"/>
              </a:ext>
            </a:extLst>
          </p:cNvPr>
          <p:cNvSpPr txBox="1"/>
          <p:nvPr/>
        </p:nvSpPr>
        <p:spPr>
          <a:xfrm>
            <a:off x="1752433" y="2549915"/>
            <a:ext cx="4885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b="1">
                <a:solidFill>
                  <a:srgbClr val="C02433"/>
                </a:solidFill>
              </a:rPr>
              <a:t>Contenido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C6CCFB1-3A20-FB33-2EDA-7ECD612839E3}"/>
              </a:ext>
            </a:extLst>
          </p:cNvPr>
          <p:cNvSpPr txBox="1"/>
          <p:nvPr/>
        </p:nvSpPr>
        <p:spPr>
          <a:xfrm>
            <a:off x="7913000" y="1111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sz="2000" b="1">
                <a:solidFill>
                  <a:schemeClr val="bg1"/>
                </a:solidFill>
              </a:rPr>
              <a:t>Intervención en control de idoneidad en directivos y funcionarios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5502B87-B717-0CA9-21E3-2C1F557FCFE2}"/>
              </a:ext>
            </a:extLst>
          </p:cNvPr>
          <p:cNvSpPr txBox="1"/>
          <p:nvPr/>
        </p:nvSpPr>
        <p:spPr>
          <a:xfrm>
            <a:off x="7913000" y="245398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sz="2000" b="1">
                <a:solidFill>
                  <a:schemeClr val="bg1"/>
                </a:solidFill>
              </a:rPr>
              <a:t>Impulso de la reforma del servicio civil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58624F4-0E1A-C247-F7F9-62E85C49ABA8}"/>
              </a:ext>
            </a:extLst>
          </p:cNvPr>
          <p:cNvSpPr txBox="1"/>
          <p:nvPr/>
        </p:nvSpPr>
        <p:spPr>
          <a:xfrm>
            <a:off x="7913000" y="3560033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sz="2000" b="1">
                <a:solidFill>
                  <a:schemeClr val="bg1"/>
                </a:solidFill>
              </a:rPr>
              <a:t>Programas de inducción</a:t>
            </a:r>
          </a:p>
        </p:txBody>
      </p:sp>
    </p:spTree>
    <p:extLst>
      <p:ext uri="{BB962C8B-B14F-4D97-AF65-F5344CB8AC3E}">
        <p14:creationId xmlns:p14="http://schemas.microsoft.com/office/powerpoint/2010/main" val="31593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xmlns="" id="{7BBBDA31-AE69-9ABF-885A-B90B534953EA}"/>
              </a:ext>
            </a:extLst>
          </p:cNvPr>
          <p:cNvSpPr txBox="1">
            <a:spLocks/>
          </p:cNvSpPr>
          <p:nvPr/>
        </p:nvSpPr>
        <p:spPr>
          <a:xfrm>
            <a:off x="629509" y="3397122"/>
            <a:ext cx="8986439" cy="1223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5400">
                <a:solidFill>
                  <a:prstClr val="white"/>
                </a:solidFill>
                <a:latin typeface="Calibri" panose="020F0502020204030204"/>
              </a:rPr>
              <a:t>Programas de inducción</a:t>
            </a:r>
          </a:p>
        </p:txBody>
      </p:sp>
    </p:spTree>
    <p:extLst>
      <p:ext uri="{BB962C8B-B14F-4D97-AF65-F5344CB8AC3E}">
        <p14:creationId xmlns:p14="http://schemas.microsoft.com/office/powerpoint/2010/main" val="891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1"/>
          <p:cNvSpPr txBox="1">
            <a:spLocks/>
          </p:cNvSpPr>
          <p:nvPr/>
        </p:nvSpPr>
        <p:spPr>
          <a:xfrm>
            <a:off x="2021999" y="250032"/>
            <a:ext cx="8037865" cy="5220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Inducción a Funcionarios Públicos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63" y="1749588"/>
            <a:ext cx="1200998" cy="1200998"/>
          </a:xfrm>
          <a:prstGeom prst="rect">
            <a:avLst/>
          </a:prstGeom>
        </p:spPr>
      </p:pic>
      <p:sp>
        <p:nvSpPr>
          <p:cNvPr id="8" name="Abrir corchete 7"/>
          <p:cNvSpPr/>
          <p:nvPr/>
        </p:nvSpPr>
        <p:spPr>
          <a:xfrm rot="5400000">
            <a:off x="8792495" y="577543"/>
            <a:ext cx="255403" cy="5315946"/>
          </a:xfrm>
          <a:prstGeom prst="leftBracket">
            <a:avLst>
              <a:gd name="adj" fmla="val 7619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855110" y="950495"/>
            <a:ext cx="5953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/>
              <a:t>Se propone una </a:t>
            </a:r>
            <a:r>
              <a:rPr lang="es-ES" sz="1600" b="1"/>
              <a:t>inducción</a:t>
            </a:r>
            <a:r>
              <a:rPr lang="es-ES" sz="1600"/>
              <a:t> basada en la articulación de </a:t>
            </a:r>
            <a:r>
              <a:rPr lang="es-ES" sz="1600" b="1"/>
              <a:t>5 ejes para una buena gestión </a:t>
            </a:r>
            <a:r>
              <a:rPr lang="es-ES" sz="1600"/>
              <a:t>de manera coordinada con PCM y entes rectores: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7855692" y="3766355"/>
            <a:ext cx="20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Idoneidad y trabajo en equipo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8420524" y="3153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>
                <a:solidFill>
                  <a:srgbClr val="C02433"/>
                </a:solidFill>
              </a:rPr>
              <a:t>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874911" y="3766355"/>
            <a:ext cx="20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Buen gobierno municipal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6434901" y="3153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>
                <a:solidFill>
                  <a:srgbClr val="C02433"/>
                </a:solidFill>
              </a:rPr>
              <a:t>1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9956864" y="3766355"/>
            <a:ext cx="204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Gestión descentralizada y articulación territorial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10514062" y="3153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>
                <a:solidFill>
                  <a:srgbClr val="C02433"/>
                </a:solidFill>
              </a:rPr>
              <a:t>3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6542604" y="4957674"/>
            <a:ext cx="2044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Planeamiento territorial, manejo responsable de los recursos y proyectos de inversión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7113670" y="434451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>
                <a:solidFill>
                  <a:srgbClr val="C02433"/>
                </a:solidFill>
              </a:rPr>
              <a:t>4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8555928" y="4957674"/>
            <a:ext cx="20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Gobierno abierto e integridad pública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9110975" y="434451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>
                <a:solidFill>
                  <a:srgbClr val="C02433"/>
                </a:solidFill>
              </a:rPr>
              <a:t>5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891D155-8BB3-6E64-6886-99A49DFDCE0F}"/>
              </a:ext>
            </a:extLst>
          </p:cNvPr>
          <p:cNvGrpSpPr/>
          <p:nvPr/>
        </p:nvGrpSpPr>
        <p:grpSpPr>
          <a:xfrm>
            <a:off x="447367" y="1759975"/>
            <a:ext cx="4901380" cy="3696929"/>
            <a:chOff x="594851" y="596491"/>
            <a:chExt cx="4901380" cy="3486355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xmlns="" id="{F4986638-BEF9-A7CA-3BE5-0FD28319AD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9744389"/>
                </p:ext>
              </p:extLst>
            </p:nvPr>
          </p:nvGraphicFramePr>
          <p:xfrm>
            <a:off x="594851" y="133964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DEAD8330-E47D-9EA8-3471-8FABB8D9810B}"/>
                </a:ext>
              </a:extLst>
            </p:cNvPr>
            <p:cNvSpPr txBox="1"/>
            <p:nvPr/>
          </p:nvSpPr>
          <p:spPr>
            <a:xfrm>
              <a:off x="884902" y="596491"/>
              <a:ext cx="4611329" cy="700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i="1"/>
                <a:t>Picos de contracción de inversión pública en años de cambio de mando en GR y GL</a:t>
              </a:r>
            </a:p>
          </p:txBody>
        </p:sp>
      </p:grp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D38152F0-5E61-2263-7B41-B270EF85DD69}"/>
              </a:ext>
            </a:extLst>
          </p:cNvPr>
          <p:cNvCxnSpPr>
            <a:cxnSpLocks/>
          </p:cNvCxnSpPr>
          <p:nvPr/>
        </p:nvCxnSpPr>
        <p:spPr>
          <a:xfrm>
            <a:off x="5628407" y="1524001"/>
            <a:ext cx="0" cy="4217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C4D574-94B0-29FF-7055-29A9F9D459B0}"/>
              </a:ext>
            </a:extLst>
          </p:cNvPr>
          <p:cNvSpPr txBox="1"/>
          <p:nvPr/>
        </p:nvSpPr>
        <p:spPr>
          <a:xfrm>
            <a:off x="339213" y="5566740"/>
            <a:ext cx="511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>
                <a:ea typeface="Lato" panose="020F0502020204030203" pitchFamily="34" charset="0"/>
                <a:cs typeface="Lato" panose="020F0502020204030203" pitchFamily="34" charset="0"/>
              </a:rPr>
              <a:t>Se pueden explicar por: (1) tiempos de aprendizaje y (2) prioridades electorales (</a:t>
            </a:r>
            <a:r>
              <a:rPr lang="es-ES" sz="1600" err="1">
                <a:ea typeface="Lato" panose="020F0502020204030203" pitchFamily="34" charset="0"/>
                <a:cs typeface="Lato" panose="020F0502020204030203" pitchFamily="34" charset="0"/>
              </a:rPr>
              <a:t>Macroconsult</a:t>
            </a:r>
            <a:r>
              <a:rPr lang="es-ES" sz="1600">
                <a:ea typeface="Lato" panose="020F0502020204030203" pitchFamily="34" charset="0"/>
                <a:cs typeface="Lato" panose="020F0502020204030203" pitchFamily="34" charset="0"/>
              </a:rPr>
              <a:t>, 2020).</a:t>
            </a:r>
            <a:endParaRPr lang="es-ES" sz="16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B83AAF6-8519-76CD-2B6E-001F0F2F319F}"/>
              </a:ext>
            </a:extLst>
          </p:cNvPr>
          <p:cNvSpPr txBox="1"/>
          <p:nvPr/>
        </p:nvSpPr>
        <p:spPr>
          <a:xfrm>
            <a:off x="216310" y="994740"/>
            <a:ext cx="5279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ES" sz="1600"/>
              <a:t>La ciudadanía reclama continuidad en políticas públicas y </a:t>
            </a:r>
            <a:r>
              <a:rPr lang="es-ES" sz="1600" b="1"/>
              <a:t>entrega de servicios de calidad</a:t>
            </a:r>
            <a:r>
              <a:rPr lang="es-E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5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ángulo redondeado 113"/>
          <p:cNvSpPr/>
          <p:nvPr/>
        </p:nvSpPr>
        <p:spPr>
          <a:xfrm>
            <a:off x="9687225" y="1365357"/>
            <a:ext cx="2349787" cy="1846725"/>
          </a:xfrm>
          <a:prstGeom prst="roundRect">
            <a:avLst>
              <a:gd name="adj" fmla="val 61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5" name="Redondear rectángulo de esquina del mismo lado 114"/>
          <p:cNvSpPr/>
          <p:nvPr/>
        </p:nvSpPr>
        <p:spPr>
          <a:xfrm>
            <a:off x="9687227" y="1363772"/>
            <a:ext cx="2349786" cy="741819"/>
          </a:xfrm>
          <a:prstGeom prst="round2SameRect">
            <a:avLst>
              <a:gd name="adj1" fmla="val 17274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9792134" y="1377930"/>
            <a:ext cx="2143024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solidFill>
                  <a:schemeClr val="bg1"/>
                </a:solidFill>
              </a:rPr>
              <a:t>15 y 16 de diciembre</a:t>
            </a:r>
          </a:p>
        </p:txBody>
      </p:sp>
      <p:sp>
        <p:nvSpPr>
          <p:cNvPr id="111" name="Rectángulo redondeado 110"/>
          <p:cNvSpPr/>
          <p:nvPr/>
        </p:nvSpPr>
        <p:spPr>
          <a:xfrm>
            <a:off x="7365018" y="1376328"/>
            <a:ext cx="2174767" cy="4896000"/>
          </a:xfrm>
          <a:prstGeom prst="roundRect">
            <a:avLst>
              <a:gd name="adj" fmla="val 61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" name="Redondear rectángulo de esquina del mismo lado 111"/>
          <p:cNvSpPr/>
          <p:nvPr/>
        </p:nvSpPr>
        <p:spPr>
          <a:xfrm>
            <a:off x="7365020" y="1363772"/>
            <a:ext cx="2174766" cy="752789"/>
          </a:xfrm>
          <a:prstGeom prst="round2SameRect">
            <a:avLst>
              <a:gd name="adj1" fmla="val 17274"/>
              <a:gd name="adj2" fmla="val 0"/>
            </a:avLst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7432250" y="1388900"/>
            <a:ext cx="2055010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solidFill>
                  <a:srgbClr val="C00000"/>
                </a:solidFill>
              </a:rPr>
              <a:t>12 y 13 de diciembre</a:t>
            </a:r>
          </a:p>
        </p:txBody>
      </p:sp>
      <p:sp>
        <p:nvSpPr>
          <p:cNvPr id="108" name="Rectángulo redondeado 107"/>
          <p:cNvSpPr/>
          <p:nvPr/>
        </p:nvSpPr>
        <p:spPr>
          <a:xfrm>
            <a:off x="5084455" y="1352884"/>
            <a:ext cx="2105543" cy="3420000"/>
          </a:xfrm>
          <a:prstGeom prst="roundRect">
            <a:avLst>
              <a:gd name="adj" fmla="val 61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9" name="Redondear rectángulo de esquina del mismo lado 108"/>
          <p:cNvSpPr/>
          <p:nvPr/>
        </p:nvSpPr>
        <p:spPr>
          <a:xfrm>
            <a:off x="5084457" y="1351299"/>
            <a:ext cx="2105542" cy="741819"/>
          </a:xfrm>
          <a:prstGeom prst="round2SameRect">
            <a:avLst>
              <a:gd name="adj1" fmla="val 17274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5177092" y="1365457"/>
            <a:ext cx="1920272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solidFill>
                  <a:schemeClr val="bg1"/>
                </a:solidFill>
              </a:rPr>
              <a:t>6 y 7 de diciembre</a:t>
            </a:r>
          </a:p>
        </p:txBody>
      </p:sp>
      <p:sp>
        <p:nvSpPr>
          <p:cNvPr id="104" name="Rectángulo redondeado 103"/>
          <p:cNvSpPr/>
          <p:nvPr/>
        </p:nvSpPr>
        <p:spPr>
          <a:xfrm>
            <a:off x="2453356" y="1355098"/>
            <a:ext cx="2441731" cy="4752000"/>
          </a:xfrm>
          <a:prstGeom prst="roundRect">
            <a:avLst>
              <a:gd name="adj" fmla="val 61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7" name="Redondear rectángulo de esquina del mismo lado 106"/>
          <p:cNvSpPr/>
          <p:nvPr/>
        </p:nvSpPr>
        <p:spPr>
          <a:xfrm>
            <a:off x="2453358" y="1335954"/>
            <a:ext cx="2441730" cy="759376"/>
          </a:xfrm>
          <a:prstGeom prst="round2SameRect">
            <a:avLst>
              <a:gd name="adj1" fmla="val 17274"/>
              <a:gd name="adj2" fmla="val 0"/>
            </a:avLst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redondeado 12"/>
          <p:cNvSpPr/>
          <p:nvPr/>
        </p:nvSpPr>
        <p:spPr>
          <a:xfrm>
            <a:off x="183289" y="1351201"/>
            <a:ext cx="2105543" cy="3124984"/>
          </a:xfrm>
          <a:prstGeom prst="roundRect">
            <a:avLst>
              <a:gd name="adj" fmla="val 61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Rectángulo redondeado 102"/>
          <p:cNvSpPr/>
          <p:nvPr/>
        </p:nvSpPr>
        <p:spPr>
          <a:xfrm>
            <a:off x="4246876" y="4265731"/>
            <a:ext cx="539500" cy="91996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dondear rectángulo de esquina del mismo lado 14"/>
          <p:cNvSpPr/>
          <p:nvPr/>
        </p:nvSpPr>
        <p:spPr>
          <a:xfrm>
            <a:off x="183291" y="1349614"/>
            <a:ext cx="2105542" cy="741819"/>
          </a:xfrm>
          <a:prstGeom prst="round2SameRect">
            <a:avLst>
              <a:gd name="adj1" fmla="val 17274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Rectángulo redondeado 101"/>
          <p:cNvSpPr/>
          <p:nvPr/>
        </p:nvSpPr>
        <p:spPr>
          <a:xfrm>
            <a:off x="4235581" y="5322326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Rectángulo redondeado 100"/>
          <p:cNvSpPr/>
          <p:nvPr/>
        </p:nvSpPr>
        <p:spPr>
          <a:xfrm>
            <a:off x="4246476" y="2965259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0" name="Rectángulo redondeado 99"/>
          <p:cNvSpPr/>
          <p:nvPr/>
        </p:nvSpPr>
        <p:spPr>
          <a:xfrm>
            <a:off x="4246476" y="2184752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8" name="Rectángulo redondeado 97"/>
          <p:cNvSpPr/>
          <p:nvPr/>
        </p:nvSpPr>
        <p:spPr>
          <a:xfrm>
            <a:off x="6569337" y="4007833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7" name="Rectángulo redondeado 96"/>
          <p:cNvSpPr/>
          <p:nvPr/>
        </p:nvSpPr>
        <p:spPr>
          <a:xfrm>
            <a:off x="6569337" y="2186912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6" name="Rectángulo redondeado 95"/>
          <p:cNvSpPr/>
          <p:nvPr/>
        </p:nvSpPr>
        <p:spPr>
          <a:xfrm>
            <a:off x="8882064" y="2184752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5" name="Rectángulo redondeado 94"/>
          <p:cNvSpPr/>
          <p:nvPr/>
        </p:nvSpPr>
        <p:spPr>
          <a:xfrm>
            <a:off x="8882064" y="4489832"/>
            <a:ext cx="539500" cy="653205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4" name="Rectángulo redondeado 93"/>
          <p:cNvSpPr/>
          <p:nvPr/>
        </p:nvSpPr>
        <p:spPr>
          <a:xfrm>
            <a:off x="8882064" y="5246483"/>
            <a:ext cx="539500" cy="919401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3" name="Rectángulo redondeado 92"/>
          <p:cNvSpPr/>
          <p:nvPr/>
        </p:nvSpPr>
        <p:spPr>
          <a:xfrm>
            <a:off x="8882064" y="2954006"/>
            <a:ext cx="539500" cy="919401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2" name="Rectángulo redondeado 91"/>
          <p:cNvSpPr/>
          <p:nvPr/>
        </p:nvSpPr>
        <p:spPr>
          <a:xfrm>
            <a:off x="11395726" y="2187861"/>
            <a:ext cx="539500" cy="919401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redondeado 11"/>
          <p:cNvSpPr/>
          <p:nvPr/>
        </p:nvSpPr>
        <p:spPr>
          <a:xfrm>
            <a:off x="1665728" y="2701303"/>
            <a:ext cx="539500" cy="646986"/>
          </a:xfrm>
          <a:prstGeom prst="roundRect">
            <a:avLst>
              <a:gd name="adj" fmla="val 1123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2021999" y="250032"/>
            <a:ext cx="8037865" cy="5220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Inducción a Funcionarios Públicos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3763" y="2187862"/>
            <a:ext cx="13261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Amazonas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349044" y="802568"/>
            <a:ext cx="1127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/>
              <a:t>Se realizarán talleres de inducción entre el 21 de noviembre y el 16 de diciembre para </a:t>
            </a:r>
            <a:r>
              <a:rPr lang="es-ES" b="1"/>
              <a:t>1,890 autoridades locales</a:t>
            </a:r>
            <a:r>
              <a:rPr lang="es-ES"/>
              <a:t>: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260933" y="1363772"/>
            <a:ext cx="1950259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solidFill>
                  <a:schemeClr val="bg1"/>
                </a:solidFill>
              </a:rPr>
              <a:t>21 y 22 de noviembre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3762" y="2701303"/>
            <a:ext cx="13261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Áncash</a:t>
            </a:r>
            <a:br>
              <a:rPr lang="es-ES" sz="1600"/>
            </a:br>
            <a:r>
              <a:rPr lang="es-ES" sz="1600"/>
              <a:t>(sin Santa)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3762" y="3491743"/>
            <a:ext cx="13261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Apurímac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3762" y="4005184"/>
            <a:ext cx="13261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Arequipa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1665729" y="2187862"/>
            <a:ext cx="53950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84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1665728" y="2837511"/>
            <a:ext cx="53950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ES" sz="1600"/>
              <a:t>157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1665728" y="3491743"/>
            <a:ext cx="53950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85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1665728" y="4005184"/>
            <a:ext cx="53950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109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61957" y="2187862"/>
            <a:ext cx="15850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Cajamarca (sin Jaén)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4241538" y="2324069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115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4241538" y="3107686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127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61957" y="3755094"/>
            <a:ext cx="15850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Huancavelica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4241538" y="3754812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102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61957" y="4266295"/>
            <a:ext cx="1585050" cy="919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Huánuco, Ucayali y Pasco (sin Oxapampa)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4241538" y="4538710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124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61958" y="5322326"/>
            <a:ext cx="15850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La Libertad y Santa (Áncash)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4241538" y="5461643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91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173023" y="2187862"/>
            <a:ext cx="13261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Lima Provincias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173022" y="2980838"/>
            <a:ext cx="13261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Puno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173022" y="3498836"/>
            <a:ext cx="13261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San Martín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173022" y="4016834"/>
            <a:ext cx="13261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Tacna y Moquegua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6571125" y="2326229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128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6571124" y="2980838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110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6579417" y="3498836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78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6571124" y="4139944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49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7475836" y="2187862"/>
            <a:ext cx="13261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Ayacucho e Ica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7475835" y="2957258"/>
            <a:ext cx="1326150" cy="919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Junín y Oxapampa (Pasco)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7475835" y="3986524"/>
            <a:ext cx="1326150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Loreto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7475835" y="4496051"/>
            <a:ext cx="13261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Piura y Tumbes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8882064" y="2310972"/>
            <a:ext cx="531233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167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8880418" y="3226421"/>
            <a:ext cx="532878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132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8882230" y="3986524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53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8880418" y="4619161"/>
            <a:ext cx="532878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78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7475835" y="5251800"/>
            <a:ext cx="1326150" cy="919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Lambayeque y Jaén (Cajamarca)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8882064" y="5518898"/>
            <a:ext cx="531232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50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9784257" y="2184752"/>
            <a:ext cx="1512000" cy="91940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Lima Metropolitana y Callao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11392592" y="2460276"/>
            <a:ext cx="539359" cy="3745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50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2561957" y="2971478"/>
            <a:ext cx="1585050" cy="6469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/>
              <a:t>Cusco y Madre de Dios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xmlns="" id="{6C748713-1833-036E-81CD-D8C1FFF8DD6F}"/>
              </a:ext>
            </a:extLst>
          </p:cNvPr>
          <p:cNvSpPr txBox="1"/>
          <p:nvPr/>
        </p:nvSpPr>
        <p:spPr>
          <a:xfrm>
            <a:off x="2520587" y="1367669"/>
            <a:ext cx="2307273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solidFill>
                  <a:srgbClr val="C00000"/>
                </a:solidFill>
              </a:rPr>
              <a:t>30 de noviembre y</a:t>
            </a:r>
            <a:br>
              <a:rPr lang="es-PE" b="1">
                <a:solidFill>
                  <a:srgbClr val="C00000"/>
                </a:solidFill>
              </a:rPr>
            </a:br>
            <a:r>
              <a:rPr lang="es-PE" b="1">
                <a:solidFill>
                  <a:srgbClr val="C00000"/>
                </a:solidFill>
              </a:rPr>
              <a:t>1 de diciembre</a:t>
            </a:r>
          </a:p>
        </p:txBody>
      </p:sp>
    </p:spTree>
    <p:extLst>
      <p:ext uri="{BB962C8B-B14F-4D97-AF65-F5344CB8AC3E}">
        <p14:creationId xmlns:p14="http://schemas.microsoft.com/office/powerpoint/2010/main" val="29599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C92F12BC-AAF6-6C9E-9C6F-AB7CA7E8E84B}"/>
              </a:ext>
            </a:extLst>
          </p:cNvPr>
          <p:cNvSpPr/>
          <p:nvPr/>
        </p:nvSpPr>
        <p:spPr>
          <a:xfrm>
            <a:off x="157316" y="4188542"/>
            <a:ext cx="11798710" cy="20217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2021999" y="250032"/>
            <a:ext cx="8037865" cy="52201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/>
              <a:t>Inducción a Directivos Públicos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349045" y="979992"/>
            <a:ext cx="1172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b="1"/>
              <a:t>Formación y acompañamiento</a:t>
            </a:r>
            <a:r>
              <a:rPr lang="es-ES"/>
              <a:t> al Directivo Público durante sus primeros meses de gestión (</a:t>
            </a:r>
            <a:r>
              <a:rPr lang="es-ES" u="sng"/>
              <a:t>piloto se realizará en 2023</a:t>
            </a:r>
            <a:r>
              <a:rPr lang="es-ES"/>
              <a:t>):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36DDA28-3652-FE11-F681-E0B2AE63B5A4}"/>
              </a:ext>
            </a:extLst>
          </p:cNvPr>
          <p:cNvSpPr/>
          <p:nvPr/>
        </p:nvSpPr>
        <p:spPr>
          <a:xfrm>
            <a:off x="1609046" y="1870126"/>
            <a:ext cx="1817876" cy="638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  <a:ea typeface="Roboto" panose="02000000000000000000" pitchFamily="2" charset="0"/>
              </a:rPr>
              <a:t>Conocimientos técnicos </a:t>
            </a:r>
            <a:endParaRPr lang="es-PE" b="1">
              <a:solidFill>
                <a:schemeClr val="tx1"/>
              </a:solidFill>
              <a:ea typeface="Roboto" panose="020000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28F5DE5-D36D-0977-56A8-291C7D46BC4D}"/>
              </a:ext>
            </a:extLst>
          </p:cNvPr>
          <p:cNvSpPr/>
          <p:nvPr/>
        </p:nvSpPr>
        <p:spPr>
          <a:xfrm>
            <a:off x="7236803" y="1862523"/>
            <a:ext cx="3169901" cy="65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>
                <a:solidFill>
                  <a:schemeClr val="tx1"/>
                </a:solidFill>
                <a:ea typeface="Roboto" panose="02000000000000000000" pitchFamily="2" charset="0"/>
              </a:rPr>
              <a:t>Habilidades directivas para una gestión orientada a resultados </a:t>
            </a:r>
            <a:endParaRPr lang="es-PE" b="1">
              <a:solidFill>
                <a:schemeClr val="tx1"/>
              </a:solidFill>
              <a:ea typeface="Roboto" panose="02000000000000000000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D3C7D9CD-3D6D-0EE3-C1CE-57E75A9368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03" y="1559448"/>
            <a:ext cx="1260000" cy="126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75DB6B79-C271-2E00-9759-C6A68C40E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" y="1559448"/>
            <a:ext cx="1260000" cy="126000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16ED4854-B237-C9AE-82AE-511DF559F181}"/>
              </a:ext>
            </a:extLst>
          </p:cNvPr>
          <p:cNvSpPr txBox="1"/>
          <p:nvPr/>
        </p:nvSpPr>
        <p:spPr>
          <a:xfrm>
            <a:off x="5976802" y="2909780"/>
            <a:ext cx="601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s-ES" sz="1600"/>
              <a:t>Herramientas para el seguimiento y monitoreo de la gestión</a:t>
            </a: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s-ES" sz="1600"/>
              <a:t>Uso de evidencias para la toma de decisiones</a:t>
            </a: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s-ES" sz="1600"/>
              <a:t>Manejo de equipos y liderazgo, negociación y conversiones difíciles</a:t>
            </a: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s-ES" sz="1600"/>
              <a:t>Ética e integridad pública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0E873B4E-AB20-6B1E-4675-59E3726E4A21}"/>
              </a:ext>
            </a:extLst>
          </p:cNvPr>
          <p:cNvSpPr txBox="1"/>
          <p:nvPr/>
        </p:nvSpPr>
        <p:spPr>
          <a:xfrm>
            <a:off x="349046" y="2909780"/>
            <a:ext cx="5456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es-ES" sz="1600"/>
              <a:t>Estructura, organización y funcionamiento del Estado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358877" y="4215586"/>
            <a:ext cx="5105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b="1" dirty="0">
                <a:solidFill>
                  <a:srgbClr val="C00000"/>
                </a:solidFill>
              </a:rPr>
              <a:t>Cursos teórico – prácticos </a:t>
            </a:r>
            <a:r>
              <a:rPr lang="es-ES" dirty="0"/>
              <a:t>con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/>
              <a:t>foco en uso de herramientas de gestión pública, juego de roles y casos prácticos </a:t>
            </a:r>
            <a:r>
              <a:rPr lang="es-ES" dirty="0"/>
              <a:t>para ejemplificar la aplicación de principios (mérito, idoneidad, integridad y continuidad) y enfoques transversales (enfoque de derechos)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E4A42E0-AD71-2CD8-2CCE-FF1FC1A09322}"/>
              </a:ext>
            </a:extLst>
          </p:cNvPr>
          <p:cNvSpPr txBox="1"/>
          <p:nvPr/>
        </p:nvSpPr>
        <p:spPr>
          <a:xfrm>
            <a:off x="5814887" y="4215586"/>
            <a:ext cx="5793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ES" b="1" dirty="0">
                <a:solidFill>
                  <a:srgbClr val="C00000"/>
                </a:solidFill>
              </a:rPr>
              <a:t>Talleres de intercambio de experiencias </a:t>
            </a:r>
            <a:r>
              <a:rPr lang="es-ES" dirty="0"/>
              <a:t>entre </a:t>
            </a:r>
            <a:r>
              <a:rPr lang="es-ES" b="1" dirty="0"/>
              <a:t>directivos de mayor/menor trayectoria</a:t>
            </a:r>
          </a:p>
          <a:p>
            <a:pPr marL="285750" indent="-285750">
              <a:buBlip>
                <a:blip r:embed="rId3"/>
              </a:buBlip>
            </a:pPr>
            <a:r>
              <a:rPr lang="es-ES" b="1" dirty="0">
                <a:solidFill>
                  <a:srgbClr val="C00000"/>
                </a:solidFill>
              </a:rPr>
              <a:t>Red de aprendizaje </a:t>
            </a:r>
            <a:r>
              <a:rPr lang="es-ES" dirty="0"/>
              <a:t>como </a:t>
            </a:r>
            <a:r>
              <a:rPr lang="es-ES" b="1" dirty="0"/>
              <a:t>soporte a la gestión del conocimiento</a:t>
            </a:r>
          </a:p>
          <a:p>
            <a:pPr marL="285750" indent="-285750">
              <a:buBlip>
                <a:blip r:embed="rId3"/>
              </a:buBlip>
            </a:pPr>
            <a:r>
              <a:rPr lang="es-ES" b="1" dirty="0">
                <a:solidFill>
                  <a:srgbClr val="C00000"/>
                </a:solidFill>
              </a:rPr>
              <a:t>Esquema de </a:t>
            </a:r>
            <a:r>
              <a:rPr lang="es-ES" b="1" dirty="0" err="1">
                <a:solidFill>
                  <a:srgbClr val="C00000"/>
                </a:solidFill>
              </a:rPr>
              <a:t>mentoría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dirty="0"/>
              <a:t>como parte del proceso de </a:t>
            </a:r>
            <a:r>
              <a:rPr lang="es-ES" b="1" dirty="0"/>
              <a:t>socialización</a:t>
            </a:r>
            <a:r>
              <a:rPr lang="es-ES" dirty="0"/>
              <a:t> del directivo</a:t>
            </a:r>
          </a:p>
        </p:txBody>
      </p:sp>
    </p:spTree>
    <p:extLst>
      <p:ext uri="{BB962C8B-B14F-4D97-AF65-F5344CB8AC3E}">
        <p14:creationId xmlns:p14="http://schemas.microsoft.com/office/powerpoint/2010/main" val="27156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069" y="2865739"/>
            <a:ext cx="5753775" cy="10181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152" y="4515854"/>
            <a:ext cx="3806449" cy="1478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400" y="2816236"/>
            <a:ext cx="7025951" cy="34772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119D3E-EB7F-A3C7-3AE9-CEA58C35C7F7}"/>
              </a:ext>
            </a:extLst>
          </p:cNvPr>
          <p:cNvSpPr txBox="1">
            <a:spLocks/>
          </p:cNvSpPr>
          <p:nvPr/>
        </p:nvSpPr>
        <p:spPr>
          <a:xfrm>
            <a:off x="2756641" y="1272586"/>
            <a:ext cx="6875362" cy="1477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5706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8075A86-27ED-FE7B-B091-67DE7156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Garantizar idoneidad en el segmento directivo es una apuesta de SERVIR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19398367-C1B0-7988-E34E-19129DB9959A}"/>
              </a:ext>
            </a:extLst>
          </p:cNvPr>
          <p:cNvSpPr/>
          <p:nvPr/>
        </p:nvSpPr>
        <p:spPr>
          <a:xfrm>
            <a:off x="5136464" y="1910528"/>
            <a:ext cx="3022315" cy="7950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00ED8EE-FFE6-7BC4-8616-D69879FD2C11}"/>
              </a:ext>
            </a:extLst>
          </p:cNvPr>
          <p:cNvSpPr/>
          <p:nvPr/>
        </p:nvSpPr>
        <p:spPr>
          <a:xfrm>
            <a:off x="583106" y="3695469"/>
            <a:ext cx="3251475" cy="1564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Directivos públicos enfrentan diversas limitaciones en el ejercicio de su función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C9F2E2BD-14C0-A405-AEB8-108EDFC49382}"/>
              </a:ext>
            </a:extLst>
          </p:cNvPr>
          <p:cNvSpPr txBox="1"/>
          <p:nvPr/>
        </p:nvSpPr>
        <p:spPr>
          <a:xfrm>
            <a:off x="8276144" y="1904241"/>
            <a:ext cx="305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Directores Generales 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de Ministerios duran 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7 meses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en promedio.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FFF24519-B1EB-A00A-6149-D4239791C2B1}"/>
              </a:ext>
            </a:extLst>
          </p:cNvPr>
          <p:cNvSpPr txBox="1"/>
          <p:nvPr/>
        </p:nvSpPr>
        <p:spPr>
          <a:xfrm>
            <a:off x="5136464" y="2066005"/>
            <a:ext cx="274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¿Cuánto tiempo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permanece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un directivo  en el cargo?</a:t>
            </a:r>
            <a:r>
              <a:rPr lang="es-PE" sz="1600" b="1" baseline="30000">
                <a:solidFill>
                  <a:prstClr val="black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2689F948-278C-78D1-D3D9-1A3730DA8E2D}"/>
              </a:ext>
            </a:extLst>
          </p:cNvPr>
          <p:cNvSpPr/>
          <p:nvPr/>
        </p:nvSpPr>
        <p:spPr>
          <a:xfrm>
            <a:off x="5136465" y="3172914"/>
            <a:ext cx="3022314" cy="1015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46CD988A-7D76-1318-DFBC-9DF4FC5160C2}"/>
              </a:ext>
            </a:extLst>
          </p:cNvPr>
          <p:cNvSpPr txBox="1"/>
          <p:nvPr/>
        </p:nvSpPr>
        <p:spPr>
          <a:xfrm>
            <a:off x="5232521" y="3292098"/>
            <a:ext cx="295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¿Dónde están las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brechas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, según Diagnósticos de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Conocimientos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  <a:r>
              <a:rPr lang="es-PE" sz="1600" b="1" baseline="30000">
                <a:solidFill>
                  <a:prstClr val="black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69EB0D79-7440-C7A0-4E04-F87D6B5FB4E5}"/>
              </a:ext>
            </a:extLst>
          </p:cNvPr>
          <p:cNvSpPr txBox="1"/>
          <p:nvPr/>
        </p:nvSpPr>
        <p:spPr>
          <a:xfrm>
            <a:off x="8295170" y="3164711"/>
            <a:ext cx="3609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Más del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35%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de directivos públicos 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tienen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conocimientos insuficientes 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en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sistemas administrativos 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(como Invierte.pe / RRHH) .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967DB773-FD6F-9A64-9DFA-384784E072A0}"/>
              </a:ext>
            </a:extLst>
          </p:cNvPr>
          <p:cNvSpPr/>
          <p:nvPr/>
        </p:nvSpPr>
        <p:spPr>
          <a:xfrm>
            <a:off x="4947006" y="1782879"/>
            <a:ext cx="296391" cy="310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7C720031-9D6F-2386-9139-7D636828AE52}"/>
              </a:ext>
            </a:extLst>
          </p:cNvPr>
          <p:cNvSpPr/>
          <p:nvPr/>
        </p:nvSpPr>
        <p:spPr>
          <a:xfrm>
            <a:off x="4952148" y="3051284"/>
            <a:ext cx="296391" cy="310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6DE4E6DF-F777-7AF9-629F-6702CA79EAE6}"/>
              </a:ext>
            </a:extLst>
          </p:cNvPr>
          <p:cNvSpPr/>
          <p:nvPr/>
        </p:nvSpPr>
        <p:spPr>
          <a:xfrm>
            <a:off x="5185625" y="4700947"/>
            <a:ext cx="3022314" cy="6508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Brechas en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competencias </a:t>
            </a: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priorizadas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C8A7F1BB-47BF-7E74-0E64-F559BFD0CF3E}"/>
              </a:ext>
            </a:extLst>
          </p:cNvPr>
          <p:cNvSpPr/>
          <p:nvPr/>
        </p:nvSpPr>
        <p:spPr>
          <a:xfrm>
            <a:off x="5001309" y="4556471"/>
            <a:ext cx="296391" cy="310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7A09EEF8-B24A-E356-9FB8-9B596FCC468A}"/>
              </a:ext>
            </a:extLst>
          </p:cNvPr>
          <p:cNvSpPr txBox="1"/>
          <p:nvPr/>
        </p:nvSpPr>
        <p:spPr>
          <a:xfrm>
            <a:off x="8278059" y="4652178"/>
            <a:ext cx="3603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Evaluación de competencias</a:t>
            </a: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(2009-2019) evidencia que </a:t>
            </a: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competencia con puntaje más bajo</a:t>
            </a:r>
            <a:r>
              <a:rPr kumimoji="0" lang="es-E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en servidores</a:t>
            </a: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 es </a:t>
            </a:r>
            <a:r>
              <a:rPr kumimoji="0" lang="es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liderazgo </a:t>
            </a: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(SERVIR, 2019)</a:t>
            </a:r>
            <a:r>
              <a:rPr kumimoji="0" lang="es-P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1B46CBB9-3609-4E5F-12D1-2358D62A58D1}"/>
              </a:ext>
            </a:extLst>
          </p:cNvPr>
          <p:cNvSpPr txBox="1"/>
          <p:nvPr/>
        </p:nvSpPr>
        <p:spPr>
          <a:xfrm>
            <a:off x="38842" y="6545423"/>
            <a:ext cx="611739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7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 El Comercio (2019). </a:t>
            </a:r>
            <a:r>
              <a:rPr lang="es-ES" sz="7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Directores generales de ministerios duran en sus cargos poco más de medio año.</a:t>
            </a:r>
            <a:r>
              <a:rPr lang="es-PE" sz="7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s-PE" sz="7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CE75333B-4435-3A9D-D8A8-F25B20EDC585}"/>
              </a:ext>
            </a:extLst>
          </p:cNvPr>
          <p:cNvSpPr txBox="1"/>
          <p:nvPr/>
        </p:nvSpPr>
        <p:spPr>
          <a:xfrm>
            <a:off x="38842" y="6667054"/>
            <a:ext cx="73357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7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s-ES" sz="7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Gerencia de Desarrollo de Capacidades y Rendimiento del Servicio Civil (2022). Resultados de Diagnósticos de Conocimientos, 2013 – 2020. </a:t>
            </a:r>
            <a:endParaRPr lang="es-PE" sz="7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Director ">
            <a:extLst>
              <a:ext uri="{FF2B5EF4-FFF2-40B4-BE49-F238E27FC236}">
                <a16:creationId xmlns:a16="http://schemas.microsoft.com/office/drawing/2014/main" xmlns="" id="{2A75DA4C-BE78-A3AE-C9AC-7E671176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03" y="1737853"/>
            <a:ext cx="1477296" cy="14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8075A86-27ED-FE7B-B091-67DE7156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49" y="299193"/>
            <a:ext cx="8658610" cy="1069483"/>
          </a:xfrm>
        </p:spPr>
        <p:txBody>
          <a:bodyPr>
            <a:noAutofit/>
          </a:bodyPr>
          <a:lstStyle/>
          <a:p>
            <a:r>
              <a:rPr lang="es-ES"/>
              <a:t>Responsabilidades de SERVIR-</a:t>
            </a:r>
            <a:br>
              <a:rPr lang="es-ES"/>
            </a:br>
            <a:r>
              <a:rPr lang="es-ES"/>
              <a:t>Cumplimiento de la Ley 31419 y su Reglamento</a:t>
            </a:r>
            <a:br>
              <a:rPr lang="es-ES"/>
            </a:br>
            <a:endParaRPr lang="es-PE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xmlns="" id="{1B0E7CBE-4B4E-B16C-9BFA-6EAF56091429}"/>
              </a:ext>
            </a:extLst>
          </p:cNvPr>
          <p:cNvSpPr txBox="1">
            <a:spLocks/>
          </p:cNvSpPr>
          <p:nvPr/>
        </p:nvSpPr>
        <p:spPr>
          <a:xfrm>
            <a:off x="9448800" y="7016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D723B5E-F49C-42B4-B84C-579B3F105F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Segoe UI Light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Segoe UI Light"/>
            </a:endParaRP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xmlns="" id="{5D0EFD50-9046-AC5E-8BBA-35957B58E10D}"/>
              </a:ext>
            </a:extLst>
          </p:cNvPr>
          <p:cNvSpPr txBox="1"/>
          <p:nvPr/>
        </p:nvSpPr>
        <p:spPr>
          <a:xfrm>
            <a:off x="529790" y="3860514"/>
            <a:ext cx="32336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PE"/>
            </a:defPPr>
            <a:lvl1pPr algn="ctr">
              <a:defRPr sz="2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Asistencia Técnica </a:t>
            </a:r>
            <a:r>
              <a:rPr kumimoji="0" lang="es-ES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entidades públicas</a:t>
            </a: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xmlns="" id="{64EE6B82-8C6F-55CE-1939-29E725FE922C}"/>
              </a:ext>
            </a:extLst>
          </p:cNvPr>
          <p:cNvSpPr txBox="1"/>
          <p:nvPr/>
        </p:nvSpPr>
        <p:spPr>
          <a:xfrm>
            <a:off x="4334650" y="3860514"/>
            <a:ext cx="32566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/>
              </a:rPr>
              <a:t>Criterios Técnicos </a:t>
            </a:r>
            <a:r>
              <a:rPr kumimoji="0" lang="es-P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/>
              </a:rPr>
              <a:t>para correcta aplicación de la Ley 31419 y su Reglamento.</a:t>
            </a:r>
            <a:endParaRPr kumimoji="0" lang="es-E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xmlns="" id="{32D1ECE6-9811-5904-C697-7D73E89945B6}"/>
              </a:ext>
            </a:extLst>
          </p:cNvPr>
          <p:cNvSpPr txBox="1"/>
          <p:nvPr/>
        </p:nvSpPr>
        <p:spPr>
          <a:xfrm>
            <a:off x="8536097" y="3860514"/>
            <a:ext cx="284071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PE"/>
            </a:defPPr>
            <a:lvl1pPr algn="ctr">
              <a:defRPr sz="2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/>
              </a:rPr>
              <a:t>Supervisar</a:t>
            </a:r>
            <a:r>
              <a:rPr kumimoji="0" lang="es-PE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Arial"/>
              </a:rPr>
              <a:t> el adecuado cumplimiento de la Ley 31419 y su Reglamento</a:t>
            </a:r>
          </a:p>
        </p:txBody>
      </p:sp>
      <p:sp>
        <p:nvSpPr>
          <p:cNvPr id="42" name="Freeform 1671">
            <a:extLst>
              <a:ext uri="{FF2B5EF4-FFF2-40B4-BE49-F238E27FC236}">
                <a16:creationId xmlns:a16="http://schemas.microsoft.com/office/drawing/2014/main" xmlns="" id="{14E512C9-871C-9404-8870-5547426F707E}"/>
              </a:ext>
            </a:extLst>
          </p:cNvPr>
          <p:cNvSpPr>
            <a:spLocks noEditPoints="1"/>
          </p:cNvSpPr>
          <p:nvPr/>
        </p:nvSpPr>
        <p:spPr bwMode="auto">
          <a:xfrm>
            <a:off x="5880317" y="2273814"/>
            <a:ext cx="431366" cy="431366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</a:endParaRPr>
          </a:p>
        </p:txBody>
      </p:sp>
      <p:pic>
        <p:nvPicPr>
          <p:cNvPr id="51" name="Picture 2" descr="Female">
            <a:extLst>
              <a:ext uri="{FF2B5EF4-FFF2-40B4-BE49-F238E27FC236}">
                <a16:creationId xmlns:a16="http://schemas.microsoft.com/office/drawing/2014/main" xmlns="" id="{56F850B9-76D5-2723-2510-130BFBD3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49" y="244741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hnical Support ">
            <a:extLst>
              <a:ext uri="{FF2B5EF4-FFF2-40B4-BE49-F238E27FC236}">
                <a16:creationId xmlns:a16="http://schemas.microsoft.com/office/drawing/2014/main" xmlns="" id="{59111EBC-37E8-C53C-8CCE-ACD8040B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90" y="23982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tistics ">
            <a:extLst>
              <a:ext uri="{FF2B5EF4-FFF2-40B4-BE49-F238E27FC236}">
                <a16:creationId xmlns:a16="http://schemas.microsoft.com/office/drawing/2014/main" xmlns="" id="{93ED5A13-ACFA-F26C-39B7-5EAB754D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16" y="240808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5370357-73EA-2BB1-36C6-177BA37DF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0" t="24230" r="7096" b="13262"/>
          <a:stretch/>
        </p:blipFill>
        <p:spPr>
          <a:xfrm>
            <a:off x="2811263" y="2898395"/>
            <a:ext cx="8905996" cy="3612106"/>
          </a:xfrm>
          <a:prstGeom prst="rect">
            <a:avLst/>
          </a:prstGeom>
        </p:spPr>
      </p:pic>
      <p:sp>
        <p:nvSpPr>
          <p:cNvPr id="11" name="Título 7">
            <a:extLst>
              <a:ext uri="{FF2B5EF4-FFF2-40B4-BE49-F238E27FC236}">
                <a16:creationId xmlns:a16="http://schemas.microsoft.com/office/drawing/2014/main" xmlns="" id="{45291D53-9386-8E4F-F238-1787E8C8FA8C}"/>
              </a:ext>
            </a:extLst>
          </p:cNvPr>
          <p:cNvSpPr txBox="1">
            <a:spLocks/>
          </p:cNvSpPr>
          <p:nvPr/>
        </p:nvSpPr>
        <p:spPr>
          <a:xfrm>
            <a:off x="1037863" y="3253492"/>
            <a:ext cx="1689904" cy="106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Operativo Idoneidad</a:t>
            </a:r>
            <a:r>
              <a:rPr kumimoji="0" lang="es-ES" sz="2000" b="0" i="1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\1</a:t>
            </a:r>
            <a:endParaRPr kumimoji="0" lang="es-PE" sz="2000" b="0" i="1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87B21D2-697E-9766-E0A5-65085FEB4E63}"/>
              </a:ext>
            </a:extLst>
          </p:cNvPr>
          <p:cNvSpPr txBox="1"/>
          <p:nvPr/>
        </p:nvSpPr>
        <p:spPr>
          <a:xfrm>
            <a:off x="318804" y="6492886"/>
            <a:ext cx="828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\1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Supervisión Programada-Plan Anual de Supervisión 2022: Operativo de Cumplimiento de la Ley Nº 31419 y su Reglamento</a:t>
            </a:r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ítulo 7">
            <a:extLst>
              <a:ext uri="{FF2B5EF4-FFF2-40B4-BE49-F238E27FC236}">
                <a16:creationId xmlns:a16="http://schemas.microsoft.com/office/drawing/2014/main" xmlns="" id="{ED6AA9BB-46ED-3CBB-7113-0CE1D095441E}"/>
              </a:ext>
            </a:extLst>
          </p:cNvPr>
          <p:cNvSpPr txBox="1">
            <a:spLocks/>
          </p:cNvSpPr>
          <p:nvPr/>
        </p:nvSpPr>
        <p:spPr>
          <a:xfrm>
            <a:off x="386410" y="4968475"/>
            <a:ext cx="2294229" cy="106948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243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1,542 puestos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C0243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funcionarios y directivos LDR</a:t>
            </a:r>
            <a:endParaRPr kumimoji="0" lang="es-PE" sz="2400" b="0" i="0" u="none" strike="noStrike" kern="1200" cap="none" spc="0" normalizeH="0" baseline="30000" noProof="0" dirty="0">
              <a:ln>
                <a:noFill/>
              </a:ln>
              <a:solidFill>
                <a:srgbClr val="C0243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A1AD524B-3A5D-8630-F0E2-657DCC25B4C2}"/>
              </a:ext>
            </a:extLst>
          </p:cNvPr>
          <p:cNvSpPr/>
          <p:nvPr/>
        </p:nvSpPr>
        <p:spPr>
          <a:xfrm>
            <a:off x="239211" y="3472404"/>
            <a:ext cx="740779" cy="7407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/>
              <a:t>3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01A2F1BC-90D2-A5CC-D614-74FAD64A2B53}"/>
              </a:ext>
            </a:extLst>
          </p:cNvPr>
          <p:cNvSpPr txBox="1">
            <a:spLocks/>
          </p:cNvSpPr>
          <p:nvPr/>
        </p:nvSpPr>
        <p:spPr>
          <a:xfrm>
            <a:off x="1037863" y="1704413"/>
            <a:ext cx="1689904" cy="106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Pre-Operativo</a:t>
            </a:r>
            <a:endParaRPr kumimoji="0" lang="es-PE" sz="2000" b="0" i="1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EEF9AA1-ACA7-E8DD-D5CC-243E8DE42DE3}"/>
              </a:ext>
            </a:extLst>
          </p:cNvPr>
          <p:cNvSpPr/>
          <p:nvPr/>
        </p:nvSpPr>
        <p:spPr>
          <a:xfrm>
            <a:off x="239211" y="1923325"/>
            <a:ext cx="740779" cy="7407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/>
              <a:t>2</a:t>
            </a:r>
          </a:p>
        </p:txBody>
      </p:sp>
      <p:sp>
        <p:nvSpPr>
          <p:cNvPr id="14" name="Título 7">
            <a:extLst>
              <a:ext uri="{FF2B5EF4-FFF2-40B4-BE49-F238E27FC236}">
                <a16:creationId xmlns:a16="http://schemas.microsoft.com/office/drawing/2014/main" xmlns="" id="{C5D60610-DBFC-A853-E6A5-374D724C1A54}"/>
              </a:ext>
            </a:extLst>
          </p:cNvPr>
          <p:cNvSpPr txBox="1">
            <a:spLocks/>
          </p:cNvSpPr>
          <p:nvPr/>
        </p:nvSpPr>
        <p:spPr>
          <a:xfrm>
            <a:off x="1037863" y="317380"/>
            <a:ext cx="1689904" cy="1069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C024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0" i="1">
                <a:solidFill>
                  <a:schemeClr val="tx1"/>
                </a:solidFill>
                <a:latin typeface="Calibri" panose="020F0502020204030204"/>
              </a:rPr>
              <a:t>Generación de marco normativo</a:t>
            </a:r>
            <a:endParaRPr kumimoji="0" lang="es-PE" sz="2000" b="0" i="1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36BB7498-4759-AC39-8254-0C35EE082A30}"/>
              </a:ext>
            </a:extLst>
          </p:cNvPr>
          <p:cNvSpPr/>
          <p:nvPr/>
        </p:nvSpPr>
        <p:spPr>
          <a:xfrm>
            <a:off x="239211" y="536292"/>
            <a:ext cx="740779" cy="74077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/>
              <a:t>1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CFF349D-4E54-230B-1776-0E6E18E25473}"/>
              </a:ext>
            </a:extLst>
          </p:cNvPr>
          <p:cNvSpPr/>
          <p:nvPr/>
        </p:nvSpPr>
        <p:spPr>
          <a:xfrm>
            <a:off x="3519667" y="370390"/>
            <a:ext cx="2743200" cy="891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>
                <a:solidFill>
                  <a:schemeClr val="tx1"/>
                </a:solidFill>
              </a:rPr>
              <a:t>Emisión de la Ley </a:t>
            </a:r>
            <a:r>
              <a:rPr lang="es-PE" b="1" err="1">
                <a:solidFill>
                  <a:schemeClr val="tx1"/>
                </a:solidFill>
              </a:rPr>
              <a:t>N°</a:t>
            </a:r>
            <a:r>
              <a:rPr lang="es-PE" b="1">
                <a:solidFill>
                  <a:schemeClr val="tx1"/>
                </a:solidFill>
              </a:rPr>
              <a:t> 31419</a:t>
            </a:r>
          </a:p>
          <a:p>
            <a:pPr algn="ctr"/>
            <a:r>
              <a:rPr lang="es-PE" sz="1400">
                <a:solidFill>
                  <a:schemeClr val="tx1"/>
                </a:solidFill>
              </a:rPr>
              <a:t>14/02/2022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6496550-DA9C-3B97-E0FD-DE8C2C64D8DC}"/>
              </a:ext>
            </a:extLst>
          </p:cNvPr>
          <p:cNvSpPr/>
          <p:nvPr/>
        </p:nvSpPr>
        <p:spPr>
          <a:xfrm>
            <a:off x="7613247" y="326021"/>
            <a:ext cx="2743200" cy="891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>
                <a:solidFill>
                  <a:schemeClr val="tx1"/>
                </a:solidFill>
              </a:rPr>
              <a:t>Reglamento de la Ley</a:t>
            </a:r>
          </a:p>
          <a:p>
            <a:pPr algn="ctr"/>
            <a:r>
              <a:rPr lang="es-PE" sz="1400">
                <a:solidFill>
                  <a:schemeClr val="tx1"/>
                </a:solidFill>
              </a:rPr>
              <a:t>18/05/2022</a:t>
            </a:r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xmlns="" id="{D3B4F713-D6E4-0224-33F1-448F9853261C}"/>
              </a:ext>
            </a:extLst>
          </p:cNvPr>
          <p:cNvSpPr/>
          <p:nvPr/>
        </p:nvSpPr>
        <p:spPr>
          <a:xfrm rot="5400000">
            <a:off x="6667018" y="509286"/>
            <a:ext cx="694481" cy="59869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43D04347-0DE3-CE85-A352-765847B3FCF9}"/>
              </a:ext>
            </a:extLst>
          </p:cNvPr>
          <p:cNvSpPr/>
          <p:nvPr/>
        </p:nvSpPr>
        <p:spPr>
          <a:xfrm>
            <a:off x="3519667" y="1541362"/>
            <a:ext cx="2743200" cy="1178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>
                <a:solidFill>
                  <a:schemeClr val="tx1"/>
                </a:solidFill>
              </a:rPr>
              <a:t>Oficios múltiples a entidades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PE" sz="1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Nº</a:t>
            </a:r>
            <a:r>
              <a:rPr lang="es-P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16-2022-SERVIR-GDSRH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PE" sz="1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Nº</a:t>
            </a:r>
            <a:r>
              <a:rPr lang="es-PE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17-2022-SERVIR-GDSRH</a:t>
            </a:r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xmlns="" id="{06E62BEC-3FB7-976C-5F74-D604B41628A3}"/>
              </a:ext>
            </a:extLst>
          </p:cNvPr>
          <p:cNvSpPr/>
          <p:nvPr/>
        </p:nvSpPr>
        <p:spPr>
          <a:xfrm rot="5400000">
            <a:off x="6692096" y="1819154"/>
            <a:ext cx="694481" cy="59869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AA7E49E4-358C-06D8-9B90-BF6BFED535F9}"/>
              </a:ext>
            </a:extLst>
          </p:cNvPr>
          <p:cNvSpPr/>
          <p:nvPr/>
        </p:nvSpPr>
        <p:spPr>
          <a:xfrm>
            <a:off x="7613247" y="1531716"/>
            <a:ext cx="2743200" cy="11786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>
                <a:solidFill>
                  <a:schemeClr val="tx1"/>
                </a:solidFill>
              </a:rPr>
              <a:t>205 entidades reportaron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Gobierno Nacional: 81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Gobierno Regional: 34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Gobierno Local: 90</a:t>
            </a:r>
          </a:p>
        </p:txBody>
      </p:sp>
    </p:spTree>
    <p:extLst>
      <p:ext uri="{BB962C8B-B14F-4D97-AF65-F5344CB8AC3E}">
        <p14:creationId xmlns:p14="http://schemas.microsoft.com/office/powerpoint/2010/main" val="369000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8075A86-27ED-FE7B-B091-67DE7156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5" y="296190"/>
            <a:ext cx="8658610" cy="1069483"/>
          </a:xfrm>
        </p:spPr>
        <p:txBody>
          <a:bodyPr>
            <a:noAutofit/>
          </a:bodyPr>
          <a:lstStyle/>
          <a:p>
            <a:r>
              <a:rPr lang="es-ES" sz="4400" dirty="0"/>
              <a:t>Primeros resultados sobre Ley de Idoneidad</a:t>
            </a:r>
            <a:endParaRPr lang="es-PE" sz="4400" baseline="3000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716908EC-3578-9A2E-A2B1-30F6BCCC9192}"/>
              </a:ext>
            </a:extLst>
          </p:cNvPr>
          <p:cNvGrpSpPr/>
          <p:nvPr/>
        </p:nvGrpSpPr>
        <p:grpSpPr>
          <a:xfrm>
            <a:off x="1810274" y="3124224"/>
            <a:ext cx="3222626" cy="1077218"/>
            <a:chOff x="351244" y="2171326"/>
            <a:chExt cx="2680246" cy="1077218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5758A6D3-4FA7-15EF-0ED5-CAFCDF062BDC}"/>
                </a:ext>
              </a:extLst>
            </p:cNvPr>
            <p:cNvSpPr txBox="1"/>
            <p:nvPr/>
          </p:nvSpPr>
          <p:spPr>
            <a:xfrm>
              <a:off x="769468" y="2171326"/>
              <a:ext cx="18270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9600" baseline="30000"/>
                <a:t>221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0F56F95B-DDF8-A2E0-9E43-BAD8B084C1D2}"/>
                </a:ext>
              </a:extLst>
            </p:cNvPr>
            <p:cNvSpPr txBox="1"/>
            <p:nvPr/>
          </p:nvSpPr>
          <p:spPr>
            <a:xfrm>
              <a:off x="351244" y="2721603"/>
              <a:ext cx="2680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/>
                <a:t>Total desvinculaciones</a:t>
              </a:r>
              <a:endParaRPr lang="es-PE" sz="2000" baseline="3000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35B72EB5-601D-CE7C-53D7-BCF6EA74AA46}"/>
              </a:ext>
            </a:extLst>
          </p:cNvPr>
          <p:cNvSpPr txBox="1"/>
          <p:nvPr/>
        </p:nvSpPr>
        <p:spPr>
          <a:xfrm>
            <a:off x="4907968" y="2538482"/>
            <a:ext cx="211703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/>
              <a:t>Gobierno nacional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AFE0D76C-F2CE-D228-0396-D1E0F1A66A8C}"/>
              </a:ext>
            </a:extLst>
          </p:cNvPr>
          <p:cNvSpPr txBox="1"/>
          <p:nvPr/>
        </p:nvSpPr>
        <p:spPr>
          <a:xfrm>
            <a:off x="4911281" y="3346866"/>
            <a:ext cx="211703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/>
              <a:t>Gobierno regional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82D8AA5B-23C4-8C98-F3AA-E1A5ABFCF12B}"/>
              </a:ext>
            </a:extLst>
          </p:cNvPr>
          <p:cNvSpPr txBox="1"/>
          <p:nvPr/>
        </p:nvSpPr>
        <p:spPr>
          <a:xfrm>
            <a:off x="4874838" y="4291082"/>
            <a:ext cx="211703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/>
              <a:t>Gobierno local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BFDF73C8-3378-F962-B7AC-1EEF46F48390}"/>
              </a:ext>
            </a:extLst>
          </p:cNvPr>
          <p:cNvSpPr txBox="1"/>
          <p:nvPr/>
        </p:nvSpPr>
        <p:spPr>
          <a:xfrm>
            <a:off x="6584111" y="2311331"/>
            <a:ext cx="200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/>
              <a:t>97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56EC2D63-B893-2939-EE3C-6B90C446DBBB}"/>
              </a:ext>
            </a:extLst>
          </p:cNvPr>
          <p:cNvSpPr txBox="1"/>
          <p:nvPr/>
        </p:nvSpPr>
        <p:spPr>
          <a:xfrm>
            <a:off x="6584111" y="3119715"/>
            <a:ext cx="200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/>
              <a:t>23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41FB1158-3A34-30EA-93DD-9CF360CA071B}"/>
              </a:ext>
            </a:extLst>
          </p:cNvPr>
          <p:cNvSpPr txBox="1"/>
          <p:nvPr/>
        </p:nvSpPr>
        <p:spPr>
          <a:xfrm>
            <a:off x="6584111" y="4063931"/>
            <a:ext cx="200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/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24130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xmlns="" id="{7BBBDA31-AE69-9ABF-885A-B90B534953EA}"/>
              </a:ext>
            </a:extLst>
          </p:cNvPr>
          <p:cNvSpPr txBox="1">
            <a:spLocks/>
          </p:cNvSpPr>
          <p:nvPr/>
        </p:nvSpPr>
        <p:spPr>
          <a:xfrm>
            <a:off x="629509" y="3397122"/>
            <a:ext cx="8986439" cy="1223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" sz="5400" b="1">
                <a:solidFill>
                  <a:schemeClr val="bg1"/>
                </a:solidFill>
              </a:rPr>
              <a:t>Impulso de la reforma del servicio civil</a:t>
            </a:r>
            <a:endParaRPr lang="es-ES" sz="5400" b="0"/>
          </a:p>
        </p:txBody>
      </p:sp>
    </p:spTree>
    <p:extLst>
      <p:ext uri="{BB962C8B-B14F-4D97-AF65-F5344CB8AC3E}">
        <p14:creationId xmlns:p14="http://schemas.microsoft.com/office/powerpoint/2010/main" val="6946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35;p2" descr="Material institucional para descarga | SERVIR - Autoridad Nacional del  Servicio Civil">
            <a:extLst>
              <a:ext uri="{FF2B5EF4-FFF2-40B4-BE49-F238E27FC236}">
                <a16:creationId xmlns:a16="http://schemas.microsoft.com/office/drawing/2014/main" xmlns="" id="{69B7A1DE-3B5D-4DF7-BEC0-28F92435E2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7999" y="68826"/>
            <a:ext cx="1421550" cy="68006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55825AEE-A90B-4CD7-9671-C84D2DA4A749}"/>
              </a:ext>
            </a:extLst>
          </p:cNvPr>
          <p:cNvSpPr/>
          <p:nvPr/>
        </p:nvSpPr>
        <p:spPr>
          <a:xfrm>
            <a:off x="385442" y="229762"/>
            <a:ext cx="9660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Propuesta</a:t>
            </a:r>
            <a:r>
              <a:rPr lang="es-E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integral</a:t>
            </a:r>
            <a:r>
              <a:rPr lang="es-ES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 un servicio civil de calidad</a:t>
            </a:r>
            <a:endParaRPr lang="es-PE" baseline="30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58E8A962-8640-4F43-AD98-41AA2D33DCC8}"/>
              </a:ext>
            </a:extLst>
          </p:cNvPr>
          <p:cNvCxnSpPr/>
          <p:nvPr/>
        </p:nvCxnSpPr>
        <p:spPr>
          <a:xfrm>
            <a:off x="0" y="796412"/>
            <a:ext cx="12192000" cy="0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27847267-10FB-4BD2-9B88-2A4011170BF4}"/>
              </a:ext>
            </a:extLst>
          </p:cNvPr>
          <p:cNvSpPr/>
          <p:nvPr/>
        </p:nvSpPr>
        <p:spPr>
          <a:xfrm>
            <a:off x="7860792" y="2713656"/>
            <a:ext cx="2923158" cy="216302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6BDBD28E-2415-48E8-9335-D87333E75184}"/>
              </a:ext>
            </a:extLst>
          </p:cNvPr>
          <p:cNvSpPr/>
          <p:nvPr/>
        </p:nvSpPr>
        <p:spPr>
          <a:xfrm>
            <a:off x="8659325" y="4545276"/>
            <a:ext cx="1518943" cy="87029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CFB1D146-8D6C-4DEC-997D-B6D588030DBD}"/>
              </a:ext>
            </a:extLst>
          </p:cNvPr>
          <p:cNvSpPr/>
          <p:nvPr/>
        </p:nvSpPr>
        <p:spPr>
          <a:xfrm>
            <a:off x="8690220" y="4576480"/>
            <a:ext cx="1355963" cy="7720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927D5995-960B-4D5D-ABC7-0096FE5B9393}"/>
              </a:ext>
            </a:extLst>
          </p:cNvPr>
          <p:cNvSpPr/>
          <p:nvPr/>
        </p:nvSpPr>
        <p:spPr>
          <a:xfrm>
            <a:off x="10372100" y="3406698"/>
            <a:ext cx="1518943" cy="87029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4E7C808F-EF29-4F49-9D4A-8C9874C52A3A}"/>
              </a:ext>
            </a:extLst>
          </p:cNvPr>
          <p:cNvSpPr/>
          <p:nvPr/>
        </p:nvSpPr>
        <p:spPr>
          <a:xfrm>
            <a:off x="10402995" y="3437902"/>
            <a:ext cx="1355963" cy="7720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92A6F024-0F3E-42DE-A304-A363D46D3E68}"/>
              </a:ext>
            </a:extLst>
          </p:cNvPr>
          <p:cNvSpPr/>
          <p:nvPr/>
        </p:nvSpPr>
        <p:spPr>
          <a:xfrm>
            <a:off x="6735758" y="3461203"/>
            <a:ext cx="1518943" cy="87029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183E39A3-F31D-4B42-8DC6-13AC12EB4852}"/>
              </a:ext>
            </a:extLst>
          </p:cNvPr>
          <p:cNvSpPr/>
          <p:nvPr/>
        </p:nvSpPr>
        <p:spPr>
          <a:xfrm>
            <a:off x="6766653" y="3492407"/>
            <a:ext cx="1355963" cy="7720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A772DC3A-BF55-42E1-9E36-CFC71529AAAC}"/>
              </a:ext>
            </a:extLst>
          </p:cNvPr>
          <p:cNvCxnSpPr>
            <a:cxnSpLocks/>
          </p:cNvCxnSpPr>
          <p:nvPr/>
        </p:nvCxnSpPr>
        <p:spPr>
          <a:xfrm>
            <a:off x="6753995" y="5884973"/>
            <a:ext cx="4680000" cy="2848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DEABF3A6-207C-4E83-8F9E-9C87429A9ECB}"/>
              </a:ext>
            </a:extLst>
          </p:cNvPr>
          <p:cNvSpPr txBox="1"/>
          <p:nvPr/>
        </p:nvSpPr>
        <p:spPr>
          <a:xfrm>
            <a:off x="8778921" y="4752484"/>
            <a:ext cx="119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>
                <a:solidFill>
                  <a:prstClr val="black">
                    <a:lumMod val="65000"/>
                    <a:lumOff val="3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ATRACCIÓN DEL TALENTO</a:t>
            </a:r>
          </a:p>
        </p:txBody>
      </p:sp>
      <p:sp>
        <p:nvSpPr>
          <p:cNvPr id="51" name="Flecha: hacia abajo 74">
            <a:extLst>
              <a:ext uri="{FF2B5EF4-FFF2-40B4-BE49-F238E27FC236}">
                <a16:creationId xmlns:a16="http://schemas.microsoft.com/office/drawing/2014/main" xmlns="" id="{723DFB7F-2D19-4B53-974F-C5B1BCC0E092}"/>
              </a:ext>
            </a:extLst>
          </p:cNvPr>
          <p:cNvSpPr/>
          <p:nvPr/>
        </p:nvSpPr>
        <p:spPr>
          <a:xfrm rot="13622092">
            <a:off x="7814664" y="2623851"/>
            <a:ext cx="352583" cy="305437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Flecha: hacia abajo 78">
            <a:extLst>
              <a:ext uri="{FF2B5EF4-FFF2-40B4-BE49-F238E27FC236}">
                <a16:creationId xmlns:a16="http://schemas.microsoft.com/office/drawing/2014/main" xmlns="" id="{3E1D528B-09DB-41ED-B4C6-CD675535D140}"/>
              </a:ext>
            </a:extLst>
          </p:cNvPr>
          <p:cNvSpPr/>
          <p:nvPr/>
        </p:nvSpPr>
        <p:spPr>
          <a:xfrm rot="19093439">
            <a:off x="10578619" y="2664516"/>
            <a:ext cx="359599" cy="299478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Flecha: hacia abajo 79">
            <a:extLst>
              <a:ext uri="{FF2B5EF4-FFF2-40B4-BE49-F238E27FC236}">
                <a16:creationId xmlns:a16="http://schemas.microsoft.com/office/drawing/2014/main" xmlns="" id="{74B0E973-80AE-4EC4-9080-EFA68DEACFE7}"/>
              </a:ext>
            </a:extLst>
          </p:cNvPr>
          <p:cNvSpPr/>
          <p:nvPr/>
        </p:nvSpPr>
        <p:spPr>
          <a:xfrm rot="2876393">
            <a:off x="10501992" y="4577126"/>
            <a:ext cx="352583" cy="305437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4" name="Flecha: hacia abajo 80">
            <a:extLst>
              <a:ext uri="{FF2B5EF4-FFF2-40B4-BE49-F238E27FC236}">
                <a16:creationId xmlns:a16="http://schemas.microsoft.com/office/drawing/2014/main" xmlns="" id="{566BAA73-3379-4A42-ABFD-75EE84DBC8CF}"/>
              </a:ext>
            </a:extLst>
          </p:cNvPr>
          <p:cNvSpPr/>
          <p:nvPr/>
        </p:nvSpPr>
        <p:spPr>
          <a:xfrm rot="8925724">
            <a:off x="7838595" y="4692549"/>
            <a:ext cx="359599" cy="299478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33F22BB4-5B34-4E48-AFEB-9DE8F359420F}"/>
              </a:ext>
            </a:extLst>
          </p:cNvPr>
          <p:cNvSpPr txBox="1"/>
          <p:nvPr/>
        </p:nvSpPr>
        <p:spPr>
          <a:xfrm>
            <a:off x="8254641" y="3860438"/>
            <a:ext cx="2170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>
                <a:solidFill>
                  <a:prstClr val="black">
                    <a:lumMod val="65000"/>
                    <a:lumOff val="3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Servidores públicos idóneos, capaces y motivados para servir</a:t>
            </a:r>
          </a:p>
        </p:txBody>
      </p:sp>
      <p:sp>
        <p:nvSpPr>
          <p:cNvPr id="57" name="Rectángulo: esquinas redondeadas 114">
            <a:extLst>
              <a:ext uri="{FF2B5EF4-FFF2-40B4-BE49-F238E27FC236}">
                <a16:creationId xmlns:a16="http://schemas.microsoft.com/office/drawing/2014/main" xmlns="" id="{4609F14C-EAFB-42FF-9903-58F72DFF8B16}"/>
              </a:ext>
            </a:extLst>
          </p:cNvPr>
          <p:cNvSpPr/>
          <p:nvPr/>
        </p:nvSpPr>
        <p:spPr>
          <a:xfrm>
            <a:off x="6531013" y="5777881"/>
            <a:ext cx="820584" cy="212658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Mérito</a:t>
            </a:r>
          </a:p>
        </p:txBody>
      </p:sp>
      <p:sp>
        <p:nvSpPr>
          <p:cNvPr id="58" name="Rectángulo: esquinas redondeadas 115">
            <a:extLst>
              <a:ext uri="{FF2B5EF4-FFF2-40B4-BE49-F238E27FC236}">
                <a16:creationId xmlns:a16="http://schemas.microsoft.com/office/drawing/2014/main" xmlns="" id="{5849B930-1B6D-4FCE-9D03-CAFC3438E47D}"/>
              </a:ext>
            </a:extLst>
          </p:cNvPr>
          <p:cNvSpPr/>
          <p:nvPr/>
        </p:nvSpPr>
        <p:spPr>
          <a:xfrm>
            <a:off x="7521875" y="5769436"/>
            <a:ext cx="911699" cy="22110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Idoneidad</a:t>
            </a:r>
          </a:p>
        </p:txBody>
      </p:sp>
      <p:sp>
        <p:nvSpPr>
          <p:cNvPr id="59" name="Rectángulo: esquinas redondeadas 116">
            <a:extLst>
              <a:ext uri="{FF2B5EF4-FFF2-40B4-BE49-F238E27FC236}">
                <a16:creationId xmlns:a16="http://schemas.microsoft.com/office/drawing/2014/main" xmlns="" id="{2014BEF6-558F-4F32-997B-19C1C5D5AAC6}"/>
              </a:ext>
            </a:extLst>
          </p:cNvPr>
          <p:cNvSpPr/>
          <p:nvPr/>
        </p:nvSpPr>
        <p:spPr>
          <a:xfrm>
            <a:off x="9798136" y="5727741"/>
            <a:ext cx="985814" cy="3144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Desempeño</a:t>
            </a:r>
          </a:p>
        </p:txBody>
      </p:sp>
      <p:sp>
        <p:nvSpPr>
          <p:cNvPr id="61" name="Rectángulo: esquinas redondeadas 56">
            <a:extLst>
              <a:ext uri="{FF2B5EF4-FFF2-40B4-BE49-F238E27FC236}">
                <a16:creationId xmlns:a16="http://schemas.microsoft.com/office/drawing/2014/main" xmlns="" id="{12AE10CE-1F5E-483C-87C8-9742194419D7}"/>
              </a:ext>
            </a:extLst>
          </p:cNvPr>
          <p:cNvSpPr/>
          <p:nvPr/>
        </p:nvSpPr>
        <p:spPr>
          <a:xfrm>
            <a:off x="10905229" y="5682322"/>
            <a:ext cx="985814" cy="40530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Enfoque territorial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EF0C7606-0BEF-432B-907B-76063E6AFE72}"/>
              </a:ext>
            </a:extLst>
          </p:cNvPr>
          <p:cNvSpPr txBox="1"/>
          <p:nvPr/>
        </p:nvSpPr>
        <p:spPr>
          <a:xfrm>
            <a:off x="10366947" y="3631674"/>
            <a:ext cx="139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>
                <a:solidFill>
                  <a:prstClr val="black">
                    <a:lumMod val="65000"/>
                    <a:lumOff val="3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ESTRATEGIA &amp; ORGANIZACIÓN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xmlns="" id="{AE2CCEEA-8435-4F6D-BF81-19EF2EA9D05A}"/>
              </a:ext>
            </a:extLst>
          </p:cNvPr>
          <p:cNvSpPr/>
          <p:nvPr/>
        </p:nvSpPr>
        <p:spPr>
          <a:xfrm>
            <a:off x="8642044" y="2266549"/>
            <a:ext cx="1518943" cy="870299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xmlns="" id="{AD13C233-3C2F-4FC6-9ED7-04C6AB68A347}"/>
              </a:ext>
            </a:extLst>
          </p:cNvPr>
          <p:cNvSpPr/>
          <p:nvPr/>
        </p:nvSpPr>
        <p:spPr>
          <a:xfrm>
            <a:off x="8672939" y="2297753"/>
            <a:ext cx="1355963" cy="77206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CB3D5485-8128-4C31-A1B1-236905734EA4}"/>
              </a:ext>
            </a:extLst>
          </p:cNvPr>
          <p:cNvSpPr txBox="1"/>
          <p:nvPr/>
        </p:nvSpPr>
        <p:spPr>
          <a:xfrm>
            <a:off x="6806070" y="3580219"/>
            <a:ext cx="131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>
                <a:solidFill>
                  <a:prstClr val="black">
                    <a:lumMod val="65000"/>
                    <a:lumOff val="3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RETENCIÓN DEL TALENTO &amp;</a:t>
            </a:r>
          </a:p>
          <a:p>
            <a:pPr algn="ctr"/>
            <a:r>
              <a:rPr lang="es-PE" sz="1200" b="1">
                <a:solidFill>
                  <a:prstClr val="black">
                    <a:lumMod val="65000"/>
                    <a:lumOff val="3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DESARROLLO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3E89B533-5B6D-4D6E-8652-99542F43C250}"/>
              </a:ext>
            </a:extLst>
          </p:cNvPr>
          <p:cNvSpPr txBox="1"/>
          <p:nvPr/>
        </p:nvSpPr>
        <p:spPr>
          <a:xfrm>
            <a:off x="8680225" y="2510856"/>
            <a:ext cx="134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EVALUACIÓN &amp; RESULTADOS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7D876C3D-7BBB-44A5-A8FB-9875C11F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870" y="3161052"/>
            <a:ext cx="693516" cy="750259"/>
          </a:xfrm>
          <a:prstGeom prst="rect">
            <a:avLst/>
          </a:prstGeom>
        </p:spPr>
      </p:pic>
      <p:sp>
        <p:nvSpPr>
          <p:cNvPr id="81" name="Rectángulo: esquinas redondeadas 116">
            <a:extLst>
              <a:ext uri="{FF2B5EF4-FFF2-40B4-BE49-F238E27FC236}">
                <a16:creationId xmlns:a16="http://schemas.microsoft.com/office/drawing/2014/main" xmlns="" id="{16E27FFB-5B85-4A73-ADD2-8D0283782089}"/>
              </a:ext>
            </a:extLst>
          </p:cNvPr>
          <p:cNvSpPr/>
          <p:nvPr/>
        </p:nvSpPr>
        <p:spPr>
          <a:xfrm>
            <a:off x="8642044" y="5727741"/>
            <a:ext cx="985814" cy="314465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Integridad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3E891C7B-F441-D365-E489-3789BB987F9A}"/>
              </a:ext>
            </a:extLst>
          </p:cNvPr>
          <p:cNvSpPr txBox="1"/>
          <p:nvPr/>
        </p:nvSpPr>
        <p:spPr>
          <a:xfrm>
            <a:off x="7473444" y="1270157"/>
            <a:ext cx="349134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Ejes estratégicos</a:t>
            </a:r>
          </a:p>
        </p:txBody>
      </p:sp>
      <p:pic>
        <p:nvPicPr>
          <p:cNvPr id="32" name="Google Shape;480;p14" descr="Gestión del Rendimiento (GDR) | SERVIR - Autoridad Nacional del Servicio  Civil">
            <a:extLst>
              <a:ext uri="{FF2B5EF4-FFF2-40B4-BE49-F238E27FC236}">
                <a16:creationId xmlns:a16="http://schemas.microsoft.com/office/drawing/2014/main" xmlns="" id="{3DE0121F-D63C-225C-CCB0-E85D1793877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957" y="2101942"/>
            <a:ext cx="5806135" cy="39856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2CCB0F76-94A3-7F81-D75A-893DFFF4A308}"/>
              </a:ext>
            </a:extLst>
          </p:cNvPr>
          <p:cNvSpPr txBox="1"/>
          <p:nvPr/>
        </p:nvSpPr>
        <p:spPr>
          <a:xfrm>
            <a:off x="1147047" y="1262077"/>
            <a:ext cx="402467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Subsistemas del SAGRH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xmlns="" id="{4FC81979-307B-21C7-B754-6507A1F75338}"/>
              </a:ext>
            </a:extLst>
          </p:cNvPr>
          <p:cNvSpPr/>
          <p:nvPr/>
        </p:nvSpPr>
        <p:spPr>
          <a:xfrm>
            <a:off x="5839095" y="1367016"/>
            <a:ext cx="966975" cy="334347"/>
          </a:xfrm>
          <a:prstGeom prst="rightArrow">
            <a:avLst>
              <a:gd name="adj1" fmla="val 50000"/>
              <a:gd name="adj2" fmla="val 1581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225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9859" y="0"/>
            <a:ext cx="8072283" cy="170656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Perú ocupa el puesto 16 de 21 países evaluados por cuanto </a:t>
            </a:r>
            <a:r>
              <a:rPr lang="es-ES" sz="2400" dirty="0">
                <a:solidFill>
                  <a:srgbClr val="C00000"/>
                </a:solidFill>
              </a:rPr>
              <a:t>acceso a servicios básicos </a:t>
            </a:r>
            <a:r>
              <a:rPr lang="es-ES" sz="2400" dirty="0">
                <a:solidFill>
                  <a:schemeClr val="tx1"/>
                </a:solidFill>
              </a:rPr>
              <a:t>y percepción ciudadana sobre la efectividad del sector público</a:t>
            </a:r>
            <a:r>
              <a:rPr lang="es-ES" sz="2400" baseline="30000" dirty="0">
                <a:solidFill>
                  <a:schemeClr val="tx1"/>
                </a:solidFill>
              </a:rPr>
              <a:t>\1</a:t>
            </a:r>
            <a:endParaRPr lang="es-PE" sz="2400" baseline="30000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48D12405-27A1-9E58-57FF-A69310E3AF68}"/>
              </a:ext>
            </a:extLst>
          </p:cNvPr>
          <p:cNvSpPr/>
          <p:nvPr/>
        </p:nvSpPr>
        <p:spPr>
          <a:xfrm>
            <a:off x="353960" y="2460758"/>
            <a:ext cx="2133600" cy="307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926692E-F442-9875-084B-5878B5368A81}"/>
              </a:ext>
            </a:extLst>
          </p:cNvPr>
          <p:cNvSpPr txBox="1"/>
          <p:nvPr/>
        </p:nvSpPr>
        <p:spPr>
          <a:xfrm>
            <a:off x="314631" y="4437351"/>
            <a:ext cx="219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Atención del personal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A37043-A6D8-7CBB-480C-A02AE601DB68}"/>
              </a:ext>
            </a:extLst>
          </p:cNvPr>
          <p:cNvSpPr txBox="1"/>
          <p:nvPr/>
        </p:nvSpPr>
        <p:spPr>
          <a:xfrm>
            <a:off x="850490" y="4886867"/>
            <a:ext cx="12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17%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87F61130-3955-4FD2-FD29-3AF3ABF0DCB1}"/>
              </a:ext>
            </a:extLst>
          </p:cNvPr>
          <p:cNvSpPr/>
          <p:nvPr/>
        </p:nvSpPr>
        <p:spPr>
          <a:xfrm>
            <a:off x="2711244" y="2460758"/>
            <a:ext cx="2133600" cy="307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1EAC0D8-9ABD-B5FB-A6CF-75764CBB3E55}"/>
              </a:ext>
            </a:extLst>
          </p:cNvPr>
          <p:cNvSpPr txBox="1"/>
          <p:nvPr/>
        </p:nvSpPr>
        <p:spPr>
          <a:xfrm>
            <a:off x="2671915" y="4314241"/>
            <a:ext cx="219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Resultado de la</a:t>
            </a:r>
            <a:b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</a:br>
            <a: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gestión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E3AC299E-D1EB-0AC9-BE8D-676A730594B8}"/>
              </a:ext>
            </a:extLst>
          </p:cNvPr>
          <p:cNvSpPr txBox="1"/>
          <p:nvPr/>
        </p:nvSpPr>
        <p:spPr>
          <a:xfrm>
            <a:off x="3197942" y="4886867"/>
            <a:ext cx="12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15%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xmlns="" id="{56BE27E1-1706-226A-25F1-7E37BE6EA1F6}"/>
              </a:ext>
            </a:extLst>
          </p:cNvPr>
          <p:cNvSpPr/>
          <p:nvPr/>
        </p:nvSpPr>
        <p:spPr>
          <a:xfrm>
            <a:off x="5068528" y="2460758"/>
            <a:ext cx="2133600" cy="307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530D208-7BB4-3A9F-EF4A-CF04D5DF2F25}"/>
              </a:ext>
            </a:extLst>
          </p:cNvPr>
          <p:cNvSpPr txBox="1"/>
          <p:nvPr/>
        </p:nvSpPr>
        <p:spPr>
          <a:xfrm>
            <a:off x="5029199" y="4437351"/>
            <a:ext cx="2192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Información recibida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99D587A6-929F-AD80-D618-5D006D8ABF9C}"/>
              </a:ext>
            </a:extLst>
          </p:cNvPr>
          <p:cNvSpPr txBox="1"/>
          <p:nvPr/>
        </p:nvSpPr>
        <p:spPr>
          <a:xfrm>
            <a:off x="5565058" y="4886867"/>
            <a:ext cx="12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14%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ED776793-7049-3996-9CDF-70BFACB92027}"/>
              </a:ext>
            </a:extLst>
          </p:cNvPr>
          <p:cNvSpPr/>
          <p:nvPr/>
        </p:nvSpPr>
        <p:spPr>
          <a:xfrm>
            <a:off x="7425812" y="2460758"/>
            <a:ext cx="2133600" cy="307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B1E41AA-E3E8-4981-981D-67D89D163623}"/>
              </a:ext>
            </a:extLst>
          </p:cNvPr>
          <p:cNvSpPr txBox="1"/>
          <p:nvPr/>
        </p:nvSpPr>
        <p:spPr>
          <a:xfrm>
            <a:off x="7386483" y="4314241"/>
            <a:ext cx="219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Tiempo requerido para la gestión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B067237-355E-1D76-9BBB-46D21CB7DD53}"/>
              </a:ext>
            </a:extLst>
          </p:cNvPr>
          <p:cNvSpPr txBox="1"/>
          <p:nvPr/>
        </p:nvSpPr>
        <p:spPr>
          <a:xfrm>
            <a:off x="7961671" y="4886867"/>
            <a:ext cx="12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14%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DC4D0B5D-7BB8-CC0C-017E-E585658D5E89}"/>
              </a:ext>
            </a:extLst>
          </p:cNvPr>
          <p:cNvSpPr/>
          <p:nvPr/>
        </p:nvSpPr>
        <p:spPr>
          <a:xfrm>
            <a:off x="9783096" y="2460758"/>
            <a:ext cx="2133600" cy="30799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174EA990-144A-6692-2C48-14C798EB15BD}"/>
              </a:ext>
            </a:extLst>
          </p:cNvPr>
          <p:cNvSpPr txBox="1"/>
          <p:nvPr/>
        </p:nvSpPr>
        <p:spPr>
          <a:xfrm>
            <a:off x="9743767" y="4314241"/>
            <a:ext cx="219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Transparencia de la gestión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587C94A-C83E-57D8-37B4-3AF5CA67D598}"/>
              </a:ext>
            </a:extLst>
          </p:cNvPr>
          <p:cNvSpPr txBox="1"/>
          <p:nvPr/>
        </p:nvSpPr>
        <p:spPr>
          <a:xfrm>
            <a:off x="10289458" y="4886867"/>
            <a:ext cx="12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13%</a:t>
            </a:r>
          </a:p>
        </p:txBody>
      </p:sp>
      <p:sp>
        <p:nvSpPr>
          <p:cNvPr id="31" name="CuadroTexto 2">
            <a:extLst>
              <a:ext uri="{FF2B5EF4-FFF2-40B4-BE49-F238E27FC236}">
                <a16:creationId xmlns:a16="http://schemas.microsoft.com/office/drawing/2014/main" xmlns="" id="{BFE547EB-4ACC-2535-026A-C52560A2332A}"/>
              </a:ext>
            </a:extLst>
          </p:cNvPr>
          <p:cNvSpPr txBox="1"/>
          <p:nvPr/>
        </p:nvSpPr>
        <p:spPr>
          <a:xfrm>
            <a:off x="2092481" y="6523329"/>
            <a:ext cx="7376906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s-PE" sz="1200" baseline="30000">
                <a:solidFill>
                  <a:schemeClr val="bg1">
                    <a:lumMod val="50000"/>
                  </a:schemeClr>
                </a:solidFill>
                <a:latin typeface="+mn-lt"/>
              </a:rPr>
              <a:t>\2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 II Encuesta Nacional de Satisfacción, Secretaría de Gestión Pública PCM (2019)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sym typeface="Arial"/>
            </a:endParaRPr>
          </a:p>
        </p:txBody>
      </p:sp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xmlns="" id="{5C7D973E-F7D7-7F37-F3F0-692421DAB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33" y="2760380"/>
            <a:ext cx="1440000" cy="1440000"/>
          </a:xfrm>
          <a:prstGeom prst="rect">
            <a:avLst/>
          </a:prstGeom>
        </p:spPr>
      </p:pic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xmlns="" id="{050CAFA6-E03C-40C7-2CCA-17C31BB46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36" y="2760380"/>
            <a:ext cx="1440000" cy="1440000"/>
          </a:xfrm>
          <a:prstGeom prst="rect">
            <a:avLst/>
          </a:prstGeom>
        </p:spPr>
      </p:pic>
      <p:pic>
        <p:nvPicPr>
          <p:cNvPr id="42" name="Imagen 41" descr="Icono&#10;&#10;Descripción generada automáticamente">
            <a:extLst>
              <a:ext uri="{FF2B5EF4-FFF2-40B4-BE49-F238E27FC236}">
                <a16:creationId xmlns:a16="http://schemas.microsoft.com/office/drawing/2014/main" xmlns="" id="{5BC0A687-A7C4-58B7-B850-2D5E9EE35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12" y="2760380"/>
            <a:ext cx="1440000" cy="1440000"/>
          </a:xfrm>
          <a:prstGeom prst="rect">
            <a:avLst/>
          </a:prstGeom>
        </p:spPr>
      </p:pic>
      <p:pic>
        <p:nvPicPr>
          <p:cNvPr id="43" name="Imagen 42" descr="Icono&#10;&#10;Descripción generada automáticamente">
            <a:extLst>
              <a:ext uri="{FF2B5EF4-FFF2-40B4-BE49-F238E27FC236}">
                <a16:creationId xmlns:a16="http://schemas.microsoft.com/office/drawing/2014/main" xmlns="" id="{125E7909-4DF3-6601-6D30-51B9B6F4B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9" y="2760380"/>
            <a:ext cx="1440000" cy="1440000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xmlns="" id="{6D9C3FA5-B3E5-8B26-4927-B531DF5DF7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44" y="2760380"/>
            <a:ext cx="1440000" cy="14400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521110" y="1846550"/>
            <a:ext cx="1111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8"/>
              </a:buBlip>
            </a:pPr>
            <a:r>
              <a:rPr lang="es-ES"/>
              <a:t>Fuentes de insatisfacción de los peruanos con respecto a los servicios que brinda el Estado</a:t>
            </a:r>
            <a:r>
              <a:rPr lang="es-PE" sz="1800" baseline="3000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\2</a:t>
            </a:r>
            <a:r>
              <a:rPr lang="es-PE" sz="180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:</a:t>
            </a:r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AE9C832-57F3-AE6B-27D2-9DAEF8CBA213}"/>
              </a:ext>
            </a:extLst>
          </p:cNvPr>
          <p:cNvSpPr txBox="1"/>
          <p:nvPr/>
        </p:nvSpPr>
        <p:spPr>
          <a:xfrm>
            <a:off x="170275" y="6523329"/>
            <a:ext cx="251392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s-PE" sz="1200" baseline="30000">
                <a:solidFill>
                  <a:schemeClr val="bg1">
                    <a:lumMod val="50000"/>
                  </a:schemeClr>
                </a:solidFill>
                <a:latin typeface="+mn-lt"/>
              </a:rPr>
              <a:t>\1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The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Fund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For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 </a:t>
            </a:r>
            <a:r>
              <a:rPr kumimoji="0" lang="es-E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Peace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sym typeface="Arial"/>
              </a:rPr>
              <a:t> (2022)</a:t>
            </a:r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3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7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8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9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0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4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5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2380</Words>
  <Application>Microsoft Office PowerPoint</Application>
  <PresentationFormat>Personalizado</PresentationFormat>
  <Paragraphs>421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24</vt:i4>
      </vt:variant>
      <vt:variant>
        <vt:lpstr>Títulos de diapositiva</vt:lpstr>
      </vt:variant>
      <vt:variant>
        <vt:i4>24</vt:i4>
      </vt:variant>
    </vt:vector>
  </HeadingPairs>
  <TitlesOfParts>
    <vt:vector size="48" baseType="lpstr">
      <vt:lpstr>Diseño personalizado</vt:lpstr>
      <vt:lpstr>1_Diseño personalizado</vt:lpstr>
      <vt:lpstr>6_Diseño personalizado</vt:lpstr>
      <vt:lpstr>2_Diseño personalizado</vt:lpstr>
      <vt:lpstr>3_Diseño personalizado</vt:lpstr>
      <vt:lpstr>5_Diseño personalizado</vt:lpstr>
      <vt:lpstr>7_Diseño personalizado</vt:lpstr>
      <vt:lpstr>8_Diseño personalizado</vt:lpstr>
      <vt:lpstr>9_Diseño personalizado</vt:lpstr>
      <vt:lpstr>10_Diseño personalizado</vt:lpstr>
      <vt:lpstr>11_Diseño personalizado</vt:lpstr>
      <vt:lpstr>12_Diseño personalizado</vt:lpstr>
      <vt:lpstr>13_Diseño personalizado</vt:lpstr>
      <vt:lpstr>17_Diseño personalizado</vt:lpstr>
      <vt:lpstr>18_Diseño personalizado</vt:lpstr>
      <vt:lpstr>19_Diseño personalizado</vt:lpstr>
      <vt:lpstr>20_Diseño personalizado</vt:lpstr>
      <vt:lpstr>21_Diseño personalizado</vt:lpstr>
      <vt:lpstr>22_Diseño personalizado</vt:lpstr>
      <vt:lpstr>23_Diseño personalizado</vt:lpstr>
      <vt:lpstr>24_Diseño personalizado</vt:lpstr>
      <vt:lpstr>52_Diseño personalizado</vt:lpstr>
      <vt:lpstr>65_Diseño personalizado</vt:lpstr>
      <vt:lpstr>4_Diseño personalizado</vt:lpstr>
      <vt:lpstr>Fortalecimiento del Servicio Civil</vt:lpstr>
      <vt:lpstr>Presentación de PowerPoint</vt:lpstr>
      <vt:lpstr>Garantizar idoneidad en el segmento directivo es una apuesta de SERVIR</vt:lpstr>
      <vt:lpstr>Responsabilidades de SERVIR- Cumplimiento de la Ley 31419 y su Reglamento </vt:lpstr>
      <vt:lpstr>Presentación de PowerPoint</vt:lpstr>
      <vt:lpstr>Primeros resultados sobre Ley de Idoneidad</vt:lpstr>
      <vt:lpstr>Presentación de PowerPoint</vt:lpstr>
      <vt:lpstr>Presentación de PowerPoint</vt:lpstr>
      <vt:lpstr>Perú ocupa el puesto 16 de 21 países evaluados por cuanto acceso a servicios básicos y percepción ciudadana sobre la efectividad del sector público\1</vt:lpstr>
      <vt:lpstr>“El éxito y sostenibilidad de las políticas públicas requiere un servicio civil orientado a la creación de valor público” (PNMGP al 2030)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priorizan 48 entidades, para su avance entre 2023 y 2025, 46 con incidencia en la reactivación económica y prestación de servicios a quienes más lo necesitan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Wualo</dc:creator>
  <cp:lastModifiedBy>Usuario Hemiciclo</cp:lastModifiedBy>
  <cp:revision>25</cp:revision>
  <dcterms:created xsi:type="dcterms:W3CDTF">2019-07-26T07:52:04Z</dcterms:created>
  <dcterms:modified xsi:type="dcterms:W3CDTF">2022-11-16T12:47:36Z</dcterms:modified>
</cp:coreProperties>
</file>