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61" r:id="rId3"/>
    <p:sldId id="713" r:id="rId4"/>
    <p:sldId id="662" r:id="rId5"/>
    <p:sldId id="668" r:id="rId6"/>
    <p:sldId id="661" r:id="rId7"/>
    <p:sldId id="711" r:id="rId8"/>
    <p:sldId id="714" r:id="rId9"/>
    <p:sldId id="689" r:id="rId10"/>
    <p:sldId id="715" r:id="rId11"/>
    <p:sldId id="690" r:id="rId12"/>
    <p:sldId id="683" r:id="rId13"/>
    <p:sldId id="273" r:id="rId14"/>
    <p:sldId id="716" r:id="rId15"/>
    <p:sldId id="691" r:id="rId16"/>
    <p:sldId id="710" r:id="rId17"/>
    <p:sldId id="692" r:id="rId18"/>
    <p:sldId id="717" r:id="rId19"/>
    <p:sldId id="696" r:id="rId20"/>
    <p:sldId id="718" r:id="rId21"/>
    <p:sldId id="698" r:id="rId22"/>
    <p:sldId id="719" r:id="rId23"/>
    <p:sldId id="699" r:id="rId24"/>
    <p:sldId id="720" r:id="rId25"/>
    <p:sldId id="269" r:id="rId26"/>
    <p:sldId id="721" r:id="rId27"/>
    <p:sldId id="703" r:id="rId28"/>
    <p:sldId id="704" r:id="rId29"/>
    <p:sldId id="705" r:id="rId30"/>
    <p:sldId id="706" r:id="rId31"/>
    <p:sldId id="315" r:id="rId32"/>
    <p:sldId id="268" r:id="rId33"/>
  </p:sldIdLst>
  <p:sldSz cx="9144000" cy="5143500" type="screen16x9"/>
  <p:notesSz cx="7010400" cy="9296400"/>
  <p:embeddedFontLst>
    <p:embeddedFont>
      <p:font typeface="Tahoma" panose="020B0604030504040204" pitchFamily="34" charset="0"/>
      <p:regular r:id="rId35"/>
      <p:bold r:id="rId36"/>
    </p:embeddedFont>
    <p:embeddedFont>
      <p:font typeface="Arial Narrow" panose="020B0606020202030204" pitchFamily="34" charset="0"/>
      <p:regular r:id="rId37"/>
      <p:bold r:id="rId38"/>
      <p:italic r:id="rId39"/>
      <p:boldItalic r:id="rId40"/>
    </p:embeddedFont>
    <p:embeddedFont>
      <p:font typeface="Helvetica" panose="020B0604020202020204" pitchFamily="34" charset="0"/>
      <p:regular r:id="rId41"/>
      <p:bold r:id="rId42"/>
      <p:italic r:id="rId43"/>
      <p:boldItalic r:id="rId44"/>
    </p:embeddedFont>
    <p:embeddedFont>
      <p:font typeface="Roboto"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
      <p:font typeface="Arial Black" panose="020B0A04020102020204" pitchFamily="34" charset="0"/>
      <p:bold r:id="rId57"/>
    </p:embeddedFont>
    <p:embeddedFont>
      <p:font typeface="Lucida Sans Unicode" panose="020B0602030504020204" pitchFamily="34" charset="0"/>
      <p:regular r:id="rId58"/>
    </p:embeddedFont>
    <p:embeddedFont>
      <p:font typeface="Montserrat"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B69"/>
    <a:srgbClr val="EFEFEF"/>
    <a:srgbClr val="00678F"/>
    <a:srgbClr val="ED9786"/>
    <a:srgbClr val="79D4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5"/>
    <p:restoredTop sz="94709"/>
  </p:normalViewPr>
  <p:slideViewPr>
    <p:cSldViewPr snapToGrid="0">
      <p:cViewPr varScale="1">
        <p:scale>
          <a:sx n="69" d="100"/>
          <a:sy n="69" d="100"/>
        </p:scale>
        <p:origin x="684"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cleon\Documents\SDOT\TRABAJOS%20ENCARGADOS%20POR%20JEFES\TRABAJOS%20ENCARGADOS%202023\PPT\datos%20tmp\Distritos_poblacion_requisitos%20doming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dot3\Documents\PCM-2023\documentos%20proyectados\Interes%20Nacional\Matriz%20Cumplimiento%20de%20Requisitos_Interes%20Nacional_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chemeClr val="tx1">
                    <a:lumMod val="65000"/>
                    <a:lumOff val="35000"/>
                  </a:schemeClr>
                </a:solidFill>
                <a:latin typeface="+mn-lt"/>
                <a:ea typeface="+mn-ea"/>
                <a:cs typeface="+mn-cs"/>
              </a:defRPr>
            </a:pPr>
            <a:r>
              <a:rPr lang="es-PE" sz="800" b="1" dirty="0"/>
              <a:t>DISTRITOS SEGÚN SU REQUISITO DE POBLACIÓN</a:t>
            </a:r>
          </a:p>
        </c:rich>
      </c:tx>
      <c:overlay val="0"/>
      <c:spPr>
        <a:noFill/>
        <a:ln>
          <a:noFill/>
        </a:ln>
        <a:effectLst/>
      </c:spPr>
      <c:txPr>
        <a:bodyPr rot="0" spcFirstLastPara="1" vertOverflow="ellipsis" vert="horz" wrap="square" anchor="ctr" anchorCtr="1"/>
        <a:lstStyle/>
        <a:p>
          <a:pPr>
            <a:defRPr sz="800" b="1"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pieChart>
        <c:varyColors val="1"/>
        <c:ser>
          <c:idx val="0"/>
          <c:order val="0"/>
          <c:dPt>
            <c:idx val="0"/>
            <c:bubble3D val="0"/>
            <c:spPr>
              <a:solidFill>
                <a:srgbClr val="0195FF"/>
              </a:solidFill>
              <a:ln w="19050">
                <a:solidFill>
                  <a:schemeClr val="lt1"/>
                </a:solidFill>
              </a:ln>
              <a:effectLst/>
            </c:spPr>
            <c:extLst xmlns:c16r2="http://schemas.microsoft.com/office/drawing/2015/06/chart">
              <c:ext xmlns:c16="http://schemas.microsoft.com/office/drawing/2014/chart" uri="{C3380CC4-5D6E-409C-BE32-E72D297353CC}">
                <c16:uniqueId val="{00000001-455D-4E09-B2FE-55C48BE05F2E}"/>
              </c:ext>
            </c:extLst>
          </c:dPt>
          <c:dPt>
            <c:idx val="1"/>
            <c:bubble3D val="0"/>
            <c:spPr>
              <a:solidFill>
                <a:srgbClr val="FF7171"/>
              </a:solidFill>
              <a:ln w="19050">
                <a:solidFill>
                  <a:schemeClr val="lt1"/>
                </a:solidFill>
              </a:ln>
              <a:effectLst/>
            </c:spPr>
            <c:extLst xmlns:c16r2="http://schemas.microsoft.com/office/drawing/2015/06/chart">
              <c:ext xmlns:c16="http://schemas.microsoft.com/office/drawing/2014/chart" uri="{C3380CC4-5D6E-409C-BE32-E72D297353CC}">
                <c16:uniqueId val="{00000003-455D-4E09-B2FE-55C48BE05F2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P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Distritos_poblacion_requisitos!$AM$6:$AM$7</c:f>
              <c:strCache>
                <c:ptCount val="2"/>
                <c:pt idx="0">
                  <c:v>Si</c:v>
                </c:pt>
                <c:pt idx="1">
                  <c:v>No</c:v>
                </c:pt>
              </c:strCache>
            </c:strRef>
          </c:cat>
          <c:val>
            <c:numRef>
              <c:f>Distritos_poblacion_requisitos!$AN$6:$AN$7</c:f>
              <c:numCache>
                <c:formatCode>General</c:formatCode>
                <c:ptCount val="2"/>
                <c:pt idx="0">
                  <c:v>908</c:v>
                </c:pt>
                <c:pt idx="1">
                  <c:v>982</c:v>
                </c:pt>
              </c:numCache>
            </c:numRef>
          </c:val>
          <c:extLst xmlns:c16r2="http://schemas.microsoft.com/office/drawing/2015/06/chart">
            <c:ext xmlns:c16="http://schemas.microsoft.com/office/drawing/2014/chart" uri="{C3380CC4-5D6E-409C-BE32-E72D297353CC}">
              <c16:uniqueId val="{00000004-455D-4E09-B2FE-55C48BE05F2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sz="1000"/>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900" dirty="0">
                <a:solidFill>
                  <a:schemeClr val="tx1"/>
                </a:solidFill>
              </a:rPr>
              <a:t>Información Remitida por los Gobiernos Regionales sobre</a:t>
            </a:r>
            <a:r>
              <a:rPr lang="es-PE" sz="900" baseline="0" dirty="0">
                <a:solidFill>
                  <a:schemeClr val="tx1"/>
                </a:solidFill>
              </a:rPr>
              <a:t> las 150 Creaciones Distritales</a:t>
            </a:r>
            <a:r>
              <a:rPr lang="es-PE" sz="900" dirty="0">
                <a:solidFill>
                  <a:schemeClr val="tx1"/>
                </a:solidFill>
              </a:rPr>
              <a:t> (%)</a:t>
            </a:r>
          </a:p>
        </c:rich>
      </c:tx>
      <c:overlay val="0"/>
      <c:spPr>
        <a:noFill/>
        <a:ln>
          <a:noFill/>
        </a:ln>
        <a:effectLst/>
      </c:spPr>
      <c:txPr>
        <a:bodyPr rot="0" spcFirstLastPara="1" vertOverflow="ellipsis" vert="horz" wrap="square" anchor="ctr" anchorCtr="1"/>
        <a:lstStyle/>
        <a:p>
          <a:pPr>
            <a:defRPr sz="105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Estadistica!$K$16</c:f>
              <c:strCache>
                <c:ptCount val="1"/>
                <c:pt idx="0">
                  <c:v>Si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Estadistica!$L$15:$M$15</c:f>
              <c:strCache>
                <c:ptCount val="2"/>
                <c:pt idx="0">
                  <c:v>Situación de Límites</c:v>
                </c:pt>
                <c:pt idx="1">
                  <c:v>Propuesta de Ámbito</c:v>
                </c:pt>
              </c:strCache>
            </c:strRef>
          </c:cat>
          <c:val>
            <c:numRef>
              <c:f>Estadistica!$L$16:$M$16</c:f>
              <c:numCache>
                <c:formatCode>0.0</c:formatCode>
                <c:ptCount val="2"/>
                <c:pt idx="0">
                  <c:v>42.20779220779221</c:v>
                </c:pt>
                <c:pt idx="1">
                  <c:v>18.831168831168831</c:v>
                </c:pt>
              </c:numCache>
            </c:numRef>
          </c:val>
          <c:extLst xmlns:c16r2="http://schemas.microsoft.com/office/drawing/2015/06/chart">
            <c:ext xmlns:c16="http://schemas.microsoft.com/office/drawing/2014/chart" uri="{C3380CC4-5D6E-409C-BE32-E72D297353CC}">
              <c16:uniqueId val="{00000000-91C5-40DA-97FF-641BDB42D4E7}"/>
            </c:ext>
          </c:extLst>
        </c:ser>
        <c:dLbls>
          <c:showLegendKey val="0"/>
          <c:showVal val="1"/>
          <c:showCatName val="0"/>
          <c:showSerName val="0"/>
          <c:showPercent val="0"/>
          <c:showBubbleSize val="0"/>
        </c:dLbls>
        <c:gapWidth val="150"/>
        <c:shape val="box"/>
        <c:axId val="240106128"/>
        <c:axId val="240110048"/>
        <c:axId val="0"/>
      </c:bar3DChart>
      <c:catAx>
        <c:axId val="240106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PE"/>
          </a:p>
        </c:txPr>
        <c:crossAx val="240110048"/>
        <c:crosses val="autoZero"/>
        <c:auto val="1"/>
        <c:lblAlgn val="ctr"/>
        <c:lblOffset val="100"/>
        <c:noMultiLvlLbl val="0"/>
      </c:catAx>
      <c:valAx>
        <c:axId val="240110048"/>
        <c:scaling>
          <c:orientation val="minMax"/>
        </c:scaling>
        <c:delete val="0"/>
        <c:axPos val="l"/>
        <c:majorGridlines>
          <c:spPr>
            <a:ln w="9525" cap="flat" cmpd="sng" algn="ctr">
              <a:solidFill>
                <a:schemeClr val="dk1">
                  <a:lumMod val="50000"/>
                  <a:lumOff val="5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PE"/>
          </a:p>
        </c:txPr>
        <c:crossAx val="24010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s-P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lumMod val="95000"/>
      </a:schemeClr>
    </a:solidFill>
    <a:ln>
      <a:solidFill>
        <a:schemeClr val="tx1"/>
      </a:solid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C3703-037A-4B00-8452-802BE504E5D7}"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s-PE"/>
        </a:p>
      </dgm:t>
    </dgm:pt>
    <dgm:pt modelId="{BDD711B1-3006-4ACF-9767-ED2F88131148}">
      <dgm:prSet phldrT="[Texto]" custT="1"/>
      <dgm:spPr>
        <a:solidFill>
          <a:schemeClr val="bg1">
            <a:lumMod val="95000"/>
          </a:schemeClr>
        </a:solidFill>
        <a:ln w="6350">
          <a:solidFill>
            <a:srgbClr val="00678F"/>
          </a:solidFill>
          <a:prstDash val="dashDot"/>
        </a:ln>
      </dgm:spPr>
      <dgm:t>
        <a:bodyPr/>
        <a:lstStyle/>
        <a:p>
          <a:r>
            <a:rPr lang="es-MX" sz="1400" dirty="0">
              <a:solidFill>
                <a:srgbClr val="0070C0"/>
              </a:solidFill>
              <a:effectLst/>
              <a:latin typeface="Calibri" panose="020F0502020204030204" pitchFamily="34" charset="0"/>
              <a:cs typeface="Calibri" panose="020F0502020204030204" pitchFamily="34" charset="0"/>
            </a:rPr>
            <a:t>SECRETARIA DE DEMARCACIÓN Y ORGANIZACIÓN TERRITORIAL</a:t>
          </a:r>
          <a:endParaRPr lang="es-PE" sz="1400" dirty="0">
            <a:solidFill>
              <a:srgbClr val="0070C0"/>
            </a:solidFill>
            <a:effectLst/>
            <a:latin typeface="Calibri" panose="020F0502020204030204" pitchFamily="34" charset="0"/>
            <a:cs typeface="Calibri" panose="020F0502020204030204" pitchFamily="34" charset="0"/>
          </a:endParaRPr>
        </a:p>
      </dgm:t>
    </dgm:pt>
    <dgm:pt modelId="{5C541438-77E6-4100-BD7A-ED362547247F}" type="parTrans" cxnId="{11FB0BE7-716B-4966-9B7A-0A98F5D51B8A}">
      <dgm:prSet/>
      <dgm:spPr/>
      <dgm:t>
        <a:bodyPr/>
        <a:lstStyle/>
        <a:p>
          <a:endParaRPr lang="es-PE"/>
        </a:p>
      </dgm:t>
    </dgm:pt>
    <dgm:pt modelId="{F9A8036B-874B-453E-B8B1-33A00011E0C5}" type="sibTrans" cxnId="{11FB0BE7-716B-4966-9B7A-0A98F5D51B8A}">
      <dgm:prSet/>
      <dgm:spPr/>
      <dgm:t>
        <a:bodyPr/>
        <a:lstStyle/>
        <a:p>
          <a:endParaRPr lang="es-PE"/>
        </a:p>
      </dgm:t>
    </dgm:pt>
    <dgm:pt modelId="{09C9A857-9EE5-4192-B9C8-FBAD64C3B49D}">
      <dgm:prSet phldrT="[Texto]" custT="1"/>
      <dgm:spPr>
        <a:solidFill>
          <a:srgbClr val="0070C0"/>
        </a:solidFill>
        <a:ln>
          <a:solidFill>
            <a:schemeClr val="tx2"/>
          </a:solidFill>
        </a:ln>
      </dgm:spPr>
      <dgm:t>
        <a:bodyPr/>
        <a:lstStyle/>
        <a:p>
          <a:pPr>
            <a:buSzPts val="1400"/>
            <a:buFont typeface="+mj-lt"/>
            <a:buAutoNum type="arabicPeriod"/>
          </a:pPr>
          <a:r>
            <a:rPr lang="es-ES" sz="1100" b="1" dirty="0">
              <a:solidFill>
                <a:schemeClr val="bg1"/>
              </a:solidFill>
              <a:latin typeface="Calibri" panose="020F0502020204030204" pitchFamily="34" charset="0"/>
              <a:cs typeface="Calibri" panose="020F0502020204030204" pitchFamily="34" charset="0"/>
            </a:rPr>
            <a:t>NORMAR</a:t>
          </a:r>
          <a:endParaRPr lang="es-PE" sz="1100" b="1" dirty="0">
            <a:solidFill>
              <a:schemeClr val="bg1"/>
            </a:solidFill>
            <a:latin typeface="Calibri" panose="020F0502020204030204" pitchFamily="34" charset="0"/>
            <a:cs typeface="Calibri" panose="020F0502020204030204" pitchFamily="34" charset="0"/>
          </a:endParaRPr>
        </a:p>
      </dgm:t>
    </dgm:pt>
    <dgm:pt modelId="{C618444C-5ED2-46A1-B848-FC4F8C866CB8}" type="parTrans" cxnId="{6C758E66-42BF-4FAC-88A6-AE1E4D057DD0}">
      <dgm:prSet/>
      <dgm:spPr>
        <a:ln w="9525">
          <a:solidFill>
            <a:srgbClr val="00678F"/>
          </a:solidFill>
          <a:prstDash val="sysDash"/>
        </a:ln>
      </dgm:spPr>
      <dgm:t>
        <a:bodyPr/>
        <a:lstStyle/>
        <a:p>
          <a:endParaRPr lang="es-PE" dirty="0"/>
        </a:p>
      </dgm:t>
    </dgm:pt>
    <dgm:pt modelId="{7F988A5F-324F-4911-AE6D-57BDBDEC8D57}" type="sibTrans" cxnId="{6C758E66-42BF-4FAC-88A6-AE1E4D057DD0}">
      <dgm:prSet/>
      <dgm:spPr/>
      <dgm:t>
        <a:bodyPr/>
        <a:lstStyle/>
        <a:p>
          <a:endParaRPr lang="es-PE"/>
        </a:p>
      </dgm:t>
    </dgm:pt>
    <dgm:pt modelId="{26F213B5-F8DC-4710-82F4-C8E5572866B7}">
      <dgm:prSet phldrT="[Texto]" custT="1"/>
      <dgm:spPr>
        <a:solidFill>
          <a:srgbClr val="0070C0"/>
        </a:solidFill>
        <a:ln>
          <a:solidFill>
            <a:schemeClr val="tx2"/>
          </a:solidFill>
        </a:ln>
      </dgm:spPr>
      <dgm:t>
        <a:bodyPr/>
        <a:lstStyle/>
        <a:p>
          <a:pPr>
            <a:buSzPts val="1400"/>
            <a:buFont typeface="+mj-lt"/>
            <a:buAutoNum type="arabicPeriod"/>
          </a:pPr>
          <a:r>
            <a:rPr lang="es-MX" sz="1100" b="1" dirty="0">
              <a:solidFill>
                <a:schemeClr val="bg1"/>
              </a:solidFill>
              <a:latin typeface="Calibri" panose="020F0502020204030204" pitchFamily="34" charset="0"/>
              <a:cs typeface="Calibri" panose="020F0502020204030204" pitchFamily="34" charset="0"/>
            </a:rPr>
            <a:t>CONDUCIR</a:t>
          </a:r>
          <a:endParaRPr lang="es-PE" sz="1100" b="1" dirty="0">
            <a:solidFill>
              <a:schemeClr val="bg1"/>
            </a:solidFill>
            <a:latin typeface="Calibri" panose="020F0502020204030204" pitchFamily="34" charset="0"/>
            <a:cs typeface="Calibri" panose="020F0502020204030204" pitchFamily="34" charset="0"/>
          </a:endParaRPr>
        </a:p>
      </dgm:t>
    </dgm:pt>
    <dgm:pt modelId="{B2733D2E-EEE2-4CD6-89D2-CD5D0BE9386D}" type="parTrans" cxnId="{DD168097-5769-46D5-99A7-8ECED7744C17}">
      <dgm:prSet/>
      <dgm:spPr>
        <a:ln w="9525">
          <a:solidFill>
            <a:srgbClr val="00678F"/>
          </a:solidFill>
          <a:prstDash val="sysDash"/>
        </a:ln>
      </dgm:spPr>
      <dgm:t>
        <a:bodyPr/>
        <a:lstStyle/>
        <a:p>
          <a:endParaRPr lang="es-PE" dirty="0"/>
        </a:p>
      </dgm:t>
    </dgm:pt>
    <dgm:pt modelId="{06A74871-7EBF-4DCA-B39F-96F8FE14B409}" type="sibTrans" cxnId="{DD168097-5769-46D5-99A7-8ECED7744C17}">
      <dgm:prSet/>
      <dgm:spPr/>
      <dgm:t>
        <a:bodyPr/>
        <a:lstStyle/>
        <a:p>
          <a:endParaRPr lang="es-PE"/>
        </a:p>
      </dgm:t>
    </dgm:pt>
    <dgm:pt modelId="{EE8890CC-CC41-423C-A95D-DE456202F2E5}">
      <dgm:prSet phldrT="[Texto]" custT="1"/>
      <dgm:spPr>
        <a:solidFill>
          <a:schemeClr val="accent3"/>
        </a:solidFill>
        <a:ln>
          <a:solidFill>
            <a:srgbClr val="EFEFEF"/>
          </a:solidFill>
        </a:ln>
      </dgm:spPr>
      <dgm:t>
        <a:bodyPr/>
        <a:lstStyle/>
        <a:p>
          <a:pPr>
            <a:buSzPts val="1400"/>
            <a:buFont typeface="+mj-lt"/>
            <a:buAutoNum type="arabicPeriod"/>
          </a:pPr>
          <a:r>
            <a:rPr lang="es-ES" sz="1100" b="1" dirty="0">
              <a:solidFill>
                <a:schemeClr val="bg1"/>
              </a:solidFill>
              <a:latin typeface="Calibri" panose="020F0502020204030204" pitchFamily="34" charset="0"/>
              <a:cs typeface="Calibri" panose="020F0502020204030204" pitchFamily="34" charset="0"/>
            </a:rPr>
            <a:t>ASESORAR</a:t>
          </a:r>
          <a:endParaRPr lang="es-PE" sz="1100" b="1" dirty="0">
            <a:solidFill>
              <a:schemeClr val="bg1"/>
            </a:solidFill>
            <a:latin typeface="Calibri" panose="020F0502020204030204" pitchFamily="34" charset="0"/>
            <a:cs typeface="Calibri" panose="020F0502020204030204" pitchFamily="34" charset="0"/>
          </a:endParaRPr>
        </a:p>
      </dgm:t>
    </dgm:pt>
    <dgm:pt modelId="{74280508-4B11-4057-93BB-CEF33AF3BC5E}" type="parTrans" cxnId="{D042FDEF-6A09-4535-BCCF-4BF4D1D79D36}">
      <dgm:prSet/>
      <dgm:spPr>
        <a:ln w="6350">
          <a:solidFill>
            <a:schemeClr val="bg2"/>
          </a:solidFill>
          <a:prstDash val="dash"/>
        </a:ln>
      </dgm:spPr>
      <dgm:t>
        <a:bodyPr/>
        <a:lstStyle/>
        <a:p>
          <a:endParaRPr lang="es-PE" dirty="0"/>
        </a:p>
      </dgm:t>
    </dgm:pt>
    <dgm:pt modelId="{74EAEB1B-CAE6-49AF-9C04-10BA7B439C28}" type="sibTrans" cxnId="{D042FDEF-6A09-4535-BCCF-4BF4D1D79D36}">
      <dgm:prSet/>
      <dgm:spPr/>
      <dgm:t>
        <a:bodyPr/>
        <a:lstStyle/>
        <a:p>
          <a:endParaRPr lang="es-PE"/>
        </a:p>
      </dgm:t>
    </dgm:pt>
    <dgm:pt modelId="{3900C230-99C9-4E6A-BDB8-330793EDA7F9}">
      <dgm:prSet phldrT="[Texto]" custT="1"/>
      <dgm:spPr>
        <a:solidFill>
          <a:schemeClr val="accent3"/>
        </a:solidFill>
        <a:ln>
          <a:solidFill>
            <a:srgbClr val="EFEFEF"/>
          </a:solidFill>
        </a:ln>
      </dgm:spPr>
      <dgm:t>
        <a:bodyPr/>
        <a:lstStyle/>
        <a:p>
          <a:pPr>
            <a:buSzPts val="1400"/>
            <a:buFont typeface="+mj-lt"/>
            <a:buAutoNum type="arabicPeriod"/>
          </a:pPr>
          <a:r>
            <a:rPr lang="es-ES" sz="1050" b="1" dirty="0">
              <a:solidFill>
                <a:schemeClr val="bg1"/>
              </a:solidFill>
              <a:latin typeface="Calibri" panose="020F0502020204030204" pitchFamily="34" charset="0"/>
              <a:cs typeface="Calibri" panose="020F0502020204030204" pitchFamily="34" charset="0"/>
            </a:rPr>
            <a:t>EVALUACIÓN TËCNICA</a:t>
          </a:r>
          <a:endParaRPr lang="es-PE" sz="1050" b="1" dirty="0">
            <a:solidFill>
              <a:schemeClr val="bg1"/>
            </a:solidFill>
            <a:latin typeface="Calibri" panose="020F0502020204030204" pitchFamily="34" charset="0"/>
            <a:cs typeface="Calibri" panose="020F0502020204030204" pitchFamily="34" charset="0"/>
          </a:endParaRPr>
        </a:p>
      </dgm:t>
    </dgm:pt>
    <dgm:pt modelId="{746A3946-B2CC-4841-A7AF-5E93583EC082}" type="parTrans" cxnId="{801A8FF8-FED8-4C85-9212-6571C838A493}">
      <dgm:prSet/>
      <dgm:spPr>
        <a:ln w="6350">
          <a:solidFill>
            <a:schemeClr val="bg2"/>
          </a:solidFill>
          <a:prstDash val="dash"/>
        </a:ln>
      </dgm:spPr>
      <dgm:t>
        <a:bodyPr/>
        <a:lstStyle/>
        <a:p>
          <a:endParaRPr lang="es-PE" dirty="0"/>
        </a:p>
      </dgm:t>
    </dgm:pt>
    <dgm:pt modelId="{A3E04AB1-528C-434E-AF5F-B3339A97C9BC}" type="sibTrans" cxnId="{801A8FF8-FED8-4C85-9212-6571C838A493}">
      <dgm:prSet/>
      <dgm:spPr/>
      <dgm:t>
        <a:bodyPr/>
        <a:lstStyle/>
        <a:p>
          <a:endParaRPr lang="es-PE"/>
        </a:p>
      </dgm:t>
    </dgm:pt>
    <dgm:pt modelId="{4BBAEBB5-2D32-480F-A249-3D37132C8AB1}">
      <dgm:prSet phldrT="[Texto]" custT="1"/>
      <dgm:spPr>
        <a:solidFill>
          <a:schemeClr val="accent4"/>
        </a:solidFill>
        <a:ln>
          <a:solidFill>
            <a:srgbClr val="EFEFEF"/>
          </a:solidFill>
        </a:ln>
      </dgm:spPr>
      <dgm:t>
        <a:bodyPr/>
        <a:lstStyle/>
        <a:p>
          <a:pPr>
            <a:buSzPts val="1400"/>
            <a:buFont typeface="+mj-lt"/>
            <a:buAutoNum type="arabicPeriod"/>
          </a:pPr>
          <a:r>
            <a:rPr lang="es-ES" sz="1100" b="1" dirty="0">
              <a:solidFill>
                <a:schemeClr val="bg1"/>
              </a:solidFill>
              <a:effectLst/>
              <a:latin typeface="Calibri" panose="020F0502020204030204" pitchFamily="34" charset="0"/>
              <a:cs typeface="Calibri" panose="020F0502020204030204" pitchFamily="34" charset="0"/>
            </a:rPr>
            <a:t>FORMULAR</a:t>
          </a:r>
          <a:endParaRPr lang="es-PE" sz="1100" b="1" dirty="0">
            <a:solidFill>
              <a:schemeClr val="bg1"/>
            </a:solidFill>
            <a:effectLst/>
            <a:latin typeface="Calibri" panose="020F0502020204030204" pitchFamily="34" charset="0"/>
            <a:cs typeface="Calibri" panose="020F0502020204030204" pitchFamily="34" charset="0"/>
          </a:endParaRPr>
        </a:p>
      </dgm:t>
    </dgm:pt>
    <dgm:pt modelId="{01090382-0D1F-4A74-801C-FD2900C67B20}" type="parTrans" cxnId="{E8A363F2-47C3-4897-BF22-DA3A56824EFB}">
      <dgm:prSet/>
      <dgm:spPr>
        <a:ln w="9525">
          <a:solidFill>
            <a:schemeClr val="bg2"/>
          </a:solidFill>
          <a:prstDash val="sysDash"/>
        </a:ln>
      </dgm:spPr>
      <dgm:t>
        <a:bodyPr/>
        <a:lstStyle/>
        <a:p>
          <a:endParaRPr lang="es-PE" dirty="0"/>
        </a:p>
      </dgm:t>
    </dgm:pt>
    <dgm:pt modelId="{4D8E5342-AF0C-483F-AF38-03A625D0271C}" type="sibTrans" cxnId="{E8A363F2-47C3-4897-BF22-DA3A56824EFB}">
      <dgm:prSet/>
      <dgm:spPr/>
      <dgm:t>
        <a:bodyPr/>
        <a:lstStyle/>
        <a:p>
          <a:endParaRPr lang="es-PE"/>
        </a:p>
      </dgm:t>
    </dgm:pt>
    <dgm:pt modelId="{84E189B6-04AD-45C4-99BA-12F6D3481F93}" type="pres">
      <dgm:prSet presAssocID="{CE9C3703-037A-4B00-8452-802BE504E5D7}" presName="cycle" presStyleCnt="0">
        <dgm:presLayoutVars>
          <dgm:chMax val="1"/>
          <dgm:dir/>
          <dgm:animLvl val="ctr"/>
          <dgm:resizeHandles val="exact"/>
        </dgm:presLayoutVars>
      </dgm:prSet>
      <dgm:spPr/>
      <dgm:t>
        <a:bodyPr/>
        <a:lstStyle/>
        <a:p>
          <a:endParaRPr lang="es-PE"/>
        </a:p>
      </dgm:t>
    </dgm:pt>
    <dgm:pt modelId="{F9160442-A06B-4EA2-AEE2-06F80BA537A4}" type="pres">
      <dgm:prSet presAssocID="{BDD711B1-3006-4ACF-9767-ED2F88131148}" presName="centerShape" presStyleLbl="node0" presStyleIdx="0" presStyleCnt="1" custScaleX="158074" custScaleY="150974" custLinFactNeighborX="11025" custLinFactNeighborY="-6371"/>
      <dgm:spPr/>
      <dgm:t>
        <a:bodyPr/>
        <a:lstStyle/>
        <a:p>
          <a:endParaRPr lang="es-PE"/>
        </a:p>
      </dgm:t>
    </dgm:pt>
    <dgm:pt modelId="{B9C1A9AA-BD68-4107-A7C6-5E13002953C1}" type="pres">
      <dgm:prSet presAssocID="{C618444C-5ED2-46A1-B848-FC4F8C866CB8}" presName="Name9" presStyleLbl="parChTrans1D2" presStyleIdx="0" presStyleCnt="5"/>
      <dgm:spPr/>
      <dgm:t>
        <a:bodyPr/>
        <a:lstStyle/>
        <a:p>
          <a:endParaRPr lang="es-PE"/>
        </a:p>
      </dgm:t>
    </dgm:pt>
    <dgm:pt modelId="{99F3A06D-D2C8-406D-85E6-9EBBE7154958}" type="pres">
      <dgm:prSet presAssocID="{C618444C-5ED2-46A1-B848-FC4F8C866CB8}" presName="connTx" presStyleLbl="parChTrans1D2" presStyleIdx="0" presStyleCnt="5"/>
      <dgm:spPr/>
      <dgm:t>
        <a:bodyPr/>
        <a:lstStyle/>
        <a:p>
          <a:endParaRPr lang="es-PE"/>
        </a:p>
      </dgm:t>
    </dgm:pt>
    <dgm:pt modelId="{02EE50F6-7CE8-4B5F-B22B-822D10ED26CA}" type="pres">
      <dgm:prSet presAssocID="{09C9A857-9EE5-4192-B9C8-FBAD64C3B49D}" presName="node" presStyleLbl="node1" presStyleIdx="0" presStyleCnt="5" custScaleX="80386" custScaleY="79619" custRadScaleRad="103869" custRadScaleInc="-310460">
        <dgm:presLayoutVars>
          <dgm:bulletEnabled val="1"/>
        </dgm:presLayoutVars>
      </dgm:prSet>
      <dgm:spPr/>
      <dgm:t>
        <a:bodyPr/>
        <a:lstStyle/>
        <a:p>
          <a:endParaRPr lang="es-PE"/>
        </a:p>
      </dgm:t>
    </dgm:pt>
    <dgm:pt modelId="{01ADAE29-0047-4917-91FA-F8045714741E}" type="pres">
      <dgm:prSet presAssocID="{B2733D2E-EEE2-4CD6-89D2-CD5D0BE9386D}" presName="Name9" presStyleLbl="parChTrans1D2" presStyleIdx="1" presStyleCnt="5"/>
      <dgm:spPr/>
      <dgm:t>
        <a:bodyPr/>
        <a:lstStyle/>
        <a:p>
          <a:endParaRPr lang="es-PE"/>
        </a:p>
      </dgm:t>
    </dgm:pt>
    <dgm:pt modelId="{F810E2C4-2166-4EF2-9023-9500040209D8}" type="pres">
      <dgm:prSet presAssocID="{B2733D2E-EEE2-4CD6-89D2-CD5D0BE9386D}" presName="connTx" presStyleLbl="parChTrans1D2" presStyleIdx="1" presStyleCnt="5"/>
      <dgm:spPr/>
      <dgm:t>
        <a:bodyPr/>
        <a:lstStyle/>
        <a:p>
          <a:endParaRPr lang="es-PE"/>
        </a:p>
      </dgm:t>
    </dgm:pt>
    <dgm:pt modelId="{D3085986-E370-4D2C-BA97-CA4274A86AA6}" type="pres">
      <dgm:prSet presAssocID="{26F213B5-F8DC-4710-82F4-C8E5572866B7}" presName="node" presStyleLbl="node1" presStyleIdx="1" presStyleCnt="5" custScaleX="80167" custScaleY="78646" custRadScaleRad="143572" custRadScaleInc="-14801">
        <dgm:presLayoutVars>
          <dgm:bulletEnabled val="1"/>
        </dgm:presLayoutVars>
      </dgm:prSet>
      <dgm:spPr/>
      <dgm:t>
        <a:bodyPr/>
        <a:lstStyle/>
        <a:p>
          <a:endParaRPr lang="es-PE"/>
        </a:p>
      </dgm:t>
    </dgm:pt>
    <dgm:pt modelId="{B66B5E97-68ED-4DAF-84BF-9FC2ACCB31B4}" type="pres">
      <dgm:prSet presAssocID="{746A3946-B2CC-4841-A7AF-5E93583EC082}" presName="Name9" presStyleLbl="parChTrans1D2" presStyleIdx="2" presStyleCnt="5"/>
      <dgm:spPr/>
      <dgm:t>
        <a:bodyPr/>
        <a:lstStyle/>
        <a:p>
          <a:endParaRPr lang="es-PE"/>
        </a:p>
      </dgm:t>
    </dgm:pt>
    <dgm:pt modelId="{53E36E1B-67B9-41A7-A21C-7D429744A1D7}" type="pres">
      <dgm:prSet presAssocID="{746A3946-B2CC-4841-A7AF-5E93583EC082}" presName="connTx" presStyleLbl="parChTrans1D2" presStyleIdx="2" presStyleCnt="5"/>
      <dgm:spPr/>
      <dgm:t>
        <a:bodyPr/>
        <a:lstStyle/>
        <a:p>
          <a:endParaRPr lang="es-PE"/>
        </a:p>
      </dgm:t>
    </dgm:pt>
    <dgm:pt modelId="{D9B4F1F4-50E1-4986-B218-5895207A38F5}" type="pres">
      <dgm:prSet presAssocID="{3900C230-99C9-4E6A-BDB8-330793EDA7F9}" presName="node" presStyleLbl="node1" presStyleIdx="2" presStyleCnt="5" custScaleX="89310" custScaleY="83123" custRadScaleRad="116033" custRadScaleInc="436343">
        <dgm:presLayoutVars>
          <dgm:bulletEnabled val="1"/>
        </dgm:presLayoutVars>
      </dgm:prSet>
      <dgm:spPr/>
      <dgm:t>
        <a:bodyPr/>
        <a:lstStyle/>
        <a:p>
          <a:endParaRPr lang="es-PE"/>
        </a:p>
      </dgm:t>
    </dgm:pt>
    <dgm:pt modelId="{18A3FCD7-9B8E-4413-8FA2-B927B1BD5D70}" type="pres">
      <dgm:prSet presAssocID="{74280508-4B11-4057-93BB-CEF33AF3BC5E}" presName="Name9" presStyleLbl="parChTrans1D2" presStyleIdx="3" presStyleCnt="5"/>
      <dgm:spPr/>
      <dgm:t>
        <a:bodyPr/>
        <a:lstStyle/>
        <a:p>
          <a:endParaRPr lang="es-PE"/>
        </a:p>
      </dgm:t>
    </dgm:pt>
    <dgm:pt modelId="{6FF4CF5D-7A0C-4AE0-A867-C3D54BE12FAA}" type="pres">
      <dgm:prSet presAssocID="{74280508-4B11-4057-93BB-CEF33AF3BC5E}" presName="connTx" presStyleLbl="parChTrans1D2" presStyleIdx="3" presStyleCnt="5"/>
      <dgm:spPr/>
      <dgm:t>
        <a:bodyPr/>
        <a:lstStyle/>
        <a:p>
          <a:endParaRPr lang="es-PE"/>
        </a:p>
      </dgm:t>
    </dgm:pt>
    <dgm:pt modelId="{D2829B7B-BC9C-4BE0-BD27-7BE41F143E92}" type="pres">
      <dgm:prSet presAssocID="{EE8890CC-CC41-423C-A95D-DE456202F2E5}" presName="node" presStyleLbl="node1" presStyleIdx="3" presStyleCnt="5" custScaleX="82025" custScaleY="82207" custRadScaleRad="166384" custRadScaleInc="-342535">
        <dgm:presLayoutVars>
          <dgm:bulletEnabled val="1"/>
        </dgm:presLayoutVars>
      </dgm:prSet>
      <dgm:spPr/>
      <dgm:t>
        <a:bodyPr/>
        <a:lstStyle/>
        <a:p>
          <a:endParaRPr lang="es-PE"/>
        </a:p>
      </dgm:t>
    </dgm:pt>
    <dgm:pt modelId="{260F6338-31AE-45B9-A98C-DDFECFBC4AD2}" type="pres">
      <dgm:prSet presAssocID="{01090382-0D1F-4A74-801C-FD2900C67B20}" presName="Name9" presStyleLbl="parChTrans1D2" presStyleIdx="4" presStyleCnt="5"/>
      <dgm:spPr/>
      <dgm:t>
        <a:bodyPr/>
        <a:lstStyle/>
        <a:p>
          <a:endParaRPr lang="es-PE"/>
        </a:p>
      </dgm:t>
    </dgm:pt>
    <dgm:pt modelId="{3B010B0C-A62E-4898-8CC6-EB872D2437B7}" type="pres">
      <dgm:prSet presAssocID="{01090382-0D1F-4A74-801C-FD2900C67B20}" presName="connTx" presStyleLbl="parChTrans1D2" presStyleIdx="4" presStyleCnt="5"/>
      <dgm:spPr/>
      <dgm:t>
        <a:bodyPr/>
        <a:lstStyle/>
        <a:p>
          <a:endParaRPr lang="es-PE"/>
        </a:p>
      </dgm:t>
    </dgm:pt>
    <dgm:pt modelId="{66415A23-1734-407D-B4C8-EDE855396356}" type="pres">
      <dgm:prSet presAssocID="{4BBAEBB5-2D32-480F-A249-3D37132C8AB1}" presName="node" presStyleLbl="node1" presStyleIdx="4" presStyleCnt="5" custScaleX="84711" custScaleY="81689" custRadScaleRad="126777" custRadScaleInc="-461958">
        <dgm:presLayoutVars>
          <dgm:bulletEnabled val="1"/>
        </dgm:presLayoutVars>
      </dgm:prSet>
      <dgm:spPr/>
      <dgm:t>
        <a:bodyPr/>
        <a:lstStyle/>
        <a:p>
          <a:endParaRPr lang="es-PE"/>
        </a:p>
      </dgm:t>
    </dgm:pt>
  </dgm:ptLst>
  <dgm:cxnLst>
    <dgm:cxn modelId="{E8A363F2-47C3-4897-BF22-DA3A56824EFB}" srcId="{BDD711B1-3006-4ACF-9767-ED2F88131148}" destId="{4BBAEBB5-2D32-480F-A249-3D37132C8AB1}" srcOrd="4" destOrd="0" parTransId="{01090382-0D1F-4A74-801C-FD2900C67B20}" sibTransId="{4D8E5342-AF0C-483F-AF38-03A625D0271C}"/>
    <dgm:cxn modelId="{6018CB05-EC75-4E21-BB3B-F56DC0DC46C5}" type="presOf" srcId="{74280508-4B11-4057-93BB-CEF33AF3BC5E}" destId="{18A3FCD7-9B8E-4413-8FA2-B927B1BD5D70}" srcOrd="0" destOrd="0" presId="urn:microsoft.com/office/officeart/2005/8/layout/radial1"/>
    <dgm:cxn modelId="{11FB0BE7-716B-4966-9B7A-0A98F5D51B8A}" srcId="{CE9C3703-037A-4B00-8452-802BE504E5D7}" destId="{BDD711B1-3006-4ACF-9767-ED2F88131148}" srcOrd="0" destOrd="0" parTransId="{5C541438-77E6-4100-BD7A-ED362547247F}" sibTransId="{F9A8036B-874B-453E-B8B1-33A00011E0C5}"/>
    <dgm:cxn modelId="{05D02594-45D9-46FE-AD12-50978BFFB100}" type="presOf" srcId="{CE9C3703-037A-4B00-8452-802BE504E5D7}" destId="{84E189B6-04AD-45C4-99BA-12F6D3481F93}" srcOrd="0" destOrd="0" presId="urn:microsoft.com/office/officeart/2005/8/layout/radial1"/>
    <dgm:cxn modelId="{57522467-0189-476D-9433-A6EAFAC9B639}" type="presOf" srcId="{3900C230-99C9-4E6A-BDB8-330793EDA7F9}" destId="{D9B4F1F4-50E1-4986-B218-5895207A38F5}" srcOrd="0" destOrd="0" presId="urn:microsoft.com/office/officeart/2005/8/layout/radial1"/>
    <dgm:cxn modelId="{435F27C8-906F-4AAF-8C1F-166B6483AAE9}" type="presOf" srcId="{4BBAEBB5-2D32-480F-A249-3D37132C8AB1}" destId="{66415A23-1734-407D-B4C8-EDE855396356}" srcOrd="0" destOrd="0" presId="urn:microsoft.com/office/officeart/2005/8/layout/radial1"/>
    <dgm:cxn modelId="{D042FDEF-6A09-4535-BCCF-4BF4D1D79D36}" srcId="{BDD711B1-3006-4ACF-9767-ED2F88131148}" destId="{EE8890CC-CC41-423C-A95D-DE456202F2E5}" srcOrd="3" destOrd="0" parTransId="{74280508-4B11-4057-93BB-CEF33AF3BC5E}" sibTransId="{74EAEB1B-CAE6-49AF-9C04-10BA7B439C28}"/>
    <dgm:cxn modelId="{D593DEC4-A5A3-4963-B9CB-57B2284E46FE}" type="presOf" srcId="{B2733D2E-EEE2-4CD6-89D2-CD5D0BE9386D}" destId="{01ADAE29-0047-4917-91FA-F8045714741E}" srcOrd="0" destOrd="0" presId="urn:microsoft.com/office/officeart/2005/8/layout/radial1"/>
    <dgm:cxn modelId="{4CF0DD67-F331-4FBF-934C-32DDB9C0BA4F}" type="presOf" srcId="{C618444C-5ED2-46A1-B848-FC4F8C866CB8}" destId="{B9C1A9AA-BD68-4107-A7C6-5E13002953C1}" srcOrd="0" destOrd="0" presId="urn:microsoft.com/office/officeart/2005/8/layout/radial1"/>
    <dgm:cxn modelId="{C07C943B-3212-4D3D-ADDF-1FE6848A3096}" type="presOf" srcId="{01090382-0D1F-4A74-801C-FD2900C67B20}" destId="{3B010B0C-A62E-4898-8CC6-EB872D2437B7}" srcOrd="1" destOrd="0" presId="urn:microsoft.com/office/officeart/2005/8/layout/radial1"/>
    <dgm:cxn modelId="{BF2BD929-D0EF-4EDF-B51F-6D947AF11F03}" type="presOf" srcId="{09C9A857-9EE5-4192-B9C8-FBAD64C3B49D}" destId="{02EE50F6-7CE8-4B5F-B22B-822D10ED26CA}" srcOrd="0" destOrd="0" presId="urn:microsoft.com/office/officeart/2005/8/layout/radial1"/>
    <dgm:cxn modelId="{F309EFA5-1077-4FD2-8968-7560C0EF5A6A}" type="presOf" srcId="{746A3946-B2CC-4841-A7AF-5E93583EC082}" destId="{B66B5E97-68ED-4DAF-84BF-9FC2ACCB31B4}" srcOrd="0" destOrd="0" presId="urn:microsoft.com/office/officeart/2005/8/layout/radial1"/>
    <dgm:cxn modelId="{64805D92-D85A-4FBC-A52D-04EDEAAE587F}" type="presOf" srcId="{74280508-4B11-4057-93BB-CEF33AF3BC5E}" destId="{6FF4CF5D-7A0C-4AE0-A867-C3D54BE12FAA}" srcOrd="1" destOrd="0" presId="urn:microsoft.com/office/officeart/2005/8/layout/radial1"/>
    <dgm:cxn modelId="{6CF174BF-ECFA-465A-AA86-5CF378F56F38}" type="presOf" srcId="{B2733D2E-EEE2-4CD6-89D2-CD5D0BE9386D}" destId="{F810E2C4-2166-4EF2-9023-9500040209D8}" srcOrd="1" destOrd="0" presId="urn:microsoft.com/office/officeart/2005/8/layout/radial1"/>
    <dgm:cxn modelId="{7E9EE3CD-458E-4C7F-8AC7-F0747997BBD4}" type="presOf" srcId="{BDD711B1-3006-4ACF-9767-ED2F88131148}" destId="{F9160442-A06B-4EA2-AEE2-06F80BA537A4}" srcOrd="0" destOrd="0" presId="urn:microsoft.com/office/officeart/2005/8/layout/radial1"/>
    <dgm:cxn modelId="{DD168097-5769-46D5-99A7-8ECED7744C17}" srcId="{BDD711B1-3006-4ACF-9767-ED2F88131148}" destId="{26F213B5-F8DC-4710-82F4-C8E5572866B7}" srcOrd="1" destOrd="0" parTransId="{B2733D2E-EEE2-4CD6-89D2-CD5D0BE9386D}" sibTransId="{06A74871-7EBF-4DCA-B39F-96F8FE14B409}"/>
    <dgm:cxn modelId="{9C4F9CEB-DDAC-493F-962A-23F09F0BFEEC}" type="presOf" srcId="{746A3946-B2CC-4841-A7AF-5E93583EC082}" destId="{53E36E1B-67B9-41A7-A21C-7D429744A1D7}" srcOrd="1" destOrd="0" presId="urn:microsoft.com/office/officeart/2005/8/layout/radial1"/>
    <dgm:cxn modelId="{6C758E66-42BF-4FAC-88A6-AE1E4D057DD0}" srcId="{BDD711B1-3006-4ACF-9767-ED2F88131148}" destId="{09C9A857-9EE5-4192-B9C8-FBAD64C3B49D}" srcOrd="0" destOrd="0" parTransId="{C618444C-5ED2-46A1-B848-FC4F8C866CB8}" sibTransId="{7F988A5F-324F-4911-AE6D-57BDBDEC8D57}"/>
    <dgm:cxn modelId="{B3AD8631-FEFB-4D1F-B07B-4B41BF41ED50}" type="presOf" srcId="{EE8890CC-CC41-423C-A95D-DE456202F2E5}" destId="{D2829B7B-BC9C-4BE0-BD27-7BE41F143E92}" srcOrd="0" destOrd="0" presId="urn:microsoft.com/office/officeart/2005/8/layout/radial1"/>
    <dgm:cxn modelId="{064E668E-290A-4247-83F9-6C11F93FFF6C}" type="presOf" srcId="{C618444C-5ED2-46A1-B848-FC4F8C866CB8}" destId="{99F3A06D-D2C8-406D-85E6-9EBBE7154958}" srcOrd="1" destOrd="0" presId="urn:microsoft.com/office/officeart/2005/8/layout/radial1"/>
    <dgm:cxn modelId="{801A8FF8-FED8-4C85-9212-6571C838A493}" srcId="{BDD711B1-3006-4ACF-9767-ED2F88131148}" destId="{3900C230-99C9-4E6A-BDB8-330793EDA7F9}" srcOrd="2" destOrd="0" parTransId="{746A3946-B2CC-4841-A7AF-5E93583EC082}" sibTransId="{A3E04AB1-528C-434E-AF5F-B3339A97C9BC}"/>
    <dgm:cxn modelId="{EFAAECBD-5551-4FF5-A2D3-3E0F39C4969A}" type="presOf" srcId="{01090382-0D1F-4A74-801C-FD2900C67B20}" destId="{260F6338-31AE-45B9-A98C-DDFECFBC4AD2}" srcOrd="0" destOrd="0" presId="urn:microsoft.com/office/officeart/2005/8/layout/radial1"/>
    <dgm:cxn modelId="{D1120FA2-D98D-4493-90E6-19C6FDA888EA}" type="presOf" srcId="{26F213B5-F8DC-4710-82F4-C8E5572866B7}" destId="{D3085986-E370-4D2C-BA97-CA4274A86AA6}" srcOrd="0" destOrd="0" presId="urn:microsoft.com/office/officeart/2005/8/layout/radial1"/>
    <dgm:cxn modelId="{A77569C7-F050-4F9E-B589-245F163A2C12}" type="presParOf" srcId="{84E189B6-04AD-45C4-99BA-12F6D3481F93}" destId="{F9160442-A06B-4EA2-AEE2-06F80BA537A4}" srcOrd="0" destOrd="0" presId="urn:microsoft.com/office/officeart/2005/8/layout/radial1"/>
    <dgm:cxn modelId="{75279F2B-A02B-4D4F-B6E4-6A9B79E4B88B}" type="presParOf" srcId="{84E189B6-04AD-45C4-99BA-12F6D3481F93}" destId="{B9C1A9AA-BD68-4107-A7C6-5E13002953C1}" srcOrd="1" destOrd="0" presId="urn:microsoft.com/office/officeart/2005/8/layout/radial1"/>
    <dgm:cxn modelId="{5356F749-7698-4038-9C0B-CCC32D6E91CC}" type="presParOf" srcId="{B9C1A9AA-BD68-4107-A7C6-5E13002953C1}" destId="{99F3A06D-D2C8-406D-85E6-9EBBE7154958}" srcOrd="0" destOrd="0" presId="urn:microsoft.com/office/officeart/2005/8/layout/radial1"/>
    <dgm:cxn modelId="{A89359B3-D175-4563-9415-8D44E719A091}" type="presParOf" srcId="{84E189B6-04AD-45C4-99BA-12F6D3481F93}" destId="{02EE50F6-7CE8-4B5F-B22B-822D10ED26CA}" srcOrd="2" destOrd="0" presId="urn:microsoft.com/office/officeart/2005/8/layout/radial1"/>
    <dgm:cxn modelId="{00221C74-561E-4827-875B-0701B4004407}" type="presParOf" srcId="{84E189B6-04AD-45C4-99BA-12F6D3481F93}" destId="{01ADAE29-0047-4917-91FA-F8045714741E}" srcOrd="3" destOrd="0" presId="urn:microsoft.com/office/officeart/2005/8/layout/radial1"/>
    <dgm:cxn modelId="{F41FE1F3-95A2-499C-9F36-85DB1EC8701D}" type="presParOf" srcId="{01ADAE29-0047-4917-91FA-F8045714741E}" destId="{F810E2C4-2166-4EF2-9023-9500040209D8}" srcOrd="0" destOrd="0" presId="urn:microsoft.com/office/officeart/2005/8/layout/radial1"/>
    <dgm:cxn modelId="{68CF05EA-45EF-4819-85EE-E773757E6B6C}" type="presParOf" srcId="{84E189B6-04AD-45C4-99BA-12F6D3481F93}" destId="{D3085986-E370-4D2C-BA97-CA4274A86AA6}" srcOrd="4" destOrd="0" presId="urn:microsoft.com/office/officeart/2005/8/layout/radial1"/>
    <dgm:cxn modelId="{78C8A165-D1AC-49B5-B2A4-19697ED65C90}" type="presParOf" srcId="{84E189B6-04AD-45C4-99BA-12F6D3481F93}" destId="{B66B5E97-68ED-4DAF-84BF-9FC2ACCB31B4}" srcOrd="5" destOrd="0" presId="urn:microsoft.com/office/officeart/2005/8/layout/radial1"/>
    <dgm:cxn modelId="{B07ADF41-04A8-44C4-B368-AABAB3E0EFD7}" type="presParOf" srcId="{B66B5E97-68ED-4DAF-84BF-9FC2ACCB31B4}" destId="{53E36E1B-67B9-41A7-A21C-7D429744A1D7}" srcOrd="0" destOrd="0" presId="urn:microsoft.com/office/officeart/2005/8/layout/radial1"/>
    <dgm:cxn modelId="{83465014-882A-4F27-91CA-5BBA720C79CC}" type="presParOf" srcId="{84E189B6-04AD-45C4-99BA-12F6D3481F93}" destId="{D9B4F1F4-50E1-4986-B218-5895207A38F5}" srcOrd="6" destOrd="0" presId="urn:microsoft.com/office/officeart/2005/8/layout/radial1"/>
    <dgm:cxn modelId="{60855C9B-99A3-4C8E-9191-5A2C2CE5CCCB}" type="presParOf" srcId="{84E189B6-04AD-45C4-99BA-12F6D3481F93}" destId="{18A3FCD7-9B8E-4413-8FA2-B927B1BD5D70}" srcOrd="7" destOrd="0" presId="urn:microsoft.com/office/officeart/2005/8/layout/radial1"/>
    <dgm:cxn modelId="{AFEBA316-491C-47C7-B7DC-EB64FA9A36F4}" type="presParOf" srcId="{18A3FCD7-9B8E-4413-8FA2-B927B1BD5D70}" destId="{6FF4CF5D-7A0C-4AE0-A867-C3D54BE12FAA}" srcOrd="0" destOrd="0" presId="urn:microsoft.com/office/officeart/2005/8/layout/radial1"/>
    <dgm:cxn modelId="{8B0FC05E-FF06-4297-A9DE-EE2FB1BF81B0}" type="presParOf" srcId="{84E189B6-04AD-45C4-99BA-12F6D3481F93}" destId="{D2829B7B-BC9C-4BE0-BD27-7BE41F143E92}" srcOrd="8" destOrd="0" presId="urn:microsoft.com/office/officeart/2005/8/layout/radial1"/>
    <dgm:cxn modelId="{17B4A4E0-1BF6-41E3-BD6D-CD93CA6FD7C5}" type="presParOf" srcId="{84E189B6-04AD-45C4-99BA-12F6D3481F93}" destId="{260F6338-31AE-45B9-A98C-DDFECFBC4AD2}" srcOrd="9" destOrd="0" presId="urn:microsoft.com/office/officeart/2005/8/layout/radial1"/>
    <dgm:cxn modelId="{26DB5CB5-E569-4368-8758-FFD1348EB68D}" type="presParOf" srcId="{260F6338-31AE-45B9-A98C-DDFECFBC4AD2}" destId="{3B010B0C-A62E-4898-8CC6-EB872D2437B7}" srcOrd="0" destOrd="0" presId="urn:microsoft.com/office/officeart/2005/8/layout/radial1"/>
    <dgm:cxn modelId="{4C38CFB9-0F34-4465-88FA-14DA9BD0E5DC}" type="presParOf" srcId="{84E189B6-04AD-45C4-99BA-12F6D3481F93}" destId="{66415A23-1734-407D-B4C8-EDE855396356}" srcOrd="10"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431067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4deab530_8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4deab530_8_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36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390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4deab530_8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4deab530_8_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816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6493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311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196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2845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819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4deab530_8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4deab530_8_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417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6037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4deab530_8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4deab530_8_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575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6886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956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4deab530_8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4deab530_8_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0515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49800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4deab530_8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4deab530_8_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6000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0667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4812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7762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1826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a:extLst>
              <a:ext uri="{FF2B5EF4-FFF2-40B4-BE49-F238E27FC236}">
                <a16:creationId xmlns:a16="http://schemas.microsoft.com/office/drawing/2014/main" xmlns="" id="{166FECBE-B0D5-8643-BD03-078200F29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2 Marcador de notas">
            <a:extLst>
              <a:ext uri="{FF2B5EF4-FFF2-40B4-BE49-F238E27FC236}">
                <a16:creationId xmlns:a16="http://schemas.microsoft.com/office/drawing/2014/main" xmlns="" id="{53DD5214-92CE-1144-819F-A5D1D12385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PE" dirty="0"/>
          </a:p>
        </p:txBody>
      </p:sp>
      <p:sp>
        <p:nvSpPr>
          <p:cNvPr id="54275" name="3 Marcador de número de diapositiva">
            <a:extLst>
              <a:ext uri="{FF2B5EF4-FFF2-40B4-BE49-F238E27FC236}">
                <a16:creationId xmlns:a16="http://schemas.microsoft.com/office/drawing/2014/main" xmlns="" id="{1F13EB3D-5C5A-D940-BFEC-1F9E5EA0F9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6EC2223A-4A28-3549-ABEE-4B7B8C241CBD}" type="slidenum">
              <a:rPr lang="en-US" altLang="es-PE" smtClean="0">
                <a:latin typeface="Verdana" panose="020B0604030504040204" pitchFamily="34" charset="0"/>
              </a:rPr>
              <a:pPr fontAlgn="base">
                <a:spcBef>
                  <a:spcPct val="0"/>
                </a:spcBef>
                <a:spcAft>
                  <a:spcPct val="0"/>
                </a:spcAft>
              </a:pPr>
              <a:t>31</a:t>
            </a:fld>
            <a:endParaRPr lang="en-US" altLang="es-PE" dirty="0">
              <a:latin typeface="Verdana" panose="020B0604030504040204" pitchFamily="34" charset="0"/>
            </a:endParaRPr>
          </a:p>
        </p:txBody>
      </p:sp>
    </p:spTree>
    <p:extLst>
      <p:ext uri="{BB962C8B-B14F-4D97-AF65-F5344CB8AC3E}">
        <p14:creationId xmlns:p14="http://schemas.microsoft.com/office/powerpoint/2010/main" val="2942829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5684d0cd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5684d0cd0_0_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244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4deab530_8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4deab530_8_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222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326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4deab530_8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4deab530_8_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944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7353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879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4deab530_8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4deab530_8_2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000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xmlns="" id="{53BFF981-4F11-E5BB-8EFA-F4753F89B2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xmlns="" id="{45D9CF80-8DA0-A3E4-57D5-B574A21AC3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dirty="0"/>
          </a:p>
        </p:txBody>
      </p:sp>
      <p:sp>
        <p:nvSpPr>
          <p:cNvPr id="4" name="Marcador de número de diapositiva 3">
            <a:extLst>
              <a:ext uri="{FF2B5EF4-FFF2-40B4-BE49-F238E27FC236}">
                <a16:creationId xmlns:a16="http://schemas.microsoft.com/office/drawing/2014/main" xmlns="" id="{3C8CAF1B-05CC-0D8E-CDF2-FBA3D4B43B8C}"/>
              </a:ext>
            </a:extLst>
          </p:cNvPr>
          <p:cNvSpPr>
            <a:spLocks noGrp="1"/>
          </p:cNvSpPr>
          <p:nvPr>
            <p:ph type="sldNum" sz="quarter" idx="5"/>
          </p:nvPr>
        </p:nvSpPr>
        <p:spPr/>
        <p:txBody>
          <a:bodyPr/>
          <a:lstStyle/>
          <a:p>
            <a:pPr fontAlgn="auto">
              <a:spcBef>
                <a:spcPts val="0"/>
              </a:spcBef>
              <a:spcAft>
                <a:spcPts val="0"/>
              </a:spcAft>
              <a:defRPr/>
            </a:pPr>
            <a:fld id="{E330786E-18A1-4CC3-9C46-7DCF391C33C7}" type="slidenum">
              <a:rPr lang="es-PE">
                <a:solidFill>
                  <a:prstClr val="black"/>
                </a:solidFill>
                <a:latin typeface="Calibri"/>
                <a:cs typeface="+mn-cs"/>
              </a:rPr>
              <a:pPr fontAlgn="auto">
                <a:spcBef>
                  <a:spcPts val="0"/>
                </a:spcBef>
                <a:spcAft>
                  <a:spcPts val="0"/>
                </a:spcAft>
                <a:defRPr/>
              </a:pPr>
              <a:t>12</a:t>
            </a:fld>
            <a:endParaRPr lang="es-PE" dirty="0">
              <a:solidFill>
                <a:prstClr val="black"/>
              </a:solidFill>
              <a:latin typeface="Calibri"/>
              <a:cs typeface="+mn-cs"/>
            </a:endParaRPr>
          </a:p>
        </p:txBody>
      </p:sp>
    </p:spTree>
    <p:extLst>
      <p:ext uri="{BB962C8B-B14F-4D97-AF65-F5344CB8AC3E}">
        <p14:creationId xmlns:p14="http://schemas.microsoft.com/office/powerpoint/2010/main" val="296375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219807" y="40289"/>
            <a:ext cx="8792575" cy="534666"/>
          </a:xfrm>
        </p:spPr>
        <p:txBody>
          <a:bodyPr>
            <a:normAutofit/>
          </a:bodyPr>
          <a:lstStyle>
            <a:lvl1pPr algn="ctr">
              <a:defRPr sz="2100" b="1">
                <a:solidFill>
                  <a:srgbClr val="006EA9"/>
                </a:solidFill>
              </a:defRPr>
            </a:lvl1pPr>
          </a:lstStyle>
          <a:p>
            <a:r>
              <a:rPr lang="es-ES" dirty="0"/>
              <a:t>Haga clic para modificar el estilo de título del patrón</a:t>
            </a:r>
            <a:endParaRPr lang="es-PE" dirty="0"/>
          </a:p>
        </p:txBody>
      </p:sp>
      <p:sp>
        <p:nvSpPr>
          <p:cNvPr id="3" name="Marcador de fecha 2"/>
          <p:cNvSpPr>
            <a:spLocks noGrp="1"/>
          </p:cNvSpPr>
          <p:nvPr>
            <p:ph type="dt" sz="half" idx="10"/>
          </p:nvPr>
        </p:nvSpPr>
        <p:spPr/>
        <p:txBody>
          <a:bodyPr/>
          <a:lstStyle/>
          <a:p>
            <a:pPr>
              <a:defRPr/>
            </a:pPr>
            <a:fld id="{5DEF4BBF-FD62-4463-9A1B-EF91063056DB}" type="datetimeFigureOut">
              <a:rPr lang="es-PE" smtClean="0">
                <a:solidFill>
                  <a:prstClr val="black">
                    <a:tint val="75000"/>
                  </a:prstClr>
                </a:solidFill>
              </a:rPr>
              <a:pPr>
                <a:defRPr/>
              </a:pPr>
              <a:t>13/04/2023</a:t>
            </a:fld>
            <a:endParaRPr lang="es-PE" dirty="0">
              <a:solidFill>
                <a:prstClr val="black">
                  <a:tint val="75000"/>
                </a:prstClr>
              </a:solidFill>
            </a:endParaRPr>
          </a:p>
        </p:txBody>
      </p:sp>
      <p:sp>
        <p:nvSpPr>
          <p:cNvPr id="4" name="Marcador de pie de página 3"/>
          <p:cNvSpPr>
            <a:spLocks noGrp="1"/>
          </p:cNvSpPr>
          <p:nvPr>
            <p:ph type="ftr" sz="quarter" idx="11"/>
          </p:nvPr>
        </p:nvSpPr>
        <p:spPr/>
        <p:txBody>
          <a:bodyPr/>
          <a:lstStyle/>
          <a:p>
            <a:pPr>
              <a:defRPr/>
            </a:pPr>
            <a:endParaRPr lang="es-PE"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pPr>
              <a:defRPr/>
            </a:pPr>
            <a:fld id="{8CC88E1F-5CFC-4FD5-A796-4FF046046D0B}" type="slidenum">
              <a:rPr lang="es-PE" smtClean="0">
                <a:solidFill>
                  <a:prstClr val="black">
                    <a:tint val="75000"/>
                  </a:prstClr>
                </a:solidFill>
              </a:rPr>
              <a:pPr>
                <a:defRPr/>
              </a:pPr>
              <a:t>‹Nº›</a:t>
            </a:fld>
            <a:endParaRPr lang="es-PE" dirty="0">
              <a:solidFill>
                <a:prstClr val="black">
                  <a:tint val="75000"/>
                </a:prstClr>
              </a:solidFill>
            </a:endParaRPr>
          </a:p>
        </p:txBody>
      </p:sp>
      <p:pic>
        <p:nvPicPr>
          <p:cNvPr id="6" name="Imagen 5">
            <a:extLst>
              <a:ext uri="{FF2B5EF4-FFF2-40B4-BE49-F238E27FC236}">
                <a16:creationId xmlns:a16="http://schemas.microsoft.com/office/drawing/2014/main" xmlns="" id="{ED78710B-A0A0-1C4B-8F00-BD3DD970B6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2490" y="4783834"/>
            <a:ext cx="875868" cy="278806"/>
          </a:xfrm>
          <a:prstGeom prst="rect">
            <a:avLst/>
          </a:prstGeom>
        </p:spPr>
      </p:pic>
      <p:pic>
        <p:nvPicPr>
          <p:cNvPr id="7" name="Imagen 6" descr="cabecera PCM SDOT.png">
            <a:extLst>
              <a:ext uri="{FF2B5EF4-FFF2-40B4-BE49-F238E27FC236}">
                <a16:creationId xmlns:a16="http://schemas.microsoft.com/office/drawing/2014/main" xmlns="" id="{CC205842-1E1D-5247-A3D4-4B39CE81C0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6883" y="4783481"/>
            <a:ext cx="1431709" cy="282579"/>
          </a:xfrm>
          <a:prstGeom prst="rect">
            <a:avLst/>
          </a:prstGeom>
        </p:spPr>
      </p:pic>
      <p:cxnSp>
        <p:nvCxnSpPr>
          <p:cNvPr id="9" name="Conector recto 3">
            <a:extLst>
              <a:ext uri="{FF2B5EF4-FFF2-40B4-BE49-F238E27FC236}">
                <a16:creationId xmlns:a16="http://schemas.microsoft.com/office/drawing/2014/main" xmlns="" id="{C06BC38E-1B31-5341-A25C-F4D50BF2E217}"/>
              </a:ext>
            </a:extLst>
          </p:cNvPr>
          <p:cNvCxnSpPr>
            <a:cxnSpLocks/>
          </p:cNvCxnSpPr>
          <p:nvPr userDrawn="1"/>
        </p:nvCxnSpPr>
        <p:spPr>
          <a:xfrm>
            <a:off x="0" y="4696607"/>
            <a:ext cx="6153150" cy="2"/>
          </a:xfrm>
          <a:prstGeom prst="line">
            <a:avLst/>
          </a:prstGeom>
          <a:ln w="25400">
            <a:solidFill>
              <a:srgbClr val="006EA9"/>
            </a:solidFill>
            <a:prstDash val="solid"/>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xmlns="" id="{F2C44229-EF7A-4242-9CB8-6FAF296EE9E5}"/>
              </a:ext>
            </a:extLst>
          </p:cNvPr>
          <p:cNvSpPr/>
          <p:nvPr userDrawn="1"/>
        </p:nvSpPr>
        <p:spPr>
          <a:xfrm rot="5400000">
            <a:off x="-2238400" y="2238402"/>
            <a:ext cx="4696607" cy="219808"/>
          </a:xfrm>
          <a:prstGeom prst="rect">
            <a:avLst/>
          </a:prstGeom>
          <a:solidFill>
            <a:srgbClr val="006EA9"/>
          </a:solidFill>
          <a:ln>
            <a:solidFill>
              <a:srgbClr val="006E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62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2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cxnSp>
        <p:nvCxnSpPr>
          <p:cNvPr id="4" name="Straight Connector 32">
            <a:extLst>
              <a:ext uri="{FF2B5EF4-FFF2-40B4-BE49-F238E27FC236}">
                <a16:creationId xmlns:a16="http://schemas.microsoft.com/office/drawing/2014/main" xmlns="" id="{45E781AC-1F58-9B4C-9ABA-2C0B96188BDC}"/>
              </a:ext>
            </a:extLst>
          </p:cNvPr>
          <p:cNvCxnSpPr/>
          <p:nvPr/>
        </p:nvCxnSpPr>
        <p:spPr>
          <a:xfrm>
            <a:off x="1443038" y="1385888"/>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939CFF77-BB11-FA4A-AEA0-FDAC2A24A992}"/>
              </a:ext>
            </a:extLst>
          </p:cNvPr>
          <p:cNvSpPr>
            <a:spLocks noGrp="1"/>
          </p:cNvSpPr>
          <p:nvPr>
            <p:ph type="dt" sz="half" idx="10"/>
          </p:nvPr>
        </p:nvSpPr>
        <p:spPr/>
        <p:txBody>
          <a:bodyPr/>
          <a:lstStyle>
            <a:lvl1pPr>
              <a:defRPr/>
            </a:lvl1pPr>
          </a:lstStyle>
          <a:p>
            <a:pPr>
              <a:defRPr/>
            </a:pPr>
            <a:endParaRPr lang="es-ES" dirty="0"/>
          </a:p>
        </p:txBody>
      </p:sp>
      <p:sp>
        <p:nvSpPr>
          <p:cNvPr id="6" name="Footer Placeholder 4">
            <a:extLst>
              <a:ext uri="{FF2B5EF4-FFF2-40B4-BE49-F238E27FC236}">
                <a16:creationId xmlns:a16="http://schemas.microsoft.com/office/drawing/2014/main" xmlns="" id="{D97E1FB6-2AD4-7548-85B1-C5AF664EEC54}"/>
              </a:ext>
            </a:extLst>
          </p:cNvPr>
          <p:cNvSpPr>
            <a:spLocks noGrp="1"/>
          </p:cNvSpPr>
          <p:nvPr>
            <p:ph type="ftr" sz="quarter" idx="11"/>
          </p:nvPr>
        </p:nvSpPr>
        <p:spPr/>
        <p:txBody>
          <a:bodyPr/>
          <a:lstStyle>
            <a:lvl1pPr>
              <a:defRPr/>
            </a:lvl1pPr>
          </a:lstStyle>
          <a:p>
            <a:pPr>
              <a:defRPr/>
            </a:pPr>
            <a:endParaRPr lang="es-ES" dirty="0"/>
          </a:p>
        </p:txBody>
      </p:sp>
      <p:sp>
        <p:nvSpPr>
          <p:cNvPr id="7" name="Slide Number Placeholder 5">
            <a:extLst>
              <a:ext uri="{FF2B5EF4-FFF2-40B4-BE49-F238E27FC236}">
                <a16:creationId xmlns:a16="http://schemas.microsoft.com/office/drawing/2014/main" xmlns="" id="{AB745AD8-589B-B949-AD17-0B6ADC0FB08E}"/>
              </a:ext>
            </a:extLst>
          </p:cNvPr>
          <p:cNvSpPr>
            <a:spLocks noGrp="1"/>
          </p:cNvSpPr>
          <p:nvPr>
            <p:ph type="sldNum" sz="quarter" idx="12"/>
          </p:nvPr>
        </p:nvSpPr>
        <p:spPr/>
        <p:txBody>
          <a:bodyPr/>
          <a:lstStyle>
            <a:lvl1pPr>
              <a:defRPr/>
            </a:lvl1pPr>
          </a:lstStyle>
          <a:p>
            <a:pPr>
              <a:defRPr/>
            </a:pPr>
            <a:fld id="{B5BB9591-1AFB-DB44-8B9E-92D09F7A9D66}" type="slidenum">
              <a:rPr lang="es-ES" altLang="es-PE"/>
              <a:pPr>
                <a:defRPr/>
              </a:pPr>
              <a:t>‹Nº›</a:t>
            </a:fld>
            <a:endParaRPr lang="es-ES" altLang="es-PE" dirty="0"/>
          </a:p>
        </p:txBody>
      </p:sp>
    </p:spTree>
    <p:extLst>
      <p:ext uri="{BB962C8B-B14F-4D97-AF65-F5344CB8AC3E}">
        <p14:creationId xmlns:p14="http://schemas.microsoft.com/office/powerpoint/2010/main" val="293189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15.e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6.png"/><Relationship Id="rId7" Type="http://schemas.openxmlformats.org/officeDocument/2006/relationships/image" Target="../media/image5.png"/><Relationship Id="rId12"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Colors" Target="../diagrams/colors1.xml"/><Relationship Id="rId5" Type="http://schemas.openxmlformats.org/officeDocument/2006/relationships/image" Target="../media/image7.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Rectángulo 6">
            <a:extLst>
              <a:ext uri="{FF2B5EF4-FFF2-40B4-BE49-F238E27FC236}">
                <a16:creationId xmlns:a16="http://schemas.microsoft.com/office/drawing/2014/main" xmlns="" id="{BCBEF684-60FC-407E-B91F-154B62C0D4A1}"/>
              </a:ext>
            </a:extLst>
          </p:cNvPr>
          <p:cNvSpPr/>
          <p:nvPr/>
        </p:nvSpPr>
        <p:spPr>
          <a:xfrm>
            <a:off x="-12186" y="749508"/>
            <a:ext cx="9144000" cy="43939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6" name="Google Shape;56;p13" descr="Imagen que contiene Interfaz de usuario gráfica&#10;&#10;Descripción generada automáticamente"/>
          <p:cNvPicPr preferRelativeResize="0"/>
          <p:nvPr/>
        </p:nvPicPr>
        <p:blipFill rotWithShape="1">
          <a:blip r:embed="rId3">
            <a:alphaModFix/>
          </a:blip>
          <a:srcRect l="21377" t="30090" r="18078" b="27782"/>
          <a:stretch/>
        </p:blipFill>
        <p:spPr>
          <a:xfrm>
            <a:off x="7542044" y="129199"/>
            <a:ext cx="1382712" cy="541337"/>
          </a:xfrm>
          <a:prstGeom prst="rect">
            <a:avLst/>
          </a:prstGeom>
          <a:noFill/>
          <a:ln>
            <a:noFill/>
          </a:ln>
        </p:spPr>
      </p:pic>
      <p:sp>
        <p:nvSpPr>
          <p:cNvPr id="57" name="Google Shape;57;p13"/>
          <p:cNvSpPr txBox="1">
            <a:spLocks noGrp="1"/>
          </p:cNvSpPr>
          <p:nvPr>
            <p:ph type="subTitle" idx="1"/>
          </p:nvPr>
        </p:nvSpPr>
        <p:spPr>
          <a:xfrm>
            <a:off x="194872" y="1763274"/>
            <a:ext cx="8729884" cy="1388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770"/>
              <a:buNone/>
            </a:pPr>
            <a:r>
              <a:rPr lang="es-PE" sz="3200" b="1" dirty="0">
                <a:solidFill>
                  <a:schemeClr val="bg1"/>
                </a:solidFill>
                <a:latin typeface="Calibri" panose="020F0502020204030204" pitchFamily="34" charset="0"/>
                <a:ea typeface="Montserrat"/>
                <a:cs typeface="Times New Roman" panose="02020603050405020304" pitchFamily="18" charset="0"/>
                <a:sym typeface="Montserrat"/>
              </a:rPr>
              <a:t>SECRETARÍA DE DEMARCACIÓN Y ORGANIZACIÓN TERRITORIAL</a:t>
            </a:r>
            <a:endParaRPr lang="es-PE" sz="2400" b="1" dirty="0">
              <a:solidFill>
                <a:schemeClr val="bg1"/>
              </a:solidFill>
              <a:latin typeface="Montserrat"/>
              <a:ea typeface="Montserrat"/>
              <a:cs typeface="Montserrat"/>
              <a:sym typeface="Montserrat"/>
            </a:endParaRPr>
          </a:p>
        </p:txBody>
      </p:sp>
      <p:cxnSp>
        <p:nvCxnSpPr>
          <p:cNvPr id="58" name="Google Shape;58;p13"/>
          <p:cNvCxnSpPr>
            <a:cxnSpLocks/>
          </p:cNvCxnSpPr>
          <p:nvPr/>
        </p:nvCxnSpPr>
        <p:spPr>
          <a:xfrm>
            <a:off x="2130425" y="3088106"/>
            <a:ext cx="5034756" cy="0"/>
          </a:xfrm>
          <a:prstGeom prst="straightConnector1">
            <a:avLst/>
          </a:prstGeom>
          <a:noFill/>
          <a:ln w="9525" cap="flat" cmpd="sng">
            <a:solidFill>
              <a:srgbClr val="FFFFFF"/>
            </a:solidFill>
            <a:prstDash val="solid"/>
            <a:round/>
            <a:headEnd type="none" w="sm" len="sm"/>
            <a:tailEnd type="none" w="sm" len="sm"/>
          </a:ln>
        </p:spPr>
      </p:cxnSp>
      <p:sp>
        <p:nvSpPr>
          <p:cNvPr id="60" name="Google Shape;60;p13"/>
          <p:cNvSpPr txBox="1">
            <a:spLocks noGrp="1"/>
          </p:cNvSpPr>
          <p:nvPr>
            <p:ph type="ctrTitle"/>
          </p:nvPr>
        </p:nvSpPr>
        <p:spPr>
          <a:xfrm>
            <a:off x="1791770" y="3063099"/>
            <a:ext cx="5560451" cy="5195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PE" sz="2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VICEMINISTERIO DE GOBERNANZA TERRITORIAL</a:t>
            </a:r>
            <a:endParaRPr sz="2100" b="1" dirty="0">
              <a:solidFill>
                <a:schemeClr val="bg1"/>
              </a:solidFill>
              <a:latin typeface="Montserrat"/>
              <a:ea typeface="Montserrat"/>
              <a:cs typeface="Montserrat"/>
              <a:sym typeface="Montserrat"/>
            </a:endParaRPr>
          </a:p>
        </p:txBody>
      </p:sp>
      <p:pic>
        <p:nvPicPr>
          <p:cNvPr id="9" name="Imagen 8">
            <a:extLst>
              <a:ext uri="{FF2B5EF4-FFF2-40B4-BE49-F238E27FC236}">
                <a16:creationId xmlns:a16="http://schemas.microsoft.com/office/drawing/2014/main" xmlns="" id="{3E69216A-B735-459A-858E-1C47A39859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5" t="29483" r="45741" b="30413"/>
          <a:stretch/>
        </p:blipFill>
        <p:spPr bwMode="auto">
          <a:xfrm>
            <a:off x="121494" y="164484"/>
            <a:ext cx="3750965" cy="506052"/>
          </a:xfrm>
          <a:prstGeom prst="rect">
            <a:avLst/>
          </a:prstGeom>
          <a:noFill/>
        </p:spPr>
      </p:pic>
      <p:pic>
        <p:nvPicPr>
          <p:cNvPr id="2" name="Imagen 1">
            <a:extLst>
              <a:ext uri="{FF2B5EF4-FFF2-40B4-BE49-F238E27FC236}">
                <a16:creationId xmlns:a16="http://schemas.microsoft.com/office/drawing/2014/main" xmlns="" id="{6A3D0FC0-596B-4048-9BE1-5B50CCADC9D1}"/>
              </a:ext>
            </a:extLst>
          </p:cNvPr>
          <p:cNvPicPr>
            <a:picLocks noChangeAspect="1"/>
          </p:cNvPicPr>
          <p:nvPr/>
        </p:nvPicPr>
        <p:blipFill>
          <a:blip r:embed="rId5"/>
          <a:stretch>
            <a:fillRect/>
          </a:stretch>
        </p:blipFill>
        <p:spPr>
          <a:xfrm>
            <a:off x="3989776" y="231566"/>
            <a:ext cx="1164437" cy="3718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05075" y="140878"/>
            <a:ext cx="3441719" cy="307119"/>
          </a:xfrm>
          <a:prstGeom prst="rect">
            <a:avLst/>
          </a:prstGeom>
          <a:noFill/>
        </p:spPr>
      </p:pic>
      <p:pic>
        <p:nvPicPr>
          <p:cNvPr id="8" name="Imagen 7">
            <a:extLst>
              <a:ext uri="{FF2B5EF4-FFF2-40B4-BE49-F238E27FC236}">
                <a16:creationId xmlns:a16="http://schemas.microsoft.com/office/drawing/2014/main" xmlns="" id="{0A49EFE5-0EEF-475B-A2FA-9CF35C599787}"/>
              </a:ext>
            </a:extLst>
          </p:cNvPr>
          <p:cNvPicPr>
            <a:picLocks noChangeAspect="1"/>
          </p:cNvPicPr>
          <p:nvPr/>
        </p:nvPicPr>
        <p:blipFill>
          <a:blip r:embed="rId7"/>
          <a:stretch>
            <a:fillRect/>
          </a:stretch>
        </p:blipFill>
        <p:spPr>
          <a:xfrm>
            <a:off x="3623881" y="118343"/>
            <a:ext cx="1032196" cy="329654"/>
          </a:xfrm>
          <a:prstGeom prst="rect">
            <a:avLst/>
          </a:prstGeom>
        </p:spPr>
      </p:pic>
      <p:sp>
        <p:nvSpPr>
          <p:cNvPr id="4" name="AutoShape 31">
            <a:extLst>
              <a:ext uri="{FF2B5EF4-FFF2-40B4-BE49-F238E27FC236}">
                <a16:creationId xmlns:a16="http://schemas.microsoft.com/office/drawing/2014/main" xmlns="" id="{F3D6FB46-CD8B-E085-1C7E-8718AACDE83C}"/>
              </a:ext>
            </a:extLst>
          </p:cNvPr>
          <p:cNvSpPr>
            <a:spLocks noChangeArrowheads="1"/>
          </p:cNvSpPr>
          <p:nvPr/>
        </p:nvSpPr>
        <p:spPr bwMode="auto">
          <a:xfrm>
            <a:off x="0" y="552912"/>
            <a:ext cx="3893518" cy="288468"/>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ES" altLang="es-PE" sz="1050" b="1" dirty="0">
                <a:solidFill>
                  <a:srgbClr val="000000"/>
                </a:solidFill>
                <a:latin typeface="Arial" panose="020B0604020202020204" pitchFamily="34" charset="0"/>
              </a:rPr>
              <a:t>MARCO GENERAL : DEFINCIONES </a:t>
            </a:r>
          </a:p>
        </p:txBody>
      </p:sp>
      <p:sp>
        <p:nvSpPr>
          <p:cNvPr id="6" name="Rectángulo 5">
            <a:extLst>
              <a:ext uri="{FF2B5EF4-FFF2-40B4-BE49-F238E27FC236}">
                <a16:creationId xmlns:a16="http://schemas.microsoft.com/office/drawing/2014/main" xmlns="" id="{76D0CF2D-4FD4-1777-6237-2BDBD155D430}"/>
              </a:ext>
            </a:extLst>
          </p:cNvPr>
          <p:cNvSpPr/>
          <p:nvPr/>
        </p:nvSpPr>
        <p:spPr>
          <a:xfrm>
            <a:off x="210150" y="1010664"/>
            <a:ext cx="7278670" cy="989117"/>
          </a:xfrm>
          <a:prstGeom prst="rect">
            <a:avLst/>
          </a:prstGeom>
        </p:spPr>
        <p:txBody>
          <a:bodyPr wrap="square">
            <a:spAutoFit/>
          </a:bodyPr>
          <a:lstStyle/>
          <a:p>
            <a:pPr algn="just"/>
            <a:r>
              <a:rPr lang="es-ES_tradnl"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DEMARCACIÓN TERRITORIAL</a:t>
            </a:r>
            <a:endParaRPr lang="es-MX" dirty="0">
              <a:solidFill>
                <a:schemeClr val="tx1"/>
              </a:solidFill>
              <a:latin typeface="Calibri" panose="020F0502020204030204" pitchFamily="34" charset="0"/>
              <a:cs typeface="Calibri" panose="020F0502020204030204" pitchFamily="34" charset="0"/>
            </a:endParaRPr>
          </a:p>
          <a:p>
            <a:pPr marL="457200" algn="just">
              <a:lnSpc>
                <a:spcPct val="107000"/>
              </a:lnSpc>
              <a:spcAft>
                <a:spcPts val="800"/>
              </a:spcAft>
            </a:pPr>
            <a:r>
              <a:rPr lang="es-ES_tradnl" kern="100" dirty="0">
                <a:effectLst/>
                <a:latin typeface="Calibri" panose="020F0502020204030204" pitchFamily="34" charset="0"/>
                <a:ea typeface="Calibri" panose="020F0502020204030204" pitchFamily="34" charset="0"/>
                <a:cs typeface="Times New Roman" panose="02020603050405020304" pitchFamily="18" charset="0"/>
              </a:rPr>
              <a:t>Es el </a:t>
            </a:r>
            <a:r>
              <a:rPr lang="es-ES_tradnl" b="1" kern="100" dirty="0">
                <a:effectLst/>
                <a:latin typeface="Calibri" panose="020F0502020204030204" pitchFamily="34" charset="0"/>
                <a:ea typeface="Calibri" panose="020F0502020204030204" pitchFamily="34" charset="0"/>
                <a:cs typeface="Times New Roman" panose="02020603050405020304" pitchFamily="18" charset="0"/>
              </a:rPr>
              <a:t>proceso técnico-geográfico </a:t>
            </a:r>
            <a:r>
              <a:rPr lang="es-ES_tradnl" kern="100" dirty="0">
                <a:effectLst/>
                <a:latin typeface="Calibri" panose="020F0502020204030204" pitchFamily="34" charset="0"/>
                <a:ea typeface="Calibri" panose="020F0502020204030204" pitchFamily="34" charset="0"/>
                <a:cs typeface="Times New Roman" panose="02020603050405020304" pitchFamily="18" charset="0"/>
              </a:rPr>
              <a:t>mediante el cual se </a:t>
            </a:r>
            <a:r>
              <a:rPr lang="es-ES_tradnl" b="1" kern="100" dirty="0">
                <a:effectLst/>
                <a:latin typeface="Calibri" panose="020F0502020204030204" pitchFamily="34" charset="0"/>
                <a:ea typeface="Calibri" panose="020F0502020204030204" pitchFamily="34" charset="0"/>
                <a:cs typeface="Times New Roman" panose="02020603050405020304" pitchFamily="18" charset="0"/>
              </a:rPr>
              <a:t>organiza el territorio </a:t>
            </a:r>
            <a:r>
              <a:rPr lang="es-ES_tradnl" kern="100" dirty="0">
                <a:effectLst/>
                <a:latin typeface="Calibri" panose="020F0502020204030204" pitchFamily="34" charset="0"/>
                <a:ea typeface="Calibri" panose="020F0502020204030204" pitchFamily="34" charset="0"/>
                <a:cs typeface="Times New Roman" panose="02020603050405020304" pitchFamily="18" charset="0"/>
              </a:rPr>
              <a:t>a partir de la definición y delimitación de las </a:t>
            </a:r>
            <a:r>
              <a:rPr lang="es-ES_tradnl" b="1" kern="100" dirty="0">
                <a:effectLst/>
                <a:latin typeface="Calibri" panose="020F0502020204030204" pitchFamily="34" charset="0"/>
                <a:ea typeface="Calibri" panose="020F0502020204030204" pitchFamily="34" charset="0"/>
                <a:cs typeface="Times New Roman" panose="02020603050405020304" pitchFamily="18" charset="0"/>
              </a:rPr>
              <a:t>circunscripciones político-administrativas </a:t>
            </a:r>
            <a:r>
              <a:rPr lang="es-ES_tradnl" kern="100" dirty="0">
                <a:effectLst/>
                <a:latin typeface="Calibri" panose="020F0502020204030204" pitchFamily="34" charset="0"/>
                <a:ea typeface="Calibri" panose="020F0502020204030204" pitchFamily="34" charset="0"/>
                <a:cs typeface="Times New Roman" panose="02020603050405020304" pitchFamily="18" charset="0"/>
              </a:rPr>
              <a:t>a nivel nacional. Es aprobada por el Congreso a propuesta del Poder Ejecutivo.</a:t>
            </a:r>
            <a:endParaRPr lang="es-PE"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xmlns="" id="{25FBF15F-965C-B334-B6E8-1E1B23FFE4E5}"/>
              </a:ext>
            </a:extLst>
          </p:cNvPr>
          <p:cNvSpPr/>
          <p:nvPr/>
        </p:nvSpPr>
        <p:spPr>
          <a:xfrm>
            <a:off x="210150" y="2355198"/>
            <a:ext cx="7278670" cy="989117"/>
          </a:xfrm>
          <a:prstGeom prst="rect">
            <a:avLst/>
          </a:prstGeom>
        </p:spPr>
        <p:txBody>
          <a:bodyPr wrap="square">
            <a:spAutoFit/>
          </a:bodyPr>
          <a:lstStyle/>
          <a:p>
            <a:pPr algn="just"/>
            <a:r>
              <a:rPr lang="es-MX"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ORGANIZACIÓN DEL TERRITORIO.-</a:t>
            </a:r>
            <a:endParaRPr lang="es-MX" dirty="0">
              <a:solidFill>
                <a:schemeClr val="tx1"/>
              </a:solidFill>
              <a:latin typeface="Calibri" panose="020F0502020204030204" pitchFamily="34" charset="0"/>
              <a:cs typeface="Calibri" panose="020F0502020204030204" pitchFamily="34" charset="0"/>
            </a:endParaRPr>
          </a:p>
          <a:p>
            <a:pPr marL="457200" algn="just">
              <a:lnSpc>
                <a:spcPct val="107000"/>
              </a:lnSpc>
              <a:spcAft>
                <a:spcPts val="800"/>
              </a:spcAft>
            </a:pPr>
            <a:r>
              <a:rPr lang="es-ES_tradnl" kern="100" dirty="0">
                <a:effectLst/>
                <a:latin typeface="Calibri" panose="020F0502020204030204" pitchFamily="34" charset="0"/>
                <a:ea typeface="Calibri" panose="020F0502020204030204" pitchFamily="34" charset="0"/>
                <a:cs typeface="Times New Roman" panose="02020603050405020304" pitchFamily="18" charset="0"/>
              </a:rPr>
              <a:t>Es el conjunto de lineamientos técnicos y normativos orientados a la adecuación de las </a:t>
            </a:r>
            <a:r>
              <a:rPr lang="es-ES_tradnl" b="1" kern="100" dirty="0">
                <a:effectLst/>
                <a:latin typeface="Calibri" panose="020F0502020204030204" pitchFamily="34" charset="0"/>
                <a:ea typeface="Calibri" panose="020F0502020204030204" pitchFamily="34" charset="0"/>
                <a:cs typeface="Times New Roman" panose="02020603050405020304" pitchFamily="18" charset="0"/>
              </a:rPr>
              <a:t>circunscripciones territoriales a la dinámica de los procesos políticos, económicos, sociales y físico-ambientales</a:t>
            </a:r>
            <a:r>
              <a:rPr lang="es-ES_tradnl" kern="100" dirty="0">
                <a:effectLst/>
                <a:latin typeface="Calibri" panose="020F0502020204030204" pitchFamily="34" charset="0"/>
                <a:ea typeface="Calibri" panose="020F0502020204030204" pitchFamily="34" charset="0"/>
                <a:cs typeface="Times New Roman" panose="02020603050405020304" pitchFamily="18" charset="0"/>
              </a:rPr>
              <a:t>.</a:t>
            </a:r>
            <a:endParaRPr lang="es-PE"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xmlns="" id="{C6ADFE35-E12A-A554-3D6B-1F2F5BBE3099}"/>
              </a:ext>
            </a:extLst>
          </p:cNvPr>
          <p:cNvSpPr/>
          <p:nvPr/>
        </p:nvSpPr>
        <p:spPr>
          <a:xfrm>
            <a:off x="210150" y="3699733"/>
            <a:ext cx="7278670" cy="1088311"/>
          </a:xfrm>
          <a:prstGeom prst="rect">
            <a:avLst/>
          </a:prstGeom>
        </p:spPr>
        <p:txBody>
          <a:bodyPr wrap="square">
            <a:spAutoFit/>
          </a:bodyPr>
          <a:lstStyle/>
          <a:p>
            <a:pPr algn="just"/>
            <a:r>
              <a:rPr lang="es-MX"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ESTUDIOS DE DIAGNOSTICO Y ORGANIZACIÓN TERRITORIAL</a:t>
            </a:r>
            <a:endParaRPr lang="es-MX" dirty="0">
              <a:solidFill>
                <a:schemeClr val="tx1"/>
              </a:solidFill>
              <a:latin typeface="Calibri" panose="020F0502020204030204" pitchFamily="34" charset="0"/>
              <a:cs typeface="Calibri" panose="020F0502020204030204" pitchFamily="34" charset="0"/>
            </a:endParaRPr>
          </a:p>
          <a:p>
            <a:pPr marL="457200" algn="just">
              <a:lnSpc>
                <a:spcPct val="107000"/>
              </a:lnSpc>
              <a:spcAft>
                <a:spcPts val="800"/>
              </a:spcAft>
            </a:pPr>
            <a:r>
              <a:rPr lang="es-MX" sz="1200" dirty="0"/>
              <a:t>Son estudios territoriales de evaluación y análisis de las interacciones físicas, culturales y económicas, las cuales transforman, estructuran y finalmente organizan la dimensión espacial y/o geográfica de las circunscripciones político-administrativas. Estos estudios forman parte de los instrumentos técnicos normativos</a:t>
            </a:r>
            <a:endParaRPr lang="es-P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380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11972" y="137669"/>
            <a:ext cx="3455573" cy="317262"/>
          </a:xfrm>
          <a:prstGeom prst="rect">
            <a:avLst/>
          </a:prstGeom>
          <a:noFill/>
        </p:spPr>
      </p:pic>
      <p:pic>
        <p:nvPicPr>
          <p:cNvPr id="8" name="Imagen 7">
            <a:extLst>
              <a:ext uri="{FF2B5EF4-FFF2-40B4-BE49-F238E27FC236}">
                <a16:creationId xmlns:a16="http://schemas.microsoft.com/office/drawing/2014/main" xmlns="" id="{0A49EFE5-0EEF-475B-A2FA-9CF35C599787}"/>
              </a:ext>
            </a:extLst>
          </p:cNvPr>
          <p:cNvPicPr>
            <a:picLocks noChangeAspect="1"/>
          </p:cNvPicPr>
          <p:nvPr/>
        </p:nvPicPr>
        <p:blipFill>
          <a:blip r:embed="rId7"/>
          <a:stretch>
            <a:fillRect/>
          </a:stretch>
        </p:blipFill>
        <p:spPr>
          <a:xfrm>
            <a:off x="3623880" y="137085"/>
            <a:ext cx="1048287" cy="334793"/>
          </a:xfrm>
          <a:prstGeom prst="rect">
            <a:avLst/>
          </a:prstGeom>
        </p:spPr>
      </p:pic>
      <p:sp>
        <p:nvSpPr>
          <p:cNvPr id="4" name="AutoShape 31">
            <a:extLst>
              <a:ext uri="{FF2B5EF4-FFF2-40B4-BE49-F238E27FC236}">
                <a16:creationId xmlns:a16="http://schemas.microsoft.com/office/drawing/2014/main" xmlns="" id="{F3D6FB46-CD8B-E085-1C7E-8718AACDE83C}"/>
              </a:ext>
            </a:extLst>
          </p:cNvPr>
          <p:cNvSpPr>
            <a:spLocks noChangeArrowheads="1"/>
          </p:cNvSpPr>
          <p:nvPr/>
        </p:nvSpPr>
        <p:spPr bwMode="auto">
          <a:xfrm>
            <a:off x="0" y="535924"/>
            <a:ext cx="3893518" cy="292373"/>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ES" altLang="es-PE" sz="1050" b="1" dirty="0">
                <a:solidFill>
                  <a:srgbClr val="000000"/>
                </a:solidFill>
                <a:latin typeface="Arial" panose="020B0604020202020204" pitchFamily="34" charset="0"/>
              </a:rPr>
              <a:t>MARCO GENERAL : PROCEDIMIENTO</a:t>
            </a:r>
          </a:p>
        </p:txBody>
      </p:sp>
      <p:sp>
        <p:nvSpPr>
          <p:cNvPr id="6" name="34 Placa">
            <a:extLst>
              <a:ext uri="{FF2B5EF4-FFF2-40B4-BE49-F238E27FC236}">
                <a16:creationId xmlns:a16="http://schemas.microsoft.com/office/drawing/2014/main" xmlns="" id="{4728E6BE-3073-E523-F9A1-77A57E76328D}"/>
              </a:ext>
            </a:extLst>
          </p:cNvPr>
          <p:cNvSpPr/>
          <p:nvPr/>
        </p:nvSpPr>
        <p:spPr>
          <a:xfrm>
            <a:off x="745261" y="2494187"/>
            <a:ext cx="1981250" cy="783431"/>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rgbClr val="FF0000"/>
                </a:solidFill>
              </a:rPr>
              <a:t>GOBIERNO REGIONAL </a:t>
            </a:r>
          </a:p>
          <a:p>
            <a:pPr algn="ctr"/>
            <a:endParaRPr lang="es-MX" sz="900" b="1" dirty="0">
              <a:solidFill>
                <a:schemeClr val="tx1"/>
              </a:solidFill>
            </a:endParaRPr>
          </a:p>
          <a:p>
            <a:pPr algn="ctr"/>
            <a:r>
              <a:rPr lang="es-MX" sz="900" b="1" dirty="0">
                <a:solidFill>
                  <a:schemeClr val="tx1"/>
                </a:solidFill>
              </a:rPr>
              <a:t>SUB GERENCIA TERRITORIAL</a:t>
            </a:r>
          </a:p>
        </p:txBody>
      </p:sp>
      <p:sp>
        <p:nvSpPr>
          <p:cNvPr id="7" name="35 Placa">
            <a:extLst>
              <a:ext uri="{FF2B5EF4-FFF2-40B4-BE49-F238E27FC236}">
                <a16:creationId xmlns:a16="http://schemas.microsoft.com/office/drawing/2014/main" xmlns="" id="{9E3A9752-F1F4-2F3A-FF84-6E32943C90E4}"/>
              </a:ext>
            </a:extLst>
          </p:cNvPr>
          <p:cNvSpPr/>
          <p:nvPr/>
        </p:nvSpPr>
        <p:spPr>
          <a:xfrm>
            <a:off x="6755588" y="2505934"/>
            <a:ext cx="1820205" cy="783431"/>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50" b="1" dirty="0">
                <a:solidFill>
                  <a:srgbClr val="FF0000"/>
                </a:solidFill>
              </a:rPr>
              <a:t>CONGREO DE LA REPUBLICA</a:t>
            </a:r>
          </a:p>
          <a:p>
            <a:pPr algn="ctr"/>
            <a:endParaRPr lang="es-PE" sz="900" b="1" dirty="0">
              <a:solidFill>
                <a:schemeClr val="tx1"/>
              </a:solidFill>
            </a:endParaRPr>
          </a:p>
          <a:p>
            <a:pPr algn="ctr"/>
            <a:r>
              <a:rPr lang="es-PE" sz="900" b="1" dirty="0">
                <a:solidFill>
                  <a:schemeClr val="tx1"/>
                </a:solidFill>
              </a:rPr>
              <a:t>COMISION DE DESCENTRALIZACION</a:t>
            </a:r>
          </a:p>
        </p:txBody>
      </p:sp>
      <p:sp>
        <p:nvSpPr>
          <p:cNvPr id="9" name="34 Placa">
            <a:extLst>
              <a:ext uri="{FF2B5EF4-FFF2-40B4-BE49-F238E27FC236}">
                <a16:creationId xmlns:a16="http://schemas.microsoft.com/office/drawing/2014/main" xmlns="" id="{BCB78AD5-055E-778A-87A2-B8D295B30946}"/>
              </a:ext>
            </a:extLst>
          </p:cNvPr>
          <p:cNvSpPr/>
          <p:nvPr/>
        </p:nvSpPr>
        <p:spPr>
          <a:xfrm>
            <a:off x="3571511" y="2505935"/>
            <a:ext cx="2326822" cy="783431"/>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rgbClr val="FF0000"/>
                </a:solidFill>
              </a:rPr>
              <a:t>PRESIDENCIA CONSEJO DE MINISTROS</a:t>
            </a:r>
          </a:p>
          <a:p>
            <a:pPr algn="ctr"/>
            <a:endParaRPr lang="es-MX" sz="900" dirty="0">
              <a:solidFill>
                <a:schemeClr val="tx1"/>
              </a:solidFill>
            </a:endParaRPr>
          </a:p>
          <a:p>
            <a:pPr algn="ctr"/>
            <a:r>
              <a:rPr lang="es-MX" sz="900" b="1" dirty="0">
                <a:solidFill>
                  <a:schemeClr val="tx1"/>
                </a:solidFill>
              </a:rPr>
              <a:t>SECRETARIA DE DEMARCACION Y ORGANIZACIÓN TERRITORIAL  </a:t>
            </a:r>
            <a:endParaRPr lang="es-PE" sz="900" b="1" dirty="0">
              <a:solidFill>
                <a:schemeClr val="tx1"/>
              </a:solidFill>
            </a:endParaRPr>
          </a:p>
        </p:txBody>
      </p:sp>
      <p:sp>
        <p:nvSpPr>
          <p:cNvPr id="18" name="CuadroTexto 17">
            <a:extLst>
              <a:ext uri="{FF2B5EF4-FFF2-40B4-BE49-F238E27FC236}">
                <a16:creationId xmlns:a16="http://schemas.microsoft.com/office/drawing/2014/main" xmlns="" id="{95D15DC2-4F4A-FFC3-020F-F5D2E04168CB}"/>
              </a:ext>
            </a:extLst>
          </p:cNvPr>
          <p:cNvSpPr txBox="1"/>
          <p:nvPr/>
        </p:nvSpPr>
        <p:spPr>
          <a:xfrm>
            <a:off x="285317" y="1428628"/>
            <a:ext cx="8061509" cy="738664"/>
          </a:xfrm>
          <a:prstGeom prst="rect">
            <a:avLst/>
          </a:prstGeom>
          <a:noFill/>
        </p:spPr>
        <p:txBody>
          <a:bodyPr wrap="square">
            <a:spAutoFit/>
          </a:bodyPr>
          <a:lstStyle/>
          <a:p>
            <a:pPr algn="just"/>
            <a:r>
              <a:rPr lang="es-MX" b="1" dirty="0">
                <a:solidFill>
                  <a:schemeClr val="tx1"/>
                </a:solidFill>
              </a:rPr>
              <a:t>Ley N° 27705 </a:t>
            </a:r>
            <a:r>
              <a:rPr lang="es-MX" dirty="0"/>
              <a:t>en su Artículo 10 .- El procedimiento se inicia en el respectivo </a:t>
            </a:r>
            <a:r>
              <a:rPr lang="es-MX" b="1" dirty="0">
                <a:solidFill>
                  <a:srgbClr val="0070C0"/>
                </a:solidFill>
              </a:rPr>
              <a:t>Gobierno Regional</a:t>
            </a:r>
            <a:r>
              <a:rPr lang="es-MX" dirty="0"/>
              <a:t>, luego pasa a la </a:t>
            </a:r>
            <a:r>
              <a:rPr lang="es-MX" b="1" dirty="0">
                <a:solidFill>
                  <a:srgbClr val="0070C0"/>
                </a:solidFill>
              </a:rPr>
              <a:t>Presidencia Consejo de Ministros</a:t>
            </a:r>
            <a:r>
              <a:rPr lang="es-MX" dirty="0"/>
              <a:t> y finalmente pasa al </a:t>
            </a:r>
            <a:r>
              <a:rPr lang="es-MX" b="1" dirty="0">
                <a:solidFill>
                  <a:srgbClr val="0070C0"/>
                </a:solidFill>
              </a:rPr>
              <a:t>Congreso de la Republica</a:t>
            </a:r>
            <a:r>
              <a:rPr lang="es-MX" dirty="0"/>
              <a:t>. </a:t>
            </a:r>
            <a:endParaRPr lang="es-PE" dirty="0"/>
          </a:p>
        </p:txBody>
      </p:sp>
      <p:sp>
        <p:nvSpPr>
          <p:cNvPr id="19" name="Flecha: a la derecha 18">
            <a:extLst>
              <a:ext uri="{FF2B5EF4-FFF2-40B4-BE49-F238E27FC236}">
                <a16:creationId xmlns:a16="http://schemas.microsoft.com/office/drawing/2014/main" xmlns="" id="{70F5977B-165E-BC13-BB44-4B964A2BB157}"/>
              </a:ext>
            </a:extLst>
          </p:cNvPr>
          <p:cNvSpPr/>
          <p:nvPr/>
        </p:nvSpPr>
        <p:spPr>
          <a:xfrm>
            <a:off x="2946947" y="2803175"/>
            <a:ext cx="244928" cy="220123"/>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dirty="0"/>
          </a:p>
        </p:txBody>
      </p:sp>
      <p:sp>
        <p:nvSpPr>
          <p:cNvPr id="20" name="Flecha: a la derecha 19">
            <a:extLst>
              <a:ext uri="{FF2B5EF4-FFF2-40B4-BE49-F238E27FC236}">
                <a16:creationId xmlns:a16="http://schemas.microsoft.com/office/drawing/2014/main" xmlns="" id="{1ED14382-5F40-872F-B0D3-F41FB8973623}"/>
              </a:ext>
            </a:extLst>
          </p:cNvPr>
          <p:cNvSpPr/>
          <p:nvPr/>
        </p:nvSpPr>
        <p:spPr>
          <a:xfrm>
            <a:off x="6106526" y="2815422"/>
            <a:ext cx="293914" cy="220123"/>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dirty="0"/>
          </a:p>
        </p:txBody>
      </p:sp>
      <p:sp>
        <p:nvSpPr>
          <p:cNvPr id="21" name="34 Placa">
            <a:extLst>
              <a:ext uri="{FF2B5EF4-FFF2-40B4-BE49-F238E27FC236}">
                <a16:creationId xmlns:a16="http://schemas.microsoft.com/office/drawing/2014/main" xmlns="" id="{4DF90143-E8FC-808C-6A23-867CD48A10F5}"/>
              </a:ext>
            </a:extLst>
          </p:cNvPr>
          <p:cNvSpPr/>
          <p:nvPr/>
        </p:nvSpPr>
        <p:spPr>
          <a:xfrm>
            <a:off x="1664327" y="3355664"/>
            <a:ext cx="944275" cy="353876"/>
          </a:xfrm>
          <a:prstGeom prst="plaque">
            <a:avLst/>
          </a:prstGeom>
          <a:solidFill>
            <a:srgbClr val="DAE1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b="1" dirty="0">
                <a:solidFill>
                  <a:schemeClr val="tx1"/>
                </a:solidFill>
              </a:rPr>
              <a:t>CONSEJO REGIONAL</a:t>
            </a:r>
          </a:p>
        </p:txBody>
      </p:sp>
      <p:sp>
        <p:nvSpPr>
          <p:cNvPr id="22" name="34 Placa">
            <a:extLst>
              <a:ext uri="{FF2B5EF4-FFF2-40B4-BE49-F238E27FC236}">
                <a16:creationId xmlns:a16="http://schemas.microsoft.com/office/drawing/2014/main" xmlns="" id="{9F3FDE24-3970-9D8E-EA1A-70083244377D}"/>
              </a:ext>
            </a:extLst>
          </p:cNvPr>
          <p:cNvSpPr/>
          <p:nvPr/>
        </p:nvSpPr>
        <p:spPr>
          <a:xfrm>
            <a:off x="4664088" y="3383884"/>
            <a:ext cx="1144914" cy="691316"/>
          </a:xfrm>
          <a:prstGeom prst="plaque">
            <a:avLst/>
          </a:prstGeom>
          <a:solidFill>
            <a:srgbClr val="DAE1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b="1" dirty="0">
                <a:solidFill>
                  <a:schemeClr val="tx1"/>
                </a:solidFill>
              </a:rPr>
              <a:t>MEF </a:t>
            </a:r>
          </a:p>
          <a:p>
            <a:pPr algn="ctr"/>
            <a:r>
              <a:rPr lang="es-MX" sz="600" b="1" dirty="0">
                <a:solidFill>
                  <a:schemeClr val="tx1"/>
                </a:solidFill>
              </a:rPr>
              <a:t>CREACIONES POLITICAS</a:t>
            </a:r>
          </a:p>
          <a:p>
            <a:pPr algn="ctr"/>
            <a:endParaRPr lang="es-MX" sz="600" b="1" dirty="0">
              <a:solidFill>
                <a:srgbClr val="FF0000"/>
              </a:solidFill>
            </a:endParaRPr>
          </a:p>
          <a:p>
            <a:pPr algn="ctr"/>
            <a:r>
              <a:rPr lang="es-MX" sz="600" b="1" dirty="0">
                <a:solidFill>
                  <a:srgbClr val="FF0000"/>
                </a:solidFill>
              </a:rPr>
              <a:t>Decreto Legislativo N° 1205 – 5TA. DISP. COM </a:t>
            </a:r>
          </a:p>
        </p:txBody>
      </p:sp>
      <p:sp>
        <p:nvSpPr>
          <p:cNvPr id="23" name="CuadroTexto 22">
            <a:extLst>
              <a:ext uri="{FF2B5EF4-FFF2-40B4-BE49-F238E27FC236}">
                <a16:creationId xmlns:a16="http://schemas.microsoft.com/office/drawing/2014/main" xmlns="" id="{95E827E5-EA99-E198-BB10-3993F7181F02}"/>
              </a:ext>
            </a:extLst>
          </p:cNvPr>
          <p:cNvSpPr txBox="1"/>
          <p:nvPr/>
        </p:nvSpPr>
        <p:spPr>
          <a:xfrm>
            <a:off x="1946759" y="3787586"/>
            <a:ext cx="771326" cy="230832"/>
          </a:xfrm>
          <a:prstGeom prst="rect">
            <a:avLst/>
          </a:prstGeom>
          <a:solidFill>
            <a:srgbClr val="FFFF00"/>
          </a:solidFill>
        </p:spPr>
        <p:txBody>
          <a:bodyPr wrap="square" rtlCol="0">
            <a:spAutoFit/>
          </a:bodyPr>
          <a:lstStyle/>
          <a:p>
            <a:r>
              <a:rPr lang="es-MX" sz="900" dirty="0">
                <a:solidFill>
                  <a:schemeClr val="accent1"/>
                </a:solidFill>
              </a:rPr>
              <a:t>Precisión 1</a:t>
            </a:r>
            <a:endParaRPr lang="es-PE" sz="900" dirty="0">
              <a:solidFill>
                <a:schemeClr val="accent1"/>
              </a:solidFill>
            </a:endParaRPr>
          </a:p>
        </p:txBody>
      </p:sp>
    </p:spTree>
    <p:extLst>
      <p:ext uri="{BB962C8B-B14F-4D97-AF65-F5344CB8AC3E}">
        <p14:creationId xmlns:p14="http://schemas.microsoft.com/office/powerpoint/2010/main" val="315388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E4A9A662-8C1E-4F1F-3DD0-433FF19376A1}"/>
              </a:ext>
            </a:extLst>
          </p:cNvPr>
          <p:cNvSpPr>
            <a:spLocks noChangeArrowheads="1"/>
          </p:cNvSpPr>
          <p:nvPr/>
        </p:nvSpPr>
        <p:spPr bwMode="auto">
          <a:xfrm>
            <a:off x="1944098" y="3215318"/>
            <a:ext cx="4557502" cy="636083"/>
          </a:xfrm>
          <a:prstGeom prst="rect">
            <a:avLst/>
          </a:prstGeom>
          <a:solidFill>
            <a:srgbClr val="99CCFF"/>
          </a:solidFill>
          <a:ln w="9525">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ctr">
              <a:spcBef>
                <a:spcPct val="0"/>
              </a:spcBef>
              <a:buFontTx/>
              <a:buNone/>
            </a:pPr>
            <a:r>
              <a:rPr lang="es-PE" altLang="es-PE" sz="788" b="1" dirty="0">
                <a:solidFill>
                  <a:schemeClr val="tx1"/>
                </a:solidFill>
                <a:latin typeface="Tahoma" panose="020B0604030504040204" pitchFamily="34" charset="0"/>
              </a:rPr>
              <a:t>DEMARCACIÓN TERRITORIAL</a:t>
            </a:r>
          </a:p>
          <a:p>
            <a:pPr algn="ctr">
              <a:spcBef>
                <a:spcPct val="0"/>
              </a:spcBef>
              <a:buFontTx/>
              <a:buNone/>
            </a:pPr>
            <a:r>
              <a:rPr lang="es-PE" altLang="es-PE" sz="825" i="1" dirty="0">
                <a:solidFill>
                  <a:schemeClr val="tx1"/>
                </a:solidFill>
                <a:latin typeface="Tahoma" panose="020B0604030504040204" pitchFamily="34" charset="0"/>
              </a:rPr>
              <a:t>“Proceso Técnico Geográfico mediante el cual se organiza el territorio a partir de las  definiciones </a:t>
            </a:r>
          </a:p>
          <a:p>
            <a:pPr algn="ctr">
              <a:spcBef>
                <a:spcPct val="0"/>
              </a:spcBef>
              <a:buFontTx/>
              <a:buNone/>
            </a:pPr>
            <a:r>
              <a:rPr lang="es-PE" altLang="es-PE" sz="825" i="1" dirty="0">
                <a:solidFill>
                  <a:schemeClr val="tx1"/>
                </a:solidFill>
                <a:latin typeface="Tahoma" panose="020B0604030504040204" pitchFamily="34" charset="0"/>
              </a:rPr>
              <a:t>y delimitación de las circunscripciones políticas-administrativas a  nivel nacional”. </a:t>
            </a:r>
          </a:p>
        </p:txBody>
      </p:sp>
      <p:graphicFrame>
        <p:nvGraphicFramePr>
          <p:cNvPr id="3" name="Object 4">
            <a:extLst>
              <a:ext uri="{FF2B5EF4-FFF2-40B4-BE49-F238E27FC236}">
                <a16:creationId xmlns:a16="http://schemas.microsoft.com/office/drawing/2014/main" xmlns="" id="{120EEDCE-A5E7-D6C5-B87C-D0C7BBA85295}"/>
              </a:ext>
            </a:extLst>
          </p:cNvPr>
          <p:cNvGraphicFramePr>
            <a:graphicFrameLocks noChangeAspect="1"/>
          </p:cNvGraphicFramePr>
          <p:nvPr>
            <p:extLst>
              <p:ext uri="{D42A27DB-BD31-4B8C-83A1-F6EECF244321}">
                <p14:modId xmlns:p14="http://schemas.microsoft.com/office/powerpoint/2010/main" val="3365854389"/>
              </p:ext>
            </p:extLst>
          </p:nvPr>
        </p:nvGraphicFramePr>
        <p:xfrm>
          <a:off x="4784171" y="3947292"/>
          <a:ext cx="592931" cy="436135"/>
        </p:xfrm>
        <a:graphic>
          <a:graphicData uri="http://schemas.openxmlformats.org/presentationml/2006/ole">
            <mc:AlternateContent xmlns:mc="http://schemas.openxmlformats.org/markup-compatibility/2006">
              <mc:Choice xmlns:v="urn:schemas-microsoft-com:vml" Requires="v">
                <p:oleObj spid="_x0000_s1026" name="Imagen" r:id="rId4" imgW="2149475" imgH="2940050" progId="MS_ClipArt_Gallery.2">
                  <p:embed/>
                </p:oleObj>
              </mc:Choice>
              <mc:Fallback>
                <p:oleObj name="Imagen" r:id="rId4" imgW="2149475" imgH="2940050" progId="MS_ClipArt_Gallery.2">
                  <p:embed/>
                  <p:pic>
                    <p:nvPicPr>
                      <p:cNvPr id="3" name="Object 4">
                        <a:extLst>
                          <a:ext uri="{FF2B5EF4-FFF2-40B4-BE49-F238E27FC236}">
                            <a16:creationId xmlns:a16="http://schemas.microsoft.com/office/drawing/2014/main" xmlns="" id="{120EEDCE-A5E7-D6C5-B87C-D0C7BBA85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171" y="3947292"/>
                        <a:ext cx="592931" cy="436135"/>
                      </a:xfrm>
                      <a:prstGeom prst="rect">
                        <a:avLst/>
                      </a:prstGeom>
                      <a:noFill/>
                      <a:ln>
                        <a:noFill/>
                      </a:ln>
                      <a:effectLst/>
                    </p:spPr>
                  </p:pic>
                </p:oleObj>
              </mc:Fallback>
            </mc:AlternateContent>
          </a:graphicData>
        </a:graphic>
      </p:graphicFrame>
      <p:graphicFrame>
        <p:nvGraphicFramePr>
          <p:cNvPr id="4" name="Object 5">
            <a:extLst>
              <a:ext uri="{FF2B5EF4-FFF2-40B4-BE49-F238E27FC236}">
                <a16:creationId xmlns:a16="http://schemas.microsoft.com/office/drawing/2014/main" xmlns="" id="{AA172AA9-5211-B679-A862-31BCB37EC856}"/>
              </a:ext>
            </a:extLst>
          </p:cNvPr>
          <p:cNvGraphicFramePr>
            <a:graphicFrameLocks noChangeAspect="1"/>
          </p:cNvGraphicFramePr>
          <p:nvPr>
            <p:extLst>
              <p:ext uri="{D42A27DB-BD31-4B8C-83A1-F6EECF244321}">
                <p14:modId xmlns:p14="http://schemas.microsoft.com/office/powerpoint/2010/main" val="2428954991"/>
              </p:ext>
            </p:extLst>
          </p:nvPr>
        </p:nvGraphicFramePr>
        <p:xfrm>
          <a:off x="2704149" y="3930672"/>
          <a:ext cx="594122" cy="439660"/>
        </p:xfrm>
        <a:graphic>
          <a:graphicData uri="http://schemas.openxmlformats.org/presentationml/2006/ole">
            <mc:AlternateContent xmlns:mc="http://schemas.openxmlformats.org/markup-compatibility/2006">
              <mc:Choice xmlns:v="urn:schemas-microsoft-com:vml" Requires="v">
                <p:oleObj spid="_x0000_s1027" name="Imagen" r:id="rId6" imgW="2133484" imgH="2924149" progId="MS_ClipArt_Gallery.2">
                  <p:embed/>
                </p:oleObj>
              </mc:Choice>
              <mc:Fallback>
                <p:oleObj name="Imagen" r:id="rId6" imgW="2133484" imgH="2924149" progId="MS_ClipArt_Gallery.2">
                  <p:embed/>
                  <p:pic>
                    <p:nvPicPr>
                      <p:cNvPr id="4" name="Object 5">
                        <a:extLst>
                          <a:ext uri="{FF2B5EF4-FFF2-40B4-BE49-F238E27FC236}">
                            <a16:creationId xmlns:a16="http://schemas.microsoft.com/office/drawing/2014/main" xmlns="" id="{AA172AA9-5211-B679-A862-31BCB37EC8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4149" y="3930672"/>
                        <a:ext cx="594122" cy="439660"/>
                      </a:xfrm>
                      <a:prstGeom prst="rect">
                        <a:avLst/>
                      </a:prstGeom>
                      <a:noFill/>
                      <a:ln>
                        <a:noFill/>
                      </a:ln>
                      <a:effectLst/>
                    </p:spPr>
                  </p:pic>
                </p:oleObj>
              </mc:Fallback>
            </mc:AlternateContent>
          </a:graphicData>
        </a:graphic>
      </p:graphicFrame>
      <p:sp>
        <p:nvSpPr>
          <p:cNvPr id="8" name="AutoShape 10">
            <a:extLst>
              <a:ext uri="{FF2B5EF4-FFF2-40B4-BE49-F238E27FC236}">
                <a16:creationId xmlns:a16="http://schemas.microsoft.com/office/drawing/2014/main" xmlns="" id="{6B817301-E85C-EAA3-1A62-02CE0D2EC45B}"/>
              </a:ext>
            </a:extLst>
          </p:cNvPr>
          <p:cNvSpPr>
            <a:spLocks noChangeArrowheads="1"/>
          </p:cNvSpPr>
          <p:nvPr/>
        </p:nvSpPr>
        <p:spPr bwMode="auto">
          <a:xfrm>
            <a:off x="3783995" y="854095"/>
            <a:ext cx="972741" cy="329804"/>
          </a:xfrm>
          <a:prstGeom prst="roundRect">
            <a:avLst>
              <a:gd name="adj" fmla="val 16667"/>
            </a:avLst>
          </a:prstGeom>
          <a:solidFill>
            <a:schemeClr val="accent1">
              <a:lumMod val="20000"/>
              <a:lumOff val="80000"/>
            </a:schemeClr>
          </a:solidFill>
          <a:ln w="9525">
            <a:solidFill>
              <a:schemeClr val="bg2"/>
            </a:solidFill>
            <a:round/>
            <a:headEnd/>
            <a:tailEnd/>
          </a:ln>
          <a:effectLst>
            <a:outerShdw dist="107763" dir="2700000" algn="ctr" rotWithShape="0">
              <a:schemeClr val="bg2">
                <a:alpha val="50000"/>
              </a:schemeClr>
            </a:outerShdw>
          </a:effectLst>
        </p:spPr>
        <p:txBody>
          <a:bodyPr wrap="none" anchor="ctr"/>
          <a:lstStyle/>
          <a:p>
            <a:pPr algn="ctr" eaLnBrk="1" hangingPunct="1">
              <a:defRPr/>
            </a:pPr>
            <a:r>
              <a:rPr lang="es-ES" sz="1050" b="1" dirty="0">
                <a:latin typeface="Calibri" panose="020F0502020204030204" pitchFamily="34" charset="0"/>
                <a:cs typeface="Calibri" panose="020F0502020204030204" pitchFamily="34" charset="0"/>
              </a:rPr>
              <a:t>Ley N° 27795</a:t>
            </a:r>
          </a:p>
          <a:p>
            <a:pPr algn="ctr" eaLnBrk="1" hangingPunct="1">
              <a:defRPr/>
            </a:pPr>
            <a:r>
              <a:rPr lang="es-ES" sz="900" b="1" dirty="0">
                <a:solidFill>
                  <a:srgbClr val="FF0000"/>
                </a:solidFill>
                <a:latin typeface="Calibri" panose="020F0502020204030204" pitchFamily="34" charset="0"/>
                <a:cs typeface="Calibri" panose="020F0502020204030204" pitchFamily="34" charset="0"/>
              </a:rPr>
              <a:t>25.07.2002</a:t>
            </a:r>
          </a:p>
        </p:txBody>
      </p:sp>
      <p:sp>
        <p:nvSpPr>
          <p:cNvPr id="9" name="AutoShape 11">
            <a:extLst>
              <a:ext uri="{FF2B5EF4-FFF2-40B4-BE49-F238E27FC236}">
                <a16:creationId xmlns:a16="http://schemas.microsoft.com/office/drawing/2014/main" xmlns="" id="{40B4EEB1-5F19-2AD5-A6F3-F58C1788A200}"/>
              </a:ext>
            </a:extLst>
          </p:cNvPr>
          <p:cNvSpPr>
            <a:spLocks noChangeArrowheads="1"/>
          </p:cNvSpPr>
          <p:nvPr/>
        </p:nvSpPr>
        <p:spPr bwMode="auto">
          <a:xfrm>
            <a:off x="3516385" y="1891667"/>
            <a:ext cx="1564481" cy="485775"/>
          </a:xfrm>
          <a:prstGeom prst="flowChartAlternateProcess">
            <a:avLst/>
          </a:prstGeom>
          <a:solidFill>
            <a:schemeClr val="accent1">
              <a:lumMod val="20000"/>
              <a:lumOff val="80000"/>
            </a:schemeClr>
          </a:solidFill>
          <a:ln w="9525" algn="ctr">
            <a:solidFill>
              <a:schemeClr val="bg2"/>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r>
              <a:rPr lang="es-ES" sz="900" b="1" dirty="0">
                <a:latin typeface="Calibri" panose="020F0502020204030204" pitchFamily="34" charset="0"/>
                <a:cs typeface="Calibri" panose="020F0502020204030204" pitchFamily="34" charset="0"/>
              </a:rPr>
              <a:t>R.M. N° 100-2003-PCM</a:t>
            </a:r>
          </a:p>
          <a:p>
            <a:pPr algn="ctr" eaLnBrk="1" hangingPunct="1">
              <a:defRPr/>
            </a:pPr>
            <a:r>
              <a:rPr lang="es-ES" sz="900" b="1" dirty="0">
                <a:latin typeface="Calibri" panose="020F0502020204030204" pitchFamily="34" charset="0"/>
                <a:cs typeface="Calibri" panose="020F0502020204030204" pitchFamily="34" charset="0"/>
              </a:rPr>
              <a:t>R.M. N° 271-2006-PCM</a:t>
            </a:r>
          </a:p>
          <a:p>
            <a:pPr algn="ctr" eaLnBrk="1" hangingPunct="1">
              <a:defRPr/>
            </a:pPr>
            <a:r>
              <a:rPr lang="es-ES" sz="900" b="1" dirty="0">
                <a:latin typeface="Calibri" panose="020F0502020204030204" pitchFamily="34" charset="0"/>
                <a:cs typeface="Calibri" panose="020F0502020204030204" pitchFamily="34" charset="0"/>
              </a:rPr>
              <a:t>R.M. N° 355-2007-PCM</a:t>
            </a:r>
          </a:p>
        </p:txBody>
      </p:sp>
      <p:sp>
        <p:nvSpPr>
          <p:cNvPr id="10" name="AutoShape 12">
            <a:extLst>
              <a:ext uri="{FF2B5EF4-FFF2-40B4-BE49-F238E27FC236}">
                <a16:creationId xmlns:a16="http://schemas.microsoft.com/office/drawing/2014/main" xmlns="" id="{1E0375D5-A692-6323-B72B-289CFDD4481A}"/>
              </a:ext>
            </a:extLst>
          </p:cNvPr>
          <p:cNvSpPr>
            <a:spLocks noChangeArrowheads="1"/>
          </p:cNvSpPr>
          <p:nvPr/>
        </p:nvSpPr>
        <p:spPr bwMode="auto">
          <a:xfrm>
            <a:off x="4434356" y="2546488"/>
            <a:ext cx="1704059" cy="201947"/>
          </a:xfrm>
          <a:prstGeom prst="flowChartAlternateProcess">
            <a:avLst/>
          </a:prstGeom>
          <a:solidFill>
            <a:schemeClr val="accent1">
              <a:lumMod val="20000"/>
              <a:lumOff val="80000"/>
            </a:schemeClr>
          </a:solidFill>
          <a:ln w="9525" algn="ctr">
            <a:solidFill>
              <a:schemeClr val="bg2"/>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r>
              <a:rPr lang="es-ES" sz="675" b="1" dirty="0">
                <a:latin typeface="Lucida Sans Unicode" pitchFamily="34" charset="0"/>
                <a:cs typeface="Arial" charset="0"/>
              </a:rPr>
              <a:t>Directiva N° 002-2003-PCM/DNTDT</a:t>
            </a:r>
          </a:p>
        </p:txBody>
      </p:sp>
      <p:sp>
        <p:nvSpPr>
          <p:cNvPr id="12" name="AutoShape 13">
            <a:extLst>
              <a:ext uri="{FF2B5EF4-FFF2-40B4-BE49-F238E27FC236}">
                <a16:creationId xmlns:a16="http://schemas.microsoft.com/office/drawing/2014/main" xmlns="" id="{12A78BEF-7BDC-7E33-A1BE-D32D7C59B767}"/>
              </a:ext>
            </a:extLst>
          </p:cNvPr>
          <p:cNvSpPr>
            <a:spLocks noChangeArrowheads="1"/>
          </p:cNvSpPr>
          <p:nvPr/>
        </p:nvSpPr>
        <p:spPr bwMode="auto">
          <a:xfrm>
            <a:off x="2448069" y="2844326"/>
            <a:ext cx="1822297" cy="216888"/>
          </a:xfrm>
          <a:prstGeom prst="flowChartAlternateProcess">
            <a:avLst/>
          </a:prstGeom>
          <a:solidFill>
            <a:schemeClr val="accent1">
              <a:lumMod val="20000"/>
              <a:lumOff val="80000"/>
            </a:schemeClr>
          </a:solidFill>
          <a:ln w="9525" algn="ctr">
            <a:solidFill>
              <a:schemeClr val="bg2"/>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r>
              <a:rPr lang="es-ES" sz="675" b="1" dirty="0">
                <a:latin typeface="Lucida Sans Unicode" pitchFamily="34" charset="0"/>
                <a:cs typeface="Arial" charset="0"/>
              </a:rPr>
              <a:t>Directiva N° 001-2006-PCM/DNTDT</a:t>
            </a:r>
          </a:p>
        </p:txBody>
      </p:sp>
      <p:sp>
        <p:nvSpPr>
          <p:cNvPr id="13" name="AutoShape 14">
            <a:extLst>
              <a:ext uri="{FF2B5EF4-FFF2-40B4-BE49-F238E27FC236}">
                <a16:creationId xmlns:a16="http://schemas.microsoft.com/office/drawing/2014/main" xmlns="" id="{F5A8AA55-5E5E-D030-C9EB-BA1CEFEDA466}"/>
              </a:ext>
            </a:extLst>
          </p:cNvPr>
          <p:cNvSpPr>
            <a:spLocks noChangeArrowheads="1"/>
          </p:cNvSpPr>
          <p:nvPr/>
        </p:nvSpPr>
        <p:spPr bwMode="auto">
          <a:xfrm>
            <a:off x="3488360" y="1522392"/>
            <a:ext cx="1620440" cy="240322"/>
          </a:xfrm>
          <a:prstGeom prst="flowChartAlternateProcess">
            <a:avLst/>
          </a:prstGeom>
          <a:solidFill>
            <a:schemeClr val="accent1">
              <a:lumMod val="20000"/>
              <a:lumOff val="80000"/>
            </a:schemeClr>
          </a:solidFill>
          <a:ln w="9525" algn="ctr">
            <a:solidFill>
              <a:schemeClr val="bg2"/>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r>
              <a:rPr lang="es-ES" sz="1050" b="1" dirty="0">
                <a:latin typeface="Calibri" panose="020F0502020204030204" pitchFamily="34" charset="0"/>
                <a:cs typeface="Calibri" panose="020F0502020204030204" pitchFamily="34" charset="0"/>
              </a:rPr>
              <a:t>D.S. N° 019-2003-PCM</a:t>
            </a:r>
          </a:p>
        </p:txBody>
      </p:sp>
      <p:sp>
        <p:nvSpPr>
          <p:cNvPr id="16400" name="AutoShape 17">
            <a:extLst>
              <a:ext uri="{FF2B5EF4-FFF2-40B4-BE49-F238E27FC236}">
                <a16:creationId xmlns:a16="http://schemas.microsoft.com/office/drawing/2014/main" xmlns="" id="{DA03A1E3-60D8-5DBF-FCC7-1E869D1B47B7}"/>
              </a:ext>
            </a:extLst>
          </p:cNvPr>
          <p:cNvSpPr>
            <a:spLocks noChangeArrowheads="1"/>
          </p:cNvSpPr>
          <p:nvPr/>
        </p:nvSpPr>
        <p:spPr bwMode="auto">
          <a:xfrm>
            <a:off x="6637528" y="3281276"/>
            <a:ext cx="812354" cy="570125"/>
          </a:xfrm>
          <a:prstGeom prst="verticalScroll">
            <a:avLst>
              <a:gd name="adj" fmla="val 12500"/>
            </a:avLst>
          </a:prstGeom>
          <a:solidFill>
            <a:srgbClr val="FF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ctr" eaLnBrk="1" hangingPunct="1">
              <a:spcBef>
                <a:spcPct val="0"/>
              </a:spcBef>
              <a:buFontTx/>
              <a:buNone/>
            </a:pPr>
            <a:r>
              <a:rPr kumimoji="1" lang="es-ES" altLang="es-PE" sz="700" dirty="0">
                <a:solidFill>
                  <a:schemeClr val="tx1"/>
                </a:solidFill>
                <a:latin typeface="Arial Black" panose="020B0A04020102020204" pitchFamily="34" charset="0"/>
              </a:rPr>
              <a:t> PROYECTO </a:t>
            </a:r>
          </a:p>
          <a:p>
            <a:pPr algn="ctr" eaLnBrk="1" hangingPunct="1">
              <a:spcBef>
                <a:spcPct val="0"/>
              </a:spcBef>
              <a:buFontTx/>
              <a:buNone/>
            </a:pPr>
            <a:r>
              <a:rPr kumimoji="1" lang="es-ES" altLang="es-PE" sz="700" dirty="0">
                <a:solidFill>
                  <a:schemeClr val="tx1"/>
                </a:solidFill>
                <a:latin typeface="Arial Black" panose="020B0A04020102020204" pitchFamily="34" charset="0"/>
              </a:rPr>
              <a:t>DE </a:t>
            </a:r>
          </a:p>
          <a:p>
            <a:pPr algn="ctr" eaLnBrk="1" hangingPunct="1">
              <a:spcBef>
                <a:spcPct val="0"/>
              </a:spcBef>
              <a:buFontTx/>
              <a:buNone/>
            </a:pPr>
            <a:r>
              <a:rPr kumimoji="1" lang="es-ES" altLang="es-PE" sz="700" dirty="0">
                <a:solidFill>
                  <a:schemeClr val="tx1"/>
                </a:solidFill>
                <a:latin typeface="Arial Black" panose="020B0A04020102020204" pitchFamily="34" charset="0"/>
              </a:rPr>
              <a:t>LEY</a:t>
            </a:r>
          </a:p>
        </p:txBody>
      </p:sp>
      <p:sp>
        <p:nvSpPr>
          <p:cNvPr id="20" name="AutoShape 20">
            <a:extLst>
              <a:ext uri="{FF2B5EF4-FFF2-40B4-BE49-F238E27FC236}">
                <a16:creationId xmlns:a16="http://schemas.microsoft.com/office/drawing/2014/main" xmlns="" id="{A2F215CE-4D0C-19E3-9B63-BA8A7507C1DA}"/>
              </a:ext>
            </a:extLst>
          </p:cNvPr>
          <p:cNvSpPr>
            <a:spLocks noChangeArrowheads="1"/>
          </p:cNvSpPr>
          <p:nvPr/>
        </p:nvSpPr>
        <p:spPr bwMode="auto">
          <a:xfrm>
            <a:off x="5055863" y="1128763"/>
            <a:ext cx="810816" cy="265877"/>
          </a:xfrm>
          <a:prstGeom prst="roundRect">
            <a:avLst>
              <a:gd name="adj" fmla="val 16667"/>
            </a:avLst>
          </a:prstGeom>
          <a:solidFill>
            <a:schemeClr val="accent1">
              <a:lumMod val="20000"/>
              <a:lumOff val="80000"/>
            </a:schemeClr>
          </a:solidFill>
          <a:ln w="9525">
            <a:solidFill>
              <a:schemeClr val="bg2"/>
            </a:solidFill>
            <a:round/>
            <a:headEnd/>
            <a:tailEnd/>
          </a:ln>
          <a:effectLst>
            <a:outerShdw dist="107763" dir="2700000" algn="ctr" rotWithShape="0">
              <a:schemeClr val="bg2">
                <a:alpha val="50000"/>
              </a:schemeClr>
            </a:outerShdw>
          </a:effectLst>
        </p:spPr>
        <p:txBody>
          <a:bodyPr wrap="none" anchor="ctr"/>
          <a:lstStyle/>
          <a:p>
            <a:pPr algn="ctr" eaLnBrk="1" hangingPunct="1">
              <a:defRPr/>
            </a:pPr>
            <a:r>
              <a:rPr lang="es-ES" sz="900" b="1" dirty="0">
                <a:latin typeface="Calibri" panose="020F0502020204030204" pitchFamily="34" charset="0"/>
                <a:cs typeface="Calibri" panose="020F0502020204030204" pitchFamily="34" charset="0"/>
              </a:rPr>
              <a:t>Ley N° 29533</a:t>
            </a:r>
          </a:p>
        </p:txBody>
      </p:sp>
      <p:sp>
        <p:nvSpPr>
          <p:cNvPr id="22" name="AutoShape 22">
            <a:extLst>
              <a:ext uri="{FF2B5EF4-FFF2-40B4-BE49-F238E27FC236}">
                <a16:creationId xmlns:a16="http://schemas.microsoft.com/office/drawing/2014/main" xmlns="" id="{8642E003-6174-3FB4-EEBC-553B6F9CCD3A}"/>
              </a:ext>
            </a:extLst>
          </p:cNvPr>
          <p:cNvSpPr>
            <a:spLocks noChangeArrowheads="1"/>
          </p:cNvSpPr>
          <p:nvPr/>
        </p:nvSpPr>
        <p:spPr bwMode="auto">
          <a:xfrm>
            <a:off x="2448070" y="2527160"/>
            <a:ext cx="1768718" cy="221275"/>
          </a:xfrm>
          <a:prstGeom prst="flowChartAlternateProcess">
            <a:avLst/>
          </a:prstGeom>
          <a:solidFill>
            <a:schemeClr val="accent1">
              <a:lumMod val="20000"/>
              <a:lumOff val="80000"/>
            </a:schemeClr>
          </a:solidFill>
          <a:ln w="9525" algn="ctr">
            <a:solidFill>
              <a:schemeClr val="bg2"/>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r>
              <a:rPr lang="es-ES" sz="675" b="1" dirty="0">
                <a:latin typeface="Lucida Sans Unicode" pitchFamily="34" charset="0"/>
                <a:cs typeface="Arial" charset="0"/>
              </a:rPr>
              <a:t>Directiva N° 001-2003-PCM/DNTDT</a:t>
            </a:r>
          </a:p>
        </p:txBody>
      </p:sp>
      <p:sp>
        <p:nvSpPr>
          <p:cNvPr id="23" name="AutoShape 23">
            <a:extLst>
              <a:ext uri="{FF2B5EF4-FFF2-40B4-BE49-F238E27FC236}">
                <a16:creationId xmlns:a16="http://schemas.microsoft.com/office/drawing/2014/main" xmlns="" id="{6FFDF7CC-495B-7544-F48F-B67DFA90B948}"/>
              </a:ext>
            </a:extLst>
          </p:cNvPr>
          <p:cNvSpPr>
            <a:spLocks noChangeArrowheads="1"/>
          </p:cNvSpPr>
          <p:nvPr/>
        </p:nvSpPr>
        <p:spPr bwMode="auto">
          <a:xfrm>
            <a:off x="4435548" y="2844326"/>
            <a:ext cx="1702867" cy="216888"/>
          </a:xfrm>
          <a:prstGeom prst="flowChartAlternateProcess">
            <a:avLst/>
          </a:prstGeom>
          <a:solidFill>
            <a:schemeClr val="accent1">
              <a:lumMod val="20000"/>
              <a:lumOff val="80000"/>
            </a:schemeClr>
          </a:solidFill>
          <a:ln w="9525" algn="ctr">
            <a:solidFill>
              <a:schemeClr val="bg2"/>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r>
              <a:rPr lang="es-ES" sz="675" b="1" dirty="0">
                <a:latin typeface="Lucida Sans Unicode" pitchFamily="34" charset="0"/>
                <a:cs typeface="Arial" charset="0"/>
              </a:rPr>
              <a:t>Directiva N° 001-2007-PCM/DNTDT</a:t>
            </a:r>
          </a:p>
        </p:txBody>
      </p:sp>
      <p:sp>
        <p:nvSpPr>
          <p:cNvPr id="16409" name="AutoShape 26">
            <a:extLst>
              <a:ext uri="{FF2B5EF4-FFF2-40B4-BE49-F238E27FC236}">
                <a16:creationId xmlns:a16="http://schemas.microsoft.com/office/drawing/2014/main" xmlns="" id="{ACE295BE-44B5-B091-B263-A0558C763A6D}"/>
              </a:ext>
            </a:extLst>
          </p:cNvPr>
          <p:cNvSpPr>
            <a:spLocks noChangeArrowheads="1"/>
          </p:cNvSpPr>
          <p:nvPr/>
        </p:nvSpPr>
        <p:spPr bwMode="auto">
          <a:xfrm>
            <a:off x="949573" y="3150778"/>
            <a:ext cx="756047" cy="602915"/>
          </a:xfrm>
          <a:prstGeom prst="flowChartDocument">
            <a:avLst/>
          </a:prstGeom>
          <a:gradFill rotWithShape="1">
            <a:gsLst>
              <a:gs pos="0">
                <a:srgbClr val="76765E"/>
              </a:gs>
              <a:gs pos="50000">
                <a:srgbClr val="FFFFCC"/>
              </a:gs>
              <a:gs pos="100000">
                <a:srgbClr val="76765E"/>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ctr" eaLnBrk="1" hangingPunct="1">
              <a:spcBef>
                <a:spcPct val="0"/>
              </a:spcBef>
              <a:buFontTx/>
              <a:buNone/>
            </a:pPr>
            <a:r>
              <a:rPr kumimoji="1" lang="es-ES" altLang="es-PE" sz="750" dirty="0">
                <a:solidFill>
                  <a:schemeClr val="tx1"/>
                </a:solidFill>
                <a:latin typeface="Arial Black" panose="020B0A04020102020204" pitchFamily="34" charset="0"/>
              </a:rPr>
              <a:t>PLAN </a:t>
            </a:r>
          </a:p>
          <a:p>
            <a:pPr algn="ctr" eaLnBrk="1" hangingPunct="1">
              <a:spcBef>
                <a:spcPct val="0"/>
              </a:spcBef>
              <a:buFontTx/>
              <a:buNone/>
            </a:pPr>
            <a:r>
              <a:rPr kumimoji="1" lang="es-ES" altLang="es-PE" sz="750" dirty="0">
                <a:solidFill>
                  <a:schemeClr val="tx1"/>
                </a:solidFill>
                <a:latin typeface="Arial Black" panose="020B0A04020102020204" pitchFamily="34" charset="0"/>
              </a:rPr>
              <a:t>NACIONAL</a:t>
            </a:r>
          </a:p>
        </p:txBody>
      </p:sp>
      <p:sp>
        <p:nvSpPr>
          <p:cNvPr id="16410" name="AutoShape 27">
            <a:extLst>
              <a:ext uri="{FF2B5EF4-FFF2-40B4-BE49-F238E27FC236}">
                <a16:creationId xmlns:a16="http://schemas.microsoft.com/office/drawing/2014/main" xmlns="" id="{E30E6593-B57F-6CB6-C96E-B47467EFF433}"/>
              </a:ext>
            </a:extLst>
          </p:cNvPr>
          <p:cNvSpPr>
            <a:spLocks noChangeArrowheads="1"/>
          </p:cNvSpPr>
          <p:nvPr/>
        </p:nvSpPr>
        <p:spPr bwMode="auto">
          <a:xfrm>
            <a:off x="4016216" y="4008876"/>
            <a:ext cx="325041" cy="279302"/>
          </a:xfrm>
          <a:prstGeom prst="rightArrow">
            <a:avLst>
              <a:gd name="adj1" fmla="val 50000"/>
              <a:gd name="adj2" fmla="val 25000"/>
            </a:avLst>
          </a:prstGeom>
          <a:solidFill>
            <a:srgbClr val="FF33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eaLnBrk="1" hangingPunct="1">
              <a:spcBef>
                <a:spcPct val="0"/>
              </a:spcBef>
              <a:buFontTx/>
              <a:buNone/>
            </a:pPr>
            <a:endParaRPr lang="es-PE" altLang="es-PE" sz="1350" dirty="0">
              <a:solidFill>
                <a:schemeClr val="tx1"/>
              </a:solidFill>
              <a:latin typeface="Arial" panose="020B0604020202020204" pitchFamily="34" charset="0"/>
            </a:endParaRPr>
          </a:p>
        </p:txBody>
      </p:sp>
      <p:pic>
        <p:nvPicPr>
          <p:cNvPr id="28" name="Picture 29">
            <a:extLst>
              <a:ext uri="{FF2B5EF4-FFF2-40B4-BE49-F238E27FC236}">
                <a16:creationId xmlns:a16="http://schemas.microsoft.com/office/drawing/2014/main" xmlns="" id="{3B7AA1A1-0CCC-498A-3B7A-A988CB8DFD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8415" y="570355"/>
            <a:ext cx="2816051" cy="1848800"/>
          </a:xfrm>
          <a:prstGeom prst="rect">
            <a:avLst/>
          </a:prstGeom>
          <a:noFill/>
          <a:ln w="1270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30">
            <a:extLst>
              <a:ext uri="{FF2B5EF4-FFF2-40B4-BE49-F238E27FC236}">
                <a16:creationId xmlns:a16="http://schemas.microsoft.com/office/drawing/2014/main" xmlns="" id="{98CEB057-5B53-7666-CAAD-0FC9D9EF94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286" y="570354"/>
            <a:ext cx="2629514" cy="1816272"/>
          </a:xfrm>
          <a:prstGeom prst="rect">
            <a:avLst/>
          </a:prstGeom>
          <a:noFill/>
          <a:ln w="12700">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16413" name="AutoShape 31">
            <a:extLst>
              <a:ext uri="{FF2B5EF4-FFF2-40B4-BE49-F238E27FC236}">
                <a16:creationId xmlns:a16="http://schemas.microsoft.com/office/drawing/2014/main" xmlns="" id="{6AF31D26-BA36-6FA0-AC06-53BA241F3F39}"/>
              </a:ext>
            </a:extLst>
          </p:cNvPr>
          <p:cNvSpPr>
            <a:spLocks noChangeArrowheads="1"/>
          </p:cNvSpPr>
          <p:nvPr/>
        </p:nvSpPr>
        <p:spPr bwMode="auto">
          <a:xfrm>
            <a:off x="207286" y="16153"/>
            <a:ext cx="3893518" cy="404483"/>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ctr" eaLnBrk="1" hangingPunct="1">
              <a:spcBef>
                <a:spcPct val="0"/>
              </a:spcBef>
              <a:buFontTx/>
              <a:buNone/>
            </a:pPr>
            <a:r>
              <a:rPr lang="es-ES" altLang="es-PE" sz="1050" b="1" dirty="0">
                <a:solidFill>
                  <a:srgbClr val="000000"/>
                </a:solidFill>
                <a:latin typeface="Arial" panose="020B0604020202020204" pitchFamily="34" charset="0"/>
              </a:rPr>
              <a:t>ESQUEMA  GENERAL I</a:t>
            </a:r>
          </a:p>
          <a:p>
            <a:pPr algn="ctr" eaLnBrk="1" hangingPunct="1">
              <a:spcBef>
                <a:spcPct val="0"/>
              </a:spcBef>
              <a:buFontTx/>
              <a:buNone/>
            </a:pPr>
            <a:r>
              <a:rPr lang="es-ES" altLang="es-PE" sz="1050" b="1" dirty="0">
                <a:solidFill>
                  <a:srgbClr val="000000"/>
                </a:solidFill>
                <a:latin typeface="Arial" panose="020B0604020202020204" pitchFamily="34" charset="0"/>
              </a:rPr>
              <a:t>(MODELO - 2002) </a:t>
            </a:r>
          </a:p>
        </p:txBody>
      </p:sp>
      <p:sp>
        <p:nvSpPr>
          <p:cNvPr id="5" name="Flecha: doblada hacia arriba 4">
            <a:extLst>
              <a:ext uri="{FF2B5EF4-FFF2-40B4-BE49-F238E27FC236}">
                <a16:creationId xmlns:a16="http://schemas.microsoft.com/office/drawing/2014/main" xmlns="" id="{F2063A14-BE05-A23C-A746-F49E7EF8A03D}"/>
              </a:ext>
            </a:extLst>
          </p:cNvPr>
          <p:cNvSpPr/>
          <p:nvPr/>
        </p:nvSpPr>
        <p:spPr>
          <a:xfrm rot="5400000">
            <a:off x="1206678" y="3891787"/>
            <a:ext cx="568661" cy="491270"/>
          </a:xfrm>
          <a:prstGeom prst="ben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dirty="0"/>
          </a:p>
        </p:txBody>
      </p:sp>
      <p:sp>
        <p:nvSpPr>
          <p:cNvPr id="6" name="Flecha: doblada hacia arriba 5">
            <a:extLst>
              <a:ext uri="{FF2B5EF4-FFF2-40B4-BE49-F238E27FC236}">
                <a16:creationId xmlns:a16="http://schemas.microsoft.com/office/drawing/2014/main" xmlns="" id="{0B90D3A3-EDFF-1BE0-562B-0A5F3E8F6E82}"/>
              </a:ext>
            </a:extLst>
          </p:cNvPr>
          <p:cNvSpPr/>
          <p:nvPr/>
        </p:nvSpPr>
        <p:spPr>
          <a:xfrm>
            <a:off x="6649774" y="4081226"/>
            <a:ext cx="592931" cy="436135"/>
          </a:xfrm>
          <a:prstGeom prst="ben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dirty="0"/>
          </a:p>
        </p:txBody>
      </p:sp>
      <p:sp>
        <p:nvSpPr>
          <p:cNvPr id="7" name="CuadroTexto 6">
            <a:extLst>
              <a:ext uri="{FF2B5EF4-FFF2-40B4-BE49-F238E27FC236}">
                <a16:creationId xmlns:a16="http://schemas.microsoft.com/office/drawing/2014/main" xmlns="" id="{398F7B69-4BF0-254F-96EC-A64578CA41E5}"/>
              </a:ext>
            </a:extLst>
          </p:cNvPr>
          <p:cNvSpPr txBox="1"/>
          <p:nvPr/>
        </p:nvSpPr>
        <p:spPr>
          <a:xfrm>
            <a:off x="1958127" y="4360987"/>
            <a:ext cx="1935146" cy="369332"/>
          </a:xfrm>
          <a:prstGeom prst="rect">
            <a:avLst/>
          </a:prstGeom>
          <a:noFill/>
        </p:spPr>
        <p:txBody>
          <a:bodyPr wrap="none" rtlCol="0">
            <a:spAutoFit/>
          </a:bodyPr>
          <a:lstStyle/>
          <a:p>
            <a:pPr algn="ctr"/>
            <a:r>
              <a:rPr lang="es-MX" sz="900" b="1" dirty="0">
                <a:solidFill>
                  <a:srgbClr val="FF0000"/>
                </a:solidFill>
                <a:latin typeface="Arial" panose="020B0604020202020204" pitchFamily="34" charset="0"/>
                <a:ea typeface="Calibri" panose="020F0502020204030204" pitchFamily="34" charset="0"/>
                <a:cs typeface="Arial" panose="020B0604020202020204" pitchFamily="34" charset="0"/>
              </a:rPr>
              <a:t>Estudios Diagnostico Territorial</a:t>
            </a:r>
          </a:p>
          <a:p>
            <a:pPr algn="ctr"/>
            <a:r>
              <a:rPr lang="es-MX" sz="900" b="1" dirty="0">
                <a:solidFill>
                  <a:srgbClr val="FF0000"/>
                </a:solidFill>
                <a:latin typeface="Arial" panose="020B0604020202020204" pitchFamily="34" charset="0"/>
                <a:ea typeface="Calibri" panose="020F0502020204030204" pitchFamily="34" charset="0"/>
                <a:cs typeface="Arial" panose="020B0604020202020204" pitchFamily="34" charset="0"/>
              </a:rPr>
              <a:t>EDZ</a:t>
            </a:r>
            <a:endParaRPr lang="es-PE" sz="9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xmlns="" id="{93ECAB20-D1C3-2D7D-9E71-F394C8E1423A}"/>
              </a:ext>
            </a:extLst>
          </p:cNvPr>
          <p:cNvSpPr txBox="1"/>
          <p:nvPr/>
        </p:nvSpPr>
        <p:spPr>
          <a:xfrm>
            <a:off x="4679640" y="4387364"/>
            <a:ext cx="864339" cy="369332"/>
          </a:xfrm>
          <a:prstGeom prst="rect">
            <a:avLst/>
          </a:prstGeom>
          <a:noFill/>
        </p:spPr>
        <p:txBody>
          <a:bodyPr wrap="none" rtlCol="0">
            <a:spAutoFit/>
          </a:bodyPr>
          <a:lstStyle/>
          <a:p>
            <a:pPr algn="ctr"/>
            <a:r>
              <a:rPr lang="es-MX" sz="900" b="1" dirty="0">
                <a:solidFill>
                  <a:srgbClr val="FF0000"/>
                </a:solidFill>
                <a:latin typeface="Arial" panose="020B0604020202020204" pitchFamily="34" charset="0"/>
                <a:ea typeface="Calibri" panose="020F0502020204030204" pitchFamily="34" charset="0"/>
                <a:cs typeface="Arial" panose="020B0604020202020204" pitchFamily="34" charset="0"/>
              </a:rPr>
              <a:t>Expedientes</a:t>
            </a:r>
          </a:p>
          <a:p>
            <a:pPr algn="ctr"/>
            <a:r>
              <a:rPr lang="es-MX" sz="900" b="1" dirty="0">
                <a:solidFill>
                  <a:srgbClr val="FF0000"/>
                </a:solidFill>
                <a:latin typeface="Arial" panose="020B0604020202020204" pitchFamily="34" charset="0"/>
                <a:ea typeface="Calibri" panose="020F0502020204030204" pitchFamily="34" charset="0"/>
                <a:cs typeface="Arial" panose="020B0604020202020204" pitchFamily="34" charset="0"/>
              </a:rPr>
              <a:t>SOT</a:t>
            </a:r>
            <a:endParaRPr lang="es-PE" sz="9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5" name="AutoShape 17">
            <a:extLst>
              <a:ext uri="{FF2B5EF4-FFF2-40B4-BE49-F238E27FC236}">
                <a16:creationId xmlns:a16="http://schemas.microsoft.com/office/drawing/2014/main" xmlns="" id="{DB8638D6-2CF7-871F-49AE-4DA615D5949E}"/>
              </a:ext>
            </a:extLst>
          </p:cNvPr>
          <p:cNvSpPr>
            <a:spLocks noChangeArrowheads="1"/>
          </p:cNvSpPr>
          <p:nvPr/>
        </p:nvSpPr>
        <p:spPr bwMode="auto">
          <a:xfrm>
            <a:off x="7250409" y="2449499"/>
            <a:ext cx="1704058" cy="701279"/>
          </a:xfrm>
          <a:prstGeom prst="verticalScroll">
            <a:avLst>
              <a:gd name="adj" fmla="val 12500"/>
            </a:avLst>
          </a:prstGeom>
          <a:solidFill>
            <a:srgbClr val="FF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ctr" eaLnBrk="1" hangingPunct="1">
              <a:spcBef>
                <a:spcPct val="0"/>
              </a:spcBef>
              <a:buFontTx/>
              <a:buNone/>
            </a:pPr>
            <a:r>
              <a:rPr kumimoji="1" lang="es-ES" altLang="es-PE" sz="600" dirty="0">
                <a:solidFill>
                  <a:schemeClr val="tx1"/>
                </a:solidFill>
                <a:latin typeface="Arial Black" panose="020B0A04020102020204" pitchFamily="34" charset="0"/>
              </a:rPr>
              <a:t>LEY</a:t>
            </a:r>
          </a:p>
          <a:p>
            <a:pPr algn="ctr" eaLnBrk="1" hangingPunct="1">
              <a:spcBef>
                <a:spcPct val="0"/>
              </a:spcBef>
              <a:buFontTx/>
              <a:buNone/>
            </a:pPr>
            <a:endParaRPr kumimoji="1" lang="es-ES" altLang="es-PE" sz="600" dirty="0">
              <a:solidFill>
                <a:schemeClr val="tx1"/>
              </a:solidFill>
              <a:latin typeface="Arial Black" panose="020B0A04020102020204" pitchFamily="34" charset="0"/>
            </a:endParaRPr>
          </a:p>
          <a:p>
            <a:pPr algn="ctr" eaLnBrk="1" hangingPunct="1">
              <a:spcBef>
                <a:spcPct val="0"/>
              </a:spcBef>
              <a:buFontTx/>
              <a:buNone/>
            </a:pPr>
            <a:r>
              <a:rPr kumimoji="1" lang="es-ES" altLang="es-PE" sz="600" dirty="0">
                <a:solidFill>
                  <a:schemeClr val="tx1"/>
                </a:solidFill>
                <a:latin typeface="Arial Black" panose="020B0A04020102020204" pitchFamily="34" charset="0"/>
              </a:rPr>
              <a:t>SANEAMIENTO </a:t>
            </a:r>
          </a:p>
          <a:p>
            <a:pPr algn="ctr" eaLnBrk="1" hangingPunct="1">
              <a:spcBef>
                <a:spcPct val="0"/>
              </a:spcBef>
              <a:buFontTx/>
              <a:buNone/>
            </a:pPr>
            <a:r>
              <a:rPr kumimoji="1" lang="es-ES" altLang="es-PE" sz="600" dirty="0">
                <a:solidFill>
                  <a:schemeClr val="tx1"/>
                </a:solidFill>
                <a:latin typeface="Arial Black" panose="020B0A04020102020204" pitchFamily="34" charset="0"/>
              </a:rPr>
              <a:t>Y </a:t>
            </a:r>
          </a:p>
          <a:p>
            <a:pPr algn="ctr" eaLnBrk="1" hangingPunct="1">
              <a:spcBef>
                <a:spcPct val="0"/>
              </a:spcBef>
              <a:buFontTx/>
              <a:buNone/>
            </a:pPr>
            <a:r>
              <a:rPr kumimoji="1" lang="es-ES" altLang="es-PE" sz="600" dirty="0">
                <a:solidFill>
                  <a:schemeClr val="tx1"/>
                </a:solidFill>
                <a:latin typeface="Arial Black" panose="020B0A04020102020204" pitchFamily="34" charset="0"/>
              </a:rPr>
              <a:t>ORGANIZACION TERRITORIAL</a:t>
            </a:r>
          </a:p>
        </p:txBody>
      </p:sp>
      <p:sp>
        <p:nvSpPr>
          <p:cNvPr id="16" name="CuadroTexto 15">
            <a:extLst>
              <a:ext uri="{FF2B5EF4-FFF2-40B4-BE49-F238E27FC236}">
                <a16:creationId xmlns:a16="http://schemas.microsoft.com/office/drawing/2014/main" xmlns="" id="{25EBA04F-597F-426B-6487-964744E860A7}"/>
              </a:ext>
            </a:extLst>
          </p:cNvPr>
          <p:cNvSpPr txBox="1"/>
          <p:nvPr/>
        </p:nvSpPr>
        <p:spPr>
          <a:xfrm>
            <a:off x="4320745" y="92436"/>
            <a:ext cx="4502358" cy="377924"/>
          </a:xfrm>
          <a:prstGeom prst="rect">
            <a:avLst/>
          </a:prstGeom>
          <a:noFill/>
        </p:spPr>
        <p:txBody>
          <a:bodyPr wrap="square" rtlCol="0">
            <a:spAutoFit/>
          </a:bodyPr>
          <a:lstStyle/>
          <a:p>
            <a:pPr algn="just">
              <a:lnSpc>
                <a:spcPct val="107000"/>
              </a:lnSpc>
              <a:spcAft>
                <a:spcPts val="600"/>
              </a:spcAft>
            </a:pPr>
            <a:r>
              <a:rPr lang="es-MX" sz="900" b="1" dirty="0">
                <a:solidFill>
                  <a:schemeClr val="accent1"/>
                </a:solidFill>
                <a:latin typeface="Arial" panose="020B0604020202020204" pitchFamily="34" charset="0"/>
                <a:ea typeface="Calibri" panose="020F0502020204030204" pitchFamily="34" charset="0"/>
                <a:cs typeface="Arial" panose="020B0604020202020204" pitchFamily="34" charset="0"/>
              </a:rPr>
              <a:t>PRECISION: </a:t>
            </a:r>
            <a:r>
              <a:rPr lang="es-MX" sz="900" b="1" dirty="0">
                <a:solidFill>
                  <a:srgbClr val="111B41"/>
                </a:solidFill>
                <a:latin typeface="Arial" panose="020B0604020202020204" pitchFamily="34" charset="0"/>
                <a:ea typeface="Calibri" panose="020F0502020204030204" pitchFamily="34" charset="0"/>
                <a:cs typeface="Arial" panose="020B0604020202020204" pitchFamily="34" charset="0"/>
              </a:rPr>
              <a:t>ORGANIZAR Y SANEAR LIMITES A NIVEL DE PROVINCIAS (Provincia: Unidad base de la organización territorial)</a:t>
            </a:r>
            <a:endParaRPr lang="es-PE" sz="900" b="1" dirty="0">
              <a:solidFill>
                <a:srgbClr val="111B41"/>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3" name="Google Shape;98;p18">
            <a:extLst>
              <a:ext uri="{FF2B5EF4-FFF2-40B4-BE49-F238E27FC236}">
                <a16:creationId xmlns:a16="http://schemas.microsoft.com/office/drawing/2014/main" xmlns="" id="{220E3227-5BBC-47B7-B97F-C99B9716B16C}"/>
              </a:ext>
            </a:extLst>
          </p:cNvPr>
          <p:cNvSpPr txBox="1"/>
          <p:nvPr/>
        </p:nvSpPr>
        <p:spPr>
          <a:xfrm>
            <a:off x="847655" y="657315"/>
            <a:ext cx="7363975" cy="356144"/>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300" b="1" dirty="0"/>
              <a:t>SECRETARÍA DE DEMARCACIÓN Y ORGANIZACIÓN TERRITORIAL</a:t>
            </a:r>
          </a:p>
        </p:txBody>
      </p:sp>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11972" y="143295"/>
            <a:ext cx="3483283" cy="311635"/>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7"/>
          <a:stretch>
            <a:fillRect/>
          </a:stretch>
        </p:blipFill>
        <p:spPr>
          <a:xfrm>
            <a:off x="3623880" y="143296"/>
            <a:ext cx="1028839" cy="328582"/>
          </a:xfrm>
          <a:prstGeom prst="rect">
            <a:avLst/>
          </a:prstGeom>
        </p:spPr>
      </p:pic>
      <p:graphicFrame>
        <p:nvGraphicFramePr>
          <p:cNvPr id="6" name="Diagrama 5">
            <a:extLst>
              <a:ext uri="{FF2B5EF4-FFF2-40B4-BE49-F238E27FC236}">
                <a16:creationId xmlns:a16="http://schemas.microsoft.com/office/drawing/2014/main" xmlns="" id="{A90132DD-8F41-4577-A036-4F9DA4A1FBC0}"/>
              </a:ext>
            </a:extLst>
          </p:cNvPr>
          <p:cNvGraphicFramePr/>
          <p:nvPr>
            <p:extLst>
              <p:ext uri="{D42A27DB-BD31-4B8C-83A1-F6EECF244321}">
                <p14:modId xmlns:p14="http://schemas.microsoft.com/office/powerpoint/2010/main" val="2557584619"/>
              </p:ext>
            </p:extLst>
          </p:nvPr>
        </p:nvGraphicFramePr>
        <p:xfrm>
          <a:off x="901051" y="968597"/>
          <a:ext cx="629178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ángulo 7">
            <a:extLst>
              <a:ext uri="{FF2B5EF4-FFF2-40B4-BE49-F238E27FC236}">
                <a16:creationId xmlns:a16="http://schemas.microsoft.com/office/drawing/2014/main" xmlns="" id="{3AF69740-57D3-405B-8924-E0358C2F2398}"/>
              </a:ext>
            </a:extLst>
          </p:cNvPr>
          <p:cNvSpPr/>
          <p:nvPr/>
        </p:nvSpPr>
        <p:spPr>
          <a:xfrm>
            <a:off x="1951165" y="1138451"/>
            <a:ext cx="5382946" cy="307777"/>
          </a:xfrm>
          <a:prstGeom prst="rect">
            <a:avLst/>
          </a:prstGeom>
        </p:spPr>
        <p:txBody>
          <a:bodyPr wrap="square">
            <a:spAutoFit/>
          </a:bodyPr>
          <a:lstStyle/>
          <a:p>
            <a:pPr lvl="0" algn="ctr"/>
            <a:r>
              <a:rPr lang="es-MX" sz="1200" b="1" u="sng" dirty="0">
                <a:solidFill>
                  <a:schemeClr val="accent1">
                    <a:lumMod val="75000"/>
                  </a:schemeClr>
                </a:solidFill>
                <a:latin typeface="Calibri" panose="020F0502020204030204" pitchFamily="34" charset="0"/>
                <a:cs typeface="Calibri" panose="020F0502020204030204" pitchFamily="34" charset="0"/>
              </a:rPr>
              <a:t>ENTE RECTOR </a:t>
            </a:r>
            <a:r>
              <a:rPr lang="es-MX" b="1" u="sng" dirty="0">
                <a:solidFill>
                  <a:schemeClr val="accent1">
                    <a:lumMod val="75000"/>
                  </a:schemeClr>
                </a:solidFill>
                <a:latin typeface="Calibri" panose="020F0502020204030204" pitchFamily="34" charset="0"/>
                <a:cs typeface="Calibri" panose="020F0502020204030204" pitchFamily="34" charset="0"/>
              </a:rPr>
              <a:t>del Sistema Nacional de Demarcación Territorial</a:t>
            </a:r>
            <a:endParaRPr lang="es-PE" sz="2400" b="1" dirty="0">
              <a:solidFill>
                <a:schemeClr val="tx1"/>
              </a:solidFill>
              <a:latin typeface="Calibri" panose="020F0502020204030204" pitchFamily="34" charset="0"/>
              <a:cs typeface="Calibri" panose="020F0502020204030204" pitchFamily="34" charset="0"/>
            </a:endParaRPr>
          </a:p>
        </p:txBody>
      </p:sp>
      <p:sp>
        <p:nvSpPr>
          <p:cNvPr id="14" name="Rectángulo 13">
            <a:extLst>
              <a:ext uri="{FF2B5EF4-FFF2-40B4-BE49-F238E27FC236}">
                <a16:creationId xmlns:a16="http://schemas.microsoft.com/office/drawing/2014/main" xmlns="" id="{FC4C926A-C66D-4A36-865F-FB8E765C6D9A}"/>
              </a:ext>
            </a:extLst>
          </p:cNvPr>
          <p:cNvSpPr/>
          <p:nvPr/>
        </p:nvSpPr>
        <p:spPr>
          <a:xfrm>
            <a:off x="6383553" y="4005049"/>
            <a:ext cx="1859391" cy="553998"/>
          </a:xfrm>
          <a:prstGeom prst="rect">
            <a:avLst/>
          </a:prstGeom>
        </p:spPr>
        <p:txBody>
          <a:bodyPr wrap="square">
            <a:spAutoFit/>
          </a:bodyPr>
          <a:lstStyle/>
          <a:p>
            <a:pPr lvl="0"/>
            <a:r>
              <a:rPr lang="es-ES" sz="1000" b="1" dirty="0">
                <a:solidFill>
                  <a:schemeClr val="tx1"/>
                </a:solidFill>
                <a:latin typeface="Calibri" panose="020F0502020204030204" pitchFamily="34" charset="0"/>
                <a:cs typeface="Calibri" panose="020F0502020204030204" pitchFamily="34" charset="0"/>
              </a:rPr>
              <a:t>Anteproyectos de ley en materia de demarcación territorial</a:t>
            </a:r>
            <a:endParaRPr lang="es-PE" sz="1000" b="1" dirty="0">
              <a:solidFill>
                <a:schemeClr val="tx1"/>
              </a:solidFill>
              <a:latin typeface="Calibri" panose="020F0502020204030204" pitchFamily="34" charset="0"/>
              <a:cs typeface="Calibri" panose="020F0502020204030204" pitchFamily="34" charset="0"/>
            </a:endParaRPr>
          </a:p>
        </p:txBody>
      </p:sp>
      <p:sp>
        <p:nvSpPr>
          <p:cNvPr id="16" name="Flecha: hacia abajo 15">
            <a:extLst>
              <a:ext uri="{FF2B5EF4-FFF2-40B4-BE49-F238E27FC236}">
                <a16:creationId xmlns:a16="http://schemas.microsoft.com/office/drawing/2014/main" xmlns="" id="{283A4DB3-8A42-4B1F-A11A-E4E31B725FE8}"/>
              </a:ext>
            </a:extLst>
          </p:cNvPr>
          <p:cNvSpPr/>
          <p:nvPr/>
        </p:nvSpPr>
        <p:spPr>
          <a:xfrm>
            <a:off x="4178205" y="3632264"/>
            <a:ext cx="787585" cy="600163"/>
          </a:xfrm>
          <a:prstGeom prst="downArrow">
            <a:avLst/>
          </a:prstGeom>
          <a:solidFill>
            <a:srgbClr val="0070C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98431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Rectángulo 6">
            <a:extLst>
              <a:ext uri="{FF2B5EF4-FFF2-40B4-BE49-F238E27FC236}">
                <a16:creationId xmlns:a16="http://schemas.microsoft.com/office/drawing/2014/main" xmlns="" id="{BCBEF684-60FC-407E-B91F-154B62C0D4A1}"/>
              </a:ext>
            </a:extLst>
          </p:cNvPr>
          <p:cNvSpPr/>
          <p:nvPr/>
        </p:nvSpPr>
        <p:spPr>
          <a:xfrm>
            <a:off x="-12186" y="749508"/>
            <a:ext cx="9144000" cy="43939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6" name="Google Shape;56;p13" descr="Imagen que contiene Interfaz de usuario gráfica&#10;&#10;Descripción generada automáticamente"/>
          <p:cNvPicPr preferRelativeResize="0"/>
          <p:nvPr/>
        </p:nvPicPr>
        <p:blipFill rotWithShape="1">
          <a:blip r:embed="rId3">
            <a:alphaModFix/>
          </a:blip>
          <a:srcRect l="21377" t="30090" r="18078" b="27782"/>
          <a:stretch/>
        </p:blipFill>
        <p:spPr>
          <a:xfrm>
            <a:off x="7542044" y="129199"/>
            <a:ext cx="1382712" cy="541337"/>
          </a:xfrm>
          <a:prstGeom prst="rect">
            <a:avLst/>
          </a:prstGeom>
          <a:noFill/>
          <a:ln>
            <a:noFill/>
          </a:ln>
        </p:spPr>
      </p:pic>
      <p:sp>
        <p:nvSpPr>
          <p:cNvPr id="57" name="Google Shape;57;p13"/>
          <p:cNvSpPr txBox="1">
            <a:spLocks noGrp="1"/>
          </p:cNvSpPr>
          <p:nvPr>
            <p:ph type="subTitle" idx="1"/>
          </p:nvPr>
        </p:nvSpPr>
        <p:spPr>
          <a:xfrm>
            <a:off x="194872" y="1877313"/>
            <a:ext cx="8729884" cy="1388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770"/>
              <a:buNone/>
            </a:pPr>
            <a:r>
              <a:rPr lang="es-PE" sz="3200" b="1" dirty="0">
                <a:solidFill>
                  <a:schemeClr val="bg1"/>
                </a:solidFill>
                <a:latin typeface="Calibri" panose="020F0502020204030204" pitchFamily="34" charset="0"/>
                <a:ea typeface="Montserrat"/>
                <a:cs typeface="Times New Roman" panose="02020603050405020304" pitchFamily="18" charset="0"/>
                <a:sym typeface="Montserrat"/>
              </a:rPr>
              <a:t>3) LEYES DE DECLARACION DE INTERES NACIONAL</a:t>
            </a:r>
            <a:endParaRPr lang="es-PE" sz="2400" b="1" dirty="0">
              <a:solidFill>
                <a:schemeClr val="bg1"/>
              </a:solidFill>
              <a:latin typeface="Montserrat"/>
              <a:ea typeface="Montserrat"/>
              <a:cs typeface="Montserrat"/>
              <a:sym typeface="Montserrat"/>
            </a:endParaRPr>
          </a:p>
        </p:txBody>
      </p:sp>
      <p:cxnSp>
        <p:nvCxnSpPr>
          <p:cNvPr id="58" name="Google Shape;58;p13"/>
          <p:cNvCxnSpPr>
            <a:cxnSpLocks/>
          </p:cNvCxnSpPr>
          <p:nvPr/>
        </p:nvCxnSpPr>
        <p:spPr>
          <a:xfrm>
            <a:off x="2130425" y="3088106"/>
            <a:ext cx="5034756" cy="0"/>
          </a:xfrm>
          <a:prstGeom prst="straightConnector1">
            <a:avLst/>
          </a:prstGeom>
          <a:noFill/>
          <a:ln w="9525" cap="flat" cmpd="sng">
            <a:solidFill>
              <a:srgbClr val="FFFFFF"/>
            </a:solidFill>
            <a:prstDash val="solid"/>
            <a:round/>
            <a:headEnd type="none" w="sm" len="sm"/>
            <a:tailEnd type="none" w="sm" len="sm"/>
          </a:ln>
        </p:spPr>
      </p:cxnSp>
      <p:pic>
        <p:nvPicPr>
          <p:cNvPr id="9" name="Imagen 8">
            <a:extLst>
              <a:ext uri="{FF2B5EF4-FFF2-40B4-BE49-F238E27FC236}">
                <a16:creationId xmlns:a16="http://schemas.microsoft.com/office/drawing/2014/main" xmlns="" id="{3E69216A-B735-459A-858E-1C47A39859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5" t="29483" r="45741" b="30413"/>
          <a:stretch/>
        </p:blipFill>
        <p:spPr bwMode="auto">
          <a:xfrm>
            <a:off x="121494" y="164484"/>
            <a:ext cx="3750965" cy="506052"/>
          </a:xfrm>
          <a:prstGeom prst="rect">
            <a:avLst/>
          </a:prstGeom>
          <a:noFill/>
        </p:spPr>
      </p:pic>
      <p:pic>
        <p:nvPicPr>
          <p:cNvPr id="2" name="Imagen 1">
            <a:extLst>
              <a:ext uri="{FF2B5EF4-FFF2-40B4-BE49-F238E27FC236}">
                <a16:creationId xmlns:a16="http://schemas.microsoft.com/office/drawing/2014/main" xmlns="" id="{6A3D0FC0-596B-4048-9BE1-5B50CCADC9D1}"/>
              </a:ext>
            </a:extLst>
          </p:cNvPr>
          <p:cNvPicPr>
            <a:picLocks noChangeAspect="1"/>
          </p:cNvPicPr>
          <p:nvPr/>
        </p:nvPicPr>
        <p:blipFill>
          <a:blip r:embed="rId5"/>
          <a:stretch>
            <a:fillRect/>
          </a:stretch>
        </p:blipFill>
        <p:spPr>
          <a:xfrm>
            <a:off x="3989776" y="231566"/>
            <a:ext cx="1164437" cy="371888"/>
          </a:xfrm>
          <a:prstGeom prst="rect">
            <a:avLst/>
          </a:prstGeom>
        </p:spPr>
      </p:pic>
    </p:spTree>
    <p:extLst>
      <p:ext uri="{BB962C8B-B14F-4D97-AF65-F5344CB8AC3E}">
        <p14:creationId xmlns:p14="http://schemas.microsoft.com/office/powerpoint/2010/main" val="375645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11972" y="143296"/>
            <a:ext cx="3441719" cy="328582"/>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7"/>
          <a:stretch>
            <a:fillRect/>
          </a:stretch>
        </p:blipFill>
        <p:spPr>
          <a:xfrm>
            <a:off x="3553691" y="143296"/>
            <a:ext cx="1028839" cy="328582"/>
          </a:xfrm>
          <a:prstGeom prst="rect">
            <a:avLst/>
          </a:prstGeom>
        </p:spPr>
      </p:pic>
      <p:sp>
        <p:nvSpPr>
          <p:cNvPr id="2" name="AutoShape 31">
            <a:extLst>
              <a:ext uri="{FF2B5EF4-FFF2-40B4-BE49-F238E27FC236}">
                <a16:creationId xmlns:a16="http://schemas.microsoft.com/office/drawing/2014/main" xmlns="" id="{B7904D81-CCE8-DBE3-1C65-1066682C0428}"/>
              </a:ext>
            </a:extLst>
          </p:cNvPr>
          <p:cNvSpPr>
            <a:spLocks noChangeArrowheads="1"/>
          </p:cNvSpPr>
          <p:nvPr/>
        </p:nvSpPr>
        <p:spPr bwMode="auto">
          <a:xfrm>
            <a:off x="0" y="547397"/>
            <a:ext cx="3893518" cy="270022"/>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MX" altLang="es-PE" sz="1050" b="1" dirty="0">
                <a:solidFill>
                  <a:srgbClr val="000000"/>
                </a:solidFill>
                <a:latin typeface="Arial" panose="020B0604020202020204" pitchFamily="34" charset="0"/>
              </a:rPr>
              <a:t>LEYES DE DECLARACION DE INTERES NACIONAL</a:t>
            </a:r>
          </a:p>
        </p:txBody>
      </p:sp>
      <p:sp>
        <p:nvSpPr>
          <p:cNvPr id="3" name="CuadroTexto 2">
            <a:extLst>
              <a:ext uri="{FF2B5EF4-FFF2-40B4-BE49-F238E27FC236}">
                <a16:creationId xmlns:a16="http://schemas.microsoft.com/office/drawing/2014/main" xmlns="" id="{9F15C119-36E0-20C4-553E-BD3C2C0DE5C6}"/>
              </a:ext>
            </a:extLst>
          </p:cNvPr>
          <p:cNvSpPr txBox="1"/>
          <p:nvPr/>
        </p:nvSpPr>
        <p:spPr>
          <a:xfrm>
            <a:off x="159868" y="817419"/>
            <a:ext cx="2721878" cy="3837152"/>
          </a:xfrm>
          <a:prstGeom prst="rect">
            <a:avLst/>
          </a:prstGeom>
          <a:noFill/>
        </p:spPr>
        <p:txBody>
          <a:bodyPr wrap="square" rtlCol="0">
            <a:spAutoFit/>
          </a:bodyPr>
          <a:lstStyle/>
          <a:p>
            <a:pPr algn="just">
              <a:spcBef>
                <a:spcPts val="600"/>
              </a:spcBef>
              <a:spcAft>
                <a:spcPts val="600"/>
              </a:spcAft>
            </a:pPr>
            <a:r>
              <a:rPr lang="es-PE" sz="1300" b="1" dirty="0">
                <a:solidFill>
                  <a:srgbClr val="000000"/>
                </a:solidFill>
                <a:effectLst/>
                <a:latin typeface="Calibri" panose="020F0502020204030204" pitchFamily="34" charset="0"/>
                <a:ea typeface="Times New Roman" panose="02020603050405020304" pitchFamily="18" charset="0"/>
              </a:rPr>
              <a:t>Leyes que Declaran de Interés Nacional la creación de circunscripciones:</a:t>
            </a:r>
          </a:p>
          <a:p>
            <a:pPr marL="285750" indent="-285750" algn="just">
              <a:spcBef>
                <a:spcPts val="600"/>
              </a:spcBef>
              <a:spcAft>
                <a:spcPts val="600"/>
              </a:spcAft>
              <a:buFont typeface="Arial" panose="020B0604020202020204" pitchFamily="34" charset="0"/>
              <a:buChar char="•"/>
            </a:pPr>
            <a:r>
              <a:rPr lang="es-PE" sz="1300" dirty="0">
                <a:latin typeface="Calibri" panose="020F0502020204030204" pitchFamily="34" charset="0"/>
                <a:ea typeface="Calibri" panose="020F0502020204030204" pitchFamily="34" charset="0"/>
              </a:rPr>
              <a:t>Se tiene 51 leyes con declaraciones de creación de distrito individual.</a:t>
            </a:r>
          </a:p>
          <a:p>
            <a:pPr marL="285750" indent="-285750" algn="just">
              <a:spcBef>
                <a:spcPts val="600"/>
              </a:spcBef>
              <a:spcAft>
                <a:spcPts val="600"/>
              </a:spcAft>
              <a:buFont typeface="Arial" panose="020B0604020202020204" pitchFamily="34" charset="0"/>
              <a:buChar char="•"/>
            </a:pPr>
            <a:r>
              <a:rPr lang="es-PE" sz="1300" dirty="0">
                <a:solidFill>
                  <a:srgbClr val="000000"/>
                </a:solidFill>
                <a:effectLst/>
                <a:latin typeface="Calibri" panose="020F0502020204030204" pitchFamily="34" charset="0"/>
                <a:ea typeface="Times New Roman" panose="02020603050405020304" pitchFamily="18" charset="0"/>
              </a:rPr>
              <a:t>Ley N° 31513 (contiene 23 declaraciones de creación de distrito). 17.08.2022</a:t>
            </a:r>
          </a:p>
          <a:p>
            <a:pPr marL="285750" indent="-285750" algn="just">
              <a:spcBef>
                <a:spcPts val="600"/>
              </a:spcBef>
              <a:spcAft>
                <a:spcPts val="600"/>
              </a:spcAft>
              <a:buFont typeface="Arial" panose="020B0604020202020204" pitchFamily="34" charset="0"/>
              <a:buChar char="•"/>
            </a:pPr>
            <a:r>
              <a:rPr lang="es-PE" sz="1300" dirty="0">
                <a:solidFill>
                  <a:srgbClr val="000000"/>
                </a:solidFill>
                <a:effectLst/>
                <a:latin typeface="Calibri" panose="020F0502020204030204" pitchFamily="34" charset="0"/>
                <a:ea typeface="Times New Roman" panose="02020603050405020304" pitchFamily="18" charset="0"/>
              </a:rPr>
              <a:t>Ley N° 31434 (contiene 32 declaraciones de creación de distrito). 06.03.2022</a:t>
            </a:r>
          </a:p>
          <a:p>
            <a:pPr marL="285750" indent="-285750" algn="just">
              <a:spcBef>
                <a:spcPts val="600"/>
              </a:spcBef>
              <a:spcAft>
                <a:spcPts val="600"/>
              </a:spcAft>
              <a:buFont typeface="Arial" panose="020B0604020202020204" pitchFamily="34" charset="0"/>
              <a:buChar char="•"/>
            </a:pPr>
            <a:r>
              <a:rPr lang="es-PE" sz="1300" dirty="0">
                <a:solidFill>
                  <a:srgbClr val="000000"/>
                </a:solidFill>
                <a:effectLst/>
                <a:latin typeface="Calibri" panose="020F0502020204030204" pitchFamily="34" charset="0"/>
                <a:ea typeface="Times New Roman" panose="02020603050405020304" pitchFamily="18" charset="0"/>
              </a:rPr>
              <a:t>Ley N° 31567 (contiene 44 declaraciones de creación de distrito). </a:t>
            </a:r>
            <a:r>
              <a:rPr lang="es-PE" sz="1300" b="1" dirty="0">
                <a:solidFill>
                  <a:srgbClr val="000000"/>
                </a:solidFill>
                <a:effectLst/>
                <a:latin typeface="Calibri" panose="020F0502020204030204" pitchFamily="34" charset="0"/>
                <a:ea typeface="Times New Roman" panose="02020603050405020304" pitchFamily="18" charset="0"/>
              </a:rPr>
              <a:t>20.08.2022</a:t>
            </a:r>
          </a:p>
        </p:txBody>
      </p:sp>
      <p:pic>
        <p:nvPicPr>
          <p:cNvPr id="5" name="Imagen 4">
            <a:extLst>
              <a:ext uri="{FF2B5EF4-FFF2-40B4-BE49-F238E27FC236}">
                <a16:creationId xmlns:a16="http://schemas.microsoft.com/office/drawing/2014/main" xmlns="" id="{85823EC1-8F77-7044-3700-8EC405917D68}"/>
              </a:ext>
            </a:extLst>
          </p:cNvPr>
          <p:cNvPicPr>
            <a:picLocks noChangeAspect="1"/>
          </p:cNvPicPr>
          <p:nvPr/>
        </p:nvPicPr>
        <p:blipFill rotWithShape="1">
          <a:blip r:embed="rId8"/>
          <a:srcRect t="960" b="-1"/>
          <a:stretch/>
        </p:blipFill>
        <p:spPr>
          <a:xfrm>
            <a:off x="3708969" y="149355"/>
            <a:ext cx="3185339" cy="4926367"/>
          </a:xfrm>
          <a:prstGeom prst="rect">
            <a:avLst/>
          </a:prstGeom>
          <a:ln w="19050">
            <a:solidFill>
              <a:schemeClr val="accent1">
                <a:lumMod val="50000"/>
              </a:schemeClr>
            </a:solidFill>
          </a:ln>
        </p:spPr>
      </p:pic>
      <p:pic>
        <p:nvPicPr>
          <p:cNvPr id="18" name="Imagen 17">
            <a:extLst>
              <a:ext uri="{FF2B5EF4-FFF2-40B4-BE49-F238E27FC236}">
                <a16:creationId xmlns:a16="http://schemas.microsoft.com/office/drawing/2014/main" xmlns="" id="{A2F01075-7F2E-C35A-E5BA-E801910561DB}"/>
              </a:ext>
            </a:extLst>
          </p:cNvPr>
          <p:cNvPicPr>
            <a:picLocks noChangeAspect="1"/>
          </p:cNvPicPr>
          <p:nvPr/>
        </p:nvPicPr>
        <p:blipFill>
          <a:blip r:embed="rId9"/>
          <a:stretch>
            <a:fillRect/>
          </a:stretch>
        </p:blipFill>
        <p:spPr>
          <a:xfrm>
            <a:off x="7119211" y="1190132"/>
            <a:ext cx="1616080" cy="2998852"/>
          </a:xfrm>
          <a:prstGeom prst="rect">
            <a:avLst/>
          </a:prstGeom>
          <a:ln w="19050">
            <a:solidFill>
              <a:schemeClr val="accent1">
                <a:lumMod val="50000"/>
              </a:schemeClr>
            </a:solidFill>
          </a:ln>
        </p:spPr>
      </p:pic>
      <p:sp>
        <p:nvSpPr>
          <p:cNvPr id="19" name="Flecha: a la derecha 18">
            <a:extLst>
              <a:ext uri="{FF2B5EF4-FFF2-40B4-BE49-F238E27FC236}">
                <a16:creationId xmlns:a16="http://schemas.microsoft.com/office/drawing/2014/main" xmlns="" id="{25FFBD66-D647-5DE1-5901-3837190421BF}"/>
              </a:ext>
            </a:extLst>
          </p:cNvPr>
          <p:cNvSpPr/>
          <p:nvPr/>
        </p:nvSpPr>
        <p:spPr>
          <a:xfrm>
            <a:off x="3067323" y="2117037"/>
            <a:ext cx="270492" cy="1170709"/>
          </a:xfrm>
          <a:prstGeom prst="rightArrow">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 name="Rectángulo 3">
            <a:extLst>
              <a:ext uri="{FF2B5EF4-FFF2-40B4-BE49-F238E27FC236}">
                <a16:creationId xmlns:a16="http://schemas.microsoft.com/office/drawing/2014/main" xmlns="" id="{5247F040-3182-708E-9A01-A000484BB51E}"/>
              </a:ext>
            </a:extLst>
          </p:cNvPr>
          <p:cNvSpPr/>
          <p:nvPr/>
        </p:nvSpPr>
        <p:spPr>
          <a:xfrm>
            <a:off x="3893518" y="2078937"/>
            <a:ext cx="1281155" cy="22091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6" name="Rectángulo 5">
            <a:extLst>
              <a:ext uri="{FF2B5EF4-FFF2-40B4-BE49-F238E27FC236}">
                <a16:creationId xmlns:a16="http://schemas.microsoft.com/office/drawing/2014/main" xmlns="" id="{0345EF17-D14B-0CEA-DBA3-0BED07F1C3CC}"/>
              </a:ext>
            </a:extLst>
          </p:cNvPr>
          <p:cNvSpPr/>
          <p:nvPr/>
        </p:nvSpPr>
        <p:spPr>
          <a:xfrm>
            <a:off x="3893517" y="3906914"/>
            <a:ext cx="1281155" cy="17611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xmlns="" id="{416CA181-6481-7D9B-C90F-15AF9F2BF65B}"/>
              </a:ext>
            </a:extLst>
          </p:cNvPr>
          <p:cNvSpPr/>
          <p:nvPr/>
        </p:nvSpPr>
        <p:spPr>
          <a:xfrm>
            <a:off x="5393228" y="555303"/>
            <a:ext cx="1281155" cy="22091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xmlns="" id="{7BB60BA2-97A6-58E6-0347-651246A6FE2C}"/>
              </a:ext>
            </a:extLst>
          </p:cNvPr>
          <p:cNvSpPr/>
          <p:nvPr/>
        </p:nvSpPr>
        <p:spPr>
          <a:xfrm>
            <a:off x="7119211" y="2664290"/>
            <a:ext cx="1616080" cy="3075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 name="CuadroTexto 9">
            <a:extLst>
              <a:ext uri="{FF2B5EF4-FFF2-40B4-BE49-F238E27FC236}">
                <a16:creationId xmlns:a16="http://schemas.microsoft.com/office/drawing/2014/main" xmlns="" id="{C9F310C0-9082-EB4D-2BF2-283367FD6BDF}"/>
              </a:ext>
            </a:extLst>
          </p:cNvPr>
          <p:cNvSpPr txBox="1"/>
          <p:nvPr/>
        </p:nvSpPr>
        <p:spPr>
          <a:xfrm>
            <a:off x="237369" y="4555616"/>
            <a:ext cx="3100446" cy="526106"/>
          </a:xfrm>
          <a:prstGeom prst="rect">
            <a:avLst/>
          </a:prstGeom>
          <a:noFill/>
        </p:spPr>
        <p:txBody>
          <a:bodyPr wrap="square" rtlCol="0">
            <a:spAutoFit/>
          </a:bodyPr>
          <a:lstStyle/>
          <a:p>
            <a:pPr algn="just">
              <a:lnSpc>
                <a:spcPct val="107000"/>
              </a:lnSpc>
              <a:spcAft>
                <a:spcPts val="600"/>
              </a:spcAft>
            </a:pPr>
            <a:r>
              <a:rPr lang="es-PE" sz="900" b="1" dirty="0">
                <a:solidFill>
                  <a:schemeClr val="accent1"/>
                </a:solidFill>
                <a:latin typeface="Arial" panose="020B0604020202020204" pitchFamily="34" charset="0"/>
                <a:ea typeface="Calibri" panose="020F0502020204030204" pitchFamily="34" charset="0"/>
                <a:cs typeface="Arial" panose="020B0604020202020204" pitchFamily="34" charset="0"/>
              </a:rPr>
              <a:t>Precisión I.- </a:t>
            </a:r>
            <a:r>
              <a:rPr lang="es-PE" sz="900" b="1" dirty="0">
                <a:solidFill>
                  <a:schemeClr val="tx1"/>
                </a:solidFill>
                <a:latin typeface="Arial" panose="020B0604020202020204" pitchFamily="34" charset="0"/>
                <a:ea typeface="Calibri" panose="020F0502020204030204" pitchFamily="34" charset="0"/>
                <a:cs typeface="Arial" panose="020B0604020202020204" pitchFamily="34" charset="0"/>
              </a:rPr>
              <a:t>Disposición Complementaria Final (Leerla) </a:t>
            </a:r>
            <a:r>
              <a:rPr lang="es-PE" sz="900" b="1" dirty="0">
                <a:solidFill>
                  <a:schemeClr val="accent1"/>
                </a:solidFill>
                <a:latin typeface="Arial" panose="020B0604020202020204" pitchFamily="34" charset="0"/>
                <a:ea typeface="Calibri" panose="020F0502020204030204" pitchFamily="34" charset="0"/>
                <a:cs typeface="Arial" panose="020B0604020202020204" pitchFamily="34" charset="0"/>
              </a:rPr>
              <a:t>Precisión 2:  </a:t>
            </a:r>
            <a:r>
              <a:rPr lang="es-PE" sz="900" b="1" dirty="0">
                <a:solidFill>
                  <a:schemeClr val="tx1"/>
                </a:solidFill>
                <a:latin typeface="Arial" panose="020B0604020202020204" pitchFamily="34" charset="0"/>
                <a:ea typeface="Calibri" panose="020F0502020204030204" pitchFamily="34" charset="0"/>
                <a:cs typeface="Arial" panose="020B0604020202020204" pitchFamily="34" charset="0"/>
              </a:rPr>
              <a:t>el ámbito , distrito origen y la sede capital </a:t>
            </a:r>
          </a:p>
        </p:txBody>
      </p:sp>
    </p:spTree>
    <p:extLst>
      <p:ext uri="{BB962C8B-B14F-4D97-AF65-F5344CB8AC3E}">
        <p14:creationId xmlns:p14="http://schemas.microsoft.com/office/powerpoint/2010/main" val="67252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 name="Imagen 8">
            <a:extLst>
              <a:ext uri="{FF2B5EF4-FFF2-40B4-BE49-F238E27FC236}">
                <a16:creationId xmlns:a16="http://schemas.microsoft.com/office/drawing/2014/main" xmlns="" id="{C34C25E5-8A6F-B815-2BFD-40FBDBF4FAE1}"/>
              </a:ext>
            </a:extLst>
          </p:cNvPr>
          <p:cNvPicPr>
            <a:picLocks noChangeAspect="1"/>
          </p:cNvPicPr>
          <p:nvPr/>
        </p:nvPicPr>
        <p:blipFill>
          <a:blip r:embed="rId3"/>
          <a:stretch>
            <a:fillRect/>
          </a:stretch>
        </p:blipFill>
        <p:spPr>
          <a:xfrm>
            <a:off x="4172402" y="-43796"/>
            <a:ext cx="4373998" cy="5232421"/>
          </a:xfrm>
          <a:prstGeom prst="rect">
            <a:avLst/>
          </a:prstGeom>
        </p:spPr>
      </p:pic>
      <p:pic>
        <p:nvPicPr>
          <p:cNvPr id="100" name="Google Shape;100;p18" descr="Imagen que contiene tabla&#10;&#10;Descripción generada automáticamente"/>
          <p:cNvPicPr preferRelativeResize="0"/>
          <p:nvPr/>
        </p:nvPicPr>
        <p:blipFill rotWithShape="1">
          <a:blip r:embed="rId4">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5">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6">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95" t="29483" r="45741" b="30413"/>
          <a:stretch/>
        </p:blipFill>
        <p:spPr bwMode="auto">
          <a:xfrm>
            <a:off x="140231" y="117764"/>
            <a:ext cx="3383397" cy="372669"/>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8"/>
          <a:stretch>
            <a:fillRect/>
          </a:stretch>
        </p:blipFill>
        <p:spPr>
          <a:xfrm>
            <a:off x="3549481" y="150208"/>
            <a:ext cx="1164437" cy="328582"/>
          </a:xfrm>
          <a:prstGeom prst="rect">
            <a:avLst/>
          </a:prstGeom>
        </p:spPr>
      </p:pic>
      <p:sp>
        <p:nvSpPr>
          <p:cNvPr id="4" name="CuadroTexto 3">
            <a:extLst>
              <a:ext uri="{FF2B5EF4-FFF2-40B4-BE49-F238E27FC236}">
                <a16:creationId xmlns:a16="http://schemas.microsoft.com/office/drawing/2014/main" xmlns="" id="{9B4F6E54-4006-DD13-F0A2-8B5B215E8DC6}"/>
              </a:ext>
            </a:extLst>
          </p:cNvPr>
          <p:cNvSpPr txBox="1"/>
          <p:nvPr/>
        </p:nvSpPr>
        <p:spPr>
          <a:xfrm>
            <a:off x="2670122" y="4321434"/>
            <a:ext cx="3803755" cy="577594"/>
          </a:xfrm>
          <a:prstGeom prst="rect">
            <a:avLst/>
          </a:prstGeom>
          <a:noFill/>
        </p:spPr>
        <p:txBody>
          <a:bodyPr wrap="square" rtlCol="0">
            <a:spAutoFit/>
          </a:bodyPr>
          <a:lstStyle/>
          <a:p>
            <a:pPr algn="just">
              <a:lnSpc>
                <a:spcPct val="107000"/>
              </a:lnSpc>
              <a:spcAft>
                <a:spcPts val="600"/>
              </a:spcAft>
            </a:pPr>
            <a:r>
              <a:rPr lang="es-E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157</a:t>
            </a:r>
            <a:r>
              <a:rPr lang="es-ES" sz="1000" dirty="0">
                <a:solidFill>
                  <a:srgbClr val="111B41"/>
                </a:solidFill>
                <a:latin typeface="Calibri" panose="020F0502020204030204" pitchFamily="34" charset="0"/>
                <a:ea typeface="Calibri" panose="020F0502020204030204" pitchFamily="34" charset="0"/>
                <a:cs typeface="Calibri" panose="020F0502020204030204" pitchFamily="34" charset="0"/>
              </a:rPr>
              <a:t> </a:t>
            </a:r>
            <a:r>
              <a:rPr lang="es-PE" sz="1200" b="1" dirty="0">
                <a:solidFill>
                  <a:srgbClr val="000000"/>
                </a:solidFill>
                <a:effectLst/>
                <a:latin typeface="Calibri" panose="020F0502020204030204" pitchFamily="34" charset="0"/>
                <a:ea typeface="Times New Roman" panose="02020603050405020304" pitchFamily="18" charset="0"/>
              </a:rPr>
              <a:t>Leyes que Declaran de Interés Nacional la creación de circunscripciones</a:t>
            </a:r>
            <a:endParaRPr lang="es-ES" sz="1200" dirty="0">
              <a:solidFill>
                <a:srgbClr val="111B4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AutoShape 31">
            <a:extLst>
              <a:ext uri="{FF2B5EF4-FFF2-40B4-BE49-F238E27FC236}">
                <a16:creationId xmlns:a16="http://schemas.microsoft.com/office/drawing/2014/main" xmlns="" id="{A56E5C77-F3FF-801F-C047-AAEED467A490}"/>
              </a:ext>
            </a:extLst>
          </p:cNvPr>
          <p:cNvSpPr>
            <a:spLocks noChangeArrowheads="1"/>
          </p:cNvSpPr>
          <p:nvPr/>
        </p:nvSpPr>
        <p:spPr bwMode="auto">
          <a:xfrm>
            <a:off x="0" y="547395"/>
            <a:ext cx="4713918" cy="328581"/>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MX" altLang="es-PE" sz="1050" b="1" dirty="0">
                <a:solidFill>
                  <a:srgbClr val="000000"/>
                </a:solidFill>
                <a:latin typeface="Arial" panose="020B0604020202020204" pitchFamily="34" charset="0"/>
              </a:rPr>
              <a:t>EVALUACION TËCNICA.-  1) Situación Actual Demarcación.</a:t>
            </a:r>
          </a:p>
        </p:txBody>
      </p:sp>
      <p:sp>
        <p:nvSpPr>
          <p:cNvPr id="5" name="CuadroTexto 4">
            <a:extLst>
              <a:ext uri="{FF2B5EF4-FFF2-40B4-BE49-F238E27FC236}">
                <a16:creationId xmlns:a16="http://schemas.microsoft.com/office/drawing/2014/main" xmlns="" id="{F373C355-F363-BD18-C13D-D01BF1548E77}"/>
              </a:ext>
            </a:extLst>
          </p:cNvPr>
          <p:cNvSpPr txBox="1"/>
          <p:nvPr/>
        </p:nvSpPr>
        <p:spPr>
          <a:xfrm>
            <a:off x="141647" y="1389950"/>
            <a:ext cx="3045782" cy="1004186"/>
          </a:xfrm>
          <a:prstGeom prst="rect">
            <a:avLst/>
          </a:prstGeom>
          <a:noFill/>
        </p:spPr>
        <p:txBody>
          <a:bodyPr wrap="square">
            <a:spAutoFit/>
          </a:bodyPr>
          <a:lstStyle/>
          <a:p>
            <a:pPr algn="just">
              <a:lnSpc>
                <a:spcPct val="107000"/>
              </a:lnSpc>
              <a:spcAft>
                <a:spcPts val="600"/>
              </a:spcAft>
            </a:pPr>
            <a:r>
              <a:rPr lang="es-ES" sz="1400" b="1" dirty="0">
                <a:solidFill>
                  <a:schemeClr val="tx1"/>
                </a:solidFill>
                <a:latin typeface="Calibri" panose="020F0502020204030204" pitchFamily="34" charset="0"/>
                <a:ea typeface="Calibri" panose="020F0502020204030204" pitchFamily="34" charset="0"/>
                <a:cs typeface="Calibri" panose="020F0502020204030204" pitchFamily="34" charset="0"/>
              </a:rPr>
              <a:t>1) Situación de Limites: </a:t>
            </a:r>
            <a:r>
              <a:rPr lang="es-ES" sz="1400" b="1" dirty="0">
                <a:solidFill>
                  <a:srgbClr val="C00000"/>
                </a:solidFill>
                <a:latin typeface="Calibri" panose="020F0502020204030204" pitchFamily="34" charset="0"/>
                <a:ea typeface="Calibri" panose="020F0502020204030204" pitchFamily="34" charset="0"/>
                <a:cs typeface="Calibri" panose="020F0502020204030204" pitchFamily="34" charset="0"/>
              </a:rPr>
              <a:t>80 %</a:t>
            </a:r>
            <a:r>
              <a:rPr lang="es-ES" sz="1400" dirty="0">
                <a:solidFill>
                  <a:srgbClr val="111B41"/>
                </a:solidFill>
                <a:latin typeface="Calibri" panose="020F0502020204030204" pitchFamily="34" charset="0"/>
                <a:ea typeface="Calibri" panose="020F0502020204030204" pitchFamily="34" charset="0"/>
                <a:cs typeface="Calibri" panose="020F0502020204030204" pitchFamily="34" charset="0"/>
              </a:rPr>
              <a:t> de las circunscripciones del país NO cuentan con la totalidad de sus límites saneados por Ley. </a:t>
            </a:r>
          </a:p>
        </p:txBody>
      </p:sp>
      <p:sp>
        <p:nvSpPr>
          <p:cNvPr id="10" name="CuadroTexto 9">
            <a:extLst>
              <a:ext uri="{FF2B5EF4-FFF2-40B4-BE49-F238E27FC236}">
                <a16:creationId xmlns:a16="http://schemas.microsoft.com/office/drawing/2014/main" xmlns="" id="{683964A9-FC06-BFEB-CBE5-F1BB56D41C59}"/>
              </a:ext>
            </a:extLst>
          </p:cNvPr>
          <p:cNvSpPr txBox="1"/>
          <p:nvPr/>
        </p:nvSpPr>
        <p:spPr>
          <a:xfrm>
            <a:off x="200550" y="2719606"/>
            <a:ext cx="3045782" cy="1311641"/>
          </a:xfrm>
          <a:prstGeom prst="rect">
            <a:avLst/>
          </a:prstGeom>
          <a:noFill/>
        </p:spPr>
        <p:txBody>
          <a:bodyPr wrap="square">
            <a:spAutoFit/>
          </a:bodyPr>
          <a:lstStyle/>
          <a:p>
            <a:pPr algn="just">
              <a:lnSpc>
                <a:spcPct val="107000"/>
              </a:lnSpc>
              <a:spcAft>
                <a:spcPts val="600"/>
              </a:spcAft>
            </a:pPr>
            <a:r>
              <a:rPr lang="es-ES" b="1"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s-ES" sz="1400" b="1" dirty="0">
                <a:solidFill>
                  <a:schemeClr val="tx1"/>
                </a:solidFill>
                <a:latin typeface="Calibri" panose="020F0502020204030204" pitchFamily="34" charset="0"/>
                <a:ea typeface="Calibri" panose="020F0502020204030204" pitchFamily="34" charset="0"/>
                <a:cs typeface="Calibri" panose="020F0502020204030204" pitchFamily="34" charset="0"/>
              </a:rPr>
              <a:t>) Distritos con Población Mínima: </a:t>
            </a:r>
          </a:p>
          <a:p>
            <a:pPr algn="just">
              <a:lnSpc>
                <a:spcPct val="107000"/>
              </a:lnSpc>
              <a:spcAft>
                <a:spcPts val="600"/>
              </a:spcAft>
            </a:pPr>
            <a:r>
              <a:rPr lang="es-ES" sz="1400" b="1" dirty="0">
                <a:solidFill>
                  <a:schemeClr val="tx1"/>
                </a:solidFill>
                <a:latin typeface="Calibri" panose="020F0502020204030204" pitchFamily="34" charset="0"/>
                <a:ea typeface="Calibri" panose="020F0502020204030204" pitchFamily="34" charset="0"/>
                <a:cs typeface="Calibri" panose="020F0502020204030204" pitchFamily="34" charset="0"/>
              </a:rPr>
              <a:t>De  1890 </a:t>
            </a:r>
            <a:r>
              <a:rPr lang="es-ES" sz="1400" b="1" dirty="0">
                <a:solidFill>
                  <a:srgbClr val="C00000"/>
                </a:solidFill>
                <a:latin typeface="Calibri" panose="020F0502020204030204" pitchFamily="34" charset="0"/>
                <a:ea typeface="Calibri" panose="020F0502020204030204" pitchFamily="34" charset="0"/>
                <a:cs typeface="Calibri" panose="020F0502020204030204" pitchFamily="34" charset="0"/>
              </a:rPr>
              <a:t>solo 908 distritos </a:t>
            </a:r>
            <a:r>
              <a:rPr lang="es-ES" sz="1400" dirty="0">
                <a:solidFill>
                  <a:srgbClr val="111B41"/>
                </a:solidFill>
                <a:latin typeface="Calibri" panose="020F0502020204030204" pitchFamily="34" charset="0"/>
                <a:ea typeface="Calibri" panose="020F0502020204030204" pitchFamily="34" charset="0"/>
                <a:cs typeface="Calibri" panose="020F0502020204030204" pitchFamily="34" charset="0"/>
              </a:rPr>
              <a:t>cumplen con los requisitos mínimos y </a:t>
            </a:r>
            <a:r>
              <a:rPr lang="es-ES" sz="1400" b="1" dirty="0">
                <a:solidFill>
                  <a:srgbClr val="C00000"/>
                </a:solidFill>
                <a:latin typeface="Calibri" panose="020F0502020204030204" pitchFamily="34" charset="0"/>
                <a:ea typeface="Calibri" panose="020F0502020204030204" pitchFamily="34" charset="0"/>
                <a:cs typeface="Calibri" panose="020F0502020204030204" pitchFamily="34" charset="0"/>
              </a:rPr>
              <a:t>982 distritos (52 %) NO cumplen </a:t>
            </a:r>
            <a:r>
              <a:rPr lang="es-ES" sz="1400" dirty="0">
                <a:solidFill>
                  <a:srgbClr val="111B41"/>
                </a:solidFill>
                <a:latin typeface="Calibri" panose="020F0502020204030204" pitchFamily="34" charset="0"/>
                <a:ea typeface="Calibri" panose="020F0502020204030204" pitchFamily="34" charset="0"/>
                <a:cs typeface="Calibri" panose="020F0502020204030204" pitchFamily="34" charset="0"/>
              </a:rPr>
              <a:t>con los requisitos mínimos establecidos. </a:t>
            </a:r>
          </a:p>
        </p:txBody>
      </p:sp>
    </p:spTree>
    <p:extLst>
      <p:ext uri="{BB962C8B-B14F-4D97-AF65-F5344CB8AC3E}">
        <p14:creationId xmlns:p14="http://schemas.microsoft.com/office/powerpoint/2010/main" val="213596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4" name="Google Shape;104;p18"/>
          <p:cNvPicPr preferRelativeResize="0"/>
          <p:nvPr/>
        </p:nvPicPr>
        <p:blipFill>
          <a:blip r:embed="rId4">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95" t="29483" r="45741" b="30413"/>
          <a:stretch/>
        </p:blipFill>
        <p:spPr bwMode="auto">
          <a:xfrm>
            <a:off x="78096" y="150934"/>
            <a:ext cx="3455573" cy="320121"/>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6"/>
          <a:stretch>
            <a:fillRect/>
          </a:stretch>
        </p:blipFill>
        <p:spPr>
          <a:xfrm>
            <a:off x="3563728" y="150655"/>
            <a:ext cx="911290" cy="302920"/>
          </a:xfrm>
          <a:prstGeom prst="rect">
            <a:avLst/>
          </a:prstGeom>
        </p:spPr>
      </p:pic>
      <p:sp>
        <p:nvSpPr>
          <p:cNvPr id="2" name="AutoShape 31">
            <a:extLst>
              <a:ext uri="{FF2B5EF4-FFF2-40B4-BE49-F238E27FC236}">
                <a16:creationId xmlns:a16="http://schemas.microsoft.com/office/drawing/2014/main" xmlns="" id="{B7904D81-CCE8-DBE3-1C65-1066682C0428}"/>
              </a:ext>
            </a:extLst>
          </p:cNvPr>
          <p:cNvSpPr>
            <a:spLocks noChangeArrowheads="1"/>
          </p:cNvSpPr>
          <p:nvPr/>
        </p:nvSpPr>
        <p:spPr bwMode="auto">
          <a:xfrm>
            <a:off x="0" y="493872"/>
            <a:ext cx="4572000" cy="318288"/>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MX" altLang="es-PE" sz="1050" b="1" dirty="0">
                <a:solidFill>
                  <a:srgbClr val="000000"/>
                </a:solidFill>
                <a:latin typeface="Arial" panose="020B0604020202020204" pitchFamily="34" charset="0"/>
              </a:rPr>
              <a:t>EVALUACION TECNICA: 2) PROCEDIMIENTO Y REQUISITOS</a:t>
            </a:r>
          </a:p>
        </p:txBody>
      </p:sp>
      <p:sp>
        <p:nvSpPr>
          <p:cNvPr id="3" name="CuadroTexto 2">
            <a:extLst>
              <a:ext uri="{FF2B5EF4-FFF2-40B4-BE49-F238E27FC236}">
                <a16:creationId xmlns:a16="http://schemas.microsoft.com/office/drawing/2014/main" xmlns="" id="{68BAD387-08FD-D3B6-9F08-5FE7FBD89778}"/>
              </a:ext>
            </a:extLst>
          </p:cNvPr>
          <p:cNvSpPr txBox="1"/>
          <p:nvPr/>
        </p:nvSpPr>
        <p:spPr>
          <a:xfrm>
            <a:off x="2252" y="840072"/>
            <a:ext cx="7765997" cy="276999"/>
          </a:xfrm>
          <a:prstGeom prst="rect">
            <a:avLst/>
          </a:prstGeom>
          <a:noFill/>
        </p:spPr>
        <p:txBody>
          <a:bodyPr wrap="square">
            <a:spAutoFit/>
          </a:bodyPr>
          <a:lstStyle/>
          <a:p>
            <a:pPr algn="just"/>
            <a:r>
              <a:rPr lang="es-MX" sz="1200" b="1" dirty="0">
                <a:solidFill>
                  <a:schemeClr val="tx1"/>
                </a:solidFill>
              </a:rPr>
              <a:t>Decreto Supremo N° 191-2020-PCM </a:t>
            </a:r>
            <a:r>
              <a:rPr lang="es-MX" sz="1200" dirty="0"/>
              <a:t>en su Artículo 102 señala el procedimientos y requisitos.-</a:t>
            </a:r>
          </a:p>
        </p:txBody>
      </p:sp>
      <p:sp>
        <p:nvSpPr>
          <p:cNvPr id="16" name="CuadroTexto 15">
            <a:extLst>
              <a:ext uri="{FF2B5EF4-FFF2-40B4-BE49-F238E27FC236}">
                <a16:creationId xmlns:a16="http://schemas.microsoft.com/office/drawing/2014/main" xmlns="" id="{D65E8021-C156-005B-3B35-1B3C9FC06F9A}"/>
              </a:ext>
            </a:extLst>
          </p:cNvPr>
          <p:cNvSpPr txBox="1"/>
          <p:nvPr/>
        </p:nvSpPr>
        <p:spPr>
          <a:xfrm>
            <a:off x="0" y="1752985"/>
            <a:ext cx="2093480" cy="2385268"/>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v"/>
            </a:pPr>
            <a:r>
              <a:rPr lang="es-MX" sz="1000" b="1" dirty="0"/>
              <a:t>Distrito de </a:t>
            </a:r>
            <a:r>
              <a:rPr lang="es-MX" sz="1000" b="1" dirty="0">
                <a:solidFill>
                  <a:srgbClr val="FF0000"/>
                </a:solidFill>
              </a:rPr>
              <a:t>Origen Cuenta con Límites Territoriales</a:t>
            </a:r>
            <a:r>
              <a:rPr lang="es-MX" sz="1000" b="1" dirty="0"/>
              <a:t>.-</a:t>
            </a:r>
            <a:r>
              <a:rPr lang="es-MX" sz="1000" dirty="0"/>
              <a:t>Evaluación se hará conforme a lo establecido en los artículos 60 y 61 del </a:t>
            </a:r>
            <a:r>
              <a:rPr lang="es-MX" sz="900" dirty="0"/>
              <a:t>reglamento</a:t>
            </a:r>
            <a:endParaRPr lang="es-MX" sz="1000" dirty="0"/>
          </a:p>
          <a:p>
            <a:pPr marL="285750" indent="-285750" algn="just">
              <a:spcBef>
                <a:spcPts val="600"/>
              </a:spcBef>
              <a:spcAft>
                <a:spcPts val="600"/>
              </a:spcAft>
              <a:buFont typeface="Wingdings" panose="05000000000000000000" pitchFamily="2" charset="2"/>
              <a:buChar char="v"/>
            </a:pPr>
            <a:r>
              <a:rPr lang="es-MX" sz="1000" b="1" dirty="0"/>
              <a:t>Distrito de Origen </a:t>
            </a:r>
            <a:r>
              <a:rPr lang="es-MX" sz="1000" b="1" dirty="0">
                <a:solidFill>
                  <a:srgbClr val="FF0000"/>
                </a:solidFill>
              </a:rPr>
              <a:t>NO Cuenta con Límites Territoriales</a:t>
            </a:r>
            <a:r>
              <a:rPr lang="es-MX" sz="1000" b="1" dirty="0"/>
              <a:t>.- </a:t>
            </a:r>
            <a:r>
              <a:rPr lang="es-MX" sz="1000" dirty="0"/>
              <a:t>Evaluación se sujeta a la Séptima Disposición Complementaria de al ley N° 27795 (Hacer proceso de delimitación de distrito de origen)</a:t>
            </a:r>
            <a:endParaRPr lang="es-PE" sz="1000" dirty="0"/>
          </a:p>
        </p:txBody>
      </p:sp>
      <p:sp>
        <p:nvSpPr>
          <p:cNvPr id="18" name="CuadroTexto 17">
            <a:extLst>
              <a:ext uri="{FF2B5EF4-FFF2-40B4-BE49-F238E27FC236}">
                <a16:creationId xmlns:a16="http://schemas.microsoft.com/office/drawing/2014/main" xmlns="" id="{7D641493-F052-95E4-2556-FA5F2C14B871}"/>
              </a:ext>
            </a:extLst>
          </p:cNvPr>
          <p:cNvSpPr txBox="1"/>
          <p:nvPr/>
        </p:nvSpPr>
        <p:spPr>
          <a:xfrm>
            <a:off x="2589219" y="1238254"/>
            <a:ext cx="6139712" cy="553998"/>
          </a:xfrm>
          <a:prstGeom prst="rect">
            <a:avLst/>
          </a:prstGeom>
          <a:noFill/>
        </p:spPr>
        <p:txBody>
          <a:bodyPr wrap="square" rtlCol="0">
            <a:spAutoFit/>
          </a:bodyPr>
          <a:lstStyle/>
          <a:p>
            <a:pPr algn="just"/>
            <a:r>
              <a:rPr lang="es-MX" sz="1000" b="1" dirty="0"/>
              <a:t>1) GOBIERNO REGIONAL</a:t>
            </a:r>
            <a:r>
              <a:rPr lang="es-MX" sz="1000" dirty="0"/>
              <a:t>:</a:t>
            </a:r>
          </a:p>
          <a:p>
            <a:pPr marL="285750" indent="-285750" algn="just">
              <a:buFontTx/>
              <a:buChar char="-"/>
            </a:pPr>
            <a:r>
              <a:rPr lang="es-MX" sz="1000" dirty="0"/>
              <a:t>Informe de </a:t>
            </a:r>
            <a:r>
              <a:rPr lang="es-MX" sz="1000" b="1" dirty="0">
                <a:solidFill>
                  <a:srgbClr val="FF0000"/>
                </a:solidFill>
              </a:rPr>
              <a:t>Situación de Límites </a:t>
            </a:r>
            <a:r>
              <a:rPr lang="es-MX" sz="1000" dirty="0"/>
              <a:t>del distrito de origen.</a:t>
            </a:r>
          </a:p>
          <a:p>
            <a:pPr marL="285750" indent="-285750" algn="just">
              <a:buFontTx/>
              <a:buChar char="-"/>
            </a:pPr>
            <a:r>
              <a:rPr lang="es-MX" sz="1000" b="1" dirty="0">
                <a:solidFill>
                  <a:srgbClr val="FF0000"/>
                </a:solidFill>
              </a:rPr>
              <a:t>Ámbito y capital de la nueva circunscripción </a:t>
            </a:r>
            <a:r>
              <a:rPr lang="es-MX" sz="1000" dirty="0"/>
              <a:t>(distrito o provincia)</a:t>
            </a:r>
          </a:p>
        </p:txBody>
      </p:sp>
      <p:sp>
        <p:nvSpPr>
          <p:cNvPr id="20" name="CuadroTexto 19">
            <a:extLst>
              <a:ext uri="{FF2B5EF4-FFF2-40B4-BE49-F238E27FC236}">
                <a16:creationId xmlns:a16="http://schemas.microsoft.com/office/drawing/2014/main" xmlns="" id="{65D323C0-D713-4B3A-72B4-9789AF2639E9}"/>
              </a:ext>
            </a:extLst>
          </p:cNvPr>
          <p:cNvSpPr txBox="1"/>
          <p:nvPr/>
        </p:nvSpPr>
        <p:spPr>
          <a:xfrm>
            <a:off x="2572347" y="1862154"/>
            <a:ext cx="6139712" cy="2631490"/>
          </a:xfrm>
          <a:prstGeom prst="rect">
            <a:avLst/>
          </a:prstGeom>
          <a:noFill/>
        </p:spPr>
        <p:txBody>
          <a:bodyPr wrap="square" rtlCol="0">
            <a:spAutoFit/>
          </a:bodyPr>
          <a:lstStyle/>
          <a:p>
            <a:pPr lvl="1" algn="just"/>
            <a:r>
              <a:rPr lang="es-MX" sz="1000" b="1" dirty="0"/>
              <a:t>2 ) SECRETARIA DE DEMARCACION Y ORGANIZACIÓN TERRITORIAL (PCM)</a:t>
            </a:r>
            <a:r>
              <a:rPr lang="es-MX" sz="1000" dirty="0"/>
              <a:t>:</a:t>
            </a:r>
          </a:p>
          <a:p>
            <a:pPr marL="285750" indent="-285750" algn="just">
              <a:spcBef>
                <a:spcPts val="150"/>
              </a:spcBef>
              <a:spcAft>
                <a:spcPts val="150"/>
              </a:spcAft>
              <a:buFontTx/>
              <a:buChar char="-"/>
            </a:pPr>
            <a:r>
              <a:rPr lang="es-MX" sz="1000" b="1" dirty="0">
                <a:solidFill>
                  <a:srgbClr val="FF0000"/>
                </a:solidFill>
              </a:rPr>
              <a:t>Volumen poblacional del distrito de origen </a:t>
            </a:r>
            <a:r>
              <a:rPr lang="es-MX" sz="1000" dirty="0"/>
              <a:t>(conforme a tipología de distrito, población del nuevo distrito </a:t>
            </a:r>
            <a:r>
              <a:rPr lang="es-MX" sz="1000" b="1" dirty="0">
                <a:solidFill>
                  <a:srgbClr val="FF0000"/>
                </a:solidFill>
              </a:rPr>
              <a:t>no debe ser mayor al 50% </a:t>
            </a:r>
            <a:r>
              <a:rPr lang="es-MX" sz="1000" dirty="0"/>
              <a:t>de población del distrito de origen)</a:t>
            </a:r>
          </a:p>
          <a:p>
            <a:pPr marL="285750" indent="-285750" algn="just">
              <a:spcBef>
                <a:spcPts val="150"/>
              </a:spcBef>
              <a:spcAft>
                <a:spcPts val="150"/>
              </a:spcAft>
              <a:buFontTx/>
              <a:buChar char="-"/>
            </a:pPr>
            <a:r>
              <a:rPr lang="es-MX" sz="1000" dirty="0"/>
              <a:t>Volumen poblacional ámbito del nuevo distrito (conforme a tipología de distrito: 8,000 mil, 4,000 y 3,800 para el ámbito y 1,200 sede capital)</a:t>
            </a:r>
          </a:p>
          <a:p>
            <a:pPr marL="285750" indent="-285750" algn="just">
              <a:spcBef>
                <a:spcPts val="150"/>
              </a:spcBef>
              <a:spcAft>
                <a:spcPts val="150"/>
              </a:spcAft>
              <a:buFontTx/>
              <a:buChar char="-"/>
            </a:pPr>
            <a:r>
              <a:rPr lang="es-MX" sz="1000" dirty="0"/>
              <a:t>Ámbito propuesto </a:t>
            </a:r>
            <a:r>
              <a:rPr lang="es-MX" sz="1000" b="1" dirty="0">
                <a:solidFill>
                  <a:srgbClr val="FF0000"/>
                </a:solidFill>
              </a:rPr>
              <a:t>No afecta más del 50% de superficie </a:t>
            </a:r>
            <a:r>
              <a:rPr lang="es-MX" sz="1000" dirty="0"/>
              <a:t>de distrito del que de origen (más de una creación en un solo distrito de origen; ejemplo: Caso de Gloria Sol Naciente y Mayapo ambos en distrito de Llochegua)</a:t>
            </a:r>
          </a:p>
          <a:p>
            <a:pPr marL="285750" indent="-285750" algn="just">
              <a:spcBef>
                <a:spcPts val="150"/>
              </a:spcBef>
              <a:spcAft>
                <a:spcPts val="150"/>
              </a:spcAft>
              <a:buFontTx/>
              <a:buChar char="-"/>
            </a:pPr>
            <a:r>
              <a:rPr lang="es-MX" sz="1000" b="1" dirty="0">
                <a:solidFill>
                  <a:srgbClr val="FF0000"/>
                </a:solidFill>
              </a:rPr>
              <a:t>Antigüedad del distrito de origen mayor a 10 años     </a:t>
            </a:r>
            <a:r>
              <a:rPr lang="es-MX" sz="1000" dirty="0"/>
              <a:t>(</a:t>
            </a:r>
            <a:r>
              <a:rPr lang="es-MX" sz="1000" i="1" u="sng" dirty="0"/>
              <a:t>Ejemplo: caso de Palestina Ver: Nota </a:t>
            </a:r>
            <a:r>
              <a:rPr lang="es-MX" sz="1000" dirty="0"/>
              <a:t>)</a:t>
            </a:r>
          </a:p>
          <a:p>
            <a:pPr marL="285750" indent="-285750" algn="just">
              <a:spcBef>
                <a:spcPts val="150"/>
              </a:spcBef>
              <a:spcAft>
                <a:spcPts val="150"/>
              </a:spcAft>
              <a:buFontTx/>
              <a:buChar char="-"/>
            </a:pPr>
            <a:r>
              <a:rPr lang="es-MX" sz="1000" b="1" dirty="0">
                <a:solidFill>
                  <a:srgbClr val="FF0000"/>
                </a:solidFill>
              </a:rPr>
              <a:t>Ser colindante con 2 o más distritos</a:t>
            </a:r>
            <a:r>
              <a:rPr lang="es-MX" sz="1000" dirty="0"/>
              <a:t>.</a:t>
            </a:r>
          </a:p>
          <a:p>
            <a:pPr marL="285750" indent="-285750" algn="just">
              <a:spcBef>
                <a:spcPts val="150"/>
              </a:spcBef>
              <a:spcAft>
                <a:spcPts val="150"/>
              </a:spcAft>
              <a:buFontTx/>
              <a:buChar char="-"/>
            </a:pPr>
            <a:r>
              <a:rPr lang="es-MX" sz="1000" dirty="0"/>
              <a:t>Diferencia positiva de volumen poblacional entres los últimos censos.</a:t>
            </a:r>
          </a:p>
          <a:p>
            <a:pPr marL="285750" indent="-285750" algn="just">
              <a:spcBef>
                <a:spcPts val="150"/>
              </a:spcBef>
              <a:spcAft>
                <a:spcPts val="150"/>
              </a:spcAft>
              <a:buFontTx/>
              <a:buChar char="-"/>
            </a:pPr>
            <a:r>
              <a:rPr lang="es-MX" sz="1000" dirty="0"/>
              <a:t>Tiempo de desplazamiento a la capital del distrito de origen 60" si tiene límites  / 45" si no tiene</a:t>
            </a:r>
          </a:p>
          <a:p>
            <a:pPr marL="285750" indent="-285750" algn="just">
              <a:spcBef>
                <a:spcPts val="150"/>
              </a:spcBef>
              <a:spcAft>
                <a:spcPts val="150"/>
              </a:spcAft>
              <a:buFontTx/>
              <a:buChar char="-"/>
            </a:pPr>
            <a:r>
              <a:rPr lang="es-MX" sz="1000" dirty="0"/>
              <a:t>Proyecto de Ley se configura a partir de criterios técnicos - geográficos (Funcional/cohesión/articulación)</a:t>
            </a:r>
          </a:p>
        </p:txBody>
      </p:sp>
      <p:sp>
        <p:nvSpPr>
          <p:cNvPr id="21" name="CuadroTexto 20">
            <a:extLst>
              <a:ext uri="{FF2B5EF4-FFF2-40B4-BE49-F238E27FC236}">
                <a16:creationId xmlns:a16="http://schemas.microsoft.com/office/drawing/2014/main" xmlns="" id="{AD218956-AE4D-5675-80CF-E5A887751CA7}"/>
              </a:ext>
            </a:extLst>
          </p:cNvPr>
          <p:cNvSpPr txBox="1"/>
          <p:nvPr/>
        </p:nvSpPr>
        <p:spPr>
          <a:xfrm>
            <a:off x="2770773" y="4473313"/>
            <a:ext cx="5179030" cy="400110"/>
          </a:xfrm>
          <a:prstGeom prst="rect">
            <a:avLst/>
          </a:prstGeom>
          <a:noFill/>
        </p:spPr>
        <p:txBody>
          <a:bodyPr wrap="square" rtlCol="0">
            <a:spAutoFit/>
          </a:bodyPr>
          <a:lstStyle/>
          <a:p>
            <a:r>
              <a:rPr lang="es-MX" sz="1000" b="1" dirty="0"/>
              <a:t>3)  MINISTERIO DE ECONOMIA Y FINANZAS:</a:t>
            </a:r>
          </a:p>
          <a:p>
            <a:pPr marL="285750" indent="-285750">
              <a:buFontTx/>
              <a:buChar char="-"/>
            </a:pPr>
            <a:r>
              <a:rPr lang="es-MX" sz="1000" dirty="0"/>
              <a:t>Informe favorable de evaluación de sostenibilidad fiscal.</a:t>
            </a:r>
          </a:p>
        </p:txBody>
      </p:sp>
      <p:sp>
        <p:nvSpPr>
          <p:cNvPr id="22" name="Abrir llave 21">
            <a:extLst>
              <a:ext uri="{FF2B5EF4-FFF2-40B4-BE49-F238E27FC236}">
                <a16:creationId xmlns:a16="http://schemas.microsoft.com/office/drawing/2014/main" xmlns="" id="{92044AAF-261B-6A87-3725-4D7A7D269272}"/>
              </a:ext>
            </a:extLst>
          </p:cNvPr>
          <p:cNvSpPr/>
          <p:nvPr/>
        </p:nvSpPr>
        <p:spPr>
          <a:xfrm>
            <a:off x="2409902" y="1207949"/>
            <a:ext cx="136759" cy="3777882"/>
          </a:xfrm>
          <a:prstGeom prst="leftBrace">
            <a:avLst>
              <a:gd name="adj1" fmla="val 22646"/>
              <a:gd name="adj2" fmla="val 4614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dirty="0"/>
          </a:p>
        </p:txBody>
      </p:sp>
      <p:sp>
        <p:nvSpPr>
          <p:cNvPr id="23" name="Flecha: a la derecha 22">
            <a:extLst>
              <a:ext uri="{FF2B5EF4-FFF2-40B4-BE49-F238E27FC236}">
                <a16:creationId xmlns:a16="http://schemas.microsoft.com/office/drawing/2014/main" xmlns="" id="{45645A04-E043-59FA-808E-F43DB37E20E5}"/>
              </a:ext>
            </a:extLst>
          </p:cNvPr>
          <p:cNvSpPr/>
          <p:nvPr/>
        </p:nvSpPr>
        <p:spPr>
          <a:xfrm>
            <a:off x="2214134" y="2504294"/>
            <a:ext cx="136759" cy="882650"/>
          </a:xfrm>
          <a:prstGeom prst="rightArrow">
            <a:avLst/>
          </a:prstGeom>
          <a:solidFill>
            <a:schemeClr val="accent4">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CuadroTexto 23">
            <a:extLst>
              <a:ext uri="{FF2B5EF4-FFF2-40B4-BE49-F238E27FC236}">
                <a16:creationId xmlns:a16="http://schemas.microsoft.com/office/drawing/2014/main" xmlns="" id="{0BB89B2B-CEFE-49C9-1392-F98EDBEAB210}"/>
              </a:ext>
            </a:extLst>
          </p:cNvPr>
          <p:cNvSpPr txBox="1"/>
          <p:nvPr/>
        </p:nvSpPr>
        <p:spPr>
          <a:xfrm>
            <a:off x="55588" y="4236898"/>
            <a:ext cx="2384878" cy="369332"/>
          </a:xfrm>
          <a:prstGeom prst="rect">
            <a:avLst/>
          </a:prstGeom>
          <a:noFill/>
        </p:spPr>
        <p:txBody>
          <a:bodyPr wrap="square" rtlCol="0">
            <a:spAutoFit/>
          </a:bodyPr>
          <a:lstStyle/>
          <a:p>
            <a:pPr algn="just"/>
            <a:r>
              <a:rPr lang="es-MX" sz="600" b="1" u="sng" dirty="0"/>
              <a:t>Nota: </a:t>
            </a:r>
            <a:r>
              <a:rPr lang="es-MX" sz="600" dirty="0"/>
              <a:t>De acuerdo a norma, para proceder con la creación de un distrito o una provincia, se deben cumplir todos y cada uno de los requisitos de manera concurrente.</a:t>
            </a:r>
            <a:endParaRPr lang="es-PE" sz="600" dirty="0"/>
          </a:p>
        </p:txBody>
      </p:sp>
    </p:spTree>
    <p:extLst>
      <p:ext uri="{BB962C8B-B14F-4D97-AF65-F5344CB8AC3E}">
        <p14:creationId xmlns:p14="http://schemas.microsoft.com/office/powerpoint/2010/main" val="3186447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4" name="Google Shape;104;p18"/>
          <p:cNvPicPr preferRelativeResize="0"/>
          <p:nvPr/>
        </p:nvPicPr>
        <p:blipFill>
          <a:blip r:embed="rId4">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95" t="29483" r="45741" b="30413"/>
          <a:stretch/>
        </p:blipFill>
        <p:spPr bwMode="auto">
          <a:xfrm>
            <a:off x="78096" y="150934"/>
            <a:ext cx="3455573" cy="320121"/>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6"/>
          <a:stretch>
            <a:fillRect/>
          </a:stretch>
        </p:blipFill>
        <p:spPr>
          <a:xfrm>
            <a:off x="3563728" y="150655"/>
            <a:ext cx="911290" cy="302920"/>
          </a:xfrm>
          <a:prstGeom prst="rect">
            <a:avLst/>
          </a:prstGeom>
        </p:spPr>
      </p:pic>
      <p:sp>
        <p:nvSpPr>
          <p:cNvPr id="2" name="AutoShape 31">
            <a:extLst>
              <a:ext uri="{FF2B5EF4-FFF2-40B4-BE49-F238E27FC236}">
                <a16:creationId xmlns:a16="http://schemas.microsoft.com/office/drawing/2014/main" xmlns="" id="{B7904D81-CCE8-DBE3-1C65-1066682C0428}"/>
              </a:ext>
            </a:extLst>
          </p:cNvPr>
          <p:cNvSpPr>
            <a:spLocks noChangeArrowheads="1"/>
          </p:cNvSpPr>
          <p:nvPr/>
        </p:nvSpPr>
        <p:spPr bwMode="auto">
          <a:xfrm>
            <a:off x="0" y="493872"/>
            <a:ext cx="4572000" cy="318288"/>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MX" altLang="es-PE" sz="1050" b="1" dirty="0">
                <a:solidFill>
                  <a:srgbClr val="000000"/>
                </a:solidFill>
                <a:latin typeface="Arial" panose="020B0604020202020204" pitchFamily="34" charset="0"/>
              </a:rPr>
              <a:t>INTERES NACIONAL.- 3) Política Nacional </a:t>
            </a:r>
          </a:p>
        </p:txBody>
      </p:sp>
      <p:sp>
        <p:nvSpPr>
          <p:cNvPr id="3" name="CuadroTexto 2">
            <a:extLst>
              <a:ext uri="{FF2B5EF4-FFF2-40B4-BE49-F238E27FC236}">
                <a16:creationId xmlns:a16="http://schemas.microsoft.com/office/drawing/2014/main" xmlns="" id="{68BAD387-08FD-D3B6-9F08-5FE7FBD89778}"/>
              </a:ext>
            </a:extLst>
          </p:cNvPr>
          <p:cNvSpPr txBox="1"/>
          <p:nvPr/>
        </p:nvSpPr>
        <p:spPr>
          <a:xfrm>
            <a:off x="78096" y="861277"/>
            <a:ext cx="8761104" cy="707886"/>
          </a:xfrm>
          <a:prstGeom prst="rect">
            <a:avLst/>
          </a:prstGeom>
          <a:noFill/>
        </p:spPr>
        <p:txBody>
          <a:bodyPr wrap="square">
            <a:spAutoFit/>
          </a:bodyPr>
          <a:lstStyle/>
          <a:p>
            <a:pPr algn="just"/>
            <a:r>
              <a:rPr lang="es-MX" sz="1200" b="1" dirty="0">
                <a:solidFill>
                  <a:schemeClr val="tx1"/>
                </a:solidFill>
              </a:rPr>
              <a:t>Decreto Supremo N° 191-2020-PCM.- </a:t>
            </a:r>
            <a:r>
              <a:rPr lang="es-ES_tradnl" kern="100" dirty="0">
                <a:effectLst/>
                <a:latin typeface="Arial Narrow" panose="020B0606020202030204" pitchFamily="34" charset="0"/>
                <a:ea typeface="Calibri" panose="020F0502020204030204" pitchFamily="34" charset="0"/>
                <a:cs typeface="Arial" panose="020B0604020202020204" pitchFamily="34" charset="0"/>
              </a:rPr>
              <a:t>La Declaraciones de Interés Nacional para fines de demarcación territorial esta señalada en el Artículo N° 99 del reglamento de la Ley N° 27795: </a:t>
            </a:r>
            <a:endParaRPr lang="es-PE"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MX" sz="1200" dirty="0"/>
          </a:p>
        </p:txBody>
      </p:sp>
      <p:sp>
        <p:nvSpPr>
          <p:cNvPr id="5" name="CuadroTexto 4">
            <a:extLst>
              <a:ext uri="{FF2B5EF4-FFF2-40B4-BE49-F238E27FC236}">
                <a16:creationId xmlns:a16="http://schemas.microsoft.com/office/drawing/2014/main" xmlns="" id="{7CF32D74-3F17-53F2-67B0-25A451DE852E}"/>
              </a:ext>
            </a:extLst>
          </p:cNvPr>
          <p:cNvSpPr txBox="1"/>
          <p:nvPr/>
        </p:nvSpPr>
        <p:spPr>
          <a:xfrm>
            <a:off x="735723" y="1661838"/>
            <a:ext cx="6663559" cy="1600438"/>
          </a:xfrm>
          <a:prstGeom prst="rect">
            <a:avLst/>
          </a:prstGeom>
          <a:noFill/>
        </p:spPr>
        <p:txBody>
          <a:bodyPr wrap="square">
            <a:spAutoFit/>
          </a:bodyPr>
          <a:lstStyle/>
          <a:p>
            <a:pPr algn="just"/>
            <a:r>
              <a:rPr lang="es-ES_tradnl" sz="1400" dirty="0">
                <a:effectLst/>
                <a:latin typeface="Arial Narrow" panose="020B0606020202030204" pitchFamily="34" charset="0"/>
                <a:ea typeface="Calibri" panose="020F0502020204030204" pitchFamily="34" charset="0"/>
                <a:cs typeface="Arial" panose="020B0604020202020204" pitchFamily="34" charset="0"/>
              </a:rPr>
              <a:t>«…deben de coadyuvar al logro de una política nacional vinculada directamente al desarrollo territorial, la cual por su naturaleza beneficia a la Nación peruana en su conjunto; en consecuencia, se requiere contar con </a:t>
            </a:r>
            <a:r>
              <a:rPr lang="es-ES_tradnl" sz="1400" b="1" i="1" dirty="0">
                <a:solidFill>
                  <a:schemeClr val="accent1"/>
                </a:solidFill>
                <a:effectLst/>
                <a:latin typeface="Arial Narrow" panose="020B0606020202030204" pitchFamily="34" charset="0"/>
                <a:ea typeface="Calibri" panose="020F0502020204030204" pitchFamily="34" charset="0"/>
                <a:cs typeface="Arial" panose="020B0604020202020204" pitchFamily="34" charset="0"/>
              </a:rPr>
              <a:t>la opinión favorable del ministerio responsable de la coordinación de dicha política</a:t>
            </a:r>
            <a:r>
              <a:rPr lang="es-ES_tradnl" sz="1400" dirty="0">
                <a:solidFill>
                  <a:schemeClr val="accent1"/>
                </a:solidFill>
                <a:effectLst/>
                <a:latin typeface="Arial Narrow" panose="020B0606020202030204" pitchFamily="34" charset="0"/>
                <a:ea typeface="Calibri" panose="020F0502020204030204" pitchFamily="34" charset="0"/>
                <a:cs typeface="Arial" panose="020B0604020202020204" pitchFamily="34" charset="0"/>
              </a:rPr>
              <a:t>. </a:t>
            </a:r>
          </a:p>
          <a:p>
            <a:pPr algn="just"/>
            <a:endParaRPr lang="es-ES_tradnl" dirty="0">
              <a:solidFill>
                <a:schemeClr val="accent1"/>
              </a:solidFill>
              <a:latin typeface="Arial Narrow" panose="020B0606020202030204" pitchFamily="34" charset="0"/>
              <a:ea typeface="Calibri" panose="020F0502020204030204" pitchFamily="34" charset="0"/>
              <a:cs typeface="Arial" panose="020B0604020202020204" pitchFamily="34" charset="0"/>
            </a:endParaRPr>
          </a:p>
          <a:p>
            <a:pPr algn="just"/>
            <a:r>
              <a:rPr lang="es-ES_tradnl" sz="1400" dirty="0">
                <a:effectLst/>
                <a:latin typeface="Arial Narrow" panose="020B0606020202030204" pitchFamily="34" charset="0"/>
                <a:ea typeface="Calibri" panose="020F0502020204030204" pitchFamily="34" charset="0"/>
                <a:cs typeface="Arial" panose="020B0604020202020204" pitchFamily="34" charset="0"/>
              </a:rPr>
              <a:t>Las consideraciones que motivan la declaración de </a:t>
            </a:r>
            <a:r>
              <a:rPr lang="es-ES_tradnl" sz="1400" b="1" dirty="0">
                <a:solidFill>
                  <a:schemeClr val="accent1"/>
                </a:solidFill>
                <a:effectLst/>
                <a:latin typeface="Arial Narrow" panose="020B0606020202030204" pitchFamily="34" charset="0"/>
                <a:ea typeface="Calibri" panose="020F0502020204030204" pitchFamily="34" charset="0"/>
                <a:cs typeface="Arial" panose="020B0604020202020204" pitchFamily="34" charset="0"/>
              </a:rPr>
              <a:t>zona de interés nacional </a:t>
            </a:r>
            <a:r>
              <a:rPr lang="es-ES_tradnl" sz="1400" dirty="0">
                <a:effectLst/>
                <a:latin typeface="Arial Narrow" panose="020B0606020202030204" pitchFamily="34" charset="0"/>
                <a:ea typeface="Calibri" panose="020F0502020204030204" pitchFamily="34" charset="0"/>
                <a:cs typeface="Arial" panose="020B0604020202020204" pitchFamily="34" charset="0"/>
              </a:rPr>
              <a:t>prevalecen sobre cualquier otro interés y superan contextos particulares o locales.”</a:t>
            </a:r>
            <a:endParaRPr lang="es-PE" dirty="0"/>
          </a:p>
        </p:txBody>
      </p:sp>
      <p:sp>
        <p:nvSpPr>
          <p:cNvPr id="6" name="CuadroTexto 5">
            <a:extLst>
              <a:ext uri="{FF2B5EF4-FFF2-40B4-BE49-F238E27FC236}">
                <a16:creationId xmlns:a16="http://schemas.microsoft.com/office/drawing/2014/main" xmlns="" id="{5D167FB7-0C39-EBDF-D588-783C03F49969}"/>
              </a:ext>
            </a:extLst>
          </p:cNvPr>
          <p:cNvSpPr txBox="1"/>
          <p:nvPr/>
        </p:nvSpPr>
        <p:spPr>
          <a:xfrm>
            <a:off x="420413" y="3574338"/>
            <a:ext cx="8303173" cy="938719"/>
          </a:xfrm>
          <a:prstGeom prst="rect">
            <a:avLst/>
          </a:prstGeom>
          <a:noFill/>
        </p:spPr>
        <p:txBody>
          <a:bodyPr wrap="square">
            <a:spAutoFit/>
          </a:bodyPr>
          <a:lstStyle/>
          <a:p>
            <a:pPr algn="just"/>
            <a:r>
              <a:rPr lang="es-MX" sz="1100" b="1" dirty="0">
                <a:solidFill>
                  <a:schemeClr val="accent1"/>
                </a:solidFill>
              </a:rPr>
              <a:t>PRECISION 1):  </a:t>
            </a:r>
            <a:r>
              <a:rPr lang="es-MX" sz="1100" dirty="0"/>
              <a:t>0cho (08) ministerios consultados sobre alguna política nacional vinculada a demarcación territorial, señalaron que no tienen políticas relacionadas. </a:t>
            </a:r>
          </a:p>
          <a:p>
            <a:pPr algn="just"/>
            <a:endParaRPr lang="es-MX" sz="1100" dirty="0"/>
          </a:p>
          <a:p>
            <a:pPr algn="just"/>
            <a:r>
              <a:rPr lang="es-MX" sz="1100" b="1" dirty="0">
                <a:solidFill>
                  <a:schemeClr val="accent1"/>
                </a:solidFill>
              </a:rPr>
              <a:t>PRECISION 2): </a:t>
            </a:r>
            <a:r>
              <a:rPr lang="es-MX" sz="1100" dirty="0"/>
              <a:t>La Secretaria de Demarcación y Organización Territorial esta en proceso de elaboración de su </a:t>
            </a:r>
            <a:r>
              <a:rPr lang="es-MX" sz="1100" b="1" dirty="0"/>
              <a:t>Política Nacional</a:t>
            </a:r>
            <a:r>
              <a:rPr lang="es-MX" sz="1100" dirty="0"/>
              <a:t> según los lineamientos del CEPLAN.</a:t>
            </a:r>
            <a:endParaRPr lang="es-PE" sz="1100" dirty="0"/>
          </a:p>
        </p:txBody>
      </p:sp>
    </p:spTree>
    <p:extLst>
      <p:ext uri="{BB962C8B-B14F-4D97-AF65-F5344CB8AC3E}">
        <p14:creationId xmlns:p14="http://schemas.microsoft.com/office/powerpoint/2010/main" val="1059308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11972" y="143296"/>
            <a:ext cx="3407083" cy="328582"/>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7"/>
          <a:stretch>
            <a:fillRect/>
          </a:stretch>
        </p:blipFill>
        <p:spPr>
          <a:xfrm>
            <a:off x="3529703" y="148015"/>
            <a:ext cx="1042298" cy="332880"/>
          </a:xfrm>
          <a:prstGeom prst="rect">
            <a:avLst/>
          </a:prstGeom>
        </p:spPr>
      </p:pic>
      <p:sp>
        <p:nvSpPr>
          <p:cNvPr id="2" name="AutoShape 31">
            <a:extLst>
              <a:ext uri="{FF2B5EF4-FFF2-40B4-BE49-F238E27FC236}">
                <a16:creationId xmlns:a16="http://schemas.microsoft.com/office/drawing/2014/main" xmlns="" id="{B7904D81-CCE8-DBE3-1C65-1066682C0428}"/>
              </a:ext>
            </a:extLst>
          </p:cNvPr>
          <p:cNvSpPr>
            <a:spLocks noChangeArrowheads="1"/>
          </p:cNvSpPr>
          <p:nvPr/>
        </p:nvSpPr>
        <p:spPr bwMode="auto">
          <a:xfrm>
            <a:off x="0" y="564129"/>
            <a:ext cx="3893518" cy="274072"/>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MX" altLang="es-PE" sz="1050" b="1" dirty="0">
                <a:solidFill>
                  <a:srgbClr val="000000"/>
                </a:solidFill>
                <a:latin typeface="Arial" panose="020B0604020202020204" pitchFamily="34" charset="0"/>
              </a:rPr>
              <a:t>ACCIONES REALIZADAS</a:t>
            </a:r>
          </a:p>
        </p:txBody>
      </p:sp>
      <p:graphicFrame>
        <p:nvGraphicFramePr>
          <p:cNvPr id="5" name="Gráfico 4">
            <a:extLst>
              <a:ext uri="{FF2B5EF4-FFF2-40B4-BE49-F238E27FC236}">
                <a16:creationId xmlns:a16="http://schemas.microsoft.com/office/drawing/2014/main" xmlns="" id="{2705B400-8D22-9903-BEA1-0A2189B3CEA9}"/>
              </a:ext>
            </a:extLst>
          </p:cNvPr>
          <p:cNvGraphicFramePr>
            <a:graphicFrameLocks/>
          </p:cNvGraphicFramePr>
          <p:nvPr>
            <p:extLst>
              <p:ext uri="{D42A27DB-BD31-4B8C-83A1-F6EECF244321}">
                <p14:modId xmlns:p14="http://schemas.microsoft.com/office/powerpoint/2010/main" val="694199312"/>
              </p:ext>
            </p:extLst>
          </p:nvPr>
        </p:nvGraphicFramePr>
        <p:xfrm>
          <a:off x="406753" y="1788427"/>
          <a:ext cx="2785485" cy="2255108"/>
        </p:xfrm>
        <a:graphic>
          <a:graphicData uri="http://schemas.openxmlformats.org/drawingml/2006/chart">
            <c:chart xmlns:c="http://schemas.openxmlformats.org/drawingml/2006/chart" xmlns:r="http://schemas.openxmlformats.org/officeDocument/2006/relationships" r:id="rId8"/>
          </a:graphicData>
        </a:graphic>
      </p:graphicFrame>
      <p:sp>
        <p:nvSpPr>
          <p:cNvPr id="9" name="CuadroTexto 8">
            <a:extLst>
              <a:ext uri="{FF2B5EF4-FFF2-40B4-BE49-F238E27FC236}">
                <a16:creationId xmlns:a16="http://schemas.microsoft.com/office/drawing/2014/main" xmlns="" id="{137F0531-6B44-3CC4-045C-A41D7840CCA4}"/>
              </a:ext>
            </a:extLst>
          </p:cNvPr>
          <p:cNvSpPr txBox="1"/>
          <p:nvPr/>
        </p:nvSpPr>
        <p:spPr>
          <a:xfrm>
            <a:off x="111972" y="882427"/>
            <a:ext cx="3375049" cy="861774"/>
          </a:xfrm>
          <a:prstGeom prst="rect">
            <a:avLst/>
          </a:prstGeom>
          <a:noFill/>
        </p:spPr>
        <p:txBody>
          <a:bodyPr wrap="square" rtlCol="0">
            <a:spAutoFit/>
          </a:bodyPr>
          <a:lstStyle/>
          <a:p>
            <a:pPr algn="just"/>
            <a:r>
              <a:rPr lang="es-MX" sz="1000" dirty="0"/>
              <a:t>La leyes de Declaratoria de Interés Nacional NO precisan la circunscripción distrital de origen NI el ámbito NI   la propuesta de la capital del nuevo distrito. </a:t>
            </a:r>
          </a:p>
          <a:p>
            <a:pPr algn="just"/>
            <a:endParaRPr lang="es-MX" sz="1000" dirty="0"/>
          </a:p>
          <a:p>
            <a:pPr algn="just"/>
            <a:r>
              <a:rPr lang="es-MX" sz="1000" dirty="0"/>
              <a:t>Competencia de los Gobiernos Regionales</a:t>
            </a:r>
            <a:endParaRPr lang="es-PE" sz="1000" dirty="0"/>
          </a:p>
        </p:txBody>
      </p:sp>
      <p:sp>
        <p:nvSpPr>
          <p:cNvPr id="11" name="Flecha: a la derecha 10">
            <a:extLst>
              <a:ext uri="{FF2B5EF4-FFF2-40B4-BE49-F238E27FC236}">
                <a16:creationId xmlns:a16="http://schemas.microsoft.com/office/drawing/2014/main" xmlns="" id="{4A27B7B6-C099-7DE8-0CDB-DC8BE4300BD6}"/>
              </a:ext>
            </a:extLst>
          </p:cNvPr>
          <p:cNvSpPr/>
          <p:nvPr/>
        </p:nvSpPr>
        <p:spPr>
          <a:xfrm>
            <a:off x="3602668" y="1450975"/>
            <a:ext cx="324298" cy="1022265"/>
          </a:xfrm>
          <a:prstGeom prst="rightArrow">
            <a:avLst/>
          </a:prstGeom>
          <a:solidFill>
            <a:schemeClr val="accent4">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4" name="Imagen 3">
            <a:extLst>
              <a:ext uri="{FF2B5EF4-FFF2-40B4-BE49-F238E27FC236}">
                <a16:creationId xmlns:a16="http://schemas.microsoft.com/office/drawing/2014/main" xmlns="" id="{51FED3A4-7D42-4113-C062-6089CE88E64B}"/>
              </a:ext>
            </a:extLst>
          </p:cNvPr>
          <p:cNvPicPr>
            <a:picLocks noChangeAspect="1"/>
          </p:cNvPicPr>
          <p:nvPr/>
        </p:nvPicPr>
        <p:blipFill>
          <a:blip r:embed="rId9"/>
          <a:stretch>
            <a:fillRect/>
          </a:stretch>
        </p:blipFill>
        <p:spPr>
          <a:xfrm>
            <a:off x="4016211" y="379912"/>
            <a:ext cx="2973893" cy="4660411"/>
          </a:xfrm>
          <a:prstGeom prst="rect">
            <a:avLst/>
          </a:prstGeom>
          <a:ln>
            <a:solidFill>
              <a:srgbClr val="0070C0"/>
            </a:solidFill>
          </a:ln>
        </p:spPr>
      </p:pic>
      <p:pic>
        <p:nvPicPr>
          <p:cNvPr id="8" name="Imagen 7">
            <a:extLst>
              <a:ext uri="{FF2B5EF4-FFF2-40B4-BE49-F238E27FC236}">
                <a16:creationId xmlns:a16="http://schemas.microsoft.com/office/drawing/2014/main" xmlns="" id="{70BC3380-CB01-4FB2-23B6-EF0E543DDED6}"/>
              </a:ext>
            </a:extLst>
          </p:cNvPr>
          <p:cNvPicPr>
            <a:picLocks noChangeAspect="1"/>
          </p:cNvPicPr>
          <p:nvPr/>
        </p:nvPicPr>
        <p:blipFill rotWithShape="1">
          <a:blip r:embed="rId10"/>
          <a:srcRect b="3421"/>
          <a:stretch/>
        </p:blipFill>
        <p:spPr>
          <a:xfrm>
            <a:off x="7196587" y="465301"/>
            <a:ext cx="1335444" cy="2106449"/>
          </a:xfrm>
          <a:prstGeom prst="rect">
            <a:avLst/>
          </a:prstGeom>
          <a:ln>
            <a:solidFill>
              <a:srgbClr val="0070C0"/>
            </a:solidFill>
          </a:ln>
        </p:spPr>
      </p:pic>
      <p:pic>
        <p:nvPicPr>
          <p:cNvPr id="13" name="Imagen 12">
            <a:extLst>
              <a:ext uri="{FF2B5EF4-FFF2-40B4-BE49-F238E27FC236}">
                <a16:creationId xmlns:a16="http://schemas.microsoft.com/office/drawing/2014/main" xmlns="" id="{CA7B74E7-A119-CC64-ED2B-DD88EB940649}"/>
              </a:ext>
            </a:extLst>
          </p:cNvPr>
          <p:cNvPicPr>
            <a:picLocks noChangeAspect="1"/>
          </p:cNvPicPr>
          <p:nvPr/>
        </p:nvPicPr>
        <p:blipFill>
          <a:blip r:embed="rId11"/>
          <a:stretch>
            <a:fillRect/>
          </a:stretch>
        </p:blipFill>
        <p:spPr>
          <a:xfrm>
            <a:off x="7196587" y="2646373"/>
            <a:ext cx="1325717" cy="2393950"/>
          </a:xfrm>
          <a:prstGeom prst="rect">
            <a:avLst/>
          </a:prstGeom>
          <a:ln>
            <a:solidFill>
              <a:srgbClr val="0070C0"/>
            </a:solidFill>
          </a:ln>
        </p:spPr>
      </p:pic>
      <p:sp>
        <p:nvSpPr>
          <p:cNvPr id="14" name="Rectángulo 13">
            <a:extLst>
              <a:ext uri="{FF2B5EF4-FFF2-40B4-BE49-F238E27FC236}">
                <a16:creationId xmlns:a16="http://schemas.microsoft.com/office/drawing/2014/main" xmlns="" id="{E9327013-BEEA-686C-AA8B-567AC8914F60}"/>
              </a:ext>
            </a:extLst>
          </p:cNvPr>
          <p:cNvSpPr/>
          <p:nvPr/>
        </p:nvSpPr>
        <p:spPr>
          <a:xfrm>
            <a:off x="7196587" y="1314450"/>
            <a:ext cx="1335444" cy="2730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6" name="Rectángulo 15">
            <a:extLst>
              <a:ext uri="{FF2B5EF4-FFF2-40B4-BE49-F238E27FC236}">
                <a16:creationId xmlns:a16="http://schemas.microsoft.com/office/drawing/2014/main" xmlns="" id="{03133BF3-2D1C-F511-8828-DD4028964632}"/>
              </a:ext>
            </a:extLst>
          </p:cNvPr>
          <p:cNvSpPr/>
          <p:nvPr/>
        </p:nvSpPr>
        <p:spPr>
          <a:xfrm>
            <a:off x="7191723" y="3419476"/>
            <a:ext cx="1335444" cy="2730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 name="Rectángulo 16">
            <a:extLst>
              <a:ext uri="{FF2B5EF4-FFF2-40B4-BE49-F238E27FC236}">
                <a16:creationId xmlns:a16="http://schemas.microsoft.com/office/drawing/2014/main" xmlns="" id="{3BD93A9B-3378-6FFF-056C-025041E5AB33}"/>
              </a:ext>
            </a:extLst>
          </p:cNvPr>
          <p:cNvSpPr/>
          <p:nvPr/>
        </p:nvSpPr>
        <p:spPr>
          <a:xfrm>
            <a:off x="4116913" y="3022600"/>
            <a:ext cx="1335444" cy="1717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8" name="Rectángulo 17">
            <a:extLst>
              <a:ext uri="{FF2B5EF4-FFF2-40B4-BE49-F238E27FC236}">
                <a16:creationId xmlns:a16="http://schemas.microsoft.com/office/drawing/2014/main" xmlns="" id="{3B40E4A0-8F48-A66F-6D56-0616E6966EAB}"/>
              </a:ext>
            </a:extLst>
          </p:cNvPr>
          <p:cNvSpPr/>
          <p:nvPr/>
        </p:nvSpPr>
        <p:spPr>
          <a:xfrm>
            <a:off x="4116913" y="4763588"/>
            <a:ext cx="1335444" cy="1717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9" name="Rectángulo 18">
            <a:extLst>
              <a:ext uri="{FF2B5EF4-FFF2-40B4-BE49-F238E27FC236}">
                <a16:creationId xmlns:a16="http://schemas.microsoft.com/office/drawing/2014/main" xmlns="" id="{E53FF28F-F8E3-4AE0-71B2-3D356415BBFF}"/>
              </a:ext>
            </a:extLst>
          </p:cNvPr>
          <p:cNvSpPr/>
          <p:nvPr/>
        </p:nvSpPr>
        <p:spPr>
          <a:xfrm>
            <a:off x="5610059" y="1142678"/>
            <a:ext cx="1335444" cy="1717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0" name="CuadroTexto 19">
            <a:extLst>
              <a:ext uri="{FF2B5EF4-FFF2-40B4-BE49-F238E27FC236}">
                <a16:creationId xmlns:a16="http://schemas.microsoft.com/office/drawing/2014/main" xmlns="" id="{FA728ABB-8B7D-9C54-B255-9A1F4CD1E0E2}"/>
              </a:ext>
            </a:extLst>
          </p:cNvPr>
          <p:cNvSpPr txBox="1"/>
          <p:nvPr/>
        </p:nvSpPr>
        <p:spPr>
          <a:xfrm>
            <a:off x="111973" y="4087761"/>
            <a:ext cx="3697756" cy="1061829"/>
          </a:xfrm>
          <a:prstGeom prst="rect">
            <a:avLst/>
          </a:prstGeom>
          <a:noFill/>
        </p:spPr>
        <p:txBody>
          <a:bodyPr wrap="square" rtlCol="0">
            <a:spAutoFit/>
          </a:bodyPr>
          <a:lstStyle/>
          <a:p>
            <a:pPr algn="just"/>
            <a:r>
              <a:rPr lang="es-MX" sz="900" b="1" u="sng" dirty="0"/>
              <a:t>Nota: </a:t>
            </a:r>
            <a:r>
              <a:rPr lang="es-MX" sz="900" dirty="0"/>
              <a:t>Del total de Informes de Situación de Límites enviados por Los GOREs sólo el</a:t>
            </a:r>
            <a:r>
              <a:rPr lang="es-MX" sz="900" b="1" dirty="0"/>
              <a:t> 5% </a:t>
            </a:r>
            <a:r>
              <a:rPr lang="es-MX" sz="900" dirty="0"/>
              <a:t>el distrito de origen cuenta con Límites Saneados.</a:t>
            </a:r>
          </a:p>
          <a:p>
            <a:pPr algn="just"/>
            <a:r>
              <a:rPr lang="es-MX" sz="900" dirty="0"/>
              <a:t>1) </a:t>
            </a:r>
            <a:r>
              <a:rPr lang="es-ES" sz="900" dirty="0">
                <a:effectLst/>
                <a:latin typeface="Arial Narrow" panose="020B0606020202030204" pitchFamily="34" charset="0"/>
              </a:rPr>
              <a:t>Sangani, en la provincia de Chanchamayo, departamento de Junín. 2) </a:t>
            </a:r>
            <a:r>
              <a:rPr kumimoji="0" lang="es-ES" sz="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Tambogán, en la provincia de Huánuco, departamento de Huánuco. 3) </a:t>
            </a:r>
            <a:r>
              <a:rPr lang="es-PE"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a:t>
            </a:r>
            <a:r>
              <a:rPr lang="es-PE" sz="900" dirty="0">
                <a:effectLst/>
                <a:latin typeface="Arial Narrow" panose="020B0606020202030204" pitchFamily="34" charset="0"/>
                <a:ea typeface="Times New Roman" panose="02020603050405020304" pitchFamily="18" charset="0"/>
              </a:rPr>
              <a:t>achacoto en la provincia de Tayacaja del departamento de Huancavelica.</a:t>
            </a:r>
            <a:endParaRPr lang="es-ES" sz="900" dirty="0">
              <a:effectLst/>
              <a:latin typeface="Arial Narrow" panose="020B0606020202030204" pitchFamily="34" charset="0"/>
            </a:endParaRPr>
          </a:p>
          <a:p>
            <a:pPr algn="just"/>
            <a:endParaRPr lang="es-PE" sz="900" dirty="0"/>
          </a:p>
        </p:txBody>
      </p:sp>
    </p:spTree>
    <p:extLst>
      <p:ext uri="{BB962C8B-B14F-4D97-AF65-F5344CB8AC3E}">
        <p14:creationId xmlns:p14="http://schemas.microsoft.com/office/powerpoint/2010/main" val="86219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13" name="Google Shape;98;p18">
            <a:extLst>
              <a:ext uri="{FF2B5EF4-FFF2-40B4-BE49-F238E27FC236}">
                <a16:creationId xmlns:a16="http://schemas.microsoft.com/office/drawing/2014/main" xmlns="" id="{220E3227-5BBC-47B7-B97F-C99B9716B16C}"/>
              </a:ext>
            </a:extLst>
          </p:cNvPr>
          <p:cNvSpPr txBox="1"/>
          <p:nvPr/>
        </p:nvSpPr>
        <p:spPr>
          <a:xfrm>
            <a:off x="1699200" y="990601"/>
            <a:ext cx="5805518" cy="3318466"/>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es-MX" sz="1200" b="1" dirty="0">
                <a:latin typeface="+mn-lt"/>
              </a:rPr>
              <a:t>INDICE</a:t>
            </a:r>
          </a:p>
          <a:p>
            <a:pPr marR="0" lvl="0" algn="l" rtl="0">
              <a:lnSpc>
                <a:spcPct val="100000"/>
              </a:lnSpc>
              <a:spcBef>
                <a:spcPts val="0"/>
              </a:spcBef>
              <a:spcAft>
                <a:spcPts val="0"/>
              </a:spcAft>
              <a:buClr>
                <a:srgbClr val="000000"/>
              </a:buClr>
              <a:buSzPts val="1400"/>
            </a:pPr>
            <a:endParaRPr lang="es-MX" sz="1200" dirty="0">
              <a:latin typeface="+mn-lt"/>
            </a:endParaRPr>
          </a:p>
          <a:p>
            <a:pPr marL="342900" marR="0" lvl="0" indent="-342900" algn="just" rtl="0">
              <a:lnSpc>
                <a:spcPct val="100000"/>
              </a:lnSpc>
              <a:spcBef>
                <a:spcPts val="600"/>
              </a:spcBef>
              <a:spcAft>
                <a:spcPts val="600"/>
              </a:spcAft>
              <a:buClr>
                <a:srgbClr val="000000"/>
              </a:buClr>
              <a:buSzPts val="1400"/>
              <a:buFont typeface="Arial"/>
              <a:buAutoNum type="arabicPeriod"/>
            </a:pPr>
            <a:r>
              <a:rPr lang="es-MX" sz="1200" b="0" i="0" u="none" strike="noStrike" cap="none" dirty="0">
                <a:solidFill>
                  <a:srgbClr val="000000"/>
                </a:solidFill>
                <a:latin typeface="+mn-lt"/>
                <a:ea typeface="Arial"/>
                <a:cs typeface="Arial"/>
                <a:sym typeface="Arial"/>
              </a:rPr>
              <a:t>PROBLEMÁTICA TERRITORIAL</a:t>
            </a:r>
          </a:p>
          <a:p>
            <a:pPr marL="342900" marR="0" lvl="0" indent="-342900" algn="just" rtl="0">
              <a:lnSpc>
                <a:spcPct val="100000"/>
              </a:lnSpc>
              <a:spcBef>
                <a:spcPts val="600"/>
              </a:spcBef>
              <a:spcAft>
                <a:spcPts val="600"/>
              </a:spcAft>
              <a:buClr>
                <a:srgbClr val="000000"/>
              </a:buClr>
              <a:buSzPts val="1400"/>
              <a:buFont typeface="Arial"/>
              <a:buAutoNum type="arabicPeriod"/>
            </a:pPr>
            <a:r>
              <a:rPr lang="es-MX" sz="1200" b="0" i="0" u="none" strike="noStrike" cap="none" dirty="0">
                <a:solidFill>
                  <a:srgbClr val="000000"/>
                </a:solidFill>
                <a:latin typeface="+mn-lt"/>
                <a:ea typeface="Arial"/>
                <a:cs typeface="Arial"/>
                <a:sym typeface="Arial"/>
              </a:rPr>
              <a:t>MARCO CONSTITUCIONAL Y </a:t>
            </a:r>
            <a:r>
              <a:rPr lang="es-MX" sz="1200" dirty="0">
                <a:latin typeface="+mn-lt"/>
              </a:rPr>
              <a:t>PROCESO TECNICO GEOGRAFICO</a:t>
            </a:r>
            <a:r>
              <a:rPr lang="es-MX" sz="1200" b="0" i="0" u="none" strike="noStrike" cap="none" dirty="0">
                <a:solidFill>
                  <a:srgbClr val="000000"/>
                </a:solidFill>
                <a:latin typeface="+mn-lt"/>
                <a:ea typeface="Arial"/>
                <a:cs typeface="Arial"/>
                <a:sym typeface="Arial"/>
              </a:rPr>
              <a:t>.</a:t>
            </a:r>
          </a:p>
          <a:p>
            <a:pPr marL="342900" marR="0" lvl="0" indent="-342900" algn="just" rtl="0">
              <a:lnSpc>
                <a:spcPct val="100000"/>
              </a:lnSpc>
              <a:spcBef>
                <a:spcPts val="600"/>
              </a:spcBef>
              <a:spcAft>
                <a:spcPts val="600"/>
              </a:spcAft>
              <a:buClr>
                <a:srgbClr val="000000"/>
              </a:buClr>
              <a:buSzPts val="1400"/>
              <a:buFont typeface="Arial"/>
              <a:buAutoNum type="arabicPeriod"/>
            </a:pPr>
            <a:r>
              <a:rPr lang="es-MX" sz="1200" dirty="0">
                <a:latin typeface="+mn-lt"/>
              </a:rPr>
              <a:t>LEYES DE DECLARACION DE INTERES NACIONAL</a:t>
            </a:r>
          </a:p>
          <a:p>
            <a:pPr marL="342900" marR="0" lvl="0" indent="-342900" algn="just" rtl="0">
              <a:lnSpc>
                <a:spcPct val="100000"/>
              </a:lnSpc>
              <a:spcBef>
                <a:spcPts val="600"/>
              </a:spcBef>
              <a:spcAft>
                <a:spcPts val="600"/>
              </a:spcAft>
              <a:buClr>
                <a:srgbClr val="000000"/>
              </a:buClr>
              <a:buSzPts val="1400"/>
              <a:buFont typeface="Arial"/>
              <a:buAutoNum type="arabicPeriod"/>
            </a:pPr>
            <a:r>
              <a:rPr lang="es-MX" sz="1200" dirty="0">
                <a:effectLst/>
                <a:latin typeface="+mn-lt"/>
                <a:ea typeface="Calibri" panose="020F0502020204030204" pitchFamily="34" charset="0"/>
                <a:cs typeface="Times New Roman" panose="02020603050405020304" pitchFamily="18" charset="0"/>
              </a:rPr>
              <a:t>LEGISLACIÓN Y NORMATIVA</a:t>
            </a:r>
          </a:p>
          <a:p>
            <a:pPr marL="342900" marR="0" lvl="0" indent="-342900" algn="just" rtl="0">
              <a:lnSpc>
                <a:spcPct val="100000"/>
              </a:lnSpc>
              <a:spcBef>
                <a:spcPts val="600"/>
              </a:spcBef>
              <a:spcAft>
                <a:spcPts val="600"/>
              </a:spcAft>
              <a:buClr>
                <a:srgbClr val="000000"/>
              </a:buClr>
              <a:buSzPts val="1400"/>
              <a:buFont typeface="Arial"/>
              <a:buAutoNum type="arabicPeriod"/>
            </a:pPr>
            <a:r>
              <a:rPr lang="es-MX" sz="1200" dirty="0">
                <a:effectLst/>
                <a:latin typeface="+mn-lt"/>
                <a:ea typeface="Calibri" panose="020F0502020204030204" pitchFamily="34" charset="0"/>
                <a:cs typeface="Times New Roman" panose="02020603050405020304" pitchFamily="18" charset="0"/>
              </a:rPr>
              <a:t>LA GESTIÓN TERRITORIAL </a:t>
            </a:r>
            <a:r>
              <a:rPr lang="es-MX" sz="1200" i="0" u="none" strike="noStrike" cap="none" dirty="0">
                <a:solidFill>
                  <a:srgbClr val="000000"/>
                </a:solidFill>
                <a:latin typeface="+mn-lt"/>
                <a:ea typeface="Arial"/>
                <a:cs typeface="Arial"/>
                <a:sym typeface="Arial"/>
              </a:rPr>
              <a:t>.</a:t>
            </a:r>
            <a:endParaRPr lang="es-MX" sz="1200" dirty="0">
              <a:latin typeface="+mn-lt"/>
            </a:endParaRPr>
          </a:p>
          <a:p>
            <a:pPr marL="342900" marR="0" lvl="0" indent="-342900" algn="just" rtl="0">
              <a:lnSpc>
                <a:spcPct val="100000"/>
              </a:lnSpc>
              <a:spcBef>
                <a:spcPts val="600"/>
              </a:spcBef>
              <a:spcAft>
                <a:spcPts val="600"/>
              </a:spcAft>
              <a:buClr>
                <a:srgbClr val="000000"/>
              </a:buClr>
              <a:buSzPts val="1400"/>
              <a:buFont typeface="Arial"/>
              <a:buAutoNum type="arabicPeriod"/>
            </a:pPr>
            <a:r>
              <a:rPr lang="es-MX" sz="1200" dirty="0">
                <a:effectLst/>
                <a:latin typeface="+mn-lt"/>
                <a:ea typeface="Calibri" panose="020F0502020204030204" pitchFamily="34" charset="0"/>
                <a:cs typeface="Times New Roman" panose="02020603050405020304" pitchFamily="18" charset="0"/>
              </a:rPr>
              <a:t>LA LÍNEA DE GESTIÓN PUBLICA TERRITORIAL - 2023.</a:t>
            </a:r>
          </a:p>
          <a:p>
            <a:pPr marL="342900" indent="-342900" algn="just">
              <a:spcBef>
                <a:spcPts val="600"/>
              </a:spcBef>
              <a:spcAft>
                <a:spcPts val="600"/>
              </a:spcAft>
              <a:buSzPts val="1400"/>
              <a:buFont typeface="Arial"/>
              <a:buAutoNum type="arabicPeriod"/>
            </a:pPr>
            <a:r>
              <a:rPr lang="es-MX" sz="1200" kern="100" dirty="0">
                <a:effectLst/>
                <a:latin typeface="+mn-lt"/>
                <a:ea typeface="Calibri" panose="020F0502020204030204" pitchFamily="34" charset="0"/>
                <a:cs typeface="Times New Roman" panose="02020603050405020304" pitchFamily="18" charset="0"/>
              </a:rPr>
              <a:t>PROYECTOS DE LEY  2023</a:t>
            </a:r>
            <a:endParaRPr lang="es-PE" sz="1200" kern="100" dirty="0">
              <a:effectLst/>
              <a:latin typeface="+mn-lt"/>
              <a:ea typeface="Calibri" panose="020F0502020204030204" pitchFamily="34" charset="0"/>
              <a:cs typeface="Times New Roman" panose="02020603050405020304" pitchFamily="18" charset="0"/>
            </a:endParaRPr>
          </a:p>
          <a:p>
            <a:pPr marL="342900" marR="0" lvl="0" indent="-342900" algn="just" rtl="0">
              <a:lnSpc>
                <a:spcPct val="100000"/>
              </a:lnSpc>
              <a:spcBef>
                <a:spcPts val="600"/>
              </a:spcBef>
              <a:spcAft>
                <a:spcPts val="600"/>
              </a:spcAft>
              <a:buClr>
                <a:srgbClr val="000000"/>
              </a:buClr>
              <a:buSzPts val="1400"/>
              <a:buFont typeface="Arial"/>
              <a:buAutoNum type="arabicPeriod"/>
            </a:pPr>
            <a:endParaRPr lang="es-MX" sz="1200" b="0" i="0" u="none" strike="noStrike" cap="none" dirty="0">
              <a:solidFill>
                <a:srgbClr val="000000"/>
              </a:solidFill>
              <a:latin typeface="+mn-lt"/>
              <a:ea typeface="Arial"/>
              <a:cs typeface="Arial"/>
              <a:sym typeface="Arial"/>
            </a:endParaRPr>
          </a:p>
        </p:txBody>
      </p:sp>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11972" y="83043"/>
            <a:ext cx="3750965" cy="506052"/>
          </a:xfrm>
          <a:prstGeom prst="rect">
            <a:avLst/>
          </a:prstGeom>
          <a:noFill/>
        </p:spPr>
      </p:pic>
      <p:pic>
        <p:nvPicPr>
          <p:cNvPr id="8" name="Imagen 7">
            <a:extLst>
              <a:ext uri="{FF2B5EF4-FFF2-40B4-BE49-F238E27FC236}">
                <a16:creationId xmlns:a16="http://schemas.microsoft.com/office/drawing/2014/main" xmlns="" id="{0A49EFE5-0EEF-475B-A2FA-9CF35C599787}"/>
              </a:ext>
            </a:extLst>
          </p:cNvPr>
          <p:cNvPicPr>
            <a:picLocks noChangeAspect="1"/>
          </p:cNvPicPr>
          <p:nvPr/>
        </p:nvPicPr>
        <p:blipFill>
          <a:blip r:embed="rId7"/>
          <a:stretch>
            <a:fillRect/>
          </a:stretch>
        </p:blipFill>
        <p:spPr>
          <a:xfrm>
            <a:off x="3989781" y="143296"/>
            <a:ext cx="1164437" cy="3718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Rectángulo 6">
            <a:extLst>
              <a:ext uri="{FF2B5EF4-FFF2-40B4-BE49-F238E27FC236}">
                <a16:creationId xmlns:a16="http://schemas.microsoft.com/office/drawing/2014/main" xmlns="" id="{BCBEF684-60FC-407E-B91F-154B62C0D4A1}"/>
              </a:ext>
            </a:extLst>
          </p:cNvPr>
          <p:cNvSpPr/>
          <p:nvPr/>
        </p:nvSpPr>
        <p:spPr>
          <a:xfrm>
            <a:off x="0" y="749508"/>
            <a:ext cx="9144000" cy="43939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6" name="Google Shape;56;p13" descr="Imagen que contiene Interfaz de usuario gráfica&#10;&#10;Descripción generada automáticamente"/>
          <p:cNvPicPr preferRelativeResize="0"/>
          <p:nvPr/>
        </p:nvPicPr>
        <p:blipFill rotWithShape="1">
          <a:blip r:embed="rId3">
            <a:alphaModFix/>
          </a:blip>
          <a:srcRect l="21377" t="30090" r="18078" b="27782"/>
          <a:stretch/>
        </p:blipFill>
        <p:spPr>
          <a:xfrm>
            <a:off x="7542044" y="129199"/>
            <a:ext cx="1382712" cy="541337"/>
          </a:xfrm>
          <a:prstGeom prst="rect">
            <a:avLst/>
          </a:prstGeom>
          <a:noFill/>
          <a:ln>
            <a:noFill/>
          </a:ln>
        </p:spPr>
      </p:pic>
      <p:sp>
        <p:nvSpPr>
          <p:cNvPr id="57" name="Google Shape;57;p13"/>
          <p:cNvSpPr txBox="1">
            <a:spLocks noGrp="1"/>
          </p:cNvSpPr>
          <p:nvPr>
            <p:ph type="subTitle" idx="1"/>
          </p:nvPr>
        </p:nvSpPr>
        <p:spPr>
          <a:xfrm>
            <a:off x="194872" y="1877313"/>
            <a:ext cx="8729884" cy="1388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770"/>
              <a:buNone/>
            </a:pPr>
            <a:r>
              <a:rPr lang="es-PE" sz="3200" b="1" dirty="0">
                <a:solidFill>
                  <a:schemeClr val="bg1"/>
                </a:solidFill>
                <a:latin typeface="Calibri" panose="020F0502020204030204" pitchFamily="34" charset="0"/>
                <a:ea typeface="Montserrat"/>
                <a:cs typeface="Times New Roman" panose="02020603050405020304" pitchFamily="18" charset="0"/>
                <a:sym typeface="Montserrat"/>
              </a:rPr>
              <a:t>4) LEGISLACION Y NORMATIVA</a:t>
            </a:r>
            <a:endParaRPr lang="es-PE" sz="2400" b="1" dirty="0">
              <a:solidFill>
                <a:schemeClr val="bg1"/>
              </a:solidFill>
              <a:latin typeface="Montserrat"/>
              <a:ea typeface="Montserrat"/>
              <a:cs typeface="Montserrat"/>
              <a:sym typeface="Montserrat"/>
            </a:endParaRPr>
          </a:p>
        </p:txBody>
      </p:sp>
      <p:cxnSp>
        <p:nvCxnSpPr>
          <p:cNvPr id="58" name="Google Shape;58;p13"/>
          <p:cNvCxnSpPr>
            <a:cxnSpLocks/>
          </p:cNvCxnSpPr>
          <p:nvPr/>
        </p:nvCxnSpPr>
        <p:spPr>
          <a:xfrm>
            <a:off x="2130425" y="3088106"/>
            <a:ext cx="5034756" cy="0"/>
          </a:xfrm>
          <a:prstGeom prst="straightConnector1">
            <a:avLst/>
          </a:prstGeom>
          <a:noFill/>
          <a:ln w="9525" cap="flat" cmpd="sng">
            <a:solidFill>
              <a:srgbClr val="FFFFFF"/>
            </a:solidFill>
            <a:prstDash val="solid"/>
            <a:round/>
            <a:headEnd type="none" w="sm" len="sm"/>
            <a:tailEnd type="none" w="sm" len="sm"/>
          </a:ln>
        </p:spPr>
      </p:cxnSp>
      <p:pic>
        <p:nvPicPr>
          <p:cNvPr id="9" name="Imagen 8">
            <a:extLst>
              <a:ext uri="{FF2B5EF4-FFF2-40B4-BE49-F238E27FC236}">
                <a16:creationId xmlns:a16="http://schemas.microsoft.com/office/drawing/2014/main" xmlns="" id="{3E69216A-B735-459A-858E-1C47A39859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5" t="29483" r="45741" b="30413"/>
          <a:stretch/>
        </p:blipFill>
        <p:spPr bwMode="auto">
          <a:xfrm>
            <a:off x="121494" y="164484"/>
            <a:ext cx="3750965" cy="506052"/>
          </a:xfrm>
          <a:prstGeom prst="rect">
            <a:avLst/>
          </a:prstGeom>
          <a:noFill/>
        </p:spPr>
      </p:pic>
      <p:pic>
        <p:nvPicPr>
          <p:cNvPr id="2" name="Imagen 1">
            <a:extLst>
              <a:ext uri="{FF2B5EF4-FFF2-40B4-BE49-F238E27FC236}">
                <a16:creationId xmlns:a16="http://schemas.microsoft.com/office/drawing/2014/main" xmlns="" id="{6A3D0FC0-596B-4048-9BE1-5B50CCADC9D1}"/>
              </a:ext>
            </a:extLst>
          </p:cNvPr>
          <p:cNvPicPr>
            <a:picLocks noChangeAspect="1"/>
          </p:cNvPicPr>
          <p:nvPr/>
        </p:nvPicPr>
        <p:blipFill>
          <a:blip r:embed="rId5"/>
          <a:stretch>
            <a:fillRect/>
          </a:stretch>
        </p:blipFill>
        <p:spPr>
          <a:xfrm>
            <a:off x="3989776" y="231566"/>
            <a:ext cx="1164437" cy="371888"/>
          </a:xfrm>
          <a:prstGeom prst="rect">
            <a:avLst/>
          </a:prstGeom>
        </p:spPr>
      </p:pic>
    </p:spTree>
    <p:extLst>
      <p:ext uri="{BB962C8B-B14F-4D97-AF65-F5344CB8AC3E}">
        <p14:creationId xmlns:p14="http://schemas.microsoft.com/office/powerpoint/2010/main" val="990098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75682" y="143296"/>
            <a:ext cx="3443373" cy="328582"/>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7"/>
          <a:stretch>
            <a:fillRect/>
          </a:stretch>
        </p:blipFill>
        <p:spPr>
          <a:xfrm>
            <a:off x="3527714" y="121643"/>
            <a:ext cx="1096638" cy="350235"/>
          </a:xfrm>
          <a:prstGeom prst="rect">
            <a:avLst/>
          </a:prstGeom>
        </p:spPr>
      </p:pic>
      <p:pic>
        <p:nvPicPr>
          <p:cNvPr id="6" name="Imagen 5">
            <a:extLst>
              <a:ext uri="{FF2B5EF4-FFF2-40B4-BE49-F238E27FC236}">
                <a16:creationId xmlns:a16="http://schemas.microsoft.com/office/drawing/2014/main" xmlns="" id="{4FAF5969-0D8B-B791-3576-0F63975FBDFB}"/>
              </a:ext>
            </a:extLst>
          </p:cNvPr>
          <p:cNvPicPr>
            <a:picLocks noChangeAspect="1"/>
          </p:cNvPicPr>
          <p:nvPr/>
        </p:nvPicPr>
        <p:blipFill>
          <a:blip r:embed="rId8"/>
          <a:stretch>
            <a:fillRect/>
          </a:stretch>
        </p:blipFill>
        <p:spPr>
          <a:xfrm>
            <a:off x="764223" y="471878"/>
            <a:ext cx="7005204" cy="4642003"/>
          </a:xfrm>
          <a:prstGeom prst="rect">
            <a:avLst/>
          </a:prstGeom>
        </p:spPr>
      </p:pic>
    </p:spTree>
    <p:extLst>
      <p:ext uri="{BB962C8B-B14F-4D97-AF65-F5344CB8AC3E}">
        <p14:creationId xmlns:p14="http://schemas.microsoft.com/office/powerpoint/2010/main" val="428884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Rectángulo 6">
            <a:extLst>
              <a:ext uri="{FF2B5EF4-FFF2-40B4-BE49-F238E27FC236}">
                <a16:creationId xmlns:a16="http://schemas.microsoft.com/office/drawing/2014/main" xmlns="" id="{BCBEF684-60FC-407E-B91F-154B62C0D4A1}"/>
              </a:ext>
            </a:extLst>
          </p:cNvPr>
          <p:cNvSpPr/>
          <p:nvPr/>
        </p:nvSpPr>
        <p:spPr>
          <a:xfrm>
            <a:off x="-12186" y="749508"/>
            <a:ext cx="9144000" cy="43939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6" name="Google Shape;56;p13" descr="Imagen que contiene Interfaz de usuario gráfica&#10;&#10;Descripción generada automáticamente"/>
          <p:cNvPicPr preferRelativeResize="0"/>
          <p:nvPr/>
        </p:nvPicPr>
        <p:blipFill rotWithShape="1">
          <a:blip r:embed="rId3">
            <a:alphaModFix/>
          </a:blip>
          <a:srcRect l="21377" t="30090" r="18078" b="27782"/>
          <a:stretch/>
        </p:blipFill>
        <p:spPr>
          <a:xfrm>
            <a:off x="7542044" y="129199"/>
            <a:ext cx="1382712" cy="541337"/>
          </a:xfrm>
          <a:prstGeom prst="rect">
            <a:avLst/>
          </a:prstGeom>
          <a:noFill/>
          <a:ln>
            <a:noFill/>
          </a:ln>
        </p:spPr>
      </p:pic>
      <p:sp>
        <p:nvSpPr>
          <p:cNvPr id="57" name="Google Shape;57;p13"/>
          <p:cNvSpPr txBox="1">
            <a:spLocks noGrp="1"/>
          </p:cNvSpPr>
          <p:nvPr>
            <p:ph type="subTitle" idx="1"/>
          </p:nvPr>
        </p:nvSpPr>
        <p:spPr>
          <a:xfrm>
            <a:off x="128009" y="1877313"/>
            <a:ext cx="8729884" cy="1388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770"/>
              <a:buNone/>
            </a:pPr>
            <a:r>
              <a:rPr lang="es-PE" sz="3200" b="1" dirty="0">
                <a:solidFill>
                  <a:schemeClr val="bg1"/>
                </a:solidFill>
                <a:latin typeface="Calibri" panose="020F0502020204030204" pitchFamily="34" charset="0"/>
                <a:ea typeface="Montserrat"/>
                <a:cs typeface="Times New Roman" panose="02020603050405020304" pitchFamily="18" charset="0"/>
                <a:sym typeface="Montserrat"/>
              </a:rPr>
              <a:t>5) GESTION TERRITORIAL </a:t>
            </a:r>
          </a:p>
          <a:p>
            <a:pPr marL="0" lvl="0" indent="0" algn="ctr" rtl="0">
              <a:spcBef>
                <a:spcPts val="0"/>
              </a:spcBef>
              <a:spcAft>
                <a:spcPts val="0"/>
              </a:spcAft>
              <a:buSzPts val="770"/>
              <a:buNone/>
            </a:pPr>
            <a:r>
              <a:rPr lang="es-PE" sz="3200" b="1" dirty="0">
                <a:solidFill>
                  <a:schemeClr val="bg1"/>
                </a:solidFill>
                <a:latin typeface="Calibri" panose="020F0502020204030204" pitchFamily="34" charset="0"/>
                <a:ea typeface="Montserrat"/>
                <a:cs typeface="Times New Roman" panose="02020603050405020304" pitchFamily="18" charset="0"/>
                <a:sym typeface="Montserrat"/>
              </a:rPr>
              <a:t>2011 - 2023</a:t>
            </a:r>
            <a:endParaRPr lang="es-PE" sz="2400" b="1" dirty="0">
              <a:solidFill>
                <a:schemeClr val="bg1"/>
              </a:solidFill>
              <a:latin typeface="Montserrat"/>
              <a:ea typeface="Montserrat"/>
              <a:cs typeface="Montserrat"/>
              <a:sym typeface="Montserrat"/>
            </a:endParaRPr>
          </a:p>
        </p:txBody>
      </p:sp>
      <p:cxnSp>
        <p:nvCxnSpPr>
          <p:cNvPr id="58" name="Google Shape;58;p13"/>
          <p:cNvCxnSpPr>
            <a:cxnSpLocks/>
          </p:cNvCxnSpPr>
          <p:nvPr/>
        </p:nvCxnSpPr>
        <p:spPr>
          <a:xfrm>
            <a:off x="2130425" y="3088106"/>
            <a:ext cx="5034756" cy="0"/>
          </a:xfrm>
          <a:prstGeom prst="straightConnector1">
            <a:avLst/>
          </a:prstGeom>
          <a:noFill/>
          <a:ln w="9525" cap="flat" cmpd="sng">
            <a:solidFill>
              <a:srgbClr val="FFFFFF"/>
            </a:solidFill>
            <a:prstDash val="solid"/>
            <a:round/>
            <a:headEnd type="none" w="sm" len="sm"/>
            <a:tailEnd type="none" w="sm" len="sm"/>
          </a:ln>
        </p:spPr>
      </p:cxnSp>
      <p:pic>
        <p:nvPicPr>
          <p:cNvPr id="9" name="Imagen 8">
            <a:extLst>
              <a:ext uri="{FF2B5EF4-FFF2-40B4-BE49-F238E27FC236}">
                <a16:creationId xmlns:a16="http://schemas.microsoft.com/office/drawing/2014/main" xmlns="" id="{3E69216A-B735-459A-858E-1C47A39859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5" t="29483" r="45741" b="30413"/>
          <a:stretch/>
        </p:blipFill>
        <p:spPr bwMode="auto">
          <a:xfrm>
            <a:off x="121494" y="164484"/>
            <a:ext cx="3750965" cy="506052"/>
          </a:xfrm>
          <a:prstGeom prst="rect">
            <a:avLst/>
          </a:prstGeom>
          <a:noFill/>
        </p:spPr>
      </p:pic>
      <p:pic>
        <p:nvPicPr>
          <p:cNvPr id="2" name="Imagen 1">
            <a:extLst>
              <a:ext uri="{FF2B5EF4-FFF2-40B4-BE49-F238E27FC236}">
                <a16:creationId xmlns:a16="http://schemas.microsoft.com/office/drawing/2014/main" xmlns="" id="{6A3D0FC0-596B-4048-9BE1-5B50CCADC9D1}"/>
              </a:ext>
            </a:extLst>
          </p:cNvPr>
          <p:cNvPicPr>
            <a:picLocks noChangeAspect="1"/>
          </p:cNvPicPr>
          <p:nvPr/>
        </p:nvPicPr>
        <p:blipFill>
          <a:blip r:embed="rId5"/>
          <a:stretch>
            <a:fillRect/>
          </a:stretch>
        </p:blipFill>
        <p:spPr>
          <a:xfrm>
            <a:off x="3989776" y="231566"/>
            <a:ext cx="1164437" cy="371888"/>
          </a:xfrm>
          <a:prstGeom prst="rect">
            <a:avLst/>
          </a:prstGeom>
        </p:spPr>
      </p:pic>
    </p:spTree>
    <p:extLst>
      <p:ext uri="{BB962C8B-B14F-4D97-AF65-F5344CB8AC3E}">
        <p14:creationId xmlns:p14="http://schemas.microsoft.com/office/powerpoint/2010/main" val="1201635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83291" y="121202"/>
            <a:ext cx="3750965" cy="335291"/>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7"/>
          <a:stretch>
            <a:fillRect/>
          </a:stretch>
        </p:blipFill>
        <p:spPr>
          <a:xfrm>
            <a:off x="3893518" y="103177"/>
            <a:ext cx="1164437" cy="317132"/>
          </a:xfrm>
          <a:prstGeom prst="rect">
            <a:avLst/>
          </a:prstGeom>
        </p:spPr>
      </p:pic>
      <p:sp>
        <p:nvSpPr>
          <p:cNvPr id="2" name="AutoShape 31">
            <a:extLst>
              <a:ext uri="{FF2B5EF4-FFF2-40B4-BE49-F238E27FC236}">
                <a16:creationId xmlns:a16="http://schemas.microsoft.com/office/drawing/2014/main" xmlns="" id="{B7904D81-CCE8-DBE3-1C65-1066682C0428}"/>
              </a:ext>
            </a:extLst>
          </p:cNvPr>
          <p:cNvSpPr>
            <a:spLocks noChangeArrowheads="1"/>
          </p:cNvSpPr>
          <p:nvPr/>
        </p:nvSpPr>
        <p:spPr bwMode="auto">
          <a:xfrm>
            <a:off x="0" y="527436"/>
            <a:ext cx="3893518" cy="335291"/>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MX" altLang="es-PE" sz="1050" b="1" dirty="0">
                <a:solidFill>
                  <a:srgbClr val="000000"/>
                </a:solidFill>
                <a:latin typeface="Arial" panose="020B0604020202020204" pitchFamily="34" charset="0"/>
              </a:rPr>
              <a:t>EVOLUCION DEL PROCESO SANEAMIENTO DE LIMITES</a:t>
            </a:r>
          </a:p>
        </p:txBody>
      </p:sp>
      <p:pic>
        <p:nvPicPr>
          <p:cNvPr id="4" name="Imagen 3">
            <a:extLst>
              <a:ext uri="{FF2B5EF4-FFF2-40B4-BE49-F238E27FC236}">
                <a16:creationId xmlns:a16="http://schemas.microsoft.com/office/drawing/2014/main" xmlns="" id="{21941A0B-C99A-614E-2A4D-2CC7D6B97FB9}"/>
              </a:ext>
            </a:extLst>
          </p:cNvPr>
          <p:cNvPicPr>
            <a:picLocks noChangeAspect="1"/>
          </p:cNvPicPr>
          <p:nvPr/>
        </p:nvPicPr>
        <p:blipFill rotWithShape="1">
          <a:blip r:embed="rId8"/>
          <a:srcRect t="12168"/>
          <a:stretch/>
        </p:blipFill>
        <p:spPr>
          <a:xfrm>
            <a:off x="1036023" y="1011002"/>
            <a:ext cx="6828848" cy="3827216"/>
          </a:xfrm>
          <a:prstGeom prst="rect">
            <a:avLst/>
          </a:prstGeom>
        </p:spPr>
      </p:pic>
    </p:spTree>
    <p:extLst>
      <p:ext uri="{BB962C8B-B14F-4D97-AF65-F5344CB8AC3E}">
        <p14:creationId xmlns:p14="http://schemas.microsoft.com/office/powerpoint/2010/main" val="1785946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Rectángulo 6">
            <a:extLst>
              <a:ext uri="{FF2B5EF4-FFF2-40B4-BE49-F238E27FC236}">
                <a16:creationId xmlns:a16="http://schemas.microsoft.com/office/drawing/2014/main" xmlns="" id="{BCBEF684-60FC-407E-B91F-154B62C0D4A1}"/>
              </a:ext>
            </a:extLst>
          </p:cNvPr>
          <p:cNvSpPr/>
          <p:nvPr/>
        </p:nvSpPr>
        <p:spPr>
          <a:xfrm>
            <a:off x="-12186" y="749508"/>
            <a:ext cx="9144000" cy="43939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6" name="Google Shape;56;p13" descr="Imagen que contiene Interfaz de usuario gráfica&#10;&#10;Descripción generada automáticamente"/>
          <p:cNvPicPr preferRelativeResize="0"/>
          <p:nvPr/>
        </p:nvPicPr>
        <p:blipFill rotWithShape="1">
          <a:blip r:embed="rId3">
            <a:alphaModFix/>
          </a:blip>
          <a:srcRect l="21377" t="30090" r="18078" b="27782"/>
          <a:stretch/>
        </p:blipFill>
        <p:spPr>
          <a:xfrm>
            <a:off x="7542044" y="129199"/>
            <a:ext cx="1382712" cy="541337"/>
          </a:xfrm>
          <a:prstGeom prst="rect">
            <a:avLst/>
          </a:prstGeom>
          <a:noFill/>
          <a:ln>
            <a:noFill/>
          </a:ln>
        </p:spPr>
      </p:pic>
      <p:sp>
        <p:nvSpPr>
          <p:cNvPr id="57" name="Google Shape;57;p13"/>
          <p:cNvSpPr txBox="1">
            <a:spLocks noGrp="1"/>
          </p:cNvSpPr>
          <p:nvPr>
            <p:ph type="subTitle" idx="1"/>
          </p:nvPr>
        </p:nvSpPr>
        <p:spPr>
          <a:xfrm>
            <a:off x="194872" y="1877313"/>
            <a:ext cx="8729884" cy="1388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770"/>
              <a:buNone/>
            </a:pPr>
            <a:r>
              <a:rPr lang="es-PE" sz="3200" b="1" dirty="0">
                <a:solidFill>
                  <a:schemeClr val="bg1"/>
                </a:solidFill>
                <a:latin typeface="Calibri" panose="020F0502020204030204" pitchFamily="34" charset="0"/>
                <a:ea typeface="Montserrat"/>
                <a:cs typeface="Times New Roman" panose="02020603050405020304" pitchFamily="18" charset="0"/>
                <a:sym typeface="Montserrat"/>
              </a:rPr>
              <a:t>6) LINEAS DE GESTION PUBLICA TERRITORIAL</a:t>
            </a:r>
          </a:p>
          <a:p>
            <a:pPr marL="0" lvl="0" indent="0" algn="ctr" rtl="0">
              <a:spcBef>
                <a:spcPts val="0"/>
              </a:spcBef>
              <a:spcAft>
                <a:spcPts val="0"/>
              </a:spcAft>
              <a:buSzPts val="770"/>
              <a:buNone/>
            </a:pPr>
            <a:r>
              <a:rPr lang="es-PE" sz="3200" b="1" dirty="0">
                <a:solidFill>
                  <a:schemeClr val="bg1"/>
                </a:solidFill>
                <a:latin typeface="Calibri" panose="020F0502020204030204" pitchFamily="34" charset="0"/>
                <a:ea typeface="Montserrat"/>
                <a:cs typeface="Times New Roman" panose="02020603050405020304" pitchFamily="18" charset="0"/>
                <a:sym typeface="Montserrat"/>
              </a:rPr>
              <a:t>2023</a:t>
            </a:r>
          </a:p>
        </p:txBody>
      </p:sp>
      <p:cxnSp>
        <p:nvCxnSpPr>
          <p:cNvPr id="58" name="Google Shape;58;p13"/>
          <p:cNvCxnSpPr>
            <a:cxnSpLocks/>
          </p:cNvCxnSpPr>
          <p:nvPr/>
        </p:nvCxnSpPr>
        <p:spPr>
          <a:xfrm>
            <a:off x="2130425" y="3088106"/>
            <a:ext cx="5034756" cy="0"/>
          </a:xfrm>
          <a:prstGeom prst="straightConnector1">
            <a:avLst/>
          </a:prstGeom>
          <a:noFill/>
          <a:ln w="9525" cap="flat" cmpd="sng">
            <a:solidFill>
              <a:srgbClr val="FFFFFF"/>
            </a:solidFill>
            <a:prstDash val="solid"/>
            <a:round/>
            <a:headEnd type="none" w="sm" len="sm"/>
            <a:tailEnd type="none" w="sm" len="sm"/>
          </a:ln>
        </p:spPr>
      </p:cxnSp>
      <p:pic>
        <p:nvPicPr>
          <p:cNvPr id="9" name="Imagen 8">
            <a:extLst>
              <a:ext uri="{FF2B5EF4-FFF2-40B4-BE49-F238E27FC236}">
                <a16:creationId xmlns:a16="http://schemas.microsoft.com/office/drawing/2014/main" xmlns="" id="{3E69216A-B735-459A-858E-1C47A39859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5" t="29483" r="45741" b="30413"/>
          <a:stretch/>
        </p:blipFill>
        <p:spPr bwMode="auto">
          <a:xfrm>
            <a:off x="121494" y="164484"/>
            <a:ext cx="3750965" cy="506052"/>
          </a:xfrm>
          <a:prstGeom prst="rect">
            <a:avLst/>
          </a:prstGeom>
          <a:noFill/>
        </p:spPr>
      </p:pic>
      <p:pic>
        <p:nvPicPr>
          <p:cNvPr id="2" name="Imagen 1">
            <a:extLst>
              <a:ext uri="{FF2B5EF4-FFF2-40B4-BE49-F238E27FC236}">
                <a16:creationId xmlns:a16="http://schemas.microsoft.com/office/drawing/2014/main" xmlns="" id="{6A3D0FC0-596B-4048-9BE1-5B50CCADC9D1}"/>
              </a:ext>
            </a:extLst>
          </p:cNvPr>
          <p:cNvPicPr>
            <a:picLocks noChangeAspect="1"/>
          </p:cNvPicPr>
          <p:nvPr/>
        </p:nvPicPr>
        <p:blipFill>
          <a:blip r:embed="rId5"/>
          <a:stretch>
            <a:fillRect/>
          </a:stretch>
        </p:blipFill>
        <p:spPr>
          <a:xfrm>
            <a:off x="3989776" y="231566"/>
            <a:ext cx="1164437" cy="371888"/>
          </a:xfrm>
          <a:prstGeom prst="rect">
            <a:avLst/>
          </a:prstGeom>
        </p:spPr>
      </p:pic>
    </p:spTree>
    <p:extLst>
      <p:ext uri="{BB962C8B-B14F-4D97-AF65-F5344CB8AC3E}">
        <p14:creationId xmlns:p14="http://schemas.microsoft.com/office/powerpoint/2010/main" val="290910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D7F8793C-0A33-4061-A93F-F962D47E4424}"/>
              </a:ext>
            </a:extLst>
          </p:cNvPr>
          <p:cNvSpPr>
            <a:spLocks noGrp="1"/>
          </p:cNvSpPr>
          <p:nvPr>
            <p:ph type="body" idx="1"/>
          </p:nvPr>
        </p:nvSpPr>
        <p:spPr>
          <a:xfrm>
            <a:off x="439197" y="968213"/>
            <a:ext cx="8452802" cy="3996675"/>
          </a:xfrm>
          <a:solidFill>
            <a:schemeClr val="accent1">
              <a:lumMod val="20000"/>
              <a:lumOff val="80000"/>
            </a:schemeClr>
          </a:solidFill>
          <a:ln>
            <a:solidFill>
              <a:srgbClr val="00678F"/>
            </a:solidFill>
          </a:ln>
        </p:spPr>
        <p:txBody>
          <a:bodyPr>
            <a:noAutofit/>
          </a:bodyPr>
          <a:lstStyle/>
          <a:p>
            <a:pPr marL="114300" indent="0">
              <a:buNone/>
            </a:pPr>
            <a:r>
              <a:rPr lang="es-MX" sz="1050" b="1" dirty="0">
                <a:solidFill>
                  <a:schemeClr val="tx1"/>
                </a:solidFill>
              </a:rPr>
              <a:t>Políticas Públicas: Diseño e Implementación de la Política y del Plan Nacional.</a:t>
            </a:r>
          </a:p>
          <a:p>
            <a:pPr marL="360363" indent="-246063">
              <a:buSzPct val="120000"/>
            </a:pPr>
            <a:r>
              <a:rPr lang="es-MX" sz="1000" dirty="0">
                <a:solidFill>
                  <a:schemeClr val="tx1"/>
                </a:solidFill>
              </a:rPr>
              <a:t>   Política Nacional de Demarcación y Organización Territorial</a:t>
            </a:r>
            <a:endParaRPr lang="es-MX" sz="1000" b="1" dirty="0">
              <a:solidFill>
                <a:schemeClr val="tx1"/>
              </a:solidFill>
            </a:endParaRPr>
          </a:p>
          <a:p>
            <a:pPr>
              <a:buSzPct val="120000"/>
            </a:pPr>
            <a:r>
              <a:rPr lang="es-MX" sz="1050" dirty="0">
                <a:solidFill>
                  <a:schemeClr val="tx1"/>
                </a:solidFill>
              </a:rPr>
              <a:t>Plan Nacional de Demarcación Territorial – 05 años</a:t>
            </a:r>
            <a:endParaRPr lang="es-MX" sz="1050" b="1" dirty="0">
              <a:solidFill>
                <a:schemeClr val="tx1"/>
              </a:solidFill>
            </a:endParaRPr>
          </a:p>
          <a:p>
            <a:pPr marL="114300" indent="0">
              <a:buSzPct val="120000"/>
              <a:buNone/>
            </a:pPr>
            <a:endParaRPr lang="es-MX" sz="1050" b="1" dirty="0">
              <a:solidFill>
                <a:schemeClr val="tx1"/>
              </a:solidFill>
            </a:endParaRPr>
          </a:p>
          <a:p>
            <a:pPr marL="114300" indent="0">
              <a:buSzPct val="120000"/>
              <a:buNone/>
            </a:pPr>
            <a:r>
              <a:rPr lang="es-MX" sz="1050" b="1" dirty="0">
                <a:solidFill>
                  <a:schemeClr val="tx1"/>
                </a:solidFill>
              </a:rPr>
              <a:t>Ordenamiento Normativo: Adecuación de la Ley 27795 y propuesta de Reglamento</a:t>
            </a:r>
            <a:r>
              <a:rPr lang="es-MX" sz="1050" dirty="0">
                <a:solidFill>
                  <a:schemeClr val="tx1"/>
                </a:solidFill>
              </a:rPr>
              <a:t>.</a:t>
            </a:r>
            <a:endParaRPr lang="es-MX" sz="1050" b="1" dirty="0">
              <a:solidFill>
                <a:schemeClr val="tx1"/>
              </a:solidFill>
            </a:endParaRPr>
          </a:p>
          <a:p>
            <a:pPr marL="360363" indent="-246063">
              <a:buSzPct val="120000"/>
            </a:pPr>
            <a:r>
              <a:rPr lang="es-MX" sz="1000" dirty="0">
                <a:solidFill>
                  <a:schemeClr val="tx1"/>
                </a:solidFill>
              </a:rPr>
              <a:t>Adecuación y/o remplazo del D.S N° 191-2020-PCM (Norma Inoperativa – excesos de procedimientos).</a:t>
            </a:r>
          </a:p>
          <a:p>
            <a:pPr marL="360363" indent="-246063">
              <a:buSzPct val="120000"/>
            </a:pPr>
            <a:r>
              <a:rPr lang="es-MX" sz="1000" dirty="0">
                <a:solidFill>
                  <a:schemeClr val="tx1"/>
                </a:solidFill>
              </a:rPr>
              <a:t>Propuesta Normativa sobre la Organización del Territorio. ( Demarcación de Ciudades y  Metrópolis) </a:t>
            </a:r>
          </a:p>
          <a:p>
            <a:pPr marL="114300" indent="0">
              <a:buSzPct val="120000"/>
              <a:buNone/>
            </a:pPr>
            <a:endParaRPr lang="es-MX" sz="1050" b="1" dirty="0">
              <a:solidFill>
                <a:schemeClr val="tx1"/>
              </a:solidFill>
            </a:endParaRPr>
          </a:p>
          <a:p>
            <a:pPr marL="114300" indent="0">
              <a:buSzPct val="120000"/>
              <a:buNone/>
            </a:pPr>
            <a:r>
              <a:rPr lang="es-MX" sz="1000" b="1" dirty="0">
                <a:solidFill>
                  <a:schemeClr val="tx1"/>
                </a:solidFill>
              </a:rPr>
              <a:t>Priorizar y proponer Leyes de Limites Interdepartamentales (04 Leyes ).</a:t>
            </a:r>
          </a:p>
          <a:p>
            <a:pPr marL="114300" indent="0">
              <a:buSzPct val="120000"/>
              <a:buNone/>
            </a:pPr>
            <a:r>
              <a:rPr lang="es-MX" sz="1050" dirty="0">
                <a:solidFill>
                  <a:schemeClr val="tx1"/>
                </a:solidFill>
              </a:rPr>
              <a:t>Saneamiento de Limites Interdepartamentales: 1) Cusco – Junín 2) Lambayeque – La Libertad 3) La Libertad – Ancash  4) Huancavelica – Lima Región.</a:t>
            </a:r>
          </a:p>
          <a:p>
            <a:pPr marL="114300" indent="0">
              <a:buSzPct val="120000"/>
              <a:buNone/>
            </a:pPr>
            <a:endParaRPr lang="es-MX" sz="1050" b="1" dirty="0">
              <a:solidFill>
                <a:schemeClr val="tx1"/>
              </a:solidFill>
            </a:endParaRPr>
          </a:p>
          <a:p>
            <a:pPr marL="114300" indent="0">
              <a:buSzPct val="120000"/>
              <a:buNone/>
            </a:pPr>
            <a:r>
              <a:rPr lang="es-MX" sz="1000" b="1" dirty="0">
                <a:solidFill>
                  <a:schemeClr val="tx1"/>
                </a:solidFill>
              </a:rPr>
              <a:t>Priorizar y proponer Leyes de Delimitaciones de 08 provincias (08 proyectos de Ley).</a:t>
            </a:r>
            <a:endParaRPr lang="es-MX" sz="1050" b="1" dirty="0">
              <a:solidFill>
                <a:schemeClr val="tx1"/>
              </a:solidFill>
            </a:endParaRPr>
          </a:p>
          <a:p>
            <a:pPr>
              <a:buSzPct val="120000"/>
            </a:pPr>
            <a:r>
              <a:rPr lang="es-MX" sz="1050" dirty="0">
                <a:solidFill>
                  <a:schemeClr val="tx1"/>
                </a:solidFill>
              </a:rPr>
              <a:t>Saneamiento de Limites Provinciales: Huancavelica, Angaraes, Canas, Urubamba, Trujillo, Ferreñafe , Chanchamayo, Huancayo </a:t>
            </a:r>
            <a:endParaRPr lang="es-MX" sz="1050" b="1" dirty="0">
              <a:solidFill>
                <a:schemeClr val="tx1"/>
              </a:solidFill>
            </a:endParaRPr>
          </a:p>
          <a:p>
            <a:pPr marL="114300" indent="0">
              <a:buSzPct val="120000"/>
              <a:buNone/>
            </a:pPr>
            <a:endParaRPr lang="es-MX" sz="1050" b="1" dirty="0">
              <a:solidFill>
                <a:schemeClr val="tx1"/>
              </a:solidFill>
            </a:endParaRPr>
          </a:p>
          <a:p>
            <a:pPr marL="114300" indent="0">
              <a:buSzPct val="120000"/>
              <a:buNone/>
            </a:pPr>
            <a:r>
              <a:rPr lang="es-MX" sz="1050" b="1" dirty="0">
                <a:solidFill>
                  <a:schemeClr val="tx1"/>
                </a:solidFill>
              </a:rPr>
              <a:t>Institucional: </a:t>
            </a:r>
            <a:r>
              <a:rPr lang="es-MX" sz="1000" b="1" dirty="0">
                <a:solidFill>
                  <a:schemeClr val="tx1"/>
                </a:solidFill>
              </a:rPr>
              <a:t>Fortalecimiento y Liderazgo Institucional (Rectoría)</a:t>
            </a:r>
          </a:p>
          <a:p>
            <a:pPr>
              <a:buSzPct val="120000"/>
            </a:pPr>
            <a:r>
              <a:rPr lang="es-MX" sz="1000" dirty="0">
                <a:solidFill>
                  <a:schemeClr val="tx1"/>
                </a:solidFill>
              </a:rPr>
              <a:t>Fortalecimiento del liderazgo a nivel de los gobiernos regionales (2023)</a:t>
            </a:r>
          </a:p>
          <a:p>
            <a:pPr>
              <a:buSzPct val="120000"/>
            </a:pPr>
            <a:r>
              <a:rPr lang="es-MX" sz="1000" dirty="0">
                <a:solidFill>
                  <a:schemeClr val="tx1"/>
                </a:solidFill>
              </a:rPr>
              <a:t>Fortalecimiento de capacidades a nivel institucional (2023) </a:t>
            </a:r>
            <a:endParaRPr lang="es-MX" sz="1000" b="1" dirty="0">
              <a:solidFill>
                <a:schemeClr val="tx1"/>
              </a:solidFill>
            </a:endParaRPr>
          </a:p>
          <a:p>
            <a:pPr>
              <a:buSzPct val="120000"/>
            </a:pPr>
            <a:r>
              <a:rPr lang="es-MX" sz="1000" dirty="0">
                <a:solidFill>
                  <a:schemeClr val="tx1"/>
                </a:solidFill>
              </a:rPr>
              <a:t>Articulación y/o Coordinación con Gobiernos Regionales (2023)</a:t>
            </a:r>
            <a:r>
              <a:rPr lang="es-MX" sz="1000" b="1" dirty="0">
                <a:solidFill>
                  <a:schemeClr val="tx1"/>
                </a:solidFill>
              </a:rPr>
              <a:t>.                    </a:t>
            </a:r>
          </a:p>
        </p:txBody>
      </p:sp>
      <p:pic>
        <p:nvPicPr>
          <p:cNvPr id="5" name="Imagen 4">
            <a:extLst>
              <a:ext uri="{FF2B5EF4-FFF2-40B4-BE49-F238E27FC236}">
                <a16:creationId xmlns:a16="http://schemas.microsoft.com/office/drawing/2014/main" xmlns="" id="{D1457180-3748-4F04-8867-6F8CE5EC10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5" t="29483" r="45741" b="30413"/>
          <a:stretch/>
        </p:blipFill>
        <p:spPr bwMode="auto">
          <a:xfrm>
            <a:off x="111972" y="83043"/>
            <a:ext cx="3750965" cy="506052"/>
          </a:xfrm>
          <a:prstGeom prst="rect">
            <a:avLst/>
          </a:prstGeom>
          <a:noFill/>
        </p:spPr>
      </p:pic>
      <p:sp>
        <p:nvSpPr>
          <p:cNvPr id="7" name="Google Shape;98;p18">
            <a:extLst>
              <a:ext uri="{FF2B5EF4-FFF2-40B4-BE49-F238E27FC236}">
                <a16:creationId xmlns:a16="http://schemas.microsoft.com/office/drawing/2014/main" xmlns="" id="{64F73D79-0789-423A-AB8F-30A55BFFDE02}"/>
              </a:ext>
            </a:extLst>
          </p:cNvPr>
          <p:cNvSpPr txBox="1"/>
          <p:nvPr/>
        </p:nvSpPr>
        <p:spPr>
          <a:xfrm>
            <a:off x="439198" y="589095"/>
            <a:ext cx="8452801" cy="356144"/>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300" b="1" dirty="0"/>
              <a:t>PROBLEMATICA Y LINEAS DE GESTION  2023</a:t>
            </a:r>
          </a:p>
        </p:txBody>
      </p:sp>
      <p:pic>
        <p:nvPicPr>
          <p:cNvPr id="10" name="Imagen 9">
            <a:extLst>
              <a:ext uri="{FF2B5EF4-FFF2-40B4-BE49-F238E27FC236}">
                <a16:creationId xmlns:a16="http://schemas.microsoft.com/office/drawing/2014/main" xmlns="" id="{55CDD851-D3C4-41C9-93F0-2A8BF4150EF6}"/>
              </a:ext>
            </a:extLst>
          </p:cNvPr>
          <p:cNvPicPr>
            <a:picLocks noChangeAspect="1"/>
          </p:cNvPicPr>
          <p:nvPr/>
        </p:nvPicPr>
        <p:blipFill>
          <a:blip r:embed="rId4"/>
          <a:stretch>
            <a:fillRect/>
          </a:stretch>
        </p:blipFill>
        <p:spPr>
          <a:xfrm>
            <a:off x="3989781" y="143296"/>
            <a:ext cx="1164437" cy="371888"/>
          </a:xfrm>
          <a:prstGeom prst="rect">
            <a:avLst/>
          </a:prstGeom>
        </p:spPr>
      </p:pic>
    </p:spTree>
    <p:extLst>
      <p:ext uri="{BB962C8B-B14F-4D97-AF65-F5344CB8AC3E}">
        <p14:creationId xmlns:p14="http://schemas.microsoft.com/office/powerpoint/2010/main" val="382495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Rectángulo 6">
            <a:extLst>
              <a:ext uri="{FF2B5EF4-FFF2-40B4-BE49-F238E27FC236}">
                <a16:creationId xmlns:a16="http://schemas.microsoft.com/office/drawing/2014/main" xmlns="" id="{BCBEF684-60FC-407E-B91F-154B62C0D4A1}"/>
              </a:ext>
            </a:extLst>
          </p:cNvPr>
          <p:cNvSpPr/>
          <p:nvPr/>
        </p:nvSpPr>
        <p:spPr>
          <a:xfrm>
            <a:off x="-12186" y="749508"/>
            <a:ext cx="9144000" cy="43939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6" name="Google Shape;56;p13" descr="Imagen que contiene Interfaz de usuario gráfica&#10;&#10;Descripción generada automáticamente"/>
          <p:cNvPicPr preferRelativeResize="0"/>
          <p:nvPr/>
        </p:nvPicPr>
        <p:blipFill rotWithShape="1">
          <a:blip r:embed="rId3">
            <a:alphaModFix/>
          </a:blip>
          <a:srcRect l="21377" t="30090" r="18078" b="27782"/>
          <a:stretch/>
        </p:blipFill>
        <p:spPr>
          <a:xfrm>
            <a:off x="7542044" y="129199"/>
            <a:ext cx="1382712" cy="541337"/>
          </a:xfrm>
          <a:prstGeom prst="rect">
            <a:avLst/>
          </a:prstGeom>
          <a:noFill/>
          <a:ln>
            <a:noFill/>
          </a:ln>
        </p:spPr>
      </p:pic>
      <p:sp>
        <p:nvSpPr>
          <p:cNvPr id="57" name="Google Shape;57;p13"/>
          <p:cNvSpPr txBox="1">
            <a:spLocks noGrp="1"/>
          </p:cNvSpPr>
          <p:nvPr>
            <p:ph type="subTitle" idx="1"/>
          </p:nvPr>
        </p:nvSpPr>
        <p:spPr>
          <a:xfrm>
            <a:off x="194872" y="1877313"/>
            <a:ext cx="8729884" cy="1388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770"/>
              <a:buNone/>
            </a:pPr>
            <a:r>
              <a:rPr lang="es-PE" sz="3200" b="1" dirty="0">
                <a:solidFill>
                  <a:schemeClr val="bg1"/>
                </a:solidFill>
                <a:latin typeface="Calibri" panose="020F0502020204030204" pitchFamily="34" charset="0"/>
                <a:ea typeface="Montserrat"/>
                <a:cs typeface="Times New Roman" panose="02020603050405020304" pitchFamily="18" charset="0"/>
                <a:sym typeface="Montserrat"/>
              </a:rPr>
              <a:t>7 ) PROYECTOS DE LEY SOBRE SANEAMIENTO DE LIMITES INTERDEPARTAMENTALES</a:t>
            </a:r>
          </a:p>
        </p:txBody>
      </p:sp>
      <p:cxnSp>
        <p:nvCxnSpPr>
          <p:cNvPr id="58" name="Google Shape;58;p13"/>
          <p:cNvCxnSpPr>
            <a:cxnSpLocks/>
          </p:cNvCxnSpPr>
          <p:nvPr/>
        </p:nvCxnSpPr>
        <p:spPr>
          <a:xfrm>
            <a:off x="2130425" y="3088106"/>
            <a:ext cx="5034756" cy="0"/>
          </a:xfrm>
          <a:prstGeom prst="straightConnector1">
            <a:avLst/>
          </a:prstGeom>
          <a:noFill/>
          <a:ln w="9525" cap="flat" cmpd="sng">
            <a:solidFill>
              <a:srgbClr val="FFFFFF"/>
            </a:solidFill>
            <a:prstDash val="solid"/>
            <a:round/>
            <a:headEnd type="none" w="sm" len="sm"/>
            <a:tailEnd type="none" w="sm" len="sm"/>
          </a:ln>
        </p:spPr>
      </p:cxnSp>
      <p:pic>
        <p:nvPicPr>
          <p:cNvPr id="9" name="Imagen 8">
            <a:extLst>
              <a:ext uri="{FF2B5EF4-FFF2-40B4-BE49-F238E27FC236}">
                <a16:creationId xmlns:a16="http://schemas.microsoft.com/office/drawing/2014/main" xmlns="" id="{3E69216A-B735-459A-858E-1C47A39859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5" t="29483" r="45741" b="30413"/>
          <a:stretch/>
        </p:blipFill>
        <p:spPr bwMode="auto">
          <a:xfrm>
            <a:off x="121494" y="164484"/>
            <a:ext cx="3750965" cy="506052"/>
          </a:xfrm>
          <a:prstGeom prst="rect">
            <a:avLst/>
          </a:prstGeom>
          <a:noFill/>
        </p:spPr>
      </p:pic>
      <p:pic>
        <p:nvPicPr>
          <p:cNvPr id="2" name="Imagen 1">
            <a:extLst>
              <a:ext uri="{FF2B5EF4-FFF2-40B4-BE49-F238E27FC236}">
                <a16:creationId xmlns:a16="http://schemas.microsoft.com/office/drawing/2014/main" xmlns="" id="{6A3D0FC0-596B-4048-9BE1-5B50CCADC9D1}"/>
              </a:ext>
            </a:extLst>
          </p:cNvPr>
          <p:cNvPicPr>
            <a:picLocks noChangeAspect="1"/>
          </p:cNvPicPr>
          <p:nvPr/>
        </p:nvPicPr>
        <p:blipFill>
          <a:blip r:embed="rId5"/>
          <a:stretch>
            <a:fillRect/>
          </a:stretch>
        </p:blipFill>
        <p:spPr>
          <a:xfrm>
            <a:off x="3989776" y="231566"/>
            <a:ext cx="1164437" cy="371888"/>
          </a:xfrm>
          <a:prstGeom prst="rect">
            <a:avLst/>
          </a:prstGeom>
        </p:spPr>
      </p:pic>
    </p:spTree>
    <p:extLst>
      <p:ext uri="{BB962C8B-B14F-4D97-AF65-F5344CB8AC3E}">
        <p14:creationId xmlns:p14="http://schemas.microsoft.com/office/powerpoint/2010/main" val="399668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28699" y="153762"/>
            <a:ext cx="3348792" cy="282975"/>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7"/>
          <a:stretch>
            <a:fillRect/>
          </a:stretch>
        </p:blipFill>
        <p:spPr>
          <a:xfrm>
            <a:off x="3524628" y="161970"/>
            <a:ext cx="860336" cy="274767"/>
          </a:xfrm>
          <a:prstGeom prst="rect">
            <a:avLst/>
          </a:prstGeom>
        </p:spPr>
      </p:pic>
      <p:sp>
        <p:nvSpPr>
          <p:cNvPr id="2" name="AutoShape 31">
            <a:extLst>
              <a:ext uri="{FF2B5EF4-FFF2-40B4-BE49-F238E27FC236}">
                <a16:creationId xmlns:a16="http://schemas.microsoft.com/office/drawing/2014/main" xmlns="" id="{B7904D81-CCE8-DBE3-1C65-1066682C0428}"/>
              </a:ext>
            </a:extLst>
          </p:cNvPr>
          <p:cNvSpPr>
            <a:spLocks noChangeArrowheads="1"/>
          </p:cNvSpPr>
          <p:nvPr/>
        </p:nvSpPr>
        <p:spPr bwMode="auto">
          <a:xfrm>
            <a:off x="0" y="530929"/>
            <a:ext cx="3893518" cy="274768"/>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MX" altLang="es-PE" sz="1050" b="1" dirty="0">
                <a:solidFill>
                  <a:srgbClr val="000000"/>
                </a:solidFill>
                <a:latin typeface="Arial" panose="020B0604020202020204" pitchFamily="34" charset="0"/>
              </a:rPr>
              <a:t>PROYECTOS DE LEY A PRESENTAR</a:t>
            </a:r>
          </a:p>
        </p:txBody>
      </p:sp>
      <p:sp>
        <p:nvSpPr>
          <p:cNvPr id="3" name="CuadroTexto 2">
            <a:extLst>
              <a:ext uri="{FF2B5EF4-FFF2-40B4-BE49-F238E27FC236}">
                <a16:creationId xmlns:a16="http://schemas.microsoft.com/office/drawing/2014/main" xmlns="" id="{2BCC21CA-9473-54DC-7D28-7430A29C248D}"/>
              </a:ext>
            </a:extLst>
          </p:cNvPr>
          <p:cNvSpPr txBox="1"/>
          <p:nvPr/>
        </p:nvSpPr>
        <p:spPr>
          <a:xfrm>
            <a:off x="210150" y="1592983"/>
            <a:ext cx="3578271" cy="1146468"/>
          </a:xfrm>
          <a:prstGeom prst="rect">
            <a:avLst/>
          </a:prstGeom>
          <a:noFill/>
        </p:spPr>
        <p:txBody>
          <a:bodyPr wrap="square" rtlCol="0">
            <a:spAutoFit/>
          </a:bodyPr>
          <a:lstStyle/>
          <a:p>
            <a:pPr algn="ctr">
              <a:tabLst>
                <a:tab pos="2700020" algn="ctr"/>
                <a:tab pos="5400040" algn="r"/>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CUSCO – JUNÍN</a:t>
            </a:r>
          </a:p>
          <a:p>
            <a:pPr algn="just">
              <a:tabLst>
                <a:tab pos="2700020" algn="ctr"/>
                <a:tab pos="5400040" algn="r"/>
              </a:tabLst>
            </a:pPr>
            <a:r>
              <a:rPr lang="es-MX" sz="1050" dirty="0">
                <a:latin typeface="Calibri" panose="020F0502020204030204" pitchFamily="34" charset="0"/>
                <a:ea typeface="Calibri" panose="020F0502020204030204" pitchFamily="34" charset="0"/>
                <a:cs typeface="Times New Roman" panose="02020603050405020304" pitchFamily="18" charset="0"/>
              </a:rPr>
              <a:t>L</a:t>
            </a:r>
            <a:r>
              <a:rPr lang="es-MX" sz="1050" dirty="0">
                <a:effectLst/>
                <a:latin typeface="Calibri" panose="020F0502020204030204" pitchFamily="34" charset="0"/>
                <a:ea typeface="Calibri" panose="020F0502020204030204" pitchFamily="34" charset="0"/>
                <a:cs typeface="Times New Roman" panose="02020603050405020304" pitchFamily="18" charset="0"/>
              </a:rPr>
              <a:t>imite territorial entre los departamentos de cusco y Junín, que comprende el tramo desde el punto de coordenada UTM 634 819 m e y 8 645 112 m n hasta el trifinio entre los departamentos de Cusco, Junín y Ucayali.</a:t>
            </a:r>
          </a:p>
          <a:p>
            <a:pPr algn="just">
              <a:tabLst>
                <a:tab pos="2700020" algn="ctr"/>
                <a:tab pos="5400040" algn="r"/>
              </a:tabLst>
            </a:pPr>
            <a:r>
              <a:rPr lang="es-MX" sz="1050" b="1" dirty="0">
                <a:latin typeface="Calibri" panose="020F0502020204030204" pitchFamily="34" charset="0"/>
                <a:ea typeface="Calibri" panose="020F0502020204030204" pitchFamily="34" charset="0"/>
                <a:cs typeface="Times New Roman" panose="02020603050405020304" pitchFamily="18" charset="0"/>
              </a:rPr>
              <a:t>Longitud: </a:t>
            </a:r>
            <a:r>
              <a:rPr lang="es-MX" sz="1050" b="1" dirty="0">
                <a:effectLst/>
                <a:latin typeface="Calibri" panose="020F0502020204030204" pitchFamily="34" charset="0"/>
                <a:ea typeface="Calibri" panose="020F0502020204030204" pitchFamily="34" charset="0"/>
                <a:cs typeface="Times New Roman" panose="02020603050405020304" pitchFamily="18" charset="0"/>
              </a:rPr>
              <a:t>200.83 km.</a:t>
            </a:r>
            <a:endParaRPr lang="es-PE" sz="105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xmlns="" id="{C44C9CCD-767A-4020-7D78-3D2F53F09BBE}"/>
              </a:ext>
            </a:extLst>
          </p:cNvPr>
          <p:cNvPicPr>
            <a:picLocks noChangeAspect="1"/>
          </p:cNvPicPr>
          <p:nvPr/>
        </p:nvPicPr>
        <p:blipFill rotWithShape="1">
          <a:blip r:embed="rId8">
            <a:extLst>
              <a:ext uri="{28A0092B-C50C-407E-A947-70E740481C1C}">
                <a14:useLocalDpi xmlns:a14="http://schemas.microsoft.com/office/drawing/2010/main" val="0"/>
              </a:ext>
            </a:extLst>
          </a:blip>
          <a:srcRect l="4847" t="7833" r="4791" b="7589"/>
          <a:stretch/>
        </p:blipFill>
        <p:spPr bwMode="auto">
          <a:xfrm>
            <a:off x="4299864" y="293840"/>
            <a:ext cx="3469563" cy="475615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981FEAC1-CB1D-4F80-AAE9-81C218DDA62F}"/>
              </a:ext>
            </a:extLst>
          </p:cNvPr>
          <p:cNvPicPr>
            <a:picLocks noChangeAspect="1"/>
          </p:cNvPicPr>
          <p:nvPr/>
        </p:nvPicPr>
        <p:blipFill>
          <a:blip r:embed="rId9"/>
          <a:stretch>
            <a:fillRect/>
          </a:stretch>
        </p:blipFill>
        <p:spPr>
          <a:xfrm>
            <a:off x="4375578" y="367142"/>
            <a:ext cx="1855615" cy="609603"/>
          </a:xfrm>
          <a:prstGeom prst="rect">
            <a:avLst/>
          </a:prstGeom>
        </p:spPr>
      </p:pic>
      <p:cxnSp>
        <p:nvCxnSpPr>
          <p:cNvPr id="10" name="Conector recto 9">
            <a:extLst>
              <a:ext uri="{FF2B5EF4-FFF2-40B4-BE49-F238E27FC236}">
                <a16:creationId xmlns:a16="http://schemas.microsoft.com/office/drawing/2014/main" xmlns="" id="{B793EA0A-0778-E97D-9356-ADE2CB78B6CD}"/>
              </a:ext>
            </a:extLst>
          </p:cNvPr>
          <p:cNvCxnSpPr/>
          <p:nvPr/>
        </p:nvCxnSpPr>
        <p:spPr>
          <a:xfrm>
            <a:off x="5421150" y="726022"/>
            <a:ext cx="547254"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09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22091" y="165291"/>
            <a:ext cx="3348792" cy="282975"/>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7"/>
          <a:stretch>
            <a:fillRect/>
          </a:stretch>
        </p:blipFill>
        <p:spPr>
          <a:xfrm>
            <a:off x="3524628" y="161970"/>
            <a:ext cx="860336" cy="274767"/>
          </a:xfrm>
          <a:prstGeom prst="rect">
            <a:avLst/>
          </a:prstGeom>
        </p:spPr>
      </p:pic>
      <p:sp>
        <p:nvSpPr>
          <p:cNvPr id="2" name="AutoShape 31">
            <a:extLst>
              <a:ext uri="{FF2B5EF4-FFF2-40B4-BE49-F238E27FC236}">
                <a16:creationId xmlns:a16="http://schemas.microsoft.com/office/drawing/2014/main" xmlns="" id="{B7904D81-CCE8-DBE3-1C65-1066682C0428}"/>
              </a:ext>
            </a:extLst>
          </p:cNvPr>
          <p:cNvSpPr>
            <a:spLocks noChangeArrowheads="1"/>
          </p:cNvSpPr>
          <p:nvPr/>
        </p:nvSpPr>
        <p:spPr bwMode="auto">
          <a:xfrm>
            <a:off x="0" y="530929"/>
            <a:ext cx="3893518" cy="274768"/>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MX" altLang="es-PE" sz="1050" b="1" dirty="0">
                <a:solidFill>
                  <a:srgbClr val="000000"/>
                </a:solidFill>
                <a:latin typeface="Arial" panose="020B0604020202020204" pitchFamily="34" charset="0"/>
              </a:rPr>
              <a:t>PROYECTOS DE LEY A PRESENTAR</a:t>
            </a:r>
          </a:p>
        </p:txBody>
      </p:sp>
      <p:sp>
        <p:nvSpPr>
          <p:cNvPr id="4" name="CuadroTexto 3">
            <a:extLst>
              <a:ext uri="{FF2B5EF4-FFF2-40B4-BE49-F238E27FC236}">
                <a16:creationId xmlns:a16="http://schemas.microsoft.com/office/drawing/2014/main" xmlns="" id="{A8D2F56F-DA65-B32A-F8DA-F41CAFF6E752}"/>
              </a:ext>
            </a:extLst>
          </p:cNvPr>
          <p:cNvSpPr txBox="1"/>
          <p:nvPr/>
        </p:nvSpPr>
        <p:spPr>
          <a:xfrm>
            <a:off x="-5800" y="710810"/>
            <a:ext cx="8596745" cy="907941"/>
          </a:xfrm>
          <a:prstGeom prst="rect">
            <a:avLst/>
          </a:prstGeom>
          <a:noFill/>
        </p:spPr>
        <p:txBody>
          <a:bodyPr wrap="square" rtlCol="0">
            <a:spAutoFit/>
          </a:bodyPr>
          <a:lstStyle/>
          <a:p>
            <a:pPr algn="ctr">
              <a:tabLst>
                <a:tab pos="2700020" algn="ctr"/>
                <a:tab pos="5400040" algn="r"/>
              </a:tabLst>
            </a:pPr>
            <a:r>
              <a:rPr lang="es-MX" sz="2000" b="1" dirty="0">
                <a:effectLst/>
                <a:latin typeface="Calibri" panose="020F0502020204030204" pitchFamily="34" charset="0"/>
                <a:ea typeface="Calibri" panose="020F0502020204030204" pitchFamily="34" charset="0"/>
                <a:cs typeface="Times New Roman" panose="02020603050405020304" pitchFamily="18" charset="0"/>
              </a:rPr>
              <a:t>LA LIBERTAD - LAMBAYEQUE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700020" algn="ctr"/>
                <a:tab pos="5400040" algn="r"/>
              </a:tabLst>
            </a:pPr>
            <a:r>
              <a:rPr lang="es-MX" sz="1100" dirty="0">
                <a:latin typeface="Calibri" panose="020F0502020204030204" pitchFamily="34" charset="0"/>
                <a:ea typeface="Calibri" panose="020F0502020204030204" pitchFamily="34" charset="0"/>
                <a:cs typeface="Times New Roman" panose="02020603050405020304" pitchFamily="18" charset="0"/>
              </a:rPr>
              <a:t>Limite territorial entre los departamentos de Lambayeque y La Libertad, que comprende el tramo desde la cumbre sur del cerro Chérrepe de cota 215 hasta el trifinio entre los departamentos de Lambayeque, La Libertad y Cajamarca.</a:t>
            </a:r>
          </a:p>
          <a:p>
            <a:pPr algn="just">
              <a:tabLst>
                <a:tab pos="2700020" algn="ctr"/>
                <a:tab pos="5400040" algn="r"/>
              </a:tabLst>
            </a:pPr>
            <a:r>
              <a:rPr lang="es-MX" sz="1100" b="1" dirty="0">
                <a:latin typeface="Calibri" panose="020F0502020204030204" pitchFamily="34" charset="0"/>
                <a:ea typeface="Calibri" panose="020F0502020204030204" pitchFamily="34" charset="0"/>
                <a:cs typeface="Times New Roman" panose="02020603050405020304" pitchFamily="18" charset="0"/>
              </a:rPr>
              <a:t>Longitud: </a:t>
            </a:r>
            <a:r>
              <a:rPr lang="es-MX" sz="1100" b="1" dirty="0">
                <a:effectLst/>
                <a:latin typeface="Calibri" panose="020F0502020204030204" pitchFamily="34" charset="0"/>
                <a:ea typeface="Calibri" panose="020F0502020204030204" pitchFamily="34" charset="0"/>
                <a:cs typeface="Times New Roman" panose="02020603050405020304" pitchFamily="18" charset="0"/>
              </a:rPr>
              <a:t>55.13 km</a:t>
            </a: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xmlns="" id="{D0FC8398-A10B-2486-E000-C403B82C28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21" t="2646" r="1513" b="1929"/>
          <a:stretch/>
        </p:blipFill>
        <p:spPr bwMode="auto">
          <a:xfrm>
            <a:off x="2162084" y="1517555"/>
            <a:ext cx="5300600" cy="349328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3639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28699" y="153762"/>
            <a:ext cx="3348792" cy="282975"/>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7"/>
          <a:stretch>
            <a:fillRect/>
          </a:stretch>
        </p:blipFill>
        <p:spPr>
          <a:xfrm>
            <a:off x="3524628" y="161970"/>
            <a:ext cx="860336" cy="274767"/>
          </a:xfrm>
          <a:prstGeom prst="rect">
            <a:avLst/>
          </a:prstGeom>
        </p:spPr>
      </p:pic>
      <p:sp>
        <p:nvSpPr>
          <p:cNvPr id="2" name="AutoShape 31">
            <a:extLst>
              <a:ext uri="{FF2B5EF4-FFF2-40B4-BE49-F238E27FC236}">
                <a16:creationId xmlns:a16="http://schemas.microsoft.com/office/drawing/2014/main" xmlns="" id="{B7904D81-CCE8-DBE3-1C65-1066682C0428}"/>
              </a:ext>
            </a:extLst>
          </p:cNvPr>
          <p:cNvSpPr>
            <a:spLocks noChangeArrowheads="1"/>
          </p:cNvSpPr>
          <p:nvPr/>
        </p:nvSpPr>
        <p:spPr bwMode="auto">
          <a:xfrm>
            <a:off x="0" y="530929"/>
            <a:ext cx="3893518" cy="274768"/>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MX" altLang="es-PE" sz="1050" b="1" dirty="0">
                <a:solidFill>
                  <a:srgbClr val="000000"/>
                </a:solidFill>
                <a:latin typeface="Arial" panose="020B0604020202020204" pitchFamily="34" charset="0"/>
              </a:rPr>
              <a:t>PROYECTOS DE LEY A PRESENTAR</a:t>
            </a:r>
          </a:p>
        </p:txBody>
      </p:sp>
      <p:sp>
        <p:nvSpPr>
          <p:cNvPr id="3" name="CuadroTexto 2">
            <a:extLst>
              <a:ext uri="{FF2B5EF4-FFF2-40B4-BE49-F238E27FC236}">
                <a16:creationId xmlns:a16="http://schemas.microsoft.com/office/drawing/2014/main" xmlns="" id="{2BCC21CA-9473-54DC-7D28-7430A29C248D}"/>
              </a:ext>
            </a:extLst>
          </p:cNvPr>
          <p:cNvSpPr txBox="1"/>
          <p:nvPr/>
        </p:nvSpPr>
        <p:spPr>
          <a:xfrm>
            <a:off x="128699" y="1633547"/>
            <a:ext cx="3764819" cy="1246495"/>
          </a:xfrm>
          <a:prstGeom prst="rect">
            <a:avLst/>
          </a:prstGeom>
          <a:noFill/>
        </p:spPr>
        <p:txBody>
          <a:bodyPr wrap="square" rtlCol="0">
            <a:spAutoFit/>
          </a:bodyPr>
          <a:lstStyle/>
          <a:p>
            <a:pPr algn="ctr">
              <a:tabLst>
                <a:tab pos="2700020" algn="ctr"/>
                <a:tab pos="5400040" algn="r"/>
              </a:tabLst>
            </a:pPr>
            <a:r>
              <a:rPr lang="es-MX" sz="2000" b="1" dirty="0">
                <a:effectLst/>
                <a:latin typeface="Calibri" panose="020F0502020204030204" pitchFamily="34" charset="0"/>
                <a:ea typeface="Calibri" panose="020F0502020204030204" pitchFamily="34" charset="0"/>
                <a:cs typeface="Times New Roman" panose="02020603050405020304" pitchFamily="18" charset="0"/>
              </a:rPr>
              <a:t>LIMA - HUANCAVELICA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700020" algn="ctr"/>
                <a:tab pos="5400040" algn="r"/>
              </a:tabLst>
            </a:pPr>
            <a:r>
              <a:rPr lang="es-MX" sz="1100" dirty="0">
                <a:latin typeface="Calibri" panose="020F0502020204030204" pitchFamily="34" charset="0"/>
                <a:ea typeface="Calibri" panose="020F0502020204030204" pitchFamily="34" charset="0"/>
                <a:cs typeface="Times New Roman" panose="02020603050405020304" pitchFamily="18" charset="0"/>
              </a:rPr>
              <a:t>Limite territorial entre los departamentos de Lima y Huancavelica, que comprende el tramo desde el trifinio entre los departamentos de Lima, Huancavelica e Ica, hasta la cumbre del cerro Huajanan</a:t>
            </a:r>
            <a:r>
              <a:rPr lang="es-MX" sz="1100" dirty="0">
                <a:effectLst/>
                <a:latin typeface="Calibri" panose="020F0502020204030204" pitchFamily="34" charset="0"/>
                <a:ea typeface="Calibri" panose="020F0502020204030204" pitchFamily="34" charset="0"/>
                <a:cs typeface="Times New Roman" panose="02020603050405020304" pitchFamily="18" charset="0"/>
              </a:rPr>
              <a:t>.</a:t>
            </a:r>
          </a:p>
          <a:p>
            <a:pPr algn="just">
              <a:tabLst>
                <a:tab pos="2700020" algn="ctr"/>
                <a:tab pos="5400040" algn="r"/>
              </a:tabLst>
            </a:pPr>
            <a:r>
              <a:rPr lang="es-MX" sz="1100" b="1" dirty="0">
                <a:latin typeface="Calibri" panose="020F0502020204030204" pitchFamily="34" charset="0"/>
                <a:ea typeface="Calibri" panose="020F0502020204030204" pitchFamily="34" charset="0"/>
                <a:cs typeface="Times New Roman" panose="02020603050405020304" pitchFamily="18" charset="0"/>
              </a:rPr>
              <a:t>Longitud: </a:t>
            </a:r>
            <a:r>
              <a:rPr lang="es-MX" sz="1100" b="1" dirty="0">
                <a:effectLst/>
                <a:latin typeface="Calibri" panose="020F0502020204030204" pitchFamily="34" charset="0"/>
                <a:ea typeface="Calibri" panose="020F0502020204030204" pitchFamily="34" charset="0"/>
                <a:cs typeface="Times New Roman" panose="02020603050405020304" pitchFamily="18" charset="0"/>
              </a:rPr>
              <a:t>33.05 km.</a:t>
            </a:r>
            <a:endParaRPr lang="es-PE"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xmlns="" id="{CBB3A709-52F8-BC06-7E1D-FB45736B94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4384964" y="258097"/>
            <a:ext cx="3495238" cy="4782226"/>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678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Rectángulo 6">
            <a:extLst>
              <a:ext uri="{FF2B5EF4-FFF2-40B4-BE49-F238E27FC236}">
                <a16:creationId xmlns:a16="http://schemas.microsoft.com/office/drawing/2014/main" xmlns="" id="{BCBEF684-60FC-407E-B91F-154B62C0D4A1}"/>
              </a:ext>
            </a:extLst>
          </p:cNvPr>
          <p:cNvSpPr/>
          <p:nvPr/>
        </p:nvSpPr>
        <p:spPr>
          <a:xfrm>
            <a:off x="-12186" y="749508"/>
            <a:ext cx="9144000" cy="43939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6" name="Google Shape;56;p13" descr="Imagen que contiene Interfaz de usuario gráfica&#10;&#10;Descripción generada automáticamente"/>
          <p:cNvPicPr preferRelativeResize="0"/>
          <p:nvPr/>
        </p:nvPicPr>
        <p:blipFill rotWithShape="1">
          <a:blip r:embed="rId3">
            <a:alphaModFix/>
          </a:blip>
          <a:srcRect l="21377" t="30090" r="18078" b="27782"/>
          <a:stretch/>
        </p:blipFill>
        <p:spPr>
          <a:xfrm>
            <a:off x="7542044" y="129199"/>
            <a:ext cx="1382712" cy="541337"/>
          </a:xfrm>
          <a:prstGeom prst="rect">
            <a:avLst/>
          </a:prstGeom>
          <a:noFill/>
          <a:ln>
            <a:noFill/>
          </a:ln>
        </p:spPr>
      </p:pic>
      <p:sp>
        <p:nvSpPr>
          <p:cNvPr id="57" name="Google Shape;57;p13"/>
          <p:cNvSpPr txBox="1">
            <a:spLocks noGrp="1"/>
          </p:cNvSpPr>
          <p:nvPr>
            <p:ph type="subTitle" idx="1"/>
          </p:nvPr>
        </p:nvSpPr>
        <p:spPr>
          <a:xfrm>
            <a:off x="194872" y="1763274"/>
            <a:ext cx="8729884" cy="1388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770"/>
              <a:buNone/>
            </a:pPr>
            <a:r>
              <a:rPr lang="es-PE" sz="3200" b="1" dirty="0">
                <a:solidFill>
                  <a:schemeClr val="bg1"/>
                </a:solidFill>
                <a:latin typeface="Calibri" panose="020F0502020204030204" pitchFamily="34" charset="0"/>
                <a:ea typeface="Montserrat"/>
                <a:cs typeface="Times New Roman" panose="02020603050405020304" pitchFamily="18" charset="0"/>
                <a:sym typeface="Montserrat"/>
              </a:rPr>
              <a:t>1) PROBLEMÁTICA TERRITORIAL</a:t>
            </a:r>
            <a:endParaRPr lang="es-PE" sz="2400" b="1" dirty="0">
              <a:solidFill>
                <a:schemeClr val="bg1"/>
              </a:solidFill>
              <a:latin typeface="Montserrat"/>
              <a:ea typeface="Montserrat"/>
              <a:cs typeface="Montserrat"/>
              <a:sym typeface="Montserrat"/>
            </a:endParaRPr>
          </a:p>
        </p:txBody>
      </p:sp>
      <p:cxnSp>
        <p:nvCxnSpPr>
          <p:cNvPr id="58" name="Google Shape;58;p13"/>
          <p:cNvCxnSpPr>
            <a:cxnSpLocks/>
          </p:cNvCxnSpPr>
          <p:nvPr/>
        </p:nvCxnSpPr>
        <p:spPr>
          <a:xfrm>
            <a:off x="2130425" y="3088106"/>
            <a:ext cx="5034756" cy="0"/>
          </a:xfrm>
          <a:prstGeom prst="straightConnector1">
            <a:avLst/>
          </a:prstGeom>
          <a:noFill/>
          <a:ln w="9525" cap="flat" cmpd="sng">
            <a:solidFill>
              <a:srgbClr val="FFFFFF"/>
            </a:solidFill>
            <a:prstDash val="solid"/>
            <a:round/>
            <a:headEnd type="none" w="sm" len="sm"/>
            <a:tailEnd type="none" w="sm" len="sm"/>
          </a:ln>
        </p:spPr>
      </p:cxnSp>
      <p:pic>
        <p:nvPicPr>
          <p:cNvPr id="9" name="Imagen 8">
            <a:extLst>
              <a:ext uri="{FF2B5EF4-FFF2-40B4-BE49-F238E27FC236}">
                <a16:creationId xmlns:a16="http://schemas.microsoft.com/office/drawing/2014/main" xmlns="" id="{3E69216A-B735-459A-858E-1C47A39859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5" t="29483" r="45741" b="30413"/>
          <a:stretch/>
        </p:blipFill>
        <p:spPr bwMode="auto">
          <a:xfrm>
            <a:off x="121494" y="164484"/>
            <a:ext cx="3750965" cy="506052"/>
          </a:xfrm>
          <a:prstGeom prst="rect">
            <a:avLst/>
          </a:prstGeom>
          <a:noFill/>
        </p:spPr>
      </p:pic>
      <p:pic>
        <p:nvPicPr>
          <p:cNvPr id="2" name="Imagen 1">
            <a:extLst>
              <a:ext uri="{FF2B5EF4-FFF2-40B4-BE49-F238E27FC236}">
                <a16:creationId xmlns:a16="http://schemas.microsoft.com/office/drawing/2014/main" xmlns="" id="{6A3D0FC0-596B-4048-9BE1-5B50CCADC9D1}"/>
              </a:ext>
            </a:extLst>
          </p:cNvPr>
          <p:cNvPicPr>
            <a:picLocks noChangeAspect="1"/>
          </p:cNvPicPr>
          <p:nvPr/>
        </p:nvPicPr>
        <p:blipFill>
          <a:blip r:embed="rId5"/>
          <a:stretch>
            <a:fillRect/>
          </a:stretch>
        </p:blipFill>
        <p:spPr>
          <a:xfrm>
            <a:off x="3989776" y="231566"/>
            <a:ext cx="1164437" cy="371888"/>
          </a:xfrm>
          <a:prstGeom prst="rect">
            <a:avLst/>
          </a:prstGeom>
        </p:spPr>
      </p:pic>
    </p:spTree>
    <p:extLst>
      <p:ext uri="{BB962C8B-B14F-4D97-AF65-F5344CB8AC3E}">
        <p14:creationId xmlns:p14="http://schemas.microsoft.com/office/powerpoint/2010/main" val="2356674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28699" y="153762"/>
            <a:ext cx="3348792" cy="282975"/>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7"/>
          <a:stretch>
            <a:fillRect/>
          </a:stretch>
        </p:blipFill>
        <p:spPr>
          <a:xfrm>
            <a:off x="3524628" y="161970"/>
            <a:ext cx="860336" cy="274767"/>
          </a:xfrm>
          <a:prstGeom prst="rect">
            <a:avLst/>
          </a:prstGeom>
        </p:spPr>
      </p:pic>
      <p:sp>
        <p:nvSpPr>
          <p:cNvPr id="2" name="AutoShape 31">
            <a:extLst>
              <a:ext uri="{FF2B5EF4-FFF2-40B4-BE49-F238E27FC236}">
                <a16:creationId xmlns:a16="http://schemas.microsoft.com/office/drawing/2014/main" xmlns="" id="{B7904D81-CCE8-DBE3-1C65-1066682C0428}"/>
              </a:ext>
            </a:extLst>
          </p:cNvPr>
          <p:cNvSpPr>
            <a:spLocks noChangeArrowheads="1"/>
          </p:cNvSpPr>
          <p:nvPr/>
        </p:nvSpPr>
        <p:spPr bwMode="auto">
          <a:xfrm>
            <a:off x="0" y="530929"/>
            <a:ext cx="3893518" cy="274768"/>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MX" altLang="es-PE" sz="1050" b="1" dirty="0">
                <a:solidFill>
                  <a:srgbClr val="000000"/>
                </a:solidFill>
                <a:latin typeface="Arial" panose="020B0604020202020204" pitchFamily="34" charset="0"/>
              </a:rPr>
              <a:t>PROYECTOS DE LEY A PRESENTAR</a:t>
            </a:r>
          </a:p>
        </p:txBody>
      </p:sp>
      <p:sp>
        <p:nvSpPr>
          <p:cNvPr id="4" name="CuadroTexto 3">
            <a:extLst>
              <a:ext uri="{FF2B5EF4-FFF2-40B4-BE49-F238E27FC236}">
                <a16:creationId xmlns:a16="http://schemas.microsoft.com/office/drawing/2014/main" xmlns="" id="{A8D2F56F-DA65-B32A-F8DA-F41CAFF6E752}"/>
              </a:ext>
            </a:extLst>
          </p:cNvPr>
          <p:cNvSpPr txBox="1"/>
          <p:nvPr/>
        </p:nvSpPr>
        <p:spPr>
          <a:xfrm>
            <a:off x="561600" y="756794"/>
            <a:ext cx="8035145" cy="692497"/>
          </a:xfrm>
          <a:prstGeom prst="rect">
            <a:avLst/>
          </a:prstGeom>
          <a:noFill/>
        </p:spPr>
        <p:txBody>
          <a:bodyPr wrap="square" rtlCol="0">
            <a:spAutoFit/>
          </a:bodyPr>
          <a:lstStyle/>
          <a:p>
            <a:pPr algn="ctr">
              <a:tabLst>
                <a:tab pos="2700020" algn="ctr"/>
                <a:tab pos="5400040" algn="r"/>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LIBERTAD - ANCASH</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700020" algn="ctr"/>
                <a:tab pos="5400040" algn="r"/>
              </a:tabLst>
            </a:pPr>
            <a:r>
              <a:rPr lang="es-MX" sz="1050" dirty="0">
                <a:latin typeface="Calibri" panose="020F0502020204030204" pitchFamily="34" charset="0"/>
                <a:ea typeface="Calibri" panose="020F0502020204030204" pitchFamily="34" charset="0"/>
                <a:cs typeface="Times New Roman" panose="02020603050405020304" pitchFamily="18" charset="0"/>
              </a:rPr>
              <a:t>Limite territorial que comprende 04 tramos entre los departamentos de La Libertad y Ancash.</a:t>
            </a:r>
          </a:p>
          <a:p>
            <a:pPr algn="just">
              <a:tabLst>
                <a:tab pos="2700020" algn="ctr"/>
                <a:tab pos="5400040" algn="r"/>
              </a:tabLst>
            </a:pPr>
            <a:r>
              <a:rPr lang="es-MX" sz="1050" b="1" dirty="0">
                <a:latin typeface="Calibri" panose="020F0502020204030204" pitchFamily="34" charset="0"/>
                <a:ea typeface="Calibri" panose="020F0502020204030204" pitchFamily="34" charset="0"/>
                <a:cs typeface="Times New Roman" panose="02020603050405020304" pitchFamily="18" charset="0"/>
              </a:rPr>
              <a:t>Longitud: </a:t>
            </a:r>
            <a:r>
              <a:rPr lang="es-MX" sz="1050" b="1" dirty="0">
                <a:effectLst/>
                <a:latin typeface="Calibri" panose="020F0502020204030204" pitchFamily="34" charset="0"/>
                <a:ea typeface="Calibri" panose="020F0502020204030204" pitchFamily="34" charset="0"/>
                <a:cs typeface="Times New Roman" panose="02020603050405020304" pitchFamily="18" charset="0"/>
              </a:rPr>
              <a:t>143.93 km. </a:t>
            </a:r>
            <a:endParaRPr lang="es-PE" sz="105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xmlns="" id="{9572DED9-3253-29DC-05D8-F686F47AE168}"/>
              </a:ext>
            </a:extLst>
          </p:cNvPr>
          <p:cNvPicPr>
            <a:picLocks noChangeAspect="1"/>
          </p:cNvPicPr>
          <p:nvPr/>
        </p:nvPicPr>
        <p:blipFill>
          <a:blip r:embed="rId8"/>
          <a:stretch>
            <a:fillRect/>
          </a:stretch>
        </p:blipFill>
        <p:spPr>
          <a:xfrm>
            <a:off x="1784555" y="1377881"/>
            <a:ext cx="5617524" cy="3697841"/>
          </a:xfrm>
          <a:prstGeom prst="rect">
            <a:avLst/>
          </a:prstGeom>
        </p:spPr>
      </p:pic>
    </p:spTree>
    <p:extLst>
      <p:ext uri="{BB962C8B-B14F-4D97-AF65-F5344CB8AC3E}">
        <p14:creationId xmlns:p14="http://schemas.microsoft.com/office/powerpoint/2010/main" val="3506608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ángulo 1">
            <a:extLst>
              <a:ext uri="{FF2B5EF4-FFF2-40B4-BE49-F238E27FC236}">
                <a16:creationId xmlns:a16="http://schemas.microsoft.com/office/drawing/2014/main" xmlns="" id="{8FD8E6C8-D35F-5243-A0DE-CF74CE5469F3}"/>
              </a:ext>
            </a:extLst>
          </p:cNvPr>
          <p:cNvSpPr>
            <a:spLocks noChangeArrowheads="1"/>
          </p:cNvSpPr>
          <p:nvPr/>
        </p:nvSpPr>
        <p:spPr bwMode="auto">
          <a:xfrm>
            <a:off x="5940000" y="1136479"/>
            <a:ext cx="213912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a:lnSpc>
                <a:spcPct val="100000"/>
              </a:lnSpc>
              <a:spcBef>
                <a:spcPct val="0"/>
              </a:spcBef>
              <a:buClrTx/>
              <a:buSzTx/>
              <a:buFontTx/>
              <a:buNone/>
            </a:pPr>
            <a:r>
              <a:rPr lang="es-PE" altLang="es-PE" sz="900" b="1" dirty="0">
                <a:latin typeface="Helvetica" pitchFamily="2" charset="0"/>
              </a:rPr>
              <a:t>Dr. Ing. OMAR LANDEO OROZCO</a:t>
            </a:r>
          </a:p>
        </p:txBody>
      </p:sp>
      <p:pic>
        <p:nvPicPr>
          <p:cNvPr id="53250" name="Imagen 2">
            <a:extLst>
              <a:ext uri="{FF2B5EF4-FFF2-40B4-BE49-F238E27FC236}">
                <a16:creationId xmlns:a16="http://schemas.microsoft.com/office/drawing/2014/main" xmlns="" id="{57AFD94B-C85D-D745-9077-434FCC908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169" y="139736"/>
            <a:ext cx="896231" cy="99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ángulo 3">
            <a:extLst>
              <a:ext uri="{FF2B5EF4-FFF2-40B4-BE49-F238E27FC236}">
                <a16:creationId xmlns:a16="http://schemas.microsoft.com/office/drawing/2014/main" xmlns="" id="{E9DB651B-DE8F-9C4F-9D3E-7AE0B1533972}"/>
              </a:ext>
            </a:extLst>
          </p:cNvPr>
          <p:cNvSpPr>
            <a:spLocks noChangeArrowheads="1"/>
          </p:cNvSpPr>
          <p:nvPr/>
        </p:nvSpPr>
        <p:spPr bwMode="auto">
          <a:xfrm>
            <a:off x="547566" y="248293"/>
            <a:ext cx="5633709" cy="9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algn="just">
              <a:lnSpc>
                <a:spcPct val="100000"/>
              </a:lnSpc>
              <a:spcBef>
                <a:spcPct val="0"/>
              </a:spcBef>
              <a:buClrTx/>
              <a:buSzTx/>
              <a:buFontTx/>
              <a:buNone/>
            </a:pPr>
            <a:r>
              <a:rPr lang="es-PE" altLang="es-PE" sz="825" b="1" dirty="0">
                <a:latin typeface="Helvetica" pitchFamily="2" charset="0"/>
              </a:rPr>
              <a:t>EDUCACIÓN SUPERIOR</a:t>
            </a:r>
          </a:p>
          <a:p>
            <a:pPr algn="just">
              <a:lnSpc>
                <a:spcPct val="100000"/>
              </a:lnSpc>
              <a:spcBef>
                <a:spcPct val="0"/>
              </a:spcBef>
              <a:buClrTx/>
              <a:buSzTx/>
              <a:buFontTx/>
              <a:buNone/>
            </a:pPr>
            <a:r>
              <a:rPr lang="es-PE" altLang="es-PE" sz="825" dirty="0">
                <a:latin typeface="Helvetica" pitchFamily="2" charset="0"/>
              </a:rPr>
              <a:t>Doctor en Geografía Paris 1 - La Sorbona – Francia (2009), graduado con mención honrosa; Máster en Gestión y Políticas Públicas en la Universidad Carlos III – España (2009); Máster en Análisis Teórico e Epistemológico en Geografía La Sorbona – Francia (2002); Maestría en Geografía La Sorbona – Francia (2000). Diplomado en Administración y Organización, ESAN - Perú. Ingeniero Geógrafo - Perú.</a:t>
            </a:r>
          </a:p>
          <a:p>
            <a:pPr algn="just">
              <a:lnSpc>
                <a:spcPct val="100000"/>
              </a:lnSpc>
              <a:spcBef>
                <a:spcPct val="0"/>
              </a:spcBef>
              <a:buClrTx/>
              <a:buSzTx/>
              <a:buFontTx/>
              <a:buNone/>
            </a:pPr>
            <a:endParaRPr lang="es-PE" altLang="es-PE" sz="825" dirty="0">
              <a:latin typeface="Helvetica" pitchFamily="2" charset="0"/>
            </a:endParaRPr>
          </a:p>
          <a:p>
            <a:pPr algn="just">
              <a:lnSpc>
                <a:spcPct val="100000"/>
              </a:lnSpc>
              <a:spcBef>
                <a:spcPct val="0"/>
              </a:spcBef>
              <a:buClrTx/>
              <a:buSzTx/>
              <a:buFontTx/>
              <a:buNone/>
            </a:pPr>
            <a:r>
              <a:rPr lang="es-PE" altLang="es-PE" sz="825" dirty="0">
                <a:latin typeface="Helvetica" pitchFamily="2" charset="0"/>
              </a:rPr>
              <a:t>Doctorante en Filosofía Política - La Sorbona – Francia (2019)</a:t>
            </a:r>
          </a:p>
        </p:txBody>
      </p:sp>
      <p:sp>
        <p:nvSpPr>
          <p:cNvPr id="53252" name="Rectángulo 5">
            <a:extLst>
              <a:ext uri="{FF2B5EF4-FFF2-40B4-BE49-F238E27FC236}">
                <a16:creationId xmlns:a16="http://schemas.microsoft.com/office/drawing/2014/main" xmlns="" id="{3D0725E9-91E2-9347-AB12-A1A688A2C647}"/>
              </a:ext>
            </a:extLst>
          </p:cNvPr>
          <p:cNvSpPr>
            <a:spLocks noChangeArrowheads="1"/>
          </p:cNvSpPr>
          <p:nvPr/>
        </p:nvSpPr>
        <p:spPr bwMode="auto">
          <a:xfrm>
            <a:off x="547566" y="1529332"/>
            <a:ext cx="7430946"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algn="just">
              <a:lnSpc>
                <a:spcPct val="100000"/>
              </a:lnSpc>
              <a:spcBef>
                <a:spcPct val="0"/>
              </a:spcBef>
              <a:buClrTx/>
              <a:buSzTx/>
              <a:buFontTx/>
              <a:buNone/>
            </a:pPr>
            <a:r>
              <a:rPr lang="es-PE" altLang="es-PE" sz="1000" b="1" dirty="0">
                <a:latin typeface="Calibri" panose="020F0502020204030204" pitchFamily="34" charset="0"/>
                <a:cs typeface="Calibri" panose="020F0502020204030204" pitchFamily="34" charset="0"/>
              </a:rPr>
              <a:t>EXPERIENCIA LABORAL</a:t>
            </a:r>
            <a:r>
              <a:rPr lang="es-PE" altLang="es-PE" sz="900" b="1" dirty="0">
                <a:latin typeface="Calibri" panose="020F0502020204030204" pitchFamily="34" charset="0"/>
                <a:cs typeface="Calibri" panose="020F0502020204030204" pitchFamily="34" charset="0"/>
              </a:rPr>
              <a:t>.</a:t>
            </a:r>
          </a:p>
          <a:p>
            <a:pPr algn="just">
              <a:lnSpc>
                <a:spcPct val="100000"/>
              </a:lnSpc>
              <a:spcBef>
                <a:spcPct val="0"/>
              </a:spcBef>
              <a:buClrTx/>
              <a:buSzTx/>
              <a:buFontTx/>
              <a:buNone/>
            </a:pPr>
            <a:r>
              <a:rPr lang="es-PE" altLang="es-PE" sz="900" dirty="0">
                <a:latin typeface="Calibri" panose="020F0502020204030204" pitchFamily="34" charset="0"/>
                <a:cs typeface="Calibri" panose="020F0502020204030204" pitchFamily="34" charset="0"/>
              </a:rPr>
              <a:t>Asesoría en la elaboración de Plan de Desarrollo Económico Local - PDEL en Tumbes y Loreto, PROVIAS DESCENTRALIZADO – BM. Asesoría en</a:t>
            </a:r>
          </a:p>
          <a:p>
            <a:pPr algn="just">
              <a:lnSpc>
                <a:spcPct val="100000"/>
              </a:lnSpc>
              <a:spcBef>
                <a:spcPct val="0"/>
              </a:spcBef>
              <a:buClrTx/>
              <a:buSzTx/>
              <a:buFontTx/>
              <a:buNone/>
            </a:pPr>
            <a:r>
              <a:rPr lang="es-PE" altLang="es-PE" sz="1000" dirty="0">
                <a:latin typeface="Calibri" panose="020F0502020204030204" pitchFamily="34" charset="0"/>
                <a:cs typeface="Calibri" panose="020F0502020204030204" pitchFamily="34" charset="0"/>
              </a:rPr>
              <a:t>Instrumentación y Gestión Institucional: COFOPRI (2018). Director General de Población, Desarrollo y Voluntariado del Ministerio de la Mujer y Poblaciones Vulnerables – MIMP (2017-2018). Asesoría Especializada en asuntos territoriales: catastro, desarrollo urbano – rural, conflictos socio – ambientales, limites demarcatorios, ordenamiento territorial a municipalidades y gobiernos regionales 2014 - 2016: San pedro de Putina (Puno), Mariscal Castilla (Junín), Ayapata (Puno), Chinchao (Huánuco), Pías (La Libertad), Paiján (La Libertad), San Isidro (Lima), Calca (Cusco), Carabaya (Cusco), Gobierno Regional de Junín. Asistencia Técnica Internacional en materia de Ordenamiento Territorial al MINAM - EURO- ECO-TRADE en Perú – europea (oct. 2014). Asesor en asuntos territoriales y comunitarios – Oficina Nacional de Dialogo (ONDS)- Presidencia del Consejo de Ministros (agosto – setiembre 2014). Consultor en la Gestión Comunal San Pablo de Pillao en asuntos de desarrollo social (2013 - 2014). Asesor de la Oficina Nacional de Dialogo y Sostenibilidad (ONDS) – Presidencia del Consejo de Ministros (PCM) 2012-2013, Consultor en Ordenamiento Territorial para la Sociedad Nacional de Minería, Petróleo y Energía (2013), Consultor en Ordenamiento Territorial para el Programa Pro Descentralización – USAID 2013, Catedrático de la Universidad ESAN (2012 - 2013) - Programa de Gestión Municipal, Vicerrectorado de Investigaciones. Directivo de la Sociedad Geográfica de Lima (2012 – 2014), Asesor del Acuerdo Nacional en temas territoriales. Director Nacional de Demarcación Territorial de la Presidencia del Consejo de Ministros (2003 -2011); Director General de Demarcación Territorial de la Presidencia del Consejo de Ministros (2002 – 2003); Ingeniero Geógrafo de la Unidad de Demarcación Territorial de la Presidencia del Consejo de Ministros (1994 – 2002); Encargado de la Secretaria de Gestión Pública de la Presidencia del Consejo de ministros (2009),Miembro del Equipo Directivo de coordinación de la Estrategia de Implementación de la Arquitectura Gubernamental en Materia de Gestión del Territorio (2006 -2009). Presidente de la Comisión Multisectorial de estudiar la problemática de demarcación, titulación y registros de las comunidades campesinas y nativas (2002 - 2003) y Miembro de la Comisión Sectorial de Transferencia de Funciones del Consejo Nacional de Descentralización – CND (2002 - 2003). Consultor en desarrollo urbano y rural, ordenamiento y demarcación territorial, catastro, gestión territorial, Catedrático de la Universidad ESAN y conferencista en materias especializadas: modelos territoriales, gestión gubernamental y desarrollo territorial.</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5" name="Rectángulo 4">
            <a:extLst>
              <a:ext uri="{FF2B5EF4-FFF2-40B4-BE49-F238E27FC236}">
                <a16:creationId xmlns:a16="http://schemas.microsoft.com/office/drawing/2014/main" xmlns="" id="{DECF0162-18AB-4721-A5A7-FB820C38F59D}"/>
              </a:ext>
            </a:extLst>
          </p:cNvPr>
          <p:cNvSpPr/>
          <p:nvPr/>
        </p:nvSpPr>
        <p:spPr>
          <a:xfrm>
            <a:off x="0" y="468312"/>
            <a:ext cx="9144000" cy="4206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0" name="Google Shape;170;p25"/>
          <p:cNvSpPr txBox="1">
            <a:spLocks noGrp="1"/>
          </p:cNvSpPr>
          <p:nvPr>
            <p:ph type="title"/>
          </p:nvPr>
        </p:nvSpPr>
        <p:spPr>
          <a:xfrm>
            <a:off x="311700" y="21095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3020" b="1" dirty="0">
                <a:solidFill>
                  <a:schemeClr val="lt1"/>
                </a:solidFill>
                <a:latin typeface="Montserrat"/>
                <a:ea typeface="Montserrat"/>
                <a:cs typeface="Montserrat"/>
                <a:sym typeface="Montserrat"/>
              </a:rPr>
              <a:t>¡Gracias!</a:t>
            </a:r>
            <a:endParaRPr sz="3020" b="1" dirty="0">
              <a:solidFill>
                <a:schemeClr val="lt1"/>
              </a:solidFill>
              <a:latin typeface="Montserrat"/>
              <a:ea typeface="Montserrat"/>
              <a:cs typeface="Montserrat"/>
              <a:sym typeface="Montserrat"/>
            </a:endParaRPr>
          </a:p>
          <a:p>
            <a:pPr marL="0" lvl="0" indent="0" algn="l" rtl="0">
              <a:spcBef>
                <a:spcPts val="0"/>
              </a:spcBef>
              <a:spcAft>
                <a:spcPts val="0"/>
              </a:spcAft>
              <a:buSzPts val="990"/>
              <a:buNone/>
            </a:pPr>
            <a:endParaRPr sz="3020" b="1" dirty="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1">
            <a:extLst>
              <a:ext uri="{FF2B5EF4-FFF2-40B4-BE49-F238E27FC236}">
                <a16:creationId xmlns:a16="http://schemas.microsoft.com/office/drawing/2014/main" xmlns="" id="{16AC1118-D8B6-E547-EE2F-923AA30089E2}"/>
              </a:ext>
            </a:extLst>
          </p:cNvPr>
          <p:cNvSpPr>
            <a:spLocks noChangeArrowheads="1"/>
          </p:cNvSpPr>
          <p:nvPr/>
        </p:nvSpPr>
        <p:spPr bwMode="auto">
          <a:xfrm>
            <a:off x="231350" y="28257"/>
            <a:ext cx="2506995" cy="329804"/>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ctr" eaLnBrk="1" hangingPunct="1">
              <a:spcBef>
                <a:spcPct val="0"/>
              </a:spcBef>
              <a:buFontTx/>
              <a:buNone/>
            </a:pPr>
            <a:r>
              <a:rPr lang="es-ES" altLang="es-PE" sz="1050" b="1" dirty="0">
                <a:solidFill>
                  <a:srgbClr val="000000"/>
                </a:solidFill>
                <a:latin typeface="Arial" panose="020B0604020202020204" pitchFamily="34" charset="0"/>
              </a:rPr>
              <a:t>LIMITES TERRITORIALES</a:t>
            </a:r>
          </a:p>
        </p:txBody>
      </p:sp>
      <p:sp>
        <p:nvSpPr>
          <p:cNvPr id="11" name="CuadroTexto 10">
            <a:extLst>
              <a:ext uri="{FF2B5EF4-FFF2-40B4-BE49-F238E27FC236}">
                <a16:creationId xmlns:a16="http://schemas.microsoft.com/office/drawing/2014/main" xmlns="" id="{B180BCEE-1D71-B322-4610-E4F0C603C3E1}"/>
              </a:ext>
            </a:extLst>
          </p:cNvPr>
          <p:cNvSpPr txBox="1"/>
          <p:nvPr/>
        </p:nvSpPr>
        <p:spPr>
          <a:xfrm>
            <a:off x="445756" y="795999"/>
            <a:ext cx="2945624" cy="1225592"/>
          </a:xfrm>
          <a:prstGeom prst="rect">
            <a:avLst/>
          </a:prstGeom>
          <a:noFill/>
        </p:spPr>
        <p:txBody>
          <a:bodyPr wrap="square" rtlCol="0">
            <a:spAutoFit/>
          </a:bodyPr>
          <a:lstStyle/>
          <a:p>
            <a:pPr algn="just">
              <a:lnSpc>
                <a:spcPct val="107000"/>
              </a:lnSpc>
              <a:spcAft>
                <a:spcPts val="600"/>
              </a:spcAft>
            </a:pPr>
            <a:r>
              <a:rPr lang="es-E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DIAGNOSTICO 2022</a:t>
            </a:r>
          </a:p>
          <a:p>
            <a:pPr algn="just">
              <a:lnSpc>
                <a:spcPct val="107000"/>
              </a:lnSpc>
              <a:spcAft>
                <a:spcPts val="600"/>
              </a:spcAft>
            </a:pPr>
            <a:r>
              <a:rPr lang="es-E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80 %</a:t>
            </a:r>
            <a:r>
              <a:rPr lang="es-ES" sz="1200" dirty="0">
                <a:solidFill>
                  <a:srgbClr val="111B41"/>
                </a:solidFill>
                <a:latin typeface="Calibri" panose="020F0502020204030204" pitchFamily="34" charset="0"/>
                <a:ea typeface="Calibri" panose="020F0502020204030204" pitchFamily="34" charset="0"/>
                <a:cs typeface="Calibri" panose="020F0502020204030204" pitchFamily="34" charset="0"/>
              </a:rPr>
              <a:t> de las circunscripciones del país NO cuentan con la totalidad de sus límites saneados por Ley. </a:t>
            </a:r>
          </a:p>
          <a:p>
            <a:pPr algn="just">
              <a:lnSpc>
                <a:spcPct val="107000"/>
              </a:lnSpc>
              <a:spcAft>
                <a:spcPts val="600"/>
              </a:spcAft>
            </a:pPr>
            <a:endParaRPr lang="es-ES" sz="1200" dirty="0">
              <a:solidFill>
                <a:srgbClr val="111B4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2" name="Tabla 11">
            <a:extLst>
              <a:ext uri="{FF2B5EF4-FFF2-40B4-BE49-F238E27FC236}">
                <a16:creationId xmlns:a16="http://schemas.microsoft.com/office/drawing/2014/main" xmlns="" id="{C31163CB-455B-5575-A2FC-1DF414237DE4}"/>
              </a:ext>
            </a:extLst>
          </p:cNvPr>
          <p:cNvGraphicFramePr>
            <a:graphicFrameLocks noGrp="1"/>
          </p:cNvGraphicFramePr>
          <p:nvPr>
            <p:extLst>
              <p:ext uri="{D42A27DB-BD31-4B8C-83A1-F6EECF244321}">
                <p14:modId xmlns:p14="http://schemas.microsoft.com/office/powerpoint/2010/main" val="2580290754"/>
              </p:ext>
            </p:extLst>
          </p:nvPr>
        </p:nvGraphicFramePr>
        <p:xfrm>
          <a:off x="445755" y="2069976"/>
          <a:ext cx="2945623" cy="1208933"/>
        </p:xfrm>
        <a:graphic>
          <a:graphicData uri="http://schemas.openxmlformats.org/drawingml/2006/table">
            <a:tbl>
              <a:tblPr>
                <a:tableStyleId>{5C22544A-7EE6-4342-B048-85BDC9FD1C3A}</a:tableStyleId>
              </a:tblPr>
              <a:tblGrid>
                <a:gridCol w="931897">
                  <a:extLst>
                    <a:ext uri="{9D8B030D-6E8A-4147-A177-3AD203B41FA5}">
                      <a16:colId xmlns:a16="http://schemas.microsoft.com/office/drawing/2014/main" xmlns="" val="3360491592"/>
                    </a:ext>
                  </a:extLst>
                </a:gridCol>
                <a:gridCol w="640258">
                  <a:extLst>
                    <a:ext uri="{9D8B030D-6E8A-4147-A177-3AD203B41FA5}">
                      <a16:colId xmlns:a16="http://schemas.microsoft.com/office/drawing/2014/main" xmlns="" val="1126896814"/>
                    </a:ext>
                  </a:extLst>
                </a:gridCol>
                <a:gridCol w="764569">
                  <a:extLst>
                    <a:ext uri="{9D8B030D-6E8A-4147-A177-3AD203B41FA5}">
                      <a16:colId xmlns:a16="http://schemas.microsoft.com/office/drawing/2014/main" xmlns="" val="3376540910"/>
                    </a:ext>
                  </a:extLst>
                </a:gridCol>
                <a:gridCol w="608899">
                  <a:extLst>
                    <a:ext uri="{9D8B030D-6E8A-4147-A177-3AD203B41FA5}">
                      <a16:colId xmlns:a16="http://schemas.microsoft.com/office/drawing/2014/main" xmlns="" val="2224729203"/>
                    </a:ext>
                  </a:extLst>
                </a:gridCol>
              </a:tblGrid>
              <a:tr h="279499">
                <a:tc rowSpan="2">
                  <a:txBody>
                    <a:bodyPr/>
                    <a:lstStyle/>
                    <a:p>
                      <a:pPr algn="ctr" fontAlgn="ctr"/>
                      <a:r>
                        <a:rPr lang="es-MX"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rPr>
                        <a:t>L</a:t>
                      </a:r>
                      <a:r>
                        <a:rPr lang="es-PE"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rPr>
                        <a:t>imites </a:t>
                      </a: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ctr" fontAlgn="ctr"/>
                      <a:r>
                        <a:rPr lang="es-PE" sz="800" b="1" u="none" strike="noStrike" dirty="0">
                          <a:solidFill>
                            <a:schemeClr val="tx1">
                              <a:lumMod val="85000"/>
                              <a:lumOff val="15000"/>
                            </a:schemeClr>
                          </a:solidFill>
                          <a:effectLst/>
                          <a:latin typeface="Calibri" panose="020F0502020204030204" pitchFamily="34" charset="0"/>
                          <a:cs typeface="Calibri" panose="020F0502020204030204" pitchFamily="34" charset="0"/>
                        </a:rPr>
                        <a:t>Saneado</a:t>
                      </a:r>
                      <a:endParaRPr lang="es-PE"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2">
                  <a:txBody>
                    <a:bodyPr/>
                    <a:lstStyle/>
                    <a:p>
                      <a:pPr algn="ctr" fontAlgn="ctr"/>
                      <a:r>
                        <a:rPr lang="es-MX"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rPr>
                        <a:t>Sin Sanear</a:t>
                      </a:r>
                      <a:endParaRPr lang="es-PE"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fontAlgn="ctr"/>
                      <a:r>
                        <a:rPr lang="es-PE" sz="1050" b="1" u="none" strike="noStrike" dirty="0">
                          <a:solidFill>
                            <a:schemeClr val="tx1">
                              <a:lumMod val="85000"/>
                              <a:lumOff val="15000"/>
                            </a:schemeClr>
                          </a:solidFill>
                          <a:effectLst/>
                        </a:rPr>
                        <a:t>No saneado</a:t>
                      </a:r>
                      <a:endParaRPr lang="es-PE" sz="1050" b="1" i="0" u="none" strike="noStrike" dirty="0">
                        <a:solidFill>
                          <a:schemeClr val="tx1">
                            <a:lumMod val="85000"/>
                            <a:lumOff val="15000"/>
                          </a:schemeClr>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110433777"/>
                  </a:ext>
                </a:extLst>
              </a:tr>
              <a:tr h="279499">
                <a:tc vMerge="1">
                  <a:txBody>
                    <a:bodyPr/>
                    <a:lstStyle/>
                    <a:p>
                      <a:endParaRPr lang="es-PE"/>
                    </a:p>
                  </a:txBody>
                  <a:tcPr/>
                </a:tc>
                <a:tc vMerge="1">
                  <a:txBody>
                    <a:bodyPr/>
                    <a:lstStyle/>
                    <a:p>
                      <a:endParaRPr lang="es-PE"/>
                    </a:p>
                  </a:txBody>
                  <a:tcPr/>
                </a:tc>
                <a:tc>
                  <a:txBody>
                    <a:bodyPr/>
                    <a:lstStyle/>
                    <a:p>
                      <a:pPr algn="ctr" fontAlgn="ctr"/>
                      <a:r>
                        <a:rPr lang="es-MX" sz="800" b="1" i="1" u="none" strike="noStrike" dirty="0">
                          <a:solidFill>
                            <a:schemeClr val="tx1">
                              <a:lumMod val="85000"/>
                              <a:lumOff val="15000"/>
                            </a:schemeClr>
                          </a:solidFill>
                          <a:effectLst/>
                          <a:latin typeface="Calibri" panose="020F0502020204030204" pitchFamily="34" charset="0"/>
                          <a:cs typeface="Calibri" panose="020F0502020204030204" pitchFamily="34" charset="0"/>
                        </a:rPr>
                        <a:t>parcial</a:t>
                      </a:r>
                      <a:endParaRPr lang="es-PE" sz="800" b="1" i="1"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es-MX"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rPr>
                        <a:t>total</a:t>
                      </a:r>
                      <a:endParaRPr lang="es-PE"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86697796"/>
                  </a:ext>
                </a:extLst>
              </a:tr>
              <a:tr h="182167">
                <a:tc gridSpan="4">
                  <a:txBody>
                    <a:bodyPr/>
                    <a:lstStyle/>
                    <a:p>
                      <a:pPr marL="88900" indent="0" algn="l" fontAlgn="ctr"/>
                      <a:endParaRPr lang="es-PE"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s-PE" sz="1400" b="1"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s-PE" sz="1400" b="1"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r>
                        <a:rPr lang="es-PE" sz="1050" u="none" strike="noStrike" dirty="0">
                          <a:solidFill>
                            <a:schemeClr val="tx1">
                              <a:lumMod val="85000"/>
                              <a:lumOff val="15000"/>
                            </a:schemeClr>
                          </a:solidFill>
                          <a:effectLst/>
                        </a:rPr>
                        <a:t>20%</a:t>
                      </a:r>
                      <a:endParaRPr lang="es-PE" sz="1050" b="0" i="0" u="none" strike="noStrike" dirty="0">
                        <a:solidFill>
                          <a:schemeClr val="tx1">
                            <a:lumMod val="85000"/>
                            <a:lumOff val="15000"/>
                          </a:schemeClr>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27823024"/>
                  </a:ext>
                </a:extLst>
              </a:tr>
              <a:tr h="285601">
                <a:tc>
                  <a:txBody>
                    <a:bodyPr/>
                    <a:lstStyle/>
                    <a:p>
                      <a:pPr marL="88900" indent="0" algn="l" fontAlgn="ctr"/>
                      <a:r>
                        <a:rPr lang="es-PE" sz="800" b="1" u="none" strike="noStrike" dirty="0">
                          <a:solidFill>
                            <a:schemeClr val="tx1">
                              <a:lumMod val="85000"/>
                              <a:lumOff val="15000"/>
                            </a:schemeClr>
                          </a:solidFill>
                          <a:effectLst/>
                          <a:latin typeface="Calibri" panose="020F0502020204030204" pitchFamily="34" charset="0"/>
                          <a:cs typeface="Calibri" panose="020F0502020204030204" pitchFamily="34" charset="0"/>
                        </a:rPr>
                        <a:t>Provincial</a:t>
                      </a:r>
                      <a:endParaRPr lang="es-PE"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PE" sz="800" b="1" u="none" strike="noStrike" dirty="0">
                          <a:solidFill>
                            <a:schemeClr val="tx1">
                              <a:lumMod val="85000"/>
                              <a:lumOff val="15000"/>
                            </a:schemeClr>
                          </a:solidFill>
                          <a:effectLst/>
                          <a:latin typeface="Calibri" panose="020F0502020204030204" pitchFamily="34" charset="0"/>
                          <a:cs typeface="Calibri" panose="020F0502020204030204" pitchFamily="34" charset="0"/>
                        </a:rPr>
                        <a:t>18%</a:t>
                      </a:r>
                      <a:endParaRPr lang="es-PE"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es-PE" sz="800" b="1" u="none" strike="noStrike" dirty="0">
                          <a:solidFill>
                            <a:schemeClr val="tx1">
                              <a:lumMod val="85000"/>
                              <a:lumOff val="15000"/>
                            </a:schemeClr>
                          </a:solidFill>
                          <a:effectLst/>
                          <a:latin typeface="Calibri" panose="020F0502020204030204" pitchFamily="34" charset="0"/>
                          <a:cs typeface="Calibri" panose="020F0502020204030204" pitchFamily="34" charset="0"/>
                        </a:rPr>
                        <a:t>82 %</a:t>
                      </a: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r>
                        <a:rPr lang="es-PE" sz="1050" u="none" strike="noStrike" dirty="0">
                          <a:solidFill>
                            <a:schemeClr val="tx1">
                              <a:lumMod val="85000"/>
                              <a:lumOff val="15000"/>
                            </a:schemeClr>
                          </a:solidFill>
                          <a:effectLst/>
                        </a:rPr>
                        <a:t>54%</a:t>
                      </a:r>
                      <a:endParaRPr lang="es-PE" sz="1050" b="0" i="0" u="none" strike="noStrike" dirty="0">
                        <a:solidFill>
                          <a:schemeClr val="tx1">
                            <a:lumMod val="85000"/>
                            <a:lumOff val="15000"/>
                          </a:schemeClr>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30119543"/>
                  </a:ext>
                </a:extLst>
              </a:tr>
              <a:tr h="182167">
                <a:tc>
                  <a:txBody>
                    <a:bodyPr/>
                    <a:lstStyle/>
                    <a:p>
                      <a:pPr marL="88900" indent="0" algn="l" fontAlgn="ctr"/>
                      <a:r>
                        <a:rPr lang="es-PE" sz="800" b="1" u="none" strike="noStrike" dirty="0">
                          <a:solidFill>
                            <a:schemeClr val="tx1">
                              <a:lumMod val="85000"/>
                              <a:lumOff val="15000"/>
                            </a:schemeClr>
                          </a:solidFill>
                          <a:effectLst/>
                          <a:latin typeface="Calibri" panose="020F0502020204030204" pitchFamily="34" charset="0"/>
                          <a:cs typeface="Calibri" panose="020F0502020204030204" pitchFamily="34" charset="0"/>
                        </a:rPr>
                        <a:t>Distrital</a:t>
                      </a:r>
                      <a:endParaRPr lang="es-PE"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PE" sz="800" b="1" u="none" strike="noStrike" dirty="0">
                          <a:solidFill>
                            <a:schemeClr val="tx1">
                              <a:lumMod val="85000"/>
                              <a:lumOff val="15000"/>
                            </a:schemeClr>
                          </a:solidFill>
                          <a:effectLst/>
                          <a:latin typeface="Calibri" panose="020F0502020204030204" pitchFamily="34" charset="0"/>
                          <a:cs typeface="Calibri" panose="020F0502020204030204" pitchFamily="34" charset="0"/>
                        </a:rPr>
                        <a:t>21%</a:t>
                      </a:r>
                      <a:endParaRPr lang="es-PE"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es-PE" sz="800" b="1" u="none" strike="noStrike" dirty="0">
                          <a:solidFill>
                            <a:schemeClr val="tx1">
                              <a:lumMod val="85000"/>
                              <a:lumOff val="15000"/>
                            </a:schemeClr>
                          </a:solidFill>
                          <a:effectLst/>
                          <a:latin typeface="Calibri" panose="020F0502020204030204" pitchFamily="34" charset="0"/>
                          <a:cs typeface="Calibri" panose="020F0502020204030204" pitchFamily="34" charset="0"/>
                        </a:rPr>
                        <a:t>79 %</a:t>
                      </a:r>
                      <a:endParaRPr lang="es-PE" sz="800" b="1"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r>
                        <a:rPr lang="es-PE" sz="1050" u="none" strike="noStrike" dirty="0">
                          <a:solidFill>
                            <a:schemeClr val="tx1">
                              <a:lumMod val="85000"/>
                              <a:lumOff val="15000"/>
                            </a:schemeClr>
                          </a:solidFill>
                          <a:effectLst/>
                        </a:rPr>
                        <a:t>79 %</a:t>
                      </a:r>
                      <a:endParaRPr lang="es-PE" sz="1050" b="0" i="0" u="none" strike="noStrike" dirty="0">
                        <a:solidFill>
                          <a:schemeClr val="tx1">
                            <a:lumMod val="85000"/>
                            <a:lumOff val="15000"/>
                          </a:schemeClr>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26448651"/>
                  </a:ext>
                </a:extLst>
              </a:tr>
            </a:tbl>
          </a:graphicData>
        </a:graphic>
      </p:graphicFrame>
      <p:grpSp>
        <p:nvGrpSpPr>
          <p:cNvPr id="7" name="Grupo 6">
            <a:extLst>
              <a:ext uri="{FF2B5EF4-FFF2-40B4-BE49-F238E27FC236}">
                <a16:creationId xmlns:a16="http://schemas.microsoft.com/office/drawing/2014/main" xmlns="" id="{2C13ED9B-A64E-D910-C86C-084BE0D4737B}"/>
              </a:ext>
            </a:extLst>
          </p:cNvPr>
          <p:cNvGrpSpPr/>
          <p:nvPr/>
        </p:nvGrpSpPr>
        <p:grpSpPr>
          <a:xfrm>
            <a:off x="445755" y="0"/>
            <a:ext cx="8015483" cy="5185944"/>
            <a:chOff x="445755" y="0"/>
            <a:chExt cx="8015483" cy="5185944"/>
          </a:xfrm>
        </p:grpSpPr>
        <p:pic>
          <p:nvPicPr>
            <p:cNvPr id="6" name="Imagen 5">
              <a:extLst>
                <a:ext uri="{FF2B5EF4-FFF2-40B4-BE49-F238E27FC236}">
                  <a16:creationId xmlns:a16="http://schemas.microsoft.com/office/drawing/2014/main" xmlns="" id="{C6535A43-2F3D-D379-3C8D-EE83D46FC751}"/>
                </a:ext>
              </a:extLst>
            </p:cNvPr>
            <p:cNvPicPr>
              <a:picLocks noChangeAspect="1"/>
            </p:cNvPicPr>
            <p:nvPr/>
          </p:nvPicPr>
          <p:blipFill rotWithShape="1">
            <a:blip r:embed="rId2"/>
            <a:srcRect b="1106"/>
            <a:stretch/>
          </p:blipFill>
          <p:spPr>
            <a:xfrm>
              <a:off x="4341541" y="0"/>
              <a:ext cx="4119697" cy="5185944"/>
            </a:xfrm>
            <a:prstGeom prst="rect">
              <a:avLst/>
            </a:prstGeom>
          </p:spPr>
        </p:pic>
        <p:cxnSp>
          <p:nvCxnSpPr>
            <p:cNvPr id="14" name="Conector recto de flecha 13">
              <a:extLst>
                <a:ext uri="{FF2B5EF4-FFF2-40B4-BE49-F238E27FC236}">
                  <a16:creationId xmlns:a16="http://schemas.microsoft.com/office/drawing/2014/main" xmlns="" id="{5E9C6C98-29E2-94F8-6657-010DB984F7A8}"/>
                </a:ext>
              </a:extLst>
            </p:cNvPr>
            <p:cNvCxnSpPr>
              <a:cxnSpLocks/>
            </p:cNvCxnSpPr>
            <p:nvPr/>
          </p:nvCxnSpPr>
          <p:spPr>
            <a:xfrm flipH="1">
              <a:off x="5637679" y="3195894"/>
              <a:ext cx="331051" cy="166031"/>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xmlns="" id="{89F03AB4-FB61-F091-0392-CD9E7A952CE2}"/>
                </a:ext>
              </a:extLst>
            </p:cNvPr>
            <p:cNvPicPr>
              <a:picLocks noChangeAspect="1"/>
            </p:cNvPicPr>
            <p:nvPr/>
          </p:nvPicPr>
          <p:blipFill rotWithShape="1">
            <a:blip r:embed="rId3"/>
            <a:srcRect l="10716" t="6426" r="7572" b="9459"/>
            <a:stretch/>
          </p:blipFill>
          <p:spPr>
            <a:xfrm>
              <a:off x="4735690" y="3160218"/>
              <a:ext cx="802257" cy="744029"/>
            </a:xfrm>
            <a:prstGeom prst="rect">
              <a:avLst/>
            </a:prstGeom>
            <a:ln>
              <a:solidFill>
                <a:schemeClr val="tx1"/>
              </a:solidFill>
            </a:ln>
          </p:spPr>
        </p:pic>
        <p:sp>
          <p:nvSpPr>
            <p:cNvPr id="5" name="CuadroTexto 4">
              <a:extLst>
                <a:ext uri="{FF2B5EF4-FFF2-40B4-BE49-F238E27FC236}">
                  <a16:creationId xmlns:a16="http://schemas.microsoft.com/office/drawing/2014/main" xmlns="" id="{06EA707E-E748-F4A9-7345-CE069E3B4741}"/>
                </a:ext>
              </a:extLst>
            </p:cNvPr>
            <p:cNvSpPr txBox="1"/>
            <p:nvPr/>
          </p:nvSpPr>
          <p:spPr>
            <a:xfrm>
              <a:off x="445755" y="3687704"/>
              <a:ext cx="3406245" cy="245003"/>
            </a:xfrm>
            <a:prstGeom prst="rect">
              <a:avLst/>
            </a:prstGeom>
            <a:noFill/>
          </p:spPr>
          <p:txBody>
            <a:bodyPr wrap="square" rtlCol="0">
              <a:spAutoFit/>
            </a:bodyPr>
            <a:lstStyle/>
            <a:p>
              <a:pPr algn="just">
                <a:lnSpc>
                  <a:spcPct val="107000"/>
                </a:lnSpc>
                <a:spcAft>
                  <a:spcPts val="600"/>
                </a:spcAft>
              </a:pPr>
              <a:r>
                <a:rPr lang="es-PE" sz="1000" b="1" dirty="0">
                  <a:solidFill>
                    <a:srgbClr val="0070C0"/>
                  </a:solidFill>
                  <a:latin typeface="Arial" panose="020B0604020202020204" pitchFamily="34" charset="0"/>
                  <a:ea typeface="Calibri" panose="020F0502020204030204" pitchFamily="34" charset="0"/>
                  <a:cs typeface="Arial" panose="020B0604020202020204" pitchFamily="34" charset="0"/>
                </a:rPr>
                <a:t>Precisión</a:t>
              </a:r>
              <a:r>
                <a:rPr lang="es-PE" sz="1000" dirty="0">
                  <a:solidFill>
                    <a:srgbClr val="0070C0"/>
                  </a:solidFill>
                  <a:latin typeface="Arial" panose="020B0604020202020204" pitchFamily="34" charset="0"/>
                  <a:ea typeface="Calibri" panose="020F0502020204030204" pitchFamily="34" charset="0"/>
                  <a:cs typeface="Arial" panose="020B0604020202020204" pitchFamily="34" charset="0"/>
                </a:rPr>
                <a:t>: Lograr el  Saneamiento de Limites. </a:t>
              </a:r>
            </a:p>
          </p:txBody>
        </p:sp>
      </p:grpSp>
      <p:sp>
        <p:nvSpPr>
          <p:cNvPr id="4" name="Título 3">
            <a:extLst>
              <a:ext uri="{FF2B5EF4-FFF2-40B4-BE49-F238E27FC236}">
                <a16:creationId xmlns:a16="http://schemas.microsoft.com/office/drawing/2014/main" xmlns="" id="{B9AEE82E-3A1D-43C2-B848-35E7CFFDA754}"/>
              </a:ext>
            </a:extLst>
          </p:cNvPr>
          <p:cNvSpPr>
            <a:spLocks noGrp="1"/>
          </p:cNvSpPr>
          <p:nvPr>
            <p:ph type="title"/>
          </p:nvPr>
        </p:nvSpPr>
        <p:spPr>
          <a:xfrm>
            <a:off x="0" y="47593"/>
            <a:ext cx="8792575" cy="422849"/>
          </a:xfrm>
        </p:spPr>
        <p:txBody>
          <a:bodyPr>
            <a:normAutofit/>
          </a:bodyPr>
          <a:lstStyle/>
          <a:p>
            <a:r>
              <a:rPr lang="es-PE" sz="1500" dirty="0"/>
              <a:t>SITUACION ACTUAL</a:t>
            </a:r>
          </a:p>
        </p:txBody>
      </p:sp>
    </p:spTree>
    <p:extLst>
      <p:ext uri="{BB962C8B-B14F-4D97-AF65-F5344CB8AC3E}">
        <p14:creationId xmlns:p14="http://schemas.microsoft.com/office/powerpoint/2010/main" val="234496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1">
            <a:extLst>
              <a:ext uri="{FF2B5EF4-FFF2-40B4-BE49-F238E27FC236}">
                <a16:creationId xmlns:a16="http://schemas.microsoft.com/office/drawing/2014/main" xmlns="" id="{E2929BB2-B882-068B-90E7-D363CA46878F}"/>
              </a:ext>
            </a:extLst>
          </p:cNvPr>
          <p:cNvSpPr>
            <a:spLocks noChangeArrowheads="1"/>
          </p:cNvSpPr>
          <p:nvPr/>
        </p:nvSpPr>
        <p:spPr bwMode="auto">
          <a:xfrm>
            <a:off x="279964" y="28257"/>
            <a:ext cx="2727931" cy="329804"/>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ctr" eaLnBrk="1" hangingPunct="1">
              <a:spcBef>
                <a:spcPct val="0"/>
              </a:spcBef>
              <a:buFontTx/>
              <a:buNone/>
            </a:pPr>
            <a:r>
              <a:rPr lang="es-ES" altLang="es-PE" sz="1050" b="1" dirty="0">
                <a:solidFill>
                  <a:srgbClr val="000000"/>
                </a:solidFill>
                <a:latin typeface="Arial" panose="020B0604020202020204" pitchFamily="34" charset="0"/>
              </a:rPr>
              <a:t>CONTROVERSIAS TERRITORIALES</a:t>
            </a:r>
          </a:p>
        </p:txBody>
      </p:sp>
      <p:sp>
        <p:nvSpPr>
          <p:cNvPr id="5" name="CuadroTexto 4">
            <a:extLst>
              <a:ext uri="{FF2B5EF4-FFF2-40B4-BE49-F238E27FC236}">
                <a16:creationId xmlns:a16="http://schemas.microsoft.com/office/drawing/2014/main" xmlns="" id="{C0F2D001-D274-4998-BF9E-08E006541DBF}"/>
              </a:ext>
            </a:extLst>
          </p:cNvPr>
          <p:cNvSpPr txBox="1"/>
          <p:nvPr/>
        </p:nvSpPr>
        <p:spPr>
          <a:xfrm>
            <a:off x="559540" y="2255334"/>
            <a:ext cx="2168777" cy="1124539"/>
          </a:xfrm>
          <a:prstGeom prst="rect">
            <a:avLst/>
          </a:prstGeom>
          <a:noFill/>
        </p:spPr>
        <p:txBody>
          <a:bodyPr wrap="square" rtlCol="0">
            <a:spAutoFit/>
          </a:bodyPr>
          <a:lstStyle/>
          <a:p>
            <a:pPr algn="just">
              <a:lnSpc>
                <a:spcPct val="107000"/>
              </a:lnSpc>
              <a:spcAft>
                <a:spcPts val="600"/>
              </a:spcAft>
            </a:pPr>
            <a:r>
              <a:rPr lang="es-ES" sz="900" b="1" dirty="0">
                <a:solidFill>
                  <a:srgbClr val="C00000"/>
                </a:solidFill>
                <a:latin typeface="Arial" panose="020B0604020202020204" pitchFamily="34" charset="0"/>
                <a:ea typeface="Calibri" panose="020F0502020204030204" pitchFamily="34" charset="0"/>
                <a:cs typeface="Arial" panose="020B0604020202020204" pitchFamily="34" charset="0"/>
              </a:rPr>
              <a:t>REPORTE: 2023</a:t>
            </a:r>
          </a:p>
          <a:p>
            <a:pPr algn="just">
              <a:lnSpc>
                <a:spcPct val="107000"/>
              </a:lnSpc>
              <a:spcAft>
                <a:spcPts val="600"/>
              </a:spcAft>
            </a:pPr>
            <a:r>
              <a:rPr lang="es-ES" sz="900" dirty="0">
                <a:solidFill>
                  <a:srgbClr val="111B41"/>
                </a:solidFill>
                <a:latin typeface="Arial" panose="020B0604020202020204" pitchFamily="34" charset="0"/>
                <a:ea typeface="Calibri" panose="020F0502020204030204" pitchFamily="34" charset="0"/>
                <a:cs typeface="Arial" panose="020B0604020202020204" pitchFamily="34" charset="0"/>
              </a:rPr>
              <a:t>Se ha registrado 38 conflictos en demarcación territorial</a:t>
            </a:r>
          </a:p>
          <a:p>
            <a:pPr algn="just">
              <a:lnSpc>
                <a:spcPct val="107000"/>
              </a:lnSpc>
              <a:spcAft>
                <a:spcPts val="600"/>
              </a:spcAft>
            </a:pPr>
            <a:r>
              <a:rPr lang="es-ES" sz="900" dirty="0">
                <a:solidFill>
                  <a:srgbClr val="111B41"/>
                </a:solidFill>
                <a:latin typeface="Arial" panose="020B0604020202020204" pitchFamily="34" charset="0"/>
                <a:ea typeface="Calibri" panose="020F0502020204030204" pitchFamily="34" charset="0"/>
                <a:cs typeface="Arial" panose="020B0604020202020204" pitchFamily="34" charset="0"/>
              </a:rPr>
              <a:t>Desde el 2015, se han dejado de lado la gestión de controversias territoriales. </a:t>
            </a:r>
          </a:p>
        </p:txBody>
      </p:sp>
      <p:sp>
        <p:nvSpPr>
          <p:cNvPr id="19" name="CuadroTexto 18">
            <a:extLst>
              <a:ext uri="{FF2B5EF4-FFF2-40B4-BE49-F238E27FC236}">
                <a16:creationId xmlns:a16="http://schemas.microsoft.com/office/drawing/2014/main" xmlns="" id="{7B026E01-89DB-E52B-4F17-6EC5E2B03B69}"/>
              </a:ext>
            </a:extLst>
          </p:cNvPr>
          <p:cNvSpPr txBox="1"/>
          <p:nvPr/>
        </p:nvSpPr>
        <p:spPr>
          <a:xfrm>
            <a:off x="561147" y="1132884"/>
            <a:ext cx="2446748" cy="784830"/>
          </a:xfrm>
          <a:prstGeom prst="rect">
            <a:avLst/>
          </a:prstGeom>
          <a:noFill/>
        </p:spPr>
        <p:txBody>
          <a:bodyPr wrap="square">
            <a:spAutoFit/>
          </a:bodyPr>
          <a:lstStyle/>
          <a:p>
            <a:pPr algn="just" eaLnBrk="1" hangingPunct="1">
              <a:defRPr/>
            </a:pPr>
            <a:r>
              <a:rPr lang="es-ES" sz="900" b="1" i="1" dirty="0">
                <a:solidFill>
                  <a:srgbClr val="FF0000"/>
                </a:solidFill>
                <a:latin typeface="Arial" charset="0"/>
                <a:cs typeface="Arial" charset="0"/>
              </a:rPr>
              <a:t>REPORTE 2010:</a:t>
            </a:r>
          </a:p>
          <a:p>
            <a:pPr algn="just" eaLnBrk="1" hangingPunct="1">
              <a:defRPr/>
            </a:pPr>
            <a:endParaRPr lang="es-ES" sz="900" b="1" i="1" dirty="0">
              <a:latin typeface="Arial" charset="0"/>
              <a:cs typeface="Arial" charset="0"/>
            </a:endParaRPr>
          </a:p>
          <a:p>
            <a:pPr algn="just" eaLnBrk="1" hangingPunct="1">
              <a:defRPr/>
            </a:pPr>
            <a:r>
              <a:rPr lang="es-ES" sz="900" i="1" dirty="0">
                <a:latin typeface="Arial" charset="0"/>
                <a:cs typeface="Arial" charset="0"/>
              </a:rPr>
              <a:t>Se reportaron  la existencia de </a:t>
            </a:r>
            <a:r>
              <a:rPr lang="es-ES" sz="900" b="1" i="1" dirty="0">
                <a:solidFill>
                  <a:srgbClr val="FF0000"/>
                </a:solidFill>
                <a:latin typeface="Arial" charset="0"/>
                <a:cs typeface="Arial" charset="0"/>
              </a:rPr>
              <a:t>613</a:t>
            </a:r>
          </a:p>
          <a:p>
            <a:pPr algn="just" eaLnBrk="1" hangingPunct="1">
              <a:defRPr/>
            </a:pPr>
            <a:r>
              <a:rPr lang="es-ES" sz="900" i="1" dirty="0">
                <a:latin typeface="Arial" charset="0"/>
                <a:cs typeface="Arial" charset="0"/>
              </a:rPr>
              <a:t>controversias de límites territoriales a</a:t>
            </a:r>
          </a:p>
          <a:p>
            <a:pPr algn="just" eaLnBrk="1" hangingPunct="1">
              <a:defRPr/>
            </a:pPr>
            <a:r>
              <a:rPr lang="es-ES" sz="900" i="1" dirty="0">
                <a:latin typeface="Arial" charset="0"/>
                <a:cs typeface="Arial" charset="0"/>
              </a:rPr>
              <a:t>nivel nacional. </a:t>
            </a:r>
          </a:p>
        </p:txBody>
      </p:sp>
      <p:pic>
        <p:nvPicPr>
          <p:cNvPr id="2" name="Imagen 1">
            <a:extLst>
              <a:ext uri="{FF2B5EF4-FFF2-40B4-BE49-F238E27FC236}">
                <a16:creationId xmlns:a16="http://schemas.microsoft.com/office/drawing/2014/main" xmlns="" id="{FCED6ABE-415A-BA1D-E525-EEAA6FF24155}"/>
              </a:ext>
            </a:extLst>
          </p:cNvPr>
          <p:cNvPicPr>
            <a:picLocks noChangeAspect="1"/>
          </p:cNvPicPr>
          <p:nvPr/>
        </p:nvPicPr>
        <p:blipFill rotWithShape="1">
          <a:blip r:embed="rId2"/>
          <a:srcRect l="7136" t="783" r="5642" b="783"/>
          <a:stretch/>
        </p:blipFill>
        <p:spPr>
          <a:xfrm>
            <a:off x="4572000" y="265313"/>
            <a:ext cx="3492976" cy="4837899"/>
          </a:xfrm>
          <a:prstGeom prst="rect">
            <a:avLst/>
          </a:prstGeom>
        </p:spPr>
      </p:pic>
      <p:sp>
        <p:nvSpPr>
          <p:cNvPr id="3" name="CuadroTexto 2">
            <a:extLst>
              <a:ext uri="{FF2B5EF4-FFF2-40B4-BE49-F238E27FC236}">
                <a16:creationId xmlns:a16="http://schemas.microsoft.com/office/drawing/2014/main" xmlns="" id="{8D3D8E5A-4B42-6618-AF98-E9C2179F732E}"/>
              </a:ext>
            </a:extLst>
          </p:cNvPr>
          <p:cNvSpPr txBox="1"/>
          <p:nvPr/>
        </p:nvSpPr>
        <p:spPr>
          <a:xfrm>
            <a:off x="605218" y="3717493"/>
            <a:ext cx="3183398" cy="377924"/>
          </a:xfrm>
          <a:prstGeom prst="rect">
            <a:avLst/>
          </a:prstGeom>
          <a:noFill/>
        </p:spPr>
        <p:txBody>
          <a:bodyPr wrap="square" rtlCol="0">
            <a:spAutoFit/>
          </a:bodyPr>
          <a:lstStyle/>
          <a:p>
            <a:pPr algn="just">
              <a:lnSpc>
                <a:spcPct val="107000"/>
              </a:lnSpc>
              <a:spcAft>
                <a:spcPts val="600"/>
              </a:spcAft>
            </a:pPr>
            <a:r>
              <a:rPr lang="es-PE" sz="900" b="1" dirty="0">
                <a:solidFill>
                  <a:schemeClr val="accent1"/>
                </a:solidFill>
                <a:latin typeface="Arial" panose="020B0604020202020204" pitchFamily="34" charset="0"/>
                <a:ea typeface="Calibri" panose="020F0502020204030204" pitchFamily="34" charset="0"/>
                <a:cs typeface="Arial" panose="020B0604020202020204" pitchFamily="34" charset="0"/>
              </a:rPr>
              <a:t>Precisión</a:t>
            </a:r>
            <a:r>
              <a:rPr lang="es-PE" sz="900"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es-PE" sz="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s-PE" sz="900" dirty="0">
                <a:solidFill>
                  <a:schemeClr val="tx1"/>
                </a:solidFill>
                <a:latin typeface="Arial" panose="020B0604020202020204" pitchFamily="34" charset="0"/>
                <a:ea typeface="Calibri" panose="020F0502020204030204" pitchFamily="34" charset="0"/>
                <a:cs typeface="Arial" panose="020B0604020202020204" pitchFamily="34" charset="0"/>
              </a:rPr>
              <a:t>No existe evaluación ni un registro de controversia ( en los 10 años se dejo el registro). </a:t>
            </a:r>
          </a:p>
        </p:txBody>
      </p:sp>
      <p:sp>
        <p:nvSpPr>
          <p:cNvPr id="6" name="CuadroTexto 5">
            <a:extLst>
              <a:ext uri="{FF2B5EF4-FFF2-40B4-BE49-F238E27FC236}">
                <a16:creationId xmlns:a16="http://schemas.microsoft.com/office/drawing/2014/main" xmlns="" id="{20255D80-AA2F-51C7-8DA3-F38FC545E032}"/>
              </a:ext>
            </a:extLst>
          </p:cNvPr>
          <p:cNvSpPr txBox="1"/>
          <p:nvPr/>
        </p:nvSpPr>
        <p:spPr>
          <a:xfrm>
            <a:off x="605218" y="4095417"/>
            <a:ext cx="2888986" cy="214482"/>
          </a:xfrm>
          <a:prstGeom prst="rect">
            <a:avLst/>
          </a:prstGeom>
          <a:noFill/>
        </p:spPr>
        <p:txBody>
          <a:bodyPr wrap="square" rtlCol="0">
            <a:spAutoFit/>
          </a:bodyPr>
          <a:lstStyle/>
          <a:p>
            <a:pPr algn="just">
              <a:lnSpc>
                <a:spcPct val="107000"/>
              </a:lnSpc>
              <a:spcAft>
                <a:spcPts val="600"/>
              </a:spcAft>
            </a:pPr>
            <a:r>
              <a:rPr lang="es-PE" sz="800" b="1" dirty="0">
                <a:solidFill>
                  <a:srgbClr val="0070C0"/>
                </a:solidFill>
                <a:latin typeface="Arial" panose="020B0604020202020204" pitchFamily="34" charset="0"/>
                <a:ea typeface="Calibri" panose="020F0502020204030204" pitchFamily="34" charset="0"/>
                <a:cs typeface="Arial" panose="020B0604020202020204" pitchFamily="34" charset="0"/>
              </a:rPr>
              <a:t>Acción</a:t>
            </a:r>
            <a:r>
              <a:rPr lang="es-PE" sz="800" dirty="0">
                <a:solidFill>
                  <a:srgbClr val="0070C0"/>
                </a:solidFill>
                <a:latin typeface="Arial" panose="020B0604020202020204" pitchFamily="34" charset="0"/>
                <a:ea typeface="Calibri" panose="020F0502020204030204" pitchFamily="34" charset="0"/>
                <a:cs typeface="Arial" panose="020B0604020202020204" pitchFamily="34" charset="0"/>
              </a:rPr>
              <a:t>: Implementar el registro regional </a:t>
            </a:r>
          </a:p>
        </p:txBody>
      </p:sp>
      <p:sp>
        <p:nvSpPr>
          <p:cNvPr id="13" name="Título 3">
            <a:extLst>
              <a:ext uri="{FF2B5EF4-FFF2-40B4-BE49-F238E27FC236}">
                <a16:creationId xmlns:a16="http://schemas.microsoft.com/office/drawing/2014/main" xmlns="" id="{B1267076-96E1-C9E9-C037-C24DD72210A9}"/>
              </a:ext>
            </a:extLst>
          </p:cNvPr>
          <p:cNvSpPr>
            <a:spLocks noGrp="1"/>
          </p:cNvSpPr>
          <p:nvPr>
            <p:ph type="title"/>
          </p:nvPr>
        </p:nvSpPr>
        <p:spPr>
          <a:xfrm>
            <a:off x="219807" y="40288"/>
            <a:ext cx="8792575" cy="422849"/>
          </a:xfrm>
        </p:spPr>
        <p:txBody>
          <a:bodyPr>
            <a:normAutofit/>
          </a:bodyPr>
          <a:lstStyle/>
          <a:p>
            <a:r>
              <a:rPr lang="es-PE" sz="1500" dirty="0"/>
              <a:t>SITUACION ACTUAL</a:t>
            </a:r>
          </a:p>
        </p:txBody>
      </p:sp>
    </p:spTree>
    <p:extLst>
      <p:ext uri="{BB962C8B-B14F-4D97-AF65-F5344CB8AC3E}">
        <p14:creationId xmlns:p14="http://schemas.microsoft.com/office/powerpoint/2010/main" val="121296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4E5A74-2F24-2BD7-168C-624616BA7556}"/>
              </a:ext>
            </a:extLst>
          </p:cNvPr>
          <p:cNvPicPr>
            <a:picLocks noChangeAspect="1"/>
          </p:cNvPicPr>
          <p:nvPr/>
        </p:nvPicPr>
        <p:blipFill>
          <a:blip r:embed="rId2"/>
          <a:stretch>
            <a:fillRect/>
          </a:stretch>
        </p:blipFill>
        <p:spPr>
          <a:xfrm>
            <a:off x="3650167" y="-176993"/>
            <a:ext cx="4184670" cy="5357872"/>
          </a:xfrm>
          <a:prstGeom prst="rect">
            <a:avLst/>
          </a:prstGeom>
        </p:spPr>
      </p:pic>
      <p:sp>
        <p:nvSpPr>
          <p:cNvPr id="11" name="Título 3">
            <a:extLst>
              <a:ext uri="{FF2B5EF4-FFF2-40B4-BE49-F238E27FC236}">
                <a16:creationId xmlns:a16="http://schemas.microsoft.com/office/drawing/2014/main" xmlns="" id="{13C993BA-74FA-DE8C-D56D-62FDFD862BB9}"/>
              </a:ext>
            </a:extLst>
          </p:cNvPr>
          <p:cNvSpPr>
            <a:spLocks noGrp="1"/>
          </p:cNvSpPr>
          <p:nvPr>
            <p:ph type="title"/>
          </p:nvPr>
        </p:nvSpPr>
        <p:spPr>
          <a:xfrm>
            <a:off x="71938" y="58027"/>
            <a:ext cx="8792575" cy="422849"/>
          </a:xfrm>
        </p:spPr>
        <p:txBody>
          <a:bodyPr>
            <a:normAutofit/>
          </a:bodyPr>
          <a:lstStyle/>
          <a:p>
            <a:r>
              <a:rPr lang="es-PE" sz="1500" dirty="0"/>
              <a:t>SITUACION ACTUAL</a:t>
            </a:r>
          </a:p>
        </p:txBody>
      </p:sp>
      <p:sp>
        <p:nvSpPr>
          <p:cNvPr id="12" name="AutoShape 31">
            <a:extLst>
              <a:ext uri="{FF2B5EF4-FFF2-40B4-BE49-F238E27FC236}">
                <a16:creationId xmlns:a16="http://schemas.microsoft.com/office/drawing/2014/main" xmlns="" id="{4A705CEE-2D28-7936-F2FC-091806E8B7DF}"/>
              </a:ext>
            </a:extLst>
          </p:cNvPr>
          <p:cNvSpPr>
            <a:spLocks noChangeArrowheads="1"/>
          </p:cNvSpPr>
          <p:nvPr/>
        </p:nvSpPr>
        <p:spPr bwMode="auto">
          <a:xfrm>
            <a:off x="324091" y="58027"/>
            <a:ext cx="3125080" cy="329804"/>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ctr" eaLnBrk="1" hangingPunct="1">
              <a:spcBef>
                <a:spcPct val="0"/>
              </a:spcBef>
              <a:buFontTx/>
              <a:buNone/>
            </a:pPr>
            <a:r>
              <a:rPr lang="es-ES" altLang="es-PE" sz="1050" b="1" dirty="0">
                <a:solidFill>
                  <a:srgbClr val="000000"/>
                </a:solidFill>
                <a:latin typeface="Arial" panose="020B0604020202020204" pitchFamily="34" charset="0"/>
              </a:rPr>
              <a:t>VOLUMENES BAJOS DE POBLACION</a:t>
            </a:r>
          </a:p>
        </p:txBody>
      </p:sp>
      <p:graphicFrame>
        <p:nvGraphicFramePr>
          <p:cNvPr id="4" name="Gráfico 3">
            <a:extLst>
              <a:ext uri="{FF2B5EF4-FFF2-40B4-BE49-F238E27FC236}">
                <a16:creationId xmlns:a16="http://schemas.microsoft.com/office/drawing/2014/main" xmlns="" id="{F1E035B5-6603-E9FC-5240-9C5B58D5F598}"/>
              </a:ext>
            </a:extLst>
          </p:cNvPr>
          <p:cNvGraphicFramePr>
            <a:graphicFrameLocks/>
          </p:cNvGraphicFramePr>
          <p:nvPr>
            <p:extLst>
              <p:ext uri="{D42A27DB-BD31-4B8C-83A1-F6EECF244321}">
                <p14:modId xmlns:p14="http://schemas.microsoft.com/office/powerpoint/2010/main" val="1480734696"/>
              </p:ext>
            </p:extLst>
          </p:nvPr>
        </p:nvGraphicFramePr>
        <p:xfrm>
          <a:off x="324091" y="633820"/>
          <a:ext cx="2084118" cy="1950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a:extLst>
              <a:ext uri="{FF2B5EF4-FFF2-40B4-BE49-F238E27FC236}">
                <a16:creationId xmlns:a16="http://schemas.microsoft.com/office/drawing/2014/main" xmlns="" id="{53299B61-4461-2DEB-AF7D-85F1A23F97F4}"/>
              </a:ext>
            </a:extLst>
          </p:cNvPr>
          <p:cNvGraphicFramePr>
            <a:graphicFrameLocks noGrp="1"/>
          </p:cNvGraphicFramePr>
          <p:nvPr>
            <p:extLst>
              <p:ext uri="{D42A27DB-BD31-4B8C-83A1-F6EECF244321}">
                <p14:modId xmlns:p14="http://schemas.microsoft.com/office/powerpoint/2010/main" val="3605844707"/>
              </p:ext>
            </p:extLst>
          </p:nvPr>
        </p:nvGraphicFramePr>
        <p:xfrm>
          <a:off x="459799" y="2602777"/>
          <a:ext cx="2231362" cy="943312"/>
        </p:xfrm>
        <a:graphic>
          <a:graphicData uri="http://schemas.openxmlformats.org/drawingml/2006/table">
            <a:tbl>
              <a:tblPr>
                <a:tableStyleId>{5C22544A-7EE6-4342-B048-85BDC9FD1C3A}</a:tableStyleId>
              </a:tblPr>
              <a:tblGrid>
                <a:gridCol w="1537674">
                  <a:extLst>
                    <a:ext uri="{9D8B030D-6E8A-4147-A177-3AD203B41FA5}">
                      <a16:colId xmlns:a16="http://schemas.microsoft.com/office/drawing/2014/main" xmlns="" val="3550276602"/>
                    </a:ext>
                  </a:extLst>
                </a:gridCol>
                <a:gridCol w="693688">
                  <a:extLst>
                    <a:ext uri="{9D8B030D-6E8A-4147-A177-3AD203B41FA5}">
                      <a16:colId xmlns:a16="http://schemas.microsoft.com/office/drawing/2014/main" xmlns="" val="3623677783"/>
                    </a:ext>
                  </a:extLst>
                </a:gridCol>
              </a:tblGrid>
              <a:tr h="412699">
                <a:tc>
                  <a:txBody>
                    <a:bodyPr/>
                    <a:lstStyle/>
                    <a:p>
                      <a:pPr algn="ctr" fontAlgn="b"/>
                      <a:r>
                        <a:rPr lang="es-PE" sz="800" b="1" u="none" strike="noStrike" dirty="0">
                          <a:effectLst/>
                          <a:latin typeface="Calibri" panose="020F0502020204030204" pitchFamily="34" charset="0"/>
                          <a:cs typeface="Calibri" panose="020F0502020204030204" pitchFamily="34" charset="0"/>
                        </a:rPr>
                        <a:t>Cumplen requisito</a:t>
                      </a:r>
                      <a:endParaRPr lang="es-PE" sz="8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1" i="0" u="none" strike="noStrike" dirty="0">
                          <a:solidFill>
                            <a:srgbClr val="000000"/>
                          </a:solidFill>
                          <a:effectLst/>
                          <a:latin typeface="Calibri" panose="020F0502020204030204" pitchFamily="34" charset="0"/>
                          <a:cs typeface="Calibri" panose="020F0502020204030204" pitchFamily="34" charset="0"/>
                        </a:rPr>
                        <a:t>Habitantes</a:t>
                      </a:r>
                      <a:endParaRPr lang="es-PE" sz="8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819901244"/>
                  </a:ext>
                </a:extLst>
              </a:tr>
              <a:tr h="176871">
                <a:tc>
                  <a:txBody>
                    <a:bodyPr/>
                    <a:lstStyle/>
                    <a:p>
                      <a:pPr algn="ctr" fontAlgn="b"/>
                      <a:r>
                        <a:rPr lang="es-PE" sz="800" u="none" strike="noStrike" dirty="0">
                          <a:effectLst/>
                          <a:latin typeface="Calibri" panose="020F0502020204030204" pitchFamily="34" charset="0"/>
                          <a:cs typeface="Calibri" panose="020F0502020204030204" pitchFamily="34" charset="0"/>
                        </a:rPr>
                        <a:t>Si</a:t>
                      </a:r>
                      <a:endParaRPr lang="es-PE" sz="800" b="0"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s-PE" sz="800" u="none" strike="noStrike" dirty="0">
                          <a:effectLst/>
                          <a:latin typeface="Calibri" panose="020F0502020204030204" pitchFamily="34" charset="0"/>
                          <a:cs typeface="Calibri" panose="020F0502020204030204" pitchFamily="34" charset="0"/>
                        </a:rPr>
                        <a:t>908</a:t>
                      </a:r>
                      <a:endParaRPr lang="es-PE" sz="800" b="0"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05825066"/>
                  </a:ext>
                </a:extLst>
              </a:tr>
              <a:tr h="176871">
                <a:tc>
                  <a:txBody>
                    <a:bodyPr/>
                    <a:lstStyle/>
                    <a:p>
                      <a:pPr algn="ctr" fontAlgn="b"/>
                      <a:r>
                        <a:rPr lang="es-PE" sz="900" b="1" u="none" strike="noStrike" dirty="0">
                          <a:effectLst/>
                          <a:latin typeface="Calibri" panose="020F0502020204030204" pitchFamily="34" charset="0"/>
                          <a:cs typeface="Calibri" panose="020F0502020204030204" pitchFamily="34" charset="0"/>
                        </a:rPr>
                        <a:t>No</a:t>
                      </a:r>
                      <a:endParaRPr lang="es-PE" sz="9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s-PE" sz="900" b="1" u="none" strike="noStrike" dirty="0">
                          <a:effectLst/>
                          <a:latin typeface="Calibri" panose="020F0502020204030204" pitchFamily="34" charset="0"/>
                          <a:cs typeface="Calibri" panose="020F0502020204030204" pitchFamily="34" charset="0"/>
                        </a:rPr>
                        <a:t>982</a:t>
                      </a: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709189309"/>
                  </a:ext>
                </a:extLst>
              </a:tr>
              <a:tr h="176871">
                <a:tc>
                  <a:txBody>
                    <a:bodyPr/>
                    <a:lstStyle/>
                    <a:p>
                      <a:pPr algn="ctr" fontAlgn="b"/>
                      <a:r>
                        <a:rPr lang="es-PE" sz="800" b="1" u="none" strike="noStrike" dirty="0">
                          <a:effectLst/>
                          <a:latin typeface="Calibri" panose="020F0502020204030204" pitchFamily="34" charset="0"/>
                          <a:cs typeface="Calibri" panose="020F0502020204030204" pitchFamily="34" charset="0"/>
                        </a:rPr>
                        <a:t>Total</a:t>
                      </a:r>
                      <a:endParaRPr lang="es-PE" sz="8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s-PE" sz="800" u="none" strike="noStrike" dirty="0">
                          <a:effectLst/>
                          <a:latin typeface="Calibri" panose="020F0502020204030204" pitchFamily="34" charset="0"/>
                          <a:cs typeface="Calibri" panose="020F0502020204030204" pitchFamily="34" charset="0"/>
                        </a:rPr>
                        <a:t>1890</a:t>
                      </a:r>
                      <a:endParaRPr lang="es-PE" sz="800" b="0"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821614172"/>
                  </a:ext>
                </a:extLst>
              </a:tr>
            </a:tbl>
          </a:graphicData>
        </a:graphic>
      </p:graphicFrame>
      <p:graphicFrame>
        <p:nvGraphicFramePr>
          <p:cNvPr id="6" name="Tabla 5">
            <a:extLst>
              <a:ext uri="{FF2B5EF4-FFF2-40B4-BE49-F238E27FC236}">
                <a16:creationId xmlns:a16="http://schemas.microsoft.com/office/drawing/2014/main" xmlns="" id="{3A76E5E2-A124-EF6A-D826-B8AFC0239621}"/>
              </a:ext>
            </a:extLst>
          </p:cNvPr>
          <p:cNvGraphicFramePr>
            <a:graphicFrameLocks noGrp="1"/>
          </p:cNvGraphicFramePr>
          <p:nvPr>
            <p:extLst>
              <p:ext uri="{D42A27DB-BD31-4B8C-83A1-F6EECF244321}">
                <p14:modId xmlns:p14="http://schemas.microsoft.com/office/powerpoint/2010/main" val="1111911450"/>
              </p:ext>
            </p:extLst>
          </p:nvPr>
        </p:nvGraphicFramePr>
        <p:xfrm>
          <a:off x="459800" y="3717582"/>
          <a:ext cx="2231361" cy="861853"/>
        </p:xfrm>
        <a:graphic>
          <a:graphicData uri="http://schemas.openxmlformats.org/drawingml/2006/table">
            <a:tbl>
              <a:tblPr>
                <a:tableStyleId>{5C22544A-7EE6-4342-B048-85BDC9FD1C3A}</a:tableStyleId>
              </a:tblPr>
              <a:tblGrid>
                <a:gridCol w="1399831">
                  <a:extLst>
                    <a:ext uri="{9D8B030D-6E8A-4147-A177-3AD203B41FA5}">
                      <a16:colId xmlns:a16="http://schemas.microsoft.com/office/drawing/2014/main" xmlns="" val="2892994147"/>
                    </a:ext>
                  </a:extLst>
                </a:gridCol>
                <a:gridCol w="831530">
                  <a:extLst>
                    <a:ext uri="{9D8B030D-6E8A-4147-A177-3AD203B41FA5}">
                      <a16:colId xmlns:a16="http://schemas.microsoft.com/office/drawing/2014/main" xmlns="" val="3604072935"/>
                    </a:ext>
                  </a:extLst>
                </a:gridCol>
              </a:tblGrid>
              <a:tr h="364089">
                <a:tc>
                  <a:txBody>
                    <a:bodyPr/>
                    <a:lstStyle/>
                    <a:p>
                      <a:pPr algn="ctr" fontAlgn="b"/>
                      <a:r>
                        <a:rPr lang="es-MX" sz="800" b="1" i="0" u="none" strike="noStrike" dirty="0">
                          <a:solidFill>
                            <a:srgbClr val="000000"/>
                          </a:solidFill>
                          <a:effectLst/>
                          <a:latin typeface="Calibri" panose="020F0502020204030204" pitchFamily="34" charset="0"/>
                          <a:cs typeface="Calibri" panose="020F0502020204030204" pitchFamily="34" charset="0"/>
                        </a:rPr>
                        <a:t>Población </a:t>
                      </a:r>
                      <a:endParaRPr lang="es-PE" sz="8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PE" sz="800" b="1" u="none" strike="noStrike" dirty="0">
                          <a:effectLst/>
                          <a:latin typeface="Calibri" panose="020F0502020204030204" pitchFamily="34" charset="0"/>
                          <a:cs typeface="Calibri" panose="020F0502020204030204" pitchFamily="34" charset="0"/>
                        </a:rPr>
                        <a:t>Distritos</a:t>
                      </a:r>
                      <a:endParaRPr lang="es-PE" sz="8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84479338"/>
                  </a:ext>
                </a:extLst>
              </a:tr>
              <a:tr h="210051">
                <a:tc>
                  <a:txBody>
                    <a:bodyPr/>
                    <a:lstStyle/>
                    <a:p>
                      <a:pPr algn="l" fontAlgn="b"/>
                      <a:r>
                        <a:rPr lang="es-PE" sz="800" b="1" u="none" strike="noStrike" dirty="0">
                          <a:solidFill>
                            <a:srgbClr val="C00000"/>
                          </a:solidFill>
                          <a:effectLst/>
                          <a:latin typeface="Calibri" panose="020F0502020204030204" pitchFamily="34" charset="0"/>
                          <a:cs typeface="Calibri" panose="020F0502020204030204" pitchFamily="34" charset="0"/>
                        </a:rPr>
                        <a:t>Menos de 500 habitantes</a:t>
                      </a:r>
                      <a:endParaRPr lang="es-PE" sz="800" b="1" i="0" u="none" strike="noStrike" dirty="0">
                        <a:solidFill>
                          <a:srgbClr val="C00000"/>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s-PE" sz="900" b="1" u="none" strike="noStrike" dirty="0">
                          <a:effectLst/>
                          <a:latin typeface="Calibri" panose="020F0502020204030204" pitchFamily="34" charset="0"/>
                          <a:cs typeface="Calibri" panose="020F0502020204030204" pitchFamily="34" charset="0"/>
                        </a:rPr>
                        <a:t>91</a:t>
                      </a:r>
                      <a:endParaRPr lang="es-PE" sz="9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443629966"/>
                  </a:ext>
                </a:extLst>
              </a:tr>
              <a:tr h="287713">
                <a:tc>
                  <a:txBody>
                    <a:bodyPr/>
                    <a:lstStyle/>
                    <a:p>
                      <a:pPr algn="l" fontAlgn="b"/>
                      <a:r>
                        <a:rPr lang="es-PE" sz="800" b="1" u="none" strike="noStrike" dirty="0">
                          <a:solidFill>
                            <a:srgbClr val="FF0000"/>
                          </a:solidFill>
                          <a:effectLst/>
                          <a:latin typeface="Calibri" panose="020F0502020204030204" pitchFamily="34" charset="0"/>
                          <a:cs typeface="Calibri" panose="020F0502020204030204" pitchFamily="34" charset="0"/>
                        </a:rPr>
                        <a:t>Distritos con menos de 1000 habitantes</a:t>
                      </a:r>
                      <a:endParaRPr lang="es-PE" sz="800" b="1" i="0" u="none" strike="noStrike" dirty="0">
                        <a:solidFill>
                          <a:srgbClr val="FF0000"/>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b"/>
                      <a:r>
                        <a:rPr lang="es-PE" sz="900" b="1" u="none" strike="noStrike" dirty="0">
                          <a:effectLst/>
                          <a:latin typeface="Calibri" panose="020F0502020204030204" pitchFamily="34" charset="0"/>
                          <a:cs typeface="Calibri" panose="020F0502020204030204" pitchFamily="34" charset="0"/>
                        </a:rPr>
                        <a:t>301</a:t>
                      </a:r>
                      <a:endParaRPr lang="es-PE" sz="9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663907217"/>
                  </a:ext>
                </a:extLst>
              </a:tr>
            </a:tbl>
          </a:graphicData>
        </a:graphic>
      </p:graphicFrame>
      <p:pic>
        <p:nvPicPr>
          <p:cNvPr id="8" name="Imagen 7">
            <a:extLst>
              <a:ext uri="{FF2B5EF4-FFF2-40B4-BE49-F238E27FC236}">
                <a16:creationId xmlns:a16="http://schemas.microsoft.com/office/drawing/2014/main" xmlns="" id="{47CA3FAF-8167-E653-4FC3-4204DDA6C2C5}"/>
              </a:ext>
            </a:extLst>
          </p:cNvPr>
          <p:cNvPicPr>
            <a:picLocks noChangeAspect="1"/>
          </p:cNvPicPr>
          <p:nvPr/>
        </p:nvPicPr>
        <p:blipFill rotWithShape="1">
          <a:blip r:embed="rId4">
            <a:clrChange>
              <a:clrFrom>
                <a:srgbClr val="FFFFFF"/>
              </a:clrFrom>
              <a:clrTo>
                <a:srgbClr val="FFFFFF">
                  <a:alpha val="0"/>
                </a:srgbClr>
              </a:clrTo>
            </a:clrChange>
          </a:blip>
          <a:srcRect t="1992" r="3672"/>
          <a:stretch/>
        </p:blipFill>
        <p:spPr>
          <a:xfrm>
            <a:off x="6628075" y="1520331"/>
            <a:ext cx="2191833" cy="957320"/>
          </a:xfrm>
          <a:prstGeom prst="rect">
            <a:avLst/>
          </a:prstGeom>
        </p:spPr>
      </p:pic>
    </p:spTree>
    <p:extLst>
      <p:ext uri="{BB962C8B-B14F-4D97-AF65-F5344CB8AC3E}">
        <p14:creationId xmlns:p14="http://schemas.microsoft.com/office/powerpoint/2010/main" val="132139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99989"/>
            <a:ext cx="3707412" cy="371889"/>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11972" y="83043"/>
            <a:ext cx="3750965" cy="371888"/>
          </a:xfrm>
          <a:prstGeom prst="rect">
            <a:avLst/>
          </a:prstGeom>
          <a:noFill/>
        </p:spPr>
      </p:pic>
      <p:pic>
        <p:nvPicPr>
          <p:cNvPr id="7" name="Imagen 6">
            <a:extLst>
              <a:ext uri="{FF2B5EF4-FFF2-40B4-BE49-F238E27FC236}">
                <a16:creationId xmlns:a16="http://schemas.microsoft.com/office/drawing/2014/main" xmlns="" id="{22EFDC3D-B6F2-4634-823E-36DBA4FA56DD}"/>
              </a:ext>
            </a:extLst>
          </p:cNvPr>
          <p:cNvPicPr>
            <a:picLocks noChangeAspect="1"/>
          </p:cNvPicPr>
          <p:nvPr/>
        </p:nvPicPr>
        <p:blipFill>
          <a:blip r:embed="rId7"/>
          <a:stretch>
            <a:fillRect/>
          </a:stretch>
        </p:blipFill>
        <p:spPr>
          <a:xfrm>
            <a:off x="3914001" y="99989"/>
            <a:ext cx="1111377" cy="354942"/>
          </a:xfrm>
          <a:prstGeom prst="rect">
            <a:avLst/>
          </a:prstGeom>
        </p:spPr>
      </p:pic>
      <p:sp>
        <p:nvSpPr>
          <p:cNvPr id="3" name="AutoShape 11">
            <a:extLst>
              <a:ext uri="{FF2B5EF4-FFF2-40B4-BE49-F238E27FC236}">
                <a16:creationId xmlns:a16="http://schemas.microsoft.com/office/drawing/2014/main" xmlns="" id="{38BB1D79-D2F3-2DDE-4312-D266EBE53FE3}"/>
              </a:ext>
            </a:extLst>
          </p:cNvPr>
          <p:cNvSpPr>
            <a:spLocks noChangeArrowheads="1"/>
          </p:cNvSpPr>
          <p:nvPr/>
        </p:nvSpPr>
        <p:spPr bwMode="auto">
          <a:xfrm>
            <a:off x="6198241" y="1662857"/>
            <a:ext cx="412103" cy="1516762"/>
          </a:xfrm>
          <a:prstGeom prst="rightArrow">
            <a:avLst>
              <a:gd name="adj1" fmla="val 40866"/>
              <a:gd name="adj2" fmla="val 53576"/>
            </a:avLst>
          </a:prstGeom>
          <a:solidFill>
            <a:srgbClr val="FF33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eaLnBrk="1" hangingPunct="1">
              <a:spcBef>
                <a:spcPct val="0"/>
              </a:spcBef>
              <a:buFontTx/>
              <a:buNone/>
            </a:pPr>
            <a:endParaRPr lang="es-PE" altLang="es-PE" sz="1200" dirty="0">
              <a:solidFill>
                <a:schemeClr val="tx1"/>
              </a:solidFill>
              <a:latin typeface="Arial" panose="020B0604020202020204" pitchFamily="34" charset="0"/>
            </a:endParaRPr>
          </a:p>
        </p:txBody>
      </p:sp>
      <p:sp>
        <p:nvSpPr>
          <p:cNvPr id="4" name="CuadroTexto 3">
            <a:extLst>
              <a:ext uri="{FF2B5EF4-FFF2-40B4-BE49-F238E27FC236}">
                <a16:creationId xmlns:a16="http://schemas.microsoft.com/office/drawing/2014/main" xmlns="" id="{822B0342-E395-23F0-0758-DEA7AE9842E2}"/>
              </a:ext>
            </a:extLst>
          </p:cNvPr>
          <p:cNvSpPr txBox="1">
            <a:spLocks noChangeArrowheads="1"/>
          </p:cNvSpPr>
          <p:nvPr/>
        </p:nvSpPr>
        <p:spPr bwMode="auto">
          <a:xfrm>
            <a:off x="6610344" y="1413475"/>
            <a:ext cx="240388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r>
              <a:rPr lang="es-ES" altLang="es-PE" sz="1000" b="1" dirty="0"/>
              <a:t>Provincia de Jauja </a:t>
            </a:r>
          </a:p>
          <a:p>
            <a:pPr marL="0" indent="0"/>
            <a:endParaRPr lang="es-ES" altLang="es-PE" sz="1000" b="1" dirty="0"/>
          </a:p>
          <a:p>
            <a:pPr>
              <a:buFont typeface="Wingdings" panose="05000000000000000000" pitchFamily="2" charset="2"/>
              <a:buChar char="ü"/>
            </a:pPr>
            <a:r>
              <a:rPr lang="es-ES" altLang="es-PE" sz="900" b="1" dirty="0"/>
              <a:t>Cuenta con 34 distritos</a:t>
            </a:r>
            <a:endParaRPr lang="es-PE" altLang="es-PE" sz="900" b="1" dirty="0"/>
          </a:p>
          <a:p>
            <a:pPr algn="just">
              <a:buFont typeface="Wingdings" panose="05000000000000000000" pitchFamily="2" charset="2"/>
              <a:buChar char="ü"/>
            </a:pPr>
            <a:endParaRPr lang="es-ES" altLang="es-PE" sz="800" u="sng" dirty="0"/>
          </a:p>
          <a:p>
            <a:pPr algn="just">
              <a:buFont typeface="Wingdings" panose="05000000000000000000" pitchFamily="2" charset="2"/>
              <a:buChar char="ü"/>
            </a:pPr>
            <a:r>
              <a:rPr lang="es-ES" altLang="es-PE" sz="800" b="1" u="sng" dirty="0"/>
              <a:t>Ningún distrito cuenta con límites saneados</a:t>
            </a:r>
          </a:p>
          <a:p>
            <a:pPr algn="just">
              <a:buFont typeface="Wingdings" panose="05000000000000000000" pitchFamily="2" charset="2"/>
              <a:buChar char="ü"/>
            </a:pPr>
            <a:endParaRPr lang="es-ES" altLang="es-PE" sz="800" dirty="0"/>
          </a:p>
          <a:p>
            <a:pPr algn="just">
              <a:buFont typeface="Wingdings" panose="05000000000000000000" pitchFamily="2" charset="2"/>
              <a:buChar char="ü"/>
            </a:pPr>
            <a:endParaRPr lang="es-ES" altLang="es-PE" sz="800" dirty="0"/>
          </a:p>
          <a:p>
            <a:pPr algn="just">
              <a:buFont typeface="Wingdings" panose="05000000000000000000" pitchFamily="2" charset="2"/>
              <a:buChar char="ü"/>
            </a:pPr>
            <a:r>
              <a:rPr lang="es-ES" altLang="es-PE" sz="800" dirty="0"/>
              <a:t>Solo el </a:t>
            </a:r>
            <a:r>
              <a:rPr lang="es-ES" altLang="es-PE" sz="800" b="1" dirty="0">
                <a:solidFill>
                  <a:srgbClr val="0070C0"/>
                </a:solidFill>
              </a:rPr>
              <a:t>distrito de Acolla con 6,077 habitantes cuenta con la población mínima </a:t>
            </a:r>
            <a:r>
              <a:rPr lang="es-ES" altLang="es-PE" sz="800" dirty="0"/>
              <a:t>de acuerdo a su el D.S. N° 191-2020-PCM. </a:t>
            </a:r>
          </a:p>
          <a:p>
            <a:pPr algn="just">
              <a:buFont typeface="Wingdings" panose="05000000000000000000" pitchFamily="2" charset="2"/>
              <a:buChar char="ü"/>
            </a:pPr>
            <a:endParaRPr lang="es-ES" altLang="es-PE" sz="800" dirty="0"/>
          </a:p>
          <a:p>
            <a:pPr algn="just">
              <a:buFont typeface="Wingdings" panose="05000000000000000000" pitchFamily="2" charset="2"/>
              <a:buChar char="ü"/>
            </a:pPr>
            <a:endParaRPr lang="es-ES" altLang="es-PE" sz="800" dirty="0"/>
          </a:p>
          <a:p>
            <a:pPr algn="just">
              <a:buFont typeface="Wingdings" panose="05000000000000000000" pitchFamily="2" charset="2"/>
              <a:buChar char="ü"/>
            </a:pPr>
            <a:r>
              <a:rPr lang="es-ES" altLang="es-PE" sz="800" dirty="0"/>
              <a:t>El </a:t>
            </a:r>
            <a:r>
              <a:rPr lang="es-ES" altLang="es-PE" sz="800" b="1" dirty="0"/>
              <a:t>distrito de  Janjaillo </a:t>
            </a:r>
            <a:r>
              <a:rPr lang="es-ES" altLang="es-PE" sz="900" dirty="0"/>
              <a:t>tiene  </a:t>
            </a:r>
            <a:r>
              <a:rPr lang="es-ES" altLang="es-PE" sz="900" b="1" dirty="0">
                <a:solidFill>
                  <a:srgbClr val="FF0000"/>
                </a:solidFill>
              </a:rPr>
              <a:t>558 habitantes.</a:t>
            </a:r>
            <a:endParaRPr lang="es-ES" altLang="es-PE" sz="800" b="1" dirty="0">
              <a:solidFill>
                <a:srgbClr val="FF0000"/>
              </a:solidFill>
            </a:endParaRPr>
          </a:p>
        </p:txBody>
      </p:sp>
      <p:pic>
        <p:nvPicPr>
          <p:cNvPr id="6" name="Imagen 5">
            <a:extLst>
              <a:ext uri="{FF2B5EF4-FFF2-40B4-BE49-F238E27FC236}">
                <a16:creationId xmlns:a16="http://schemas.microsoft.com/office/drawing/2014/main" xmlns="" id="{70A67418-5D8B-88D0-A386-B0A6B473E35E}"/>
              </a:ext>
            </a:extLst>
          </p:cNvPr>
          <p:cNvPicPr>
            <a:picLocks noChangeAspect="1"/>
          </p:cNvPicPr>
          <p:nvPr/>
        </p:nvPicPr>
        <p:blipFill>
          <a:blip r:embed="rId8"/>
          <a:stretch>
            <a:fillRect/>
          </a:stretch>
        </p:blipFill>
        <p:spPr>
          <a:xfrm>
            <a:off x="219775" y="909358"/>
            <a:ext cx="6194018" cy="4381500"/>
          </a:xfrm>
          <a:prstGeom prst="rect">
            <a:avLst/>
          </a:prstGeom>
        </p:spPr>
      </p:pic>
      <p:sp>
        <p:nvSpPr>
          <p:cNvPr id="2" name="AutoShape 31">
            <a:extLst>
              <a:ext uri="{FF2B5EF4-FFF2-40B4-BE49-F238E27FC236}">
                <a16:creationId xmlns:a16="http://schemas.microsoft.com/office/drawing/2014/main" xmlns="" id="{049F8155-D803-C658-1ED2-75A8F745339C}"/>
              </a:ext>
            </a:extLst>
          </p:cNvPr>
          <p:cNvSpPr>
            <a:spLocks noChangeArrowheads="1"/>
          </p:cNvSpPr>
          <p:nvPr/>
        </p:nvSpPr>
        <p:spPr bwMode="auto">
          <a:xfrm>
            <a:off x="219775" y="485467"/>
            <a:ext cx="3643162" cy="329804"/>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ctr" eaLnBrk="1" hangingPunct="1">
              <a:spcBef>
                <a:spcPct val="0"/>
              </a:spcBef>
              <a:buFontTx/>
              <a:buNone/>
            </a:pPr>
            <a:r>
              <a:rPr lang="es-ES" altLang="es-PE" sz="1050" b="1" dirty="0">
                <a:solidFill>
                  <a:srgbClr val="000000"/>
                </a:solidFill>
                <a:latin typeface="Arial" panose="020B0604020202020204" pitchFamily="34" charset="0"/>
              </a:rPr>
              <a:t>División Irracional del Territorio</a:t>
            </a:r>
          </a:p>
        </p:txBody>
      </p:sp>
      <p:sp>
        <p:nvSpPr>
          <p:cNvPr id="5" name="Elipse 4">
            <a:extLst>
              <a:ext uri="{FF2B5EF4-FFF2-40B4-BE49-F238E27FC236}">
                <a16:creationId xmlns:a16="http://schemas.microsoft.com/office/drawing/2014/main" xmlns="" id="{892AE794-F64C-5EED-4E13-70F13CA5F2C0}"/>
              </a:ext>
            </a:extLst>
          </p:cNvPr>
          <p:cNvSpPr/>
          <p:nvPr/>
        </p:nvSpPr>
        <p:spPr>
          <a:xfrm>
            <a:off x="4624039" y="2579646"/>
            <a:ext cx="45719" cy="594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Triángulo isósceles 7">
            <a:extLst>
              <a:ext uri="{FF2B5EF4-FFF2-40B4-BE49-F238E27FC236}">
                <a16:creationId xmlns:a16="http://schemas.microsoft.com/office/drawing/2014/main" xmlns="" id="{9ABE83DB-0919-6BA0-66C4-9FA7063BCBB9}"/>
              </a:ext>
            </a:extLst>
          </p:cNvPr>
          <p:cNvSpPr/>
          <p:nvPr/>
        </p:nvSpPr>
        <p:spPr>
          <a:xfrm>
            <a:off x="4000411" y="1538868"/>
            <a:ext cx="95804" cy="123989"/>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a:extLst>
              <a:ext uri="{FF2B5EF4-FFF2-40B4-BE49-F238E27FC236}">
                <a16:creationId xmlns:a16="http://schemas.microsoft.com/office/drawing/2014/main" xmlns="" id="{986425D7-F0D6-4C6E-D2C1-A9D7188B9031}"/>
              </a:ext>
            </a:extLst>
          </p:cNvPr>
          <p:cNvSpPr txBox="1"/>
          <p:nvPr/>
        </p:nvSpPr>
        <p:spPr>
          <a:xfrm>
            <a:off x="6610343" y="3789722"/>
            <a:ext cx="2313881" cy="1047594"/>
          </a:xfrm>
          <a:prstGeom prst="rect">
            <a:avLst/>
          </a:prstGeom>
          <a:noFill/>
        </p:spPr>
        <p:txBody>
          <a:bodyPr wrap="square" rtlCol="0">
            <a:spAutoFit/>
          </a:bodyPr>
          <a:lstStyle/>
          <a:p>
            <a:pPr algn="just">
              <a:lnSpc>
                <a:spcPct val="107000"/>
              </a:lnSpc>
              <a:spcAft>
                <a:spcPts val="600"/>
              </a:spcAft>
            </a:pPr>
            <a:r>
              <a:rPr lang="es-PE" sz="900" b="1" dirty="0">
                <a:solidFill>
                  <a:schemeClr val="accent1"/>
                </a:solidFill>
                <a:latin typeface="Arial" panose="020B0604020202020204" pitchFamily="34" charset="0"/>
                <a:ea typeface="Calibri" panose="020F0502020204030204" pitchFamily="34" charset="0"/>
                <a:cs typeface="Arial" panose="020B0604020202020204" pitchFamily="34" charset="0"/>
              </a:rPr>
              <a:t>Precisión</a:t>
            </a:r>
            <a:r>
              <a:rPr lang="es-PE" sz="900"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es-PE" sz="9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s-PE" sz="900" dirty="0">
                <a:solidFill>
                  <a:schemeClr val="tx1"/>
                </a:solidFill>
                <a:latin typeface="Arial" panose="020B0604020202020204" pitchFamily="34" charset="0"/>
                <a:ea typeface="Calibri" panose="020F0502020204030204" pitchFamily="34" charset="0"/>
                <a:cs typeface="Arial" panose="020B0604020202020204" pitchFamily="34" charset="0"/>
              </a:rPr>
              <a:t>La atomización y desestructuración se resuelven mediante la Organización del Territorio. </a:t>
            </a:r>
          </a:p>
          <a:p>
            <a:pPr>
              <a:lnSpc>
                <a:spcPct val="107000"/>
              </a:lnSpc>
              <a:spcAft>
                <a:spcPts val="600"/>
              </a:spcAft>
            </a:pPr>
            <a:r>
              <a:rPr lang="es-PE" sz="900" dirty="0">
                <a:solidFill>
                  <a:schemeClr val="tx1"/>
                </a:solidFill>
                <a:latin typeface="Arial" panose="020B0604020202020204" pitchFamily="34" charset="0"/>
                <a:ea typeface="Calibri" panose="020F0502020204030204" pitchFamily="34" charset="0"/>
                <a:cs typeface="Arial" panose="020B0604020202020204" pitchFamily="34" charset="0"/>
              </a:rPr>
              <a:t>Los </a:t>
            </a:r>
            <a:r>
              <a:rPr lang="es-PE" sz="900" b="1" dirty="0">
                <a:solidFill>
                  <a:schemeClr val="tx1"/>
                </a:solidFill>
                <a:latin typeface="Arial" panose="020B0604020202020204" pitchFamily="34" charset="0"/>
                <a:ea typeface="Calibri" panose="020F0502020204030204" pitchFamily="34" charset="0"/>
                <a:cs typeface="Arial" panose="020B0604020202020204" pitchFamily="34" charset="0"/>
              </a:rPr>
              <a:t>Estudios de Diagnostico y Zonificación </a:t>
            </a:r>
            <a:r>
              <a:rPr lang="es-PE" sz="900" dirty="0">
                <a:solidFill>
                  <a:schemeClr val="tx1"/>
                </a:solidFill>
                <a:latin typeface="Arial" panose="020B0604020202020204" pitchFamily="34" charset="0"/>
                <a:ea typeface="Calibri" panose="020F0502020204030204" pitchFamily="34" charset="0"/>
                <a:cs typeface="Arial" panose="020B0604020202020204" pitchFamily="34" charset="0"/>
              </a:rPr>
              <a:t>– EDZ  Instrumentos Técnicos. </a:t>
            </a:r>
          </a:p>
        </p:txBody>
      </p:sp>
    </p:spTree>
    <p:extLst>
      <p:ext uri="{BB962C8B-B14F-4D97-AF65-F5344CB8AC3E}">
        <p14:creationId xmlns:p14="http://schemas.microsoft.com/office/powerpoint/2010/main" val="350741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7" name="Rectángulo 6">
            <a:extLst>
              <a:ext uri="{FF2B5EF4-FFF2-40B4-BE49-F238E27FC236}">
                <a16:creationId xmlns:a16="http://schemas.microsoft.com/office/drawing/2014/main" xmlns="" id="{BCBEF684-60FC-407E-B91F-154B62C0D4A1}"/>
              </a:ext>
            </a:extLst>
          </p:cNvPr>
          <p:cNvSpPr/>
          <p:nvPr/>
        </p:nvSpPr>
        <p:spPr>
          <a:xfrm>
            <a:off x="-12186" y="749508"/>
            <a:ext cx="9144000" cy="43939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6" name="Google Shape;56;p13" descr="Imagen que contiene Interfaz de usuario gráfica&#10;&#10;Descripción generada automáticamente"/>
          <p:cNvPicPr preferRelativeResize="0"/>
          <p:nvPr/>
        </p:nvPicPr>
        <p:blipFill rotWithShape="1">
          <a:blip r:embed="rId3">
            <a:alphaModFix/>
          </a:blip>
          <a:srcRect l="21377" t="30090" r="18078" b="27782"/>
          <a:stretch/>
        </p:blipFill>
        <p:spPr>
          <a:xfrm>
            <a:off x="7542044" y="129199"/>
            <a:ext cx="1382712" cy="541337"/>
          </a:xfrm>
          <a:prstGeom prst="rect">
            <a:avLst/>
          </a:prstGeom>
          <a:noFill/>
          <a:ln>
            <a:noFill/>
          </a:ln>
        </p:spPr>
      </p:pic>
      <p:sp>
        <p:nvSpPr>
          <p:cNvPr id="57" name="Google Shape;57;p13"/>
          <p:cNvSpPr txBox="1">
            <a:spLocks noGrp="1"/>
          </p:cNvSpPr>
          <p:nvPr>
            <p:ph type="subTitle" idx="1"/>
          </p:nvPr>
        </p:nvSpPr>
        <p:spPr>
          <a:xfrm>
            <a:off x="194872" y="1763274"/>
            <a:ext cx="8729884" cy="1388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770"/>
              <a:buNone/>
            </a:pPr>
            <a:r>
              <a:rPr lang="es-PE" sz="3200" b="1" dirty="0">
                <a:solidFill>
                  <a:schemeClr val="bg1"/>
                </a:solidFill>
                <a:latin typeface="Calibri" panose="020F0502020204030204" pitchFamily="34" charset="0"/>
                <a:ea typeface="Montserrat"/>
                <a:cs typeface="Times New Roman" panose="02020603050405020304" pitchFamily="18" charset="0"/>
                <a:sym typeface="Montserrat"/>
              </a:rPr>
              <a:t>2) MARCO CONSTITUCIONAL Y  EL PROCESO TÉCNICO - GEOGRAFICO</a:t>
            </a:r>
            <a:endParaRPr lang="es-PE" sz="2400" b="1" dirty="0">
              <a:solidFill>
                <a:schemeClr val="bg1"/>
              </a:solidFill>
              <a:latin typeface="Montserrat"/>
              <a:ea typeface="Montserrat"/>
              <a:cs typeface="Montserrat"/>
              <a:sym typeface="Montserrat"/>
            </a:endParaRPr>
          </a:p>
        </p:txBody>
      </p:sp>
      <p:cxnSp>
        <p:nvCxnSpPr>
          <p:cNvPr id="58" name="Google Shape;58;p13"/>
          <p:cNvCxnSpPr>
            <a:cxnSpLocks/>
          </p:cNvCxnSpPr>
          <p:nvPr/>
        </p:nvCxnSpPr>
        <p:spPr>
          <a:xfrm>
            <a:off x="2130425" y="3088106"/>
            <a:ext cx="5034756" cy="0"/>
          </a:xfrm>
          <a:prstGeom prst="straightConnector1">
            <a:avLst/>
          </a:prstGeom>
          <a:noFill/>
          <a:ln w="9525" cap="flat" cmpd="sng">
            <a:solidFill>
              <a:srgbClr val="FFFFFF"/>
            </a:solidFill>
            <a:prstDash val="solid"/>
            <a:round/>
            <a:headEnd type="none" w="sm" len="sm"/>
            <a:tailEnd type="none" w="sm" len="sm"/>
          </a:ln>
        </p:spPr>
      </p:cxnSp>
      <p:pic>
        <p:nvPicPr>
          <p:cNvPr id="9" name="Imagen 8">
            <a:extLst>
              <a:ext uri="{FF2B5EF4-FFF2-40B4-BE49-F238E27FC236}">
                <a16:creationId xmlns:a16="http://schemas.microsoft.com/office/drawing/2014/main" xmlns="" id="{3E69216A-B735-459A-858E-1C47A39859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5" t="29483" r="45741" b="30413"/>
          <a:stretch/>
        </p:blipFill>
        <p:spPr bwMode="auto">
          <a:xfrm>
            <a:off x="121494" y="164484"/>
            <a:ext cx="3750965" cy="506052"/>
          </a:xfrm>
          <a:prstGeom prst="rect">
            <a:avLst/>
          </a:prstGeom>
          <a:noFill/>
        </p:spPr>
      </p:pic>
      <p:pic>
        <p:nvPicPr>
          <p:cNvPr id="2" name="Imagen 1">
            <a:extLst>
              <a:ext uri="{FF2B5EF4-FFF2-40B4-BE49-F238E27FC236}">
                <a16:creationId xmlns:a16="http://schemas.microsoft.com/office/drawing/2014/main" xmlns="" id="{6A3D0FC0-596B-4048-9BE1-5B50CCADC9D1}"/>
              </a:ext>
            </a:extLst>
          </p:cNvPr>
          <p:cNvPicPr>
            <a:picLocks noChangeAspect="1"/>
          </p:cNvPicPr>
          <p:nvPr/>
        </p:nvPicPr>
        <p:blipFill>
          <a:blip r:embed="rId5"/>
          <a:stretch>
            <a:fillRect/>
          </a:stretch>
        </p:blipFill>
        <p:spPr>
          <a:xfrm>
            <a:off x="3989776" y="231566"/>
            <a:ext cx="1164437" cy="371888"/>
          </a:xfrm>
          <a:prstGeom prst="rect">
            <a:avLst/>
          </a:prstGeom>
        </p:spPr>
      </p:pic>
    </p:spTree>
    <p:extLst>
      <p:ext uri="{BB962C8B-B14F-4D97-AF65-F5344CB8AC3E}">
        <p14:creationId xmlns:p14="http://schemas.microsoft.com/office/powerpoint/2010/main" val="2633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100" name="Google Shape;100;p18" descr="Imagen que contiene tabla&#10;&#10;Descripción generada automáticamente"/>
          <p:cNvPicPr preferRelativeResize="0"/>
          <p:nvPr/>
        </p:nvPicPr>
        <p:blipFill rotWithShape="1">
          <a:blip r:embed="rId3">
            <a:alphaModFix/>
          </a:blip>
          <a:srcRect/>
          <a:stretch/>
        </p:blipFill>
        <p:spPr>
          <a:xfrm>
            <a:off x="210150" y="188903"/>
            <a:ext cx="1335450" cy="282975"/>
          </a:xfrm>
          <a:prstGeom prst="rect">
            <a:avLst/>
          </a:prstGeom>
          <a:noFill/>
          <a:ln>
            <a:noFill/>
          </a:ln>
        </p:spPr>
      </p:pic>
      <p:pic>
        <p:nvPicPr>
          <p:cNvPr id="101" name="Google Shape;101;p18" descr="Imagen que contiene Interfaz de usuario gráfica&#10;&#10;Descripción generada automáticamente"/>
          <p:cNvPicPr preferRelativeResize="0"/>
          <p:nvPr/>
        </p:nvPicPr>
        <p:blipFill rotWithShape="1">
          <a:blip r:embed="rId4">
            <a:alphaModFix/>
          </a:blip>
          <a:srcRect l="21384" t="30092" r="18072" b="27779"/>
          <a:stretch/>
        </p:blipFill>
        <p:spPr>
          <a:xfrm>
            <a:off x="7769427" y="103177"/>
            <a:ext cx="1154798" cy="452126"/>
          </a:xfrm>
          <a:prstGeom prst="rect">
            <a:avLst/>
          </a:prstGeom>
          <a:noFill/>
          <a:ln>
            <a:noFill/>
          </a:ln>
        </p:spPr>
      </p:pic>
      <p:pic>
        <p:nvPicPr>
          <p:cNvPr id="104" name="Google Shape;104;p18"/>
          <p:cNvPicPr preferRelativeResize="0"/>
          <p:nvPr/>
        </p:nvPicPr>
        <p:blipFill>
          <a:blip r:embed="rId5">
            <a:alphaModFix/>
          </a:blip>
          <a:stretch>
            <a:fillRect/>
          </a:stretch>
        </p:blipFill>
        <p:spPr>
          <a:xfrm>
            <a:off x="0" y="67778"/>
            <a:ext cx="3707412" cy="452125"/>
          </a:xfrm>
          <a:prstGeom prst="rect">
            <a:avLst/>
          </a:prstGeom>
          <a:noFill/>
          <a:ln>
            <a:noFill/>
          </a:ln>
        </p:spPr>
      </p:pic>
      <p:pic>
        <p:nvPicPr>
          <p:cNvPr id="15" name="Imagen 14">
            <a:extLst>
              <a:ext uri="{FF2B5EF4-FFF2-40B4-BE49-F238E27FC236}">
                <a16:creationId xmlns:a16="http://schemas.microsoft.com/office/drawing/2014/main" xmlns="" id="{3D9B8D5C-7D40-47C6-B003-E701280254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5" t="29483" r="45741" b="30413"/>
          <a:stretch/>
        </p:blipFill>
        <p:spPr bwMode="auto">
          <a:xfrm>
            <a:off x="105075" y="140878"/>
            <a:ext cx="3441719" cy="307119"/>
          </a:xfrm>
          <a:prstGeom prst="rect">
            <a:avLst/>
          </a:prstGeom>
          <a:noFill/>
        </p:spPr>
      </p:pic>
      <p:pic>
        <p:nvPicPr>
          <p:cNvPr id="8" name="Imagen 7">
            <a:extLst>
              <a:ext uri="{FF2B5EF4-FFF2-40B4-BE49-F238E27FC236}">
                <a16:creationId xmlns:a16="http://schemas.microsoft.com/office/drawing/2014/main" xmlns="" id="{0A49EFE5-0EEF-475B-A2FA-9CF35C599787}"/>
              </a:ext>
            </a:extLst>
          </p:cNvPr>
          <p:cNvPicPr>
            <a:picLocks noChangeAspect="1"/>
          </p:cNvPicPr>
          <p:nvPr/>
        </p:nvPicPr>
        <p:blipFill>
          <a:blip r:embed="rId7"/>
          <a:stretch>
            <a:fillRect/>
          </a:stretch>
        </p:blipFill>
        <p:spPr>
          <a:xfrm>
            <a:off x="3623881" y="118343"/>
            <a:ext cx="1032196" cy="329654"/>
          </a:xfrm>
          <a:prstGeom prst="rect">
            <a:avLst/>
          </a:prstGeom>
        </p:spPr>
      </p:pic>
      <p:sp>
        <p:nvSpPr>
          <p:cNvPr id="4" name="AutoShape 31">
            <a:extLst>
              <a:ext uri="{FF2B5EF4-FFF2-40B4-BE49-F238E27FC236}">
                <a16:creationId xmlns:a16="http://schemas.microsoft.com/office/drawing/2014/main" xmlns="" id="{F3D6FB46-CD8B-E085-1C7E-8718AACDE83C}"/>
              </a:ext>
            </a:extLst>
          </p:cNvPr>
          <p:cNvSpPr>
            <a:spLocks noChangeArrowheads="1"/>
          </p:cNvSpPr>
          <p:nvPr/>
        </p:nvSpPr>
        <p:spPr bwMode="auto">
          <a:xfrm>
            <a:off x="0" y="552912"/>
            <a:ext cx="3893518" cy="288468"/>
          </a:xfrm>
          <a:prstGeom prst="flowChartDelay">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0070C0"/>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70C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70C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70C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70C0"/>
                </a:solidFill>
                <a:latin typeface="Calibri" panose="020F0502020204030204" pitchFamily="34" charset="0"/>
              </a:defRPr>
            </a:lvl9pPr>
          </a:lstStyle>
          <a:p>
            <a:pPr algn="just" eaLnBrk="1" hangingPunct="1">
              <a:spcBef>
                <a:spcPct val="0"/>
              </a:spcBef>
              <a:buFontTx/>
              <a:buNone/>
            </a:pPr>
            <a:r>
              <a:rPr lang="es-ES" altLang="es-PE" sz="1050" b="1" dirty="0">
                <a:solidFill>
                  <a:srgbClr val="000000"/>
                </a:solidFill>
                <a:latin typeface="Arial" panose="020B0604020202020204" pitchFamily="34" charset="0"/>
              </a:rPr>
              <a:t>MARCO GENERAL  NORMATIVO</a:t>
            </a:r>
          </a:p>
        </p:txBody>
      </p:sp>
      <p:sp>
        <p:nvSpPr>
          <p:cNvPr id="6" name="Rectángulo 5">
            <a:extLst>
              <a:ext uri="{FF2B5EF4-FFF2-40B4-BE49-F238E27FC236}">
                <a16:creationId xmlns:a16="http://schemas.microsoft.com/office/drawing/2014/main" xmlns="" id="{76D0CF2D-4FD4-1777-6237-2BDBD155D430}"/>
              </a:ext>
            </a:extLst>
          </p:cNvPr>
          <p:cNvSpPr/>
          <p:nvPr/>
        </p:nvSpPr>
        <p:spPr>
          <a:xfrm>
            <a:off x="319624" y="1395823"/>
            <a:ext cx="3012619" cy="1600438"/>
          </a:xfrm>
          <a:prstGeom prst="rect">
            <a:avLst/>
          </a:prstGeom>
        </p:spPr>
        <p:txBody>
          <a:bodyPr wrap="square">
            <a:spAutoFit/>
          </a:bodyPr>
          <a:lstStyle/>
          <a:p>
            <a:pPr algn="just"/>
            <a:r>
              <a:rPr lang="es-MX" b="1" dirty="0">
                <a:solidFill>
                  <a:schemeClr val="tx1"/>
                </a:solidFill>
                <a:latin typeface="Calibri" panose="020F0502020204030204" pitchFamily="34" charset="0"/>
                <a:cs typeface="Calibri" panose="020F0502020204030204" pitchFamily="34" charset="0"/>
              </a:rPr>
              <a:t>CONSTITUCIÓN POLÍTICA DEL PERÚ</a:t>
            </a:r>
          </a:p>
          <a:p>
            <a:pPr algn="just"/>
            <a:endParaRPr lang="es-MX" dirty="0">
              <a:latin typeface="Calibri" panose="020F0502020204030204" pitchFamily="34" charset="0"/>
              <a:cs typeface="Calibri" panose="020F0502020204030204" pitchFamily="34" charset="0"/>
            </a:endParaRPr>
          </a:p>
          <a:p>
            <a:pPr algn="just"/>
            <a:r>
              <a:rPr lang="es-MX" b="1" dirty="0">
                <a:latin typeface="Calibri" panose="020F0502020204030204" pitchFamily="34" charset="0"/>
                <a:cs typeface="Calibri" panose="020F0502020204030204" pitchFamily="34" charset="0"/>
              </a:rPr>
              <a:t>Artículo 102°.- Son atribuciones del Congreso: </a:t>
            </a:r>
          </a:p>
          <a:p>
            <a:pPr algn="just"/>
            <a:r>
              <a:rPr lang="es-MX" b="1" dirty="0">
                <a:latin typeface="Calibri" panose="020F0502020204030204" pitchFamily="34" charset="0"/>
                <a:cs typeface="Calibri" panose="020F0502020204030204" pitchFamily="34" charset="0"/>
              </a:rPr>
              <a:t>(…)</a:t>
            </a:r>
          </a:p>
          <a:p>
            <a:pPr algn="just"/>
            <a:r>
              <a:rPr lang="es-MX" b="1" dirty="0">
                <a:latin typeface="Calibri" panose="020F0502020204030204" pitchFamily="34" charset="0"/>
                <a:cs typeface="Calibri" panose="020F0502020204030204" pitchFamily="34" charset="0"/>
              </a:rPr>
              <a:t>7. Aprobar la demarcación territorial que proponga el Poder Ejecutivo.</a:t>
            </a:r>
          </a:p>
        </p:txBody>
      </p:sp>
      <p:sp>
        <p:nvSpPr>
          <p:cNvPr id="7" name="Rectángulo 6">
            <a:extLst>
              <a:ext uri="{FF2B5EF4-FFF2-40B4-BE49-F238E27FC236}">
                <a16:creationId xmlns:a16="http://schemas.microsoft.com/office/drawing/2014/main" xmlns="" id="{5EE7BF0D-FA8C-A011-4BB1-CFBF50C46412}"/>
              </a:ext>
            </a:extLst>
          </p:cNvPr>
          <p:cNvSpPr/>
          <p:nvPr/>
        </p:nvSpPr>
        <p:spPr>
          <a:xfrm>
            <a:off x="4300505" y="1268523"/>
            <a:ext cx="4135211" cy="2677656"/>
          </a:xfrm>
          <a:prstGeom prst="rect">
            <a:avLst/>
          </a:prstGeom>
        </p:spPr>
        <p:txBody>
          <a:bodyPr wrap="square">
            <a:spAutoFit/>
          </a:bodyPr>
          <a:lstStyle/>
          <a:p>
            <a:pPr algn="just"/>
            <a:r>
              <a:rPr lang="es-MX" sz="1200" b="1" dirty="0">
                <a:solidFill>
                  <a:schemeClr val="tx1"/>
                </a:solidFill>
                <a:latin typeface="+mn-lt"/>
                <a:cs typeface="Calibri" panose="020F0502020204030204" pitchFamily="34" charset="0"/>
              </a:rPr>
              <a:t>LEY N° 27795 (27.07.2002)</a:t>
            </a:r>
          </a:p>
          <a:p>
            <a:pPr algn="just"/>
            <a:endParaRPr lang="es-MX" sz="1200" dirty="0">
              <a:latin typeface="+mn-lt"/>
              <a:cs typeface="Calibri" panose="020F0502020204030204" pitchFamily="34" charset="0"/>
            </a:endParaRPr>
          </a:p>
          <a:p>
            <a:pPr algn="just"/>
            <a:r>
              <a:rPr lang="es-MX" sz="1200" b="1" dirty="0">
                <a:latin typeface="+mn-lt"/>
              </a:rPr>
              <a:t>Artículo 1</a:t>
            </a:r>
            <a:r>
              <a:rPr lang="es-MX" sz="1200" dirty="0">
                <a:latin typeface="+mn-lt"/>
              </a:rPr>
              <a:t>.- Objeto de la Ley: </a:t>
            </a:r>
          </a:p>
          <a:p>
            <a:pPr algn="just"/>
            <a:endParaRPr lang="es-MX" sz="1200" dirty="0">
              <a:latin typeface="+mn-lt"/>
            </a:endParaRPr>
          </a:p>
          <a:p>
            <a:pPr marL="342900" indent="-342900" algn="just">
              <a:buAutoNum type="alphaLcParenR"/>
            </a:pPr>
            <a:r>
              <a:rPr lang="es-MX" sz="1200" dirty="0">
                <a:latin typeface="+mn-lt"/>
              </a:rPr>
              <a:t>Establecer </a:t>
            </a:r>
            <a:r>
              <a:rPr lang="es-MX" sz="1200" b="1" dirty="0">
                <a:solidFill>
                  <a:srgbClr val="0070C0"/>
                </a:solidFill>
                <a:latin typeface="+mn-lt"/>
              </a:rPr>
              <a:t>las definiciones básicas, criterios técnicos y los procedimientos</a:t>
            </a:r>
            <a:r>
              <a:rPr lang="es-MX" sz="1200" b="1" dirty="0">
                <a:solidFill>
                  <a:schemeClr val="accent1">
                    <a:lumMod val="75000"/>
                  </a:schemeClr>
                </a:solidFill>
                <a:latin typeface="+mn-lt"/>
              </a:rPr>
              <a:t> </a:t>
            </a:r>
            <a:r>
              <a:rPr lang="es-MX" sz="1200" dirty="0">
                <a:latin typeface="+mn-lt"/>
              </a:rPr>
              <a:t>para el tratamiento de demarcación territorial.</a:t>
            </a:r>
          </a:p>
          <a:p>
            <a:pPr algn="just"/>
            <a:endParaRPr lang="es-MX" sz="1200" dirty="0">
              <a:latin typeface="+mn-lt"/>
            </a:endParaRPr>
          </a:p>
          <a:p>
            <a:pPr marL="266700" indent="-266700" algn="just"/>
            <a:r>
              <a:rPr lang="es-MX" sz="1200" dirty="0">
                <a:latin typeface="+mn-lt"/>
              </a:rPr>
              <a:t>b) Competencia exclusiva del </a:t>
            </a:r>
            <a:r>
              <a:rPr lang="es-MX" sz="1200" b="1" dirty="0">
                <a:solidFill>
                  <a:srgbClr val="0070C0"/>
                </a:solidFill>
                <a:latin typeface="+mn-lt"/>
              </a:rPr>
              <a:t>Poder Ejecutivo de conformidad con el numeral 7) del Artículo 102 de la Constitución Política del Perú.</a:t>
            </a:r>
          </a:p>
          <a:p>
            <a:pPr marL="266700" algn="just"/>
            <a:endParaRPr lang="es-MX" sz="1200" b="1" u="sng" dirty="0">
              <a:solidFill>
                <a:srgbClr val="0070C0"/>
              </a:solidFill>
              <a:latin typeface="+mn-lt"/>
            </a:endParaRPr>
          </a:p>
          <a:p>
            <a:pPr marL="266700" indent="-180975" algn="just"/>
            <a:r>
              <a:rPr lang="es-MX" sz="1200" b="1" dirty="0">
                <a:solidFill>
                  <a:schemeClr val="tx1"/>
                </a:solidFill>
                <a:latin typeface="+mn-lt"/>
              </a:rPr>
              <a:t>c) </a:t>
            </a:r>
            <a:r>
              <a:rPr lang="es-MX" sz="1200" dirty="0">
                <a:solidFill>
                  <a:srgbClr val="0070C0"/>
                </a:solidFill>
                <a:latin typeface="+mn-lt"/>
              </a:rPr>
              <a:t>L</a:t>
            </a:r>
            <a:r>
              <a:rPr lang="es-MX" sz="1200" b="1" dirty="0">
                <a:solidFill>
                  <a:srgbClr val="0070C0"/>
                </a:solidFill>
                <a:latin typeface="+mn-lt"/>
              </a:rPr>
              <a:t>ograr el saneamiento de límites y la organización racional del territorio </a:t>
            </a:r>
            <a:r>
              <a:rPr lang="es-MX" sz="1200" dirty="0">
                <a:latin typeface="+mn-lt"/>
              </a:rPr>
              <a:t>de la República.</a:t>
            </a:r>
            <a:endParaRPr lang="es-MX" sz="1200" dirty="0">
              <a:latin typeface="+mn-lt"/>
              <a:cs typeface="Calibri" panose="020F0502020204030204" pitchFamily="34" charset="0"/>
            </a:endParaRPr>
          </a:p>
        </p:txBody>
      </p:sp>
      <p:sp>
        <p:nvSpPr>
          <p:cNvPr id="9" name="Flecha: a la derecha 8">
            <a:extLst>
              <a:ext uri="{FF2B5EF4-FFF2-40B4-BE49-F238E27FC236}">
                <a16:creationId xmlns:a16="http://schemas.microsoft.com/office/drawing/2014/main" xmlns="" id="{D976F26B-F575-FE4A-C08C-07A339D29B8B}"/>
              </a:ext>
            </a:extLst>
          </p:cNvPr>
          <p:cNvSpPr/>
          <p:nvPr/>
        </p:nvSpPr>
        <p:spPr>
          <a:xfrm>
            <a:off x="3763181" y="2406229"/>
            <a:ext cx="260674" cy="402245"/>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dirty="0">
              <a:highlight>
                <a:srgbClr val="FF0000"/>
              </a:highlight>
            </a:endParaRPr>
          </a:p>
        </p:txBody>
      </p:sp>
    </p:spTree>
    <p:extLst>
      <p:ext uri="{BB962C8B-B14F-4D97-AF65-F5344CB8AC3E}">
        <p14:creationId xmlns:p14="http://schemas.microsoft.com/office/powerpoint/2010/main" val="76982447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2761</TotalTime>
  <Words>2508</Words>
  <Application>Microsoft Office PowerPoint</Application>
  <PresentationFormat>Presentación en pantalla (16:9)</PresentationFormat>
  <Paragraphs>251</Paragraphs>
  <Slides>32</Slides>
  <Notes>29</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6" baseType="lpstr">
      <vt:lpstr>Tahoma</vt:lpstr>
      <vt:lpstr>Arial Narrow</vt:lpstr>
      <vt:lpstr>Helvetica</vt:lpstr>
      <vt:lpstr>Roboto</vt:lpstr>
      <vt:lpstr>Calibri</vt:lpstr>
      <vt:lpstr>Verdana</vt:lpstr>
      <vt:lpstr>Times New Roman</vt:lpstr>
      <vt:lpstr>Arial Black</vt:lpstr>
      <vt:lpstr>Lucida Sans Unicode</vt:lpstr>
      <vt:lpstr>Wingdings</vt:lpstr>
      <vt:lpstr>Arial</vt:lpstr>
      <vt:lpstr>Montserrat</vt:lpstr>
      <vt:lpstr>Simple Light</vt:lpstr>
      <vt:lpstr>Imagen</vt:lpstr>
      <vt:lpstr>VICEMINISTERIO DE GOBERNANZA TERRITORIAL</vt:lpstr>
      <vt:lpstr>Presentación de PowerPoint</vt:lpstr>
      <vt:lpstr>Presentación de PowerPoint</vt:lpstr>
      <vt:lpstr>SITUACION ACTUAL</vt:lpstr>
      <vt:lpstr>SITUACION ACTUAL</vt:lpstr>
      <vt:lpstr>SITUACION ACTUAL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CAMPAÑA COMUNICACIONAL</dc:title>
  <dc:creator>Zendy Manzaneda Cipriani</dc:creator>
  <cp:lastModifiedBy>Roberto Miranda Chuman</cp:lastModifiedBy>
  <cp:revision>172</cp:revision>
  <cp:lastPrinted>2023-04-12T03:39:02Z</cp:lastPrinted>
  <dcterms:modified xsi:type="dcterms:W3CDTF">2023-04-13T16:52:44Z</dcterms:modified>
</cp:coreProperties>
</file>