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8" r:id="rId3"/>
    <p:sldId id="267" r:id="rId4"/>
    <p:sldId id="264" r:id="rId5"/>
    <p:sldId id="294" r:id="rId6"/>
    <p:sldId id="300" r:id="rId7"/>
    <p:sldId id="295" r:id="rId8"/>
    <p:sldId id="302" r:id="rId9"/>
    <p:sldId id="301" r:id="rId10"/>
    <p:sldId id="297" r:id="rId11"/>
    <p:sldId id="298" r:id="rId12"/>
    <p:sldId id="299" r:id="rId13"/>
    <p:sldId id="293"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00"/>
    <a:srgbClr val="006725"/>
    <a:srgbClr val="08C836"/>
    <a:srgbClr val="FCD300"/>
    <a:srgbClr val="DAAD08"/>
    <a:srgbClr val="E3D6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4" autoAdjust="0"/>
    <p:restoredTop sz="94648" autoAdjust="0"/>
  </p:normalViewPr>
  <p:slideViewPr>
    <p:cSldViewPr snapToGrid="0" snapToObjects="1">
      <p:cViewPr varScale="1">
        <p:scale>
          <a:sx n="108" d="100"/>
          <a:sy n="108" d="100"/>
        </p:scale>
        <p:origin x="81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w="25306">
          <a:noFill/>
        </a:ln>
      </c:spPr>
    </c:plotArea>
    <c:plotVisOnly val="1"/>
    <c:dispBlanksAs val="gap"/>
    <c:showDLblsOverMax val="0"/>
  </c:chart>
  <c:spPr>
    <a:noFill/>
    <a:ln>
      <a:noFill/>
    </a:ln>
    <a:effectLst/>
  </c:spPr>
  <c:txPr>
    <a:bodyPr/>
    <a:lstStyle/>
    <a:p>
      <a:pPr>
        <a:defRPr/>
      </a:pPr>
      <a:endParaRPr lang="es-P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C89DC-E22E-6B4D-BBCB-AE79445049A9}"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43F-E41D-B944-AB69-251B7D9709D4}" type="slidenum">
              <a:rPr lang="en-US" smtClean="0"/>
              <a:t>‹Nº›</a:t>
            </a:fld>
            <a:endParaRPr lang="en-US"/>
          </a:p>
        </p:txBody>
      </p:sp>
    </p:spTree>
    <p:extLst>
      <p:ext uri="{BB962C8B-B14F-4D97-AF65-F5344CB8AC3E}">
        <p14:creationId xmlns:p14="http://schemas.microsoft.com/office/powerpoint/2010/main" val="59271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290E43F-E41D-B944-AB69-251B7D9709D4}" type="slidenum">
              <a:rPr lang="en-US" smtClean="0"/>
              <a:t>1</a:t>
            </a:fld>
            <a:endParaRPr lang="en-US"/>
          </a:p>
        </p:txBody>
      </p:sp>
    </p:spTree>
    <p:extLst>
      <p:ext uri="{BB962C8B-B14F-4D97-AF65-F5344CB8AC3E}">
        <p14:creationId xmlns:p14="http://schemas.microsoft.com/office/powerpoint/2010/main" val="217755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x-non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11375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346932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208806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cxnSp>
        <p:nvCxnSpPr>
          <p:cNvPr id="5" name="Straight Connector 6">
            <a:extLst>
              <a:ext uri="{FF2B5EF4-FFF2-40B4-BE49-F238E27FC236}">
                <a16:creationId xmlns:a16="http://schemas.microsoft.com/office/drawing/2014/main" id="{6ADABF49-6E2C-4DD2-BD0F-2B9479200F9E}"/>
              </a:ext>
            </a:extLst>
          </p:cNvPr>
          <p:cNvCxnSpPr/>
          <p:nvPr userDrawn="1"/>
        </p:nvCxnSpPr>
        <p:spPr>
          <a:xfrm>
            <a:off x="457200" y="4800600"/>
            <a:ext cx="648771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ight Triangle 7">
            <a:extLst>
              <a:ext uri="{FF2B5EF4-FFF2-40B4-BE49-F238E27FC236}">
                <a16:creationId xmlns:a16="http://schemas.microsoft.com/office/drawing/2014/main" id="{0550F8E7-2BE8-4D46-84A3-DBC42BDD0404}"/>
              </a:ext>
            </a:extLst>
          </p:cNvPr>
          <p:cNvSpPr/>
          <p:nvPr userDrawn="1"/>
        </p:nvSpPr>
        <p:spPr>
          <a:xfrm rot="5400000">
            <a:off x="457200" y="514350"/>
            <a:ext cx="271463" cy="27146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2" name="Title 1"/>
          <p:cNvSpPr>
            <a:spLocks noGrp="1"/>
          </p:cNvSpPr>
          <p:nvPr>
            <p:ph type="ctrTitle"/>
          </p:nvPr>
        </p:nvSpPr>
        <p:spPr>
          <a:xfrm>
            <a:off x="510773" y="578513"/>
            <a:ext cx="6858000" cy="549029"/>
          </a:xfrm>
        </p:spPr>
        <p:txBody>
          <a:bodyPr anchor="b">
            <a:normAutofit/>
          </a:bodyPr>
          <a:lstStyle>
            <a:lvl1pPr algn="l">
              <a:defRPr sz="3300">
                <a:solidFill>
                  <a:schemeClr val="tx1"/>
                </a:solidFill>
              </a:defRPr>
            </a:lvl1pPr>
          </a:lstStyle>
          <a:p>
            <a:r>
              <a:rPr lang="en-US" dirty="0"/>
              <a:t>Click to edit Master title style</a:t>
            </a:r>
          </a:p>
        </p:txBody>
      </p:sp>
      <p:sp>
        <p:nvSpPr>
          <p:cNvPr id="18" name="Subtitle 2"/>
          <p:cNvSpPr>
            <a:spLocks noGrp="1"/>
          </p:cNvSpPr>
          <p:nvPr>
            <p:ph type="subTitle" idx="1"/>
          </p:nvPr>
        </p:nvSpPr>
        <p:spPr>
          <a:xfrm>
            <a:off x="510773" y="1057698"/>
            <a:ext cx="6858000" cy="215292"/>
          </a:xfrm>
        </p:spPr>
        <p:txBody>
          <a:bodyPr>
            <a:normAutofit/>
          </a:bodyPr>
          <a:lstStyle>
            <a:lvl1pPr marL="0" indent="0" algn="l">
              <a:buNone/>
              <a:defRPr sz="90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3" name="Picture Placeholder 2"/>
          <p:cNvSpPr>
            <a:spLocks noGrp="1"/>
          </p:cNvSpPr>
          <p:nvPr>
            <p:ph type="pic" sz="quarter" idx="10"/>
          </p:nvPr>
        </p:nvSpPr>
        <p:spPr>
          <a:xfrm>
            <a:off x="0" y="1387090"/>
            <a:ext cx="9144000" cy="3153965"/>
          </a:xfrm>
        </p:spPr>
        <p:txBody>
          <a:bodyPr rtlCol="0">
            <a:normAutofit/>
          </a:bodyPr>
          <a:lstStyle/>
          <a:p>
            <a:pPr lvl="0"/>
            <a:endParaRPr lang="en-US" noProof="0"/>
          </a:p>
        </p:txBody>
      </p:sp>
    </p:spTree>
    <p:extLst>
      <p:ext uri="{BB962C8B-B14F-4D97-AF65-F5344CB8AC3E}">
        <p14:creationId xmlns:p14="http://schemas.microsoft.com/office/powerpoint/2010/main" val="33056725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227450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840546AD-48BD-9346-8329-D451901D644A}"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382689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840546AD-48BD-9346-8329-D451901D644A}"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228481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840546AD-48BD-9346-8329-D451901D644A}"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44289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840546AD-48BD-9346-8329-D451901D644A}"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407202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546AD-48BD-9346-8329-D451901D644A}"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118225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840546AD-48BD-9346-8329-D451901D644A}"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364688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840546AD-48BD-9346-8329-D451901D644A}"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‹Nº›</a:t>
            </a:fld>
            <a:endParaRPr lang="en-US"/>
          </a:p>
        </p:txBody>
      </p:sp>
    </p:spTree>
    <p:extLst>
      <p:ext uri="{BB962C8B-B14F-4D97-AF65-F5344CB8AC3E}">
        <p14:creationId xmlns:p14="http://schemas.microsoft.com/office/powerpoint/2010/main" val="305186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0546AD-48BD-9346-8329-D451901D644A}" type="datetimeFigureOut">
              <a:rPr lang="en-US" smtClean="0"/>
              <a:t>4/27/2023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FAC9F5-6142-144E-853D-B104371D383F}" type="slidenum">
              <a:rPr lang="en-US" smtClean="0"/>
              <a:t>‹Nº›</a:t>
            </a:fld>
            <a:endParaRPr lang="en-US"/>
          </a:p>
        </p:txBody>
      </p:sp>
    </p:spTree>
    <p:extLst>
      <p:ext uri="{BB962C8B-B14F-4D97-AF65-F5344CB8AC3E}">
        <p14:creationId xmlns:p14="http://schemas.microsoft.com/office/powerpoint/2010/main" val="256286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377"/>
            <a:ext cx="9144000" cy="51435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771803" y="4877066"/>
            <a:ext cx="3049634" cy="246221"/>
          </a:xfrm>
          <a:prstGeom prst="rect">
            <a:avLst/>
          </a:prstGeom>
          <a:noFill/>
        </p:spPr>
        <p:txBody>
          <a:bodyPr wrap="square" rtlCol="0">
            <a:spAutoFit/>
          </a:bodyPr>
          <a:lstStyle/>
          <a:p>
            <a:pPr algn="ctr"/>
            <a:r>
              <a:rPr lang="en-US" sz="1000" b="1" dirty="0">
                <a:solidFill>
                  <a:schemeClr val="bg1"/>
                </a:solidFill>
                <a:latin typeface="Open Sans"/>
                <a:cs typeface="Open Sans"/>
              </a:rPr>
              <a:t>www.Remurpe.com</a:t>
            </a:r>
            <a:endParaRPr lang="en-US" sz="1000"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44" y="40765"/>
            <a:ext cx="4250080" cy="466891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385" y="4731629"/>
            <a:ext cx="358695" cy="289826"/>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46" y="4732153"/>
            <a:ext cx="289826" cy="289826"/>
          </a:xfrm>
          <a:prstGeom prst="rect">
            <a:avLst/>
          </a:prstGeom>
        </p:spPr>
      </p:pic>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588" y="4702970"/>
            <a:ext cx="347145" cy="347145"/>
          </a:xfrm>
          <a:prstGeom prst="rect">
            <a:avLst/>
          </a:prstGeom>
        </p:spPr>
      </p:pic>
      <p:sp>
        <p:nvSpPr>
          <p:cNvPr id="17" name="Subtítulo 2"/>
          <p:cNvSpPr txBox="1">
            <a:spLocks/>
          </p:cNvSpPr>
          <p:nvPr/>
        </p:nvSpPr>
        <p:spPr>
          <a:xfrm>
            <a:off x="4700687" y="119997"/>
            <a:ext cx="4632157" cy="36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2200" dirty="0">
                <a:solidFill>
                  <a:srgbClr val="FFFF00"/>
                </a:solidFill>
                <a:latin typeface="Roboto Black" panose="02000000000000000000" pitchFamily="2" charset="0"/>
                <a:ea typeface="Roboto Black" panose="02000000000000000000" pitchFamily="2" charset="0"/>
                <a:cs typeface="Arial" panose="020B0604020202020204" pitchFamily="34" charset="0"/>
              </a:rPr>
              <a:t>JULIO CÉSAR CHÁVEZ RODRIGO</a:t>
            </a:r>
          </a:p>
        </p:txBody>
      </p:sp>
      <p:sp>
        <p:nvSpPr>
          <p:cNvPr id="18" name="Rectángulo 17"/>
          <p:cNvSpPr/>
          <p:nvPr/>
        </p:nvSpPr>
        <p:spPr>
          <a:xfrm>
            <a:off x="4826434" y="504606"/>
            <a:ext cx="3120588" cy="45719"/>
          </a:xfrm>
          <a:prstGeom prst="rect">
            <a:avLst/>
          </a:prstGeom>
          <a:solidFill>
            <a:srgbClr val="FFC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ubtítulo 2"/>
          <p:cNvSpPr txBox="1">
            <a:spLocks/>
          </p:cNvSpPr>
          <p:nvPr/>
        </p:nvSpPr>
        <p:spPr>
          <a:xfrm>
            <a:off x="4710549" y="568072"/>
            <a:ext cx="3638594" cy="36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9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Presidente Remurpe – Alcalde Provincial de Celendín - Cajamarca</a:t>
            </a:r>
          </a:p>
        </p:txBody>
      </p:sp>
      <p:sp>
        <p:nvSpPr>
          <p:cNvPr id="20" name="Subtítulo 2"/>
          <p:cNvSpPr txBox="1">
            <a:spLocks/>
          </p:cNvSpPr>
          <p:nvPr/>
        </p:nvSpPr>
        <p:spPr>
          <a:xfrm>
            <a:off x="4700687" y="1158116"/>
            <a:ext cx="4632157" cy="36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1400" dirty="0">
                <a:solidFill>
                  <a:schemeClr val="bg1"/>
                </a:solidFill>
                <a:latin typeface="Roboto Black" panose="02000000000000000000" pitchFamily="2" charset="0"/>
                <a:ea typeface="Roboto Black" panose="02000000000000000000" pitchFamily="2" charset="0"/>
                <a:cs typeface="Arial" panose="020B0604020202020204" pitchFamily="34" charset="0"/>
              </a:rPr>
              <a:t>HÉCTOR LOLO ANTONIO</a:t>
            </a:r>
          </a:p>
        </p:txBody>
      </p:sp>
      <p:sp>
        <p:nvSpPr>
          <p:cNvPr id="21" name="Rectángulo 20"/>
          <p:cNvSpPr/>
          <p:nvPr/>
        </p:nvSpPr>
        <p:spPr>
          <a:xfrm>
            <a:off x="4781398" y="1411454"/>
            <a:ext cx="2380842" cy="52939"/>
          </a:xfrm>
          <a:prstGeom prst="rect">
            <a:avLst/>
          </a:prstGeom>
          <a:solidFill>
            <a:srgbClr val="006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ubtítulo 2"/>
          <p:cNvSpPr txBox="1">
            <a:spLocks/>
          </p:cNvSpPr>
          <p:nvPr/>
        </p:nvSpPr>
        <p:spPr>
          <a:xfrm>
            <a:off x="4710549" y="1480532"/>
            <a:ext cx="3638594" cy="2513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Vicepresidente Remurpe – Alcalde Provincial e </a:t>
            </a:r>
            <a:r>
              <a:rPr lang="es-PE" sz="800" dirty="0" err="1">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Tayacaja</a:t>
            </a:r>
            <a:r>
              <a:rPr lang="es-PE"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 – Huancavelica</a:t>
            </a:r>
          </a:p>
        </p:txBody>
      </p:sp>
      <p:sp>
        <p:nvSpPr>
          <p:cNvPr id="29" name="Subtítulo 2"/>
          <p:cNvSpPr txBox="1">
            <a:spLocks/>
          </p:cNvSpPr>
          <p:nvPr/>
        </p:nvSpPr>
        <p:spPr>
          <a:xfrm>
            <a:off x="4700687" y="1682669"/>
            <a:ext cx="4632157" cy="36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1400" dirty="0">
                <a:solidFill>
                  <a:schemeClr val="bg1"/>
                </a:solidFill>
                <a:latin typeface="Roboto Black" panose="02000000000000000000" pitchFamily="2" charset="0"/>
                <a:ea typeface="Roboto Black" panose="02000000000000000000" pitchFamily="2" charset="0"/>
                <a:cs typeface="Arial" panose="020B0604020202020204" pitchFamily="34" charset="0"/>
              </a:rPr>
              <a:t>SEGUNDO HERMINIO VÁSQUEZ MONTENEGRO</a:t>
            </a:r>
          </a:p>
        </p:txBody>
      </p:sp>
      <p:sp>
        <p:nvSpPr>
          <p:cNvPr id="30" name="Rectángulo 29"/>
          <p:cNvSpPr/>
          <p:nvPr/>
        </p:nvSpPr>
        <p:spPr>
          <a:xfrm>
            <a:off x="4781398" y="1936007"/>
            <a:ext cx="2380842" cy="52939"/>
          </a:xfrm>
          <a:prstGeom prst="rect">
            <a:avLst/>
          </a:prstGeom>
          <a:solidFill>
            <a:srgbClr val="006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ubtítulo 2"/>
          <p:cNvSpPr txBox="1">
            <a:spLocks/>
          </p:cNvSpPr>
          <p:nvPr/>
        </p:nvSpPr>
        <p:spPr>
          <a:xfrm>
            <a:off x="4710548" y="2005085"/>
            <a:ext cx="4377793" cy="2513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Secretario de economía y organización</a:t>
            </a:r>
            <a:r>
              <a:rPr lang="es-PE"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 Remurpe – Alcalde </a:t>
            </a:r>
            <a:r>
              <a:rPr lang="en-US" sz="800" dirty="0"/>
              <a:t> </a:t>
            </a:r>
            <a:r>
              <a:rPr lang="en-US" sz="800" dirty="0" err="1"/>
              <a:t>Distrital</a:t>
            </a:r>
            <a:r>
              <a:rPr lang="en-US" sz="800" dirty="0"/>
              <a:t> de </a:t>
            </a:r>
            <a:r>
              <a:rPr lang="en-US" sz="800" dirty="0" err="1"/>
              <a:t>Soritor</a:t>
            </a:r>
            <a:r>
              <a:rPr lang="en-US" sz="800" dirty="0"/>
              <a:t> – San Martin</a:t>
            </a:r>
            <a:endParaRPr lang="es-PE"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endParaRPr>
          </a:p>
        </p:txBody>
      </p:sp>
      <p:sp>
        <p:nvSpPr>
          <p:cNvPr id="32" name="Subtítulo 2"/>
          <p:cNvSpPr txBox="1">
            <a:spLocks/>
          </p:cNvSpPr>
          <p:nvPr/>
        </p:nvSpPr>
        <p:spPr>
          <a:xfrm>
            <a:off x="4690825" y="2196278"/>
            <a:ext cx="4632157" cy="36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1400" dirty="0">
                <a:solidFill>
                  <a:schemeClr val="bg1"/>
                </a:solidFill>
                <a:latin typeface="Roboto Black" panose="02000000000000000000" pitchFamily="2" charset="0"/>
                <a:ea typeface="Roboto Black" panose="02000000000000000000" pitchFamily="2" charset="0"/>
                <a:cs typeface="Arial" panose="020B0604020202020204" pitchFamily="34" charset="0"/>
              </a:rPr>
              <a:t>CHRISTIAN ROBER FERNÁNDEZ JULCA</a:t>
            </a:r>
          </a:p>
        </p:txBody>
      </p:sp>
      <p:sp>
        <p:nvSpPr>
          <p:cNvPr id="33" name="Rectángulo 32"/>
          <p:cNvSpPr/>
          <p:nvPr/>
        </p:nvSpPr>
        <p:spPr>
          <a:xfrm>
            <a:off x="4771536" y="2449616"/>
            <a:ext cx="2380842" cy="52939"/>
          </a:xfrm>
          <a:prstGeom prst="rect">
            <a:avLst/>
          </a:prstGeom>
          <a:solidFill>
            <a:srgbClr val="006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Subtítulo 2"/>
          <p:cNvSpPr txBox="1">
            <a:spLocks/>
          </p:cNvSpPr>
          <p:nvPr/>
        </p:nvSpPr>
        <p:spPr>
          <a:xfrm>
            <a:off x="4700686" y="2518694"/>
            <a:ext cx="4308142" cy="2513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Secretario de desarrollo económico local</a:t>
            </a:r>
            <a:r>
              <a:rPr lang="es-PE"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 Remurpe – Alcalde  Distrital de </a:t>
            </a:r>
            <a:r>
              <a:rPr lang="es-PE" sz="800" dirty="0" err="1">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Tipan</a:t>
            </a:r>
            <a:r>
              <a:rPr lang="es-PE"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 Arequipa</a:t>
            </a:r>
          </a:p>
        </p:txBody>
      </p:sp>
      <p:sp>
        <p:nvSpPr>
          <p:cNvPr id="35" name="Subtítulo 2"/>
          <p:cNvSpPr txBox="1">
            <a:spLocks/>
          </p:cNvSpPr>
          <p:nvPr/>
        </p:nvSpPr>
        <p:spPr>
          <a:xfrm>
            <a:off x="4710549" y="2725566"/>
            <a:ext cx="4632157" cy="36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1400" dirty="0">
                <a:solidFill>
                  <a:schemeClr val="bg1"/>
                </a:solidFill>
                <a:latin typeface="Roboto Black" panose="02000000000000000000" pitchFamily="2" charset="0"/>
                <a:ea typeface="Roboto Black" panose="02000000000000000000" pitchFamily="2" charset="0"/>
                <a:cs typeface="Arial" panose="020B0604020202020204" pitchFamily="34" charset="0"/>
              </a:rPr>
              <a:t>BENEDICTO ROJAS ORTIZ</a:t>
            </a:r>
          </a:p>
        </p:txBody>
      </p:sp>
      <p:sp>
        <p:nvSpPr>
          <p:cNvPr id="36" name="Rectángulo 35"/>
          <p:cNvSpPr/>
          <p:nvPr/>
        </p:nvSpPr>
        <p:spPr>
          <a:xfrm>
            <a:off x="4791260" y="2978904"/>
            <a:ext cx="2380842" cy="52939"/>
          </a:xfrm>
          <a:prstGeom prst="rect">
            <a:avLst/>
          </a:prstGeom>
          <a:solidFill>
            <a:srgbClr val="006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ítulo 2"/>
          <p:cNvSpPr txBox="1">
            <a:spLocks/>
          </p:cNvSpPr>
          <p:nvPr/>
        </p:nvSpPr>
        <p:spPr>
          <a:xfrm>
            <a:off x="4720410" y="3047982"/>
            <a:ext cx="4288417" cy="2513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7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Secretario de medio ambiente Remurpe – Alcalde </a:t>
            </a:r>
            <a:r>
              <a:rPr lang="es-ES" sz="7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a Municipalidad de San Fernando - San Martin</a:t>
            </a:r>
            <a:endParaRPr lang="es-PE" sz="7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endParaRPr>
          </a:p>
        </p:txBody>
      </p:sp>
      <p:sp>
        <p:nvSpPr>
          <p:cNvPr id="38" name="Subtítulo 2"/>
          <p:cNvSpPr txBox="1">
            <a:spLocks/>
          </p:cNvSpPr>
          <p:nvPr/>
        </p:nvSpPr>
        <p:spPr>
          <a:xfrm>
            <a:off x="4720411" y="3231413"/>
            <a:ext cx="4632157" cy="36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1400" dirty="0">
                <a:solidFill>
                  <a:schemeClr val="bg1"/>
                </a:solidFill>
                <a:latin typeface="Roboto Black" panose="02000000000000000000" pitchFamily="2" charset="0"/>
                <a:ea typeface="Roboto Black" panose="02000000000000000000" pitchFamily="2" charset="0"/>
                <a:cs typeface="Arial" panose="020B0604020202020204" pitchFamily="34" charset="0"/>
              </a:rPr>
              <a:t>CARLOS SALDAÑA CUSQUISIBAN</a:t>
            </a:r>
          </a:p>
        </p:txBody>
      </p:sp>
      <p:sp>
        <p:nvSpPr>
          <p:cNvPr id="39" name="Rectángulo 38"/>
          <p:cNvSpPr/>
          <p:nvPr/>
        </p:nvSpPr>
        <p:spPr>
          <a:xfrm>
            <a:off x="4801122" y="3484751"/>
            <a:ext cx="2380842" cy="52939"/>
          </a:xfrm>
          <a:prstGeom prst="rect">
            <a:avLst/>
          </a:prstGeom>
          <a:solidFill>
            <a:srgbClr val="006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Subtítulo 2"/>
          <p:cNvSpPr txBox="1">
            <a:spLocks/>
          </p:cNvSpPr>
          <p:nvPr/>
        </p:nvSpPr>
        <p:spPr>
          <a:xfrm>
            <a:off x="4730273" y="3553829"/>
            <a:ext cx="4214944" cy="2513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7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Secretario de descentralización fiscal Remurpe – Alcalde Distrital de </a:t>
            </a:r>
            <a:r>
              <a:rPr lang="es-PE" sz="700" dirty="0" err="1">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Cospán</a:t>
            </a:r>
            <a:r>
              <a:rPr lang="es-PE" sz="7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 – Cajamarca</a:t>
            </a:r>
          </a:p>
        </p:txBody>
      </p:sp>
      <p:sp>
        <p:nvSpPr>
          <p:cNvPr id="41" name="Subtítulo 2"/>
          <p:cNvSpPr txBox="1">
            <a:spLocks/>
          </p:cNvSpPr>
          <p:nvPr/>
        </p:nvSpPr>
        <p:spPr>
          <a:xfrm>
            <a:off x="4746644" y="3760701"/>
            <a:ext cx="4632157" cy="36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1400" dirty="0">
                <a:solidFill>
                  <a:schemeClr val="bg1"/>
                </a:solidFill>
                <a:latin typeface="Roboto Black" panose="02000000000000000000" pitchFamily="2" charset="0"/>
                <a:ea typeface="Roboto Black" panose="02000000000000000000" pitchFamily="2" charset="0"/>
                <a:cs typeface="Arial" panose="020B0604020202020204" pitchFamily="34" charset="0"/>
              </a:rPr>
              <a:t>RIGOBERTO INGA LÓPEZ</a:t>
            </a:r>
          </a:p>
        </p:txBody>
      </p:sp>
      <p:sp>
        <p:nvSpPr>
          <p:cNvPr id="42" name="Rectángulo 41"/>
          <p:cNvSpPr/>
          <p:nvPr/>
        </p:nvSpPr>
        <p:spPr>
          <a:xfrm>
            <a:off x="4827355" y="4014039"/>
            <a:ext cx="2380842" cy="52939"/>
          </a:xfrm>
          <a:prstGeom prst="rect">
            <a:avLst/>
          </a:prstGeom>
          <a:solidFill>
            <a:srgbClr val="006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Subtítulo 2"/>
          <p:cNvSpPr txBox="1">
            <a:spLocks/>
          </p:cNvSpPr>
          <p:nvPr/>
        </p:nvSpPr>
        <p:spPr>
          <a:xfrm>
            <a:off x="4756506" y="4083117"/>
            <a:ext cx="4252322" cy="2513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Secretario de gestión educativa Remurpe – Alcalde  Distrital de </a:t>
            </a:r>
            <a:r>
              <a:rPr lang="es-PE" sz="800" dirty="0" err="1">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Acraquia</a:t>
            </a:r>
            <a:r>
              <a:rPr lang="es-PE"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 - Huancavelica</a:t>
            </a:r>
          </a:p>
        </p:txBody>
      </p:sp>
      <p:sp>
        <p:nvSpPr>
          <p:cNvPr id="44" name="Subtítulo 2"/>
          <p:cNvSpPr txBox="1">
            <a:spLocks/>
          </p:cNvSpPr>
          <p:nvPr/>
        </p:nvSpPr>
        <p:spPr>
          <a:xfrm>
            <a:off x="4781398" y="4276508"/>
            <a:ext cx="4632157" cy="36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1400" dirty="0">
                <a:solidFill>
                  <a:schemeClr val="bg1"/>
                </a:solidFill>
                <a:latin typeface="Roboto Black" panose="02000000000000000000" pitchFamily="2" charset="0"/>
                <a:ea typeface="Roboto Black" panose="02000000000000000000" pitchFamily="2" charset="0"/>
                <a:cs typeface="Arial" panose="020B0604020202020204" pitchFamily="34" charset="0"/>
              </a:rPr>
              <a:t>FRANKLIN NILO ROSALES CONDOR</a:t>
            </a:r>
          </a:p>
        </p:txBody>
      </p:sp>
      <p:sp>
        <p:nvSpPr>
          <p:cNvPr id="45" name="Rectángulo 44"/>
          <p:cNvSpPr/>
          <p:nvPr/>
        </p:nvSpPr>
        <p:spPr>
          <a:xfrm>
            <a:off x="4862109" y="4529846"/>
            <a:ext cx="2380842" cy="52939"/>
          </a:xfrm>
          <a:prstGeom prst="rect">
            <a:avLst/>
          </a:prstGeom>
          <a:solidFill>
            <a:srgbClr val="006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Subtítulo 2"/>
          <p:cNvSpPr txBox="1">
            <a:spLocks/>
          </p:cNvSpPr>
          <p:nvPr/>
        </p:nvSpPr>
        <p:spPr>
          <a:xfrm>
            <a:off x="4791260" y="4598924"/>
            <a:ext cx="4217568" cy="2513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PE"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Secretario de comunicaciones Remurpe – Alcalde  Distrital </a:t>
            </a:r>
            <a:r>
              <a:rPr lang="es-PE" sz="800" dirty="0" err="1">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Huancan</a:t>
            </a:r>
            <a:r>
              <a:rPr lang="es-PE" sz="800" dirty="0">
                <a:solidFill>
                  <a:schemeClr val="tx1">
                    <a:lumMod val="85000"/>
                    <a:lumOff val="15000"/>
                  </a:schemeClr>
                </a:solidFill>
                <a:latin typeface="Roboto Medium" panose="02000000000000000000" pitchFamily="2" charset="0"/>
                <a:ea typeface="Roboto Medium" panose="02000000000000000000" pitchFamily="2" charset="0"/>
                <a:cs typeface="Arial" panose="020B0604020202020204" pitchFamily="34" charset="0"/>
              </a:rPr>
              <a:t> – Junín.</a:t>
            </a:r>
          </a:p>
        </p:txBody>
      </p:sp>
    </p:spTree>
    <p:extLst>
      <p:ext uri="{BB962C8B-B14F-4D97-AF65-F5344CB8AC3E}">
        <p14:creationId xmlns:p14="http://schemas.microsoft.com/office/powerpoint/2010/main" val="74686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255168" y="493462"/>
            <a:ext cx="4885706" cy="549275"/>
          </a:xfrm>
        </p:spPr>
        <p:txBody>
          <a:bodyPr>
            <a:normAutofit/>
          </a:bodyPr>
          <a:lstStyle/>
          <a:p>
            <a:r>
              <a:rPr lang="es-PE" sz="2800" b="1" dirty="0">
                <a:latin typeface="Roboto" panose="02000000000000000000" pitchFamily="2" charset="0"/>
                <a:ea typeface="Roboto" panose="02000000000000000000" pitchFamily="2" charset="0"/>
              </a:rPr>
              <a:t>IV. Reformas de Emergencia</a:t>
            </a:r>
            <a:endParaRPr lang="es-PE" sz="2800" dirty="0">
              <a:latin typeface="Roboto" panose="02000000000000000000" pitchFamily="2" charset="0"/>
              <a:ea typeface="Roboto" panose="02000000000000000000" pitchFamily="2" charset="0"/>
            </a:endParaRPr>
          </a:p>
        </p:txBody>
      </p:sp>
      <p:sp>
        <p:nvSpPr>
          <p:cNvPr id="9" name="Marcador de contenido 2"/>
          <p:cNvSpPr>
            <a:spLocks noGrp="1"/>
          </p:cNvSpPr>
          <p:nvPr>
            <p:ph idx="1"/>
          </p:nvPr>
        </p:nvSpPr>
        <p:spPr>
          <a:xfrm>
            <a:off x="4395537" y="1159297"/>
            <a:ext cx="4474184" cy="3765629"/>
          </a:xfrm>
        </p:spPr>
        <p:txBody>
          <a:bodyPr>
            <a:noAutofit/>
          </a:bodyPr>
          <a:lstStyle/>
          <a:p>
            <a:pPr marL="514350" indent="-514350" algn="just">
              <a:buAutoNum type="arabicPeriod"/>
            </a:pPr>
            <a:r>
              <a:rPr lang="es-PE" sz="1400" dirty="0"/>
              <a:t>Incremento del 2% de IGV para el FONCOMÚN. Buscando equilibrar la asignación de recursos, cuidando dar más a aquellas municipalidades que menos tienen, principalmente a las zonas rurales de País.</a:t>
            </a:r>
          </a:p>
          <a:p>
            <a:pPr marL="514350" indent="-514350" algn="just">
              <a:buAutoNum type="arabicPeriod"/>
            </a:pPr>
            <a:r>
              <a:rPr lang="es-PE" sz="1400" dirty="0"/>
              <a:t>Ampliar el Plan de Incentivos a la Gestión Municipal. Poniendo especial énfasis en el cierre de brechas en el Desarrollo Económico, especialmente agrario.</a:t>
            </a:r>
          </a:p>
          <a:p>
            <a:pPr marL="514350" indent="-514350" algn="just">
              <a:buAutoNum type="arabicPeriod"/>
            </a:pPr>
            <a:r>
              <a:rPr lang="es-PE" sz="1400" dirty="0"/>
              <a:t>Mayores Competencias a las Municipalidades en la Promoción del Desarrollo Económico, especialmente en el Sector Agrario. Con el apoyo nacional y regional.</a:t>
            </a:r>
          </a:p>
          <a:p>
            <a:pPr marL="514350" indent="-514350" algn="just">
              <a:buAutoNum type="arabicPeriod"/>
            </a:pPr>
            <a:r>
              <a:rPr lang="es-ES" sz="1400" dirty="0"/>
              <a:t>Modificación de la ley de mancomunidades municipales para crear unidades 	ejecutoras con presupuesto del Ministerio de economía y finanzas. </a:t>
            </a:r>
          </a:p>
          <a:p>
            <a:pPr marL="514350" indent="-514350" algn="just">
              <a:buAutoNum type="arabicPeriod"/>
            </a:pPr>
            <a:endParaRPr lang="es-ES" sz="1400" dirty="0"/>
          </a:p>
          <a:p>
            <a:pPr marL="514350" indent="-514350" algn="just">
              <a:buAutoNum type="arabicPeriod"/>
            </a:pPr>
            <a:endParaRPr lang="es-PE" sz="1400" dirty="0"/>
          </a:p>
          <a:p>
            <a:pPr marL="514350" indent="-514350" algn="just">
              <a:buAutoNum type="arabicPeriod"/>
            </a:pPr>
            <a:endParaRPr lang="es-PE" sz="1400" dirty="0"/>
          </a:p>
        </p:txBody>
      </p:sp>
      <p:pic>
        <p:nvPicPr>
          <p:cNvPr id="5122" name="Picture 2" descr="Elecciones 2018: ¿Cómo impacta la gestión municipal de Lima en la economía  peruana? | ECONOMIA | EL COMERCIO PERÚ"/>
          <p:cNvPicPr>
            <a:picLocks noChangeAspect="1" noChangeArrowheads="1"/>
          </p:cNvPicPr>
          <p:nvPr/>
        </p:nvPicPr>
        <p:blipFill rotWithShape="1">
          <a:blip r:embed="rId2">
            <a:extLst>
              <a:ext uri="{28A0092B-C50C-407E-A947-70E740481C1C}">
                <a14:useLocalDpi xmlns:a14="http://schemas.microsoft.com/office/drawing/2010/main" val="0"/>
              </a:ext>
            </a:extLst>
          </a:blip>
          <a:srcRect l="10282" r="44455"/>
          <a:stretch/>
        </p:blipFill>
        <p:spPr bwMode="auto">
          <a:xfrm>
            <a:off x="-76201" y="-5014"/>
            <a:ext cx="4095751" cy="514851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575"/>
            <a:ext cx="1082966" cy="1182729"/>
          </a:xfrm>
          <a:prstGeom prst="rect">
            <a:avLst/>
          </a:prstGeom>
        </p:spPr>
      </p:pic>
      <p:grpSp>
        <p:nvGrpSpPr>
          <p:cNvPr id="8" name="Grupo 7"/>
          <p:cNvGrpSpPr/>
          <p:nvPr/>
        </p:nvGrpSpPr>
        <p:grpSpPr>
          <a:xfrm>
            <a:off x="-192505" y="5033278"/>
            <a:ext cx="9371675" cy="234810"/>
            <a:chOff x="98596" y="4985821"/>
            <a:chExt cx="8781350" cy="349920"/>
          </a:xfrm>
        </p:grpSpPr>
        <p:sp>
          <p:nvSpPr>
            <p:cNvPr id="10" name="Rectángulo 9"/>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ángulo 10"/>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ángulo 11"/>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ángulo 13"/>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ángulo 14"/>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ángulo 15"/>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8943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3"/>
          <p:cNvSpPr>
            <a:spLocks noChangeAspect="1" noChangeArrowheads="1" noTextEdit="1"/>
          </p:cNvSpPr>
          <p:nvPr/>
        </p:nvSpPr>
        <p:spPr bwMode="auto">
          <a:xfrm>
            <a:off x="3517900" y="1066800"/>
            <a:ext cx="363538"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477791" y="195839"/>
            <a:ext cx="786602" cy="1127342"/>
          </a:xfrm>
          <a:custGeom>
            <a:avLst/>
            <a:gdLst>
              <a:gd name="T0" fmla="*/ 353 w 1270"/>
              <a:gd name="T1" fmla="*/ 0 h 1826"/>
              <a:gd name="T2" fmla="*/ 1270 w 1270"/>
              <a:gd name="T3" fmla="*/ 917 h 1826"/>
              <a:gd name="T4" fmla="*/ 362 w 1270"/>
              <a:gd name="T5" fmla="*/ 1826 h 1826"/>
              <a:gd name="T6" fmla="*/ 9 w 1270"/>
              <a:gd name="T7" fmla="*/ 1826 h 1826"/>
              <a:gd name="T8" fmla="*/ 917 w 1270"/>
              <a:gd name="T9" fmla="*/ 917 h 1826"/>
              <a:gd name="T10" fmla="*/ 0 w 1270"/>
              <a:gd name="T11" fmla="*/ 0 h 1826"/>
              <a:gd name="T12" fmla="*/ 353 w 1270"/>
              <a:gd name="T13" fmla="*/ 0 h 1826"/>
            </a:gdLst>
            <a:ahLst/>
            <a:cxnLst>
              <a:cxn ang="0">
                <a:pos x="T0" y="T1"/>
              </a:cxn>
              <a:cxn ang="0">
                <a:pos x="T2" y="T3"/>
              </a:cxn>
              <a:cxn ang="0">
                <a:pos x="T4" y="T5"/>
              </a:cxn>
              <a:cxn ang="0">
                <a:pos x="T6" y="T7"/>
              </a:cxn>
              <a:cxn ang="0">
                <a:pos x="T8" y="T9"/>
              </a:cxn>
              <a:cxn ang="0">
                <a:pos x="T10" y="T11"/>
              </a:cxn>
              <a:cxn ang="0">
                <a:pos x="T12" y="T13"/>
              </a:cxn>
            </a:cxnLst>
            <a:rect l="0" t="0" r="r" b="b"/>
            <a:pathLst>
              <a:path w="1270" h="1826">
                <a:moveTo>
                  <a:pt x="353" y="0"/>
                </a:moveTo>
                <a:lnTo>
                  <a:pt x="1270" y="917"/>
                </a:lnTo>
                <a:lnTo>
                  <a:pt x="362" y="1826"/>
                </a:lnTo>
                <a:lnTo>
                  <a:pt x="9" y="1826"/>
                </a:lnTo>
                <a:lnTo>
                  <a:pt x="917" y="917"/>
                </a:lnTo>
                <a:lnTo>
                  <a:pt x="0" y="0"/>
                </a:lnTo>
                <a:lnTo>
                  <a:pt x="353"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ítulo 1"/>
          <p:cNvSpPr>
            <a:spLocks noGrp="1"/>
          </p:cNvSpPr>
          <p:nvPr>
            <p:ph type="title"/>
          </p:nvPr>
        </p:nvSpPr>
        <p:spPr>
          <a:xfrm>
            <a:off x="379021" y="365125"/>
            <a:ext cx="5178632" cy="442397"/>
          </a:xfrm>
        </p:spPr>
        <p:txBody>
          <a:bodyPr>
            <a:noAutofit/>
          </a:bodyPr>
          <a:lstStyle/>
          <a:p>
            <a:r>
              <a:rPr lang="es-PE" sz="2400" b="1" dirty="0">
                <a:solidFill>
                  <a:schemeClr val="bg1"/>
                </a:solidFill>
                <a:latin typeface="Roboto" panose="02000000000000000000" pitchFamily="2" charset="0"/>
                <a:ea typeface="Roboto" panose="02000000000000000000" pitchFamily="2" charset="0"/>
              </a:rPr>
              <a:t>IV. Reformas de Emergencia</a:t>
            </a:r>
            <a:endParaRPr lang="es-PE" sz="2400" dirty="0">
              <a:solidFill>
                <a:schemeClr val="bg1"/>
              </a:solidFill>
              <a:latin typeface="Roboto" panose="02000000000000000000" pitchFamily="2" charset="0"/>
              <a:ea typeface="Roboto" panose="02000000000000000000" pitchFamily="2" charset="0"/>
            </a:endParaRPr>
          </a:p>
        </p:txBody>
      </p:sp>
      <p:sp>
        <p:nvSpPr>
          <p:cNvPr id="15" name="Marcador de contenido 2"/>
          <p:cNvSpPr>
            <a:spLocks noGrp="1"/>
          </p:cNvSpPr>
          <p:nvPr>
            <p:ph idx="1"/>
          </p:nvPr>
        </p:nvSpPr>
        <p:spPr>
          <a:xfrm>
            <a:off x="465377" y="807522"/>
            <a:ext cx="4106623" cy="3002951"/>
          </a:xfrm>
        </p:spPr>
        <p:txBody>
          <a:bodyPr>
            <a:noAutofit/>
          </a:bodyPr>
          <a:lstStyle/>
          <a:p>
            <a:pPr marL="0" indent="0" algn="just">
              <a:buNone/>
            </a:pPr>
            <a:r>
              <a:rPr lang="es-PE" sz="1400" dirty="0">
                <a:solidFill>
                  <a:schemeClr val="bg1"/>
                </a:solidFill>
              </a:rPr>
              <a:t>5. Fortalecer los </a:t>
            </a:r>
            <a:r>
              <a:rPr lang="es-PE" sz="1200" dirty="0">
                <a:solidFill>
                  <a:schemeClr val="bg1"/>
                </a:solidFill>
              </a:rPr>
              <a:t>mecanismos</a:t>
            </a:r>
            <a:r>
              <a:rPr lang="es-PE" sz="1400" dirty="0">
                <a:solidFill>
                  <a:schemeClr val="bg1"/>
                </a:solidFill>
              </a:rPr>
              <a:t> de Articulación intergubernamental como estrategia de desarrollo local. Promoviendo y fortaleciendo el funcionamiento de Comités Desarrollo Local, con la participación de los tres niveles de Gobierno. Agendas de Desarrollo Local, programas y proyectos correspondientes.</a:t>
            </a:r>
          </a:p>
          <a:p>
            <a:pPr marL="0" indent="0" algn="just">
              <a:buNone/>
            </a:pPr>
            <a:r>
              <a:rPr lang="es-PE" sz="1400" dirty="0">
                <a:solidFill>
                  <a:schemeClr val="bg1"/>
                </a:solidFill>
              </a:rPr>
              <a:t>6. Modificar la Distribución del Canon  Minero. Asignar porcentajes específicos a la Promoción del Desarrollo Económico, principalmente al sector Agrario. </a:t>
            </a:r>
          </a:p>
          <a:p>
            <a:pPr marL="0" indent="0" algn="just">
              <a:buNone/>
            </a:pPr>
            <a:r>
              <a:rPr lang="es-PE" sz="1400" dirty="0">
                <a:solidFill>
                  <a:schemeClr val="bg1"/>
                </a:solidFill>
              </a:rPr>
              <a:t>7. Promover la creación del FONDO NACIONAL DEL AGUA. Es el pago por Servicios Ecosistémicos por el consumo en todos los sectores. Orientado a la conservación del Agua en todas las cordilleras de nuestro País. Con actividades de forestación, siembra y cosecha de agua, andenes, </a:t>
            </a:r>
            <a:r>
              <a:rPr lang="es-PE" sz="1400" dirty="0" err="1">
                <a:solidFill>
                  <a:schemeClr val="bg1"/>
                </a:solidFill>
              </a:rPr>
              <a:t>amunas</a:t>
            </a:r>
            <a:r>
              <a:rPr lang="es-PE" sz="1400" dirty="0">
                <a:solidFill>
                  <a:schemeClr val="bg1"/>
                </a:solidFill>
              </a:rPr>
              <a:t>, otros. Generando empleo masivo en las zonas andinas de todo nuestro País, con la participación activa de los Gobiernos Locales.</a:t>
            </a:r>
          </a:p>
          <a:p>
            <a:pPr marL="0" indent="0" algn="just">
              <a:buNone/>
            </a:pPr>
            <a:endParaRPr lang="es-PE" sz="1400" dirty="0">
              <a:solidFill>
                <a:schemeClr val="bg1"/>
              </a:solidFill>
            </a:endParaRPr>
          </a:p>
        </p:txBody>
      </p:sp>
      <p:pic>
        <p:nvPicPr>
          <p:cNvPr id="6146" name="Picture 2" descr="Urge reforma del canon minero para optimizar su uso en beneficio de más  peruan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566" y="0"/>
            <a:ext cx="6964680" cy="5121088"/>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521" y="119575"/>
            <a:ext cx="1082966" cy="1182729"/>
          </a:xfrm>
          <a:prstGeom prst="rect">
            <a:avLst/>
          </a:prstGeom>
        </p:spPr>
      </p:pic>
      <p:grpSp>
        <p:nvGrpSpPr>
          <p:cNvPr id="17" name="Grupo 16"/>
          <p:cNvGrpSpPr/>
          <p:nvPr/>
        </p:nvGrpSpPr>
        <p:grpSpPr>
          <a:xfrm>
            <a:off x="0" y="5033278"/>
            <a:ext cx="9179170" cy="182414"/>
            <a:chOff x="98596" y="4985821"/>
            <a:chExt cx="8781350" cy="349920"/>
          </a:xfrm>
        </p:grpSpPr>
        <p:sp>
          <p:nvSpPr>
            <p:cNvPr id="18" name="Rectángulo 17"/>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ángulo 18"/>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ángulo 20"/>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ángulo 21"/>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4169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342515" y="361284"/>
            <a:ext cx="5408221" cy="466148"/>
          </a:xfrm>
        </p:spPr>
        <p:txBody>
          <a:bodyPr>
            <a:normAutofit/>
          </a:bodyPr>
          <a:lstStyle/>
          <a:p>
            <a:r>
              <a:rPr lang="es-PE" sz="2000" b="1" dirty="0">
                <a:latin typeface="Roboto" panose="02000000000000000000" pitchFamily="2" charset="0"/>
                <a:ea typeface="Roboto" panose="02000000000000000000" pitchFamily="2" charset="0"/>
              </a:rPr>
              <a:t>V. Objetivos de mediano y largo plazo</a:t>
            </a:r>
          </a:p>
        </p:txBody>
      </p:sp>
      <p:sp>
        <p:nvSpPr>
          <p:cNvPr id="8" name="Marcador de contenido 2"/>
          <p:cNvSpPr>
            <a:spLocks noGrp="1"/>
          </p:cNvSpPr>
          <p:nvPr>
            <p:ph idx="1"/>
          </p:nvPr>
        </p:nvSpPr>
        <p:spPr>
          <a:xfrm>
            <a:off x="4342515" y="831274"/>
            <a:ext cx="4464600" cy="4351338"/>
          </a:xfrm>
        </p:spPr>
        <p:txBody>
          <a:bodyPr>
            <a:normAutofit/>
          </a:bodyPr>
          <a:lstStyle/>
          <a:p>
            <a:pPr algn="just"/>
            <a:r>
              <a:rPr lang="es-PE" sz="1600" dirty="0"/>
              <a:t>Los objetivos de mediano y largo plazo del Proceso de Descentralización, están asociados necesariamente a una real voluntad política de quienes conducen los destinos del País.  Hay que evaluar seriamente la restitución de lo que fue el CND, o una instancia de esa magnitud y fuerza, en la estructura central del Estado Peruano.</a:t>
            </a:r>
          </a:p>
          <a:p>
            <a:pPr algn="just"/>
            <a:r>
              <a:rPr lang="es-PE" sz="1600" dirty="0"/>
              <a:t>Esta instancia será la encargada de planificar y liderar un nuevo comienzo, una nueva etapa, nuevos desafíos. Acá hay un rol histórico a jugar por parte del Congreso de la República, específicamente de esta Comisión.</a:t>
            </a:r>
          </a:p>
        </p:txBody>
      </p:sp>
      <p:pic>
        <p:nvPicPr>
          <p:cNvPr id="7170" name="Picture 2" descr="Día de la Independencia de la República del Perú - Convenio Andrés Bello"/>
          <p:cNvPicPr>
            <a:picLocks noChangeAspect="1" noChangeArrowheads="1"/>
          </p:cNvPicPr>
          <p:nvPr/>
        </p:nvPicPr>
        <p:blipFill rotWithShape="1">
          <a:blip r:embed="rId2">
            <a:extLst>
              <a:ext uri="{28A0092B-C50C-407E-A947-70E740481C1C}">
                <a14:useLocalDpi xmlns:a14="http://schemas.microsoft.com/office/drawing/2010/main" val="0"/>
              </a:ext>
            </a:extLst>
          </a:blip>
          <a:srcRect l="11080" r="38652"/>
          <a:stretch/>
        </p:blipFill>
        <p:spPr bwMode="auto">
          <a:xfrm>
            <a:off x="-57150" y="0"/>
            <a:ext cx="413385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585" y="3897707"/>
            <a:ext cx="974557" cy="1064333"/>
          </a:xfrm>
          <a:prstGeom prst="rect">
            <a:avLst/>
          </a:prstGeom>
        </p:spPr>
      </p:pic>
      <p:grpSp>
        <p:nvGrpSpPr>
          <p:cNvPr id="11" name="Grupo 10"/>
          <p:cNvGrpSpPr/>
          <p:nvPr/>
        </p:nvGrpSpPr>
        <p:grpSpPr>
          <a:xfrm>
            <a:off x="0" y="5033278"/>
            <a:ext cx="9179170" cy="182414"/>
            <a:chOff x="98596" y="4985821"/>
            <a:chExt cx="8781350" cy="349920"/>
          </a:xfrm>
        </p:grpSpPr>
        <p:sp>
          <p:nvSpPr>
            <p:cNvPr id="12" name="Rectángulo 11"/>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ángulo 13"/>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ángulo 14"/>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ángulo 15"/>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ángulo 16"/>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7869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661" y="141205"/>
            <a:ext cx="8666328" cy="4785637"/>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93426" y="3624789"/>
            <a:ext cx="2629763" cy="369332"/>
          </a:xfrm>
          <a:prstGeom prst="rect">
            <a:avLst/>
          </a:prstGeom>
          <a:noFill/>
        </p:spPr>
        <p:txBody>
          <a:bodyPr wrap="square" rtlCol="0">
            <a:spAutoFit/>
          </a:bodyPr>
          <a:lstStyle/>
          <a:p>
            <a:pPr algn="ctr"/>
            <a:r>
              <a:rPr lang="en-US" spc="600" dirty="0">
                <a:latin typeface="Bebas Neue Book" pitchFamily="50" charset="0"/>
              </a:rPr>
              <a:t>Por su atención</a:t>
            </a:r>
            <a:endParaRPr lang="en-US" spc="600" dirty="0">
              <a:latin typeface="Bebas Neue Book" pitchFamily="50" charset="0"/>
              <a:cs typeface="Open Sans"/>
            </a:endParaRPr>
          </a:p>
        </p:txBody>
      </p:sp>
      <p:sp>
        <p:nvSpPr>
          <p:cNvPr id="4" name="Rectangle 3"/>
          <p:cNvSpPr/>
          <p:nvPr/>
        </p:nvSpPr>
        <p:spPr>
          <a:xfrm>
            <a:off x="2151873" y="1711467"/>
            <a:ext cx="5108866" cy="1446550"/>
          </a:xfrm>
          <a:prstGeom prst="rect">
            <a:avLst/>
          </a:prstGeom>
        </p:spPr>
        <p:txBody>
          <a:bodyPr wrap="square">
            <a:spAutoFit/>
          </a:bodyPr>
          <a:lstStyle/>
          <a:p>
            <a:pPr algn="ctr"/>
            <a:r>
              <a:rPr lang="en-US" sz="4400" b="1" dirty="0">
                <a:latin typeface="Bebas Neue Book" pitchFamily="50" charset="0"/>
              </a:rPr>
              <a:t>Es justicia y no caridad</a:t>
            </a:r>
          </a:p>
          <a:p>
            <a:pPr algn="ctr"/>
            <a:r>
              <a:rPr lang="es-ES" sz="4400" b="1" dirty="0">
                <a:latin typeface="Bebas Neue Book" pitchFamily="50" charset="0"/>
              </a:rPr>
              <a:t>Lo que el mundo necesita</a:t>
            </a:r>
            <a:endParaRPr lang="en-US" sz="4400" b="1" dirty="0">
              <a:latin typeface="Bebas Neue Book" pitchFamily="50" charset="0"/>
            </a:endParaRPr>
          </a:p>
        </p:txBody>
      </p:sp>
      <p:sp>
        <p:nvSpPr>
          <p:cNvPr id="5" name="TextBox 4"/>
          <p:cNvSpPr txBox="1"/>
          <p:nvPr/>
        </p:nvSpPr>
        <p:spPr>
          <a:xfrm>
            <a:off x="3722911" y="929897"/>
            <a:ext cx="2170794" cy="314798"/>
          </a:xfrm>
          <a:prstGeom prst="rect">
            <a:avLst/>
          </a:prstGeom>
          <a:noFill/>
        </p:spPr>
        <p:txBody>
          <a:bodyPr wrap="square" rtlCol="0">
            <a:spAutoFit/>
          </a:bodyPr>
          <a:lstStyle/>
          <a:p>
            <a:pPr algn="ctr"/>
            <a:r>
              <a:rPr lang="en-US" sz="1400" spc="600" dirty="0">
                <a:latin typeface="Bebas Neue Book" pitchFamily="50" charset="0"/>
              </a:rPr>
              <a:t>MUCHAS gracias </a:t>
            </a:r>
            <a:endParaRPr lang="en-US" sz="1400" spc="600" dirty="0">
              <a:latin typeface="Bebas Neue Book" pitchFamily="50" charset="0"/>
              <a:cs typeface="Open Sans"/>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61" y="338532"/>
            <a:ext cx="1082966" cy="1182729"/>
          </a:xfrm>
          <a:prstGeom prst="rect">
            <a:avLst/>
          </a:prstGeom>
        </p:spPr>
      </p:pic>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023" y="3624789"/>
            <a:ext cx="1082966" cy="1182729"/>
          </a:xfrm>
          <a:prstGeom prst="rect">
            <a:avLst/>
          </a:prstGeom>
        </p:spPr>
      </p:pic>
    </p:spTree>
    <p:extLst>
      <p:ext uri="{BB962C8B-B14F-4D97-AF65-F5344CB8AC3E}">
        <p14:creationId xmlns:p14="http://schemas.microsoft.com/office/powerpoint/2010/main" val="204915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8587" t="-136" r="18958" b="136"/>
          <a:stretch/>
        </p:blipFill>
        <p:spPr>
          <a:xfrm>
            <a:off x="2827607" y="5611"/>
            <a:ext cx="6351563" cy="5137890"/>
          </a:xfrm>
          <a:prstGeom prst="rect">
            <a:avLst/>
          </a:prstGeom>
        </p:spPr>
      </p:pic>
      <p:sp>
        <p:nvSpPr>
          <p:cNvPr id="23" name="Rectangle 22"/>
          <p:cNvSpPr/>
          <p:nvPr/>
        </p:nvSpPr>
        <p:spPr>
          <a:xfrm>
            <a:off x="0" y="14513"/>
            <a:ext cx="4316819"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utoShape 5"/>
          <p:cNvSpPr>
            <a:spLocks noChangeAspect="1" noChangeArrowheads="1" noTextEdit="1"/>
          </p:cNvSpPr>
          <p:nvPr/>
        </p:nvSpPr>
        <p:spPr bwMode="auto">
          <a:xfrm>
            <a:off x="3805718" y="661631"/>
            <a:ext cx="595313"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flipV="1">
            <a:off x="613986" y="4571999"/>
            <a:ext cx="1030428"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ítulo 1"/>
          <p:cNvSpPr txBox="1">
            <a:spLocks/>
          </p:cNvSpPr>
          <p:nvPr/>
        </p:nvSpPr>
        <p:spPr>
          <a:xfrm>
            <a:off x="254750" y="932814"/>
            <a:ext cx="3680757" cy="84810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400" dirty="0">
                <a:solidFill>
                  <a:srgbClr val="FF0000"/>
                </a:solidFill>
                <a:latin typeface="Arial" panose="020B0604020202020204" pitchFamily="34" charset="0"/>
                <a:cs typeface="Arial" panose="020B0604020202020204" pitchFamily="34" charset="0"/>
              </a:rPr>
              <a:t>DESCENTRALIZACIÓN</a:t>
            </a:r>
          </a:p>
        </p:txBody>
      </p:sp>
      <p:sp>
        <p:nvSpPr>
          <p:cNvPr id="13" name="Subtítulo 2"/>
          <p:cNvSpPr txBox="1">
            <a:spLocks/>
          </p:cNvSpPr>
          <p:nvPr/>
        </p:nvSpPr>
        <p:spPr>
          <a:xfrm>
            <a:off x="254749" y="1125054"/>
            <a:ext cx="3674963" cy="337748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PE" sz="1800" dirty="0">
              <a:latin typeface="Arial" panose="020B0604020202020204" pitchFamily="34" charset="0"/>
              <a:cs typeface="Arial" panose="020B0604020202020204" pitchFamily="34" charset="0"/>
            </a:endParaRPr>
          </a:p>
          <a:p>
            <a:pPr algn="just"/>
            <a:endParaRPr lang="es-PE" sz="1800" dirty="0">
              <a:latin typeface="Arial" panose="020B0604020202020204" pitchFamily="34" charset="0"/>
              <a:cs typeface="Arial" panose="020B0604020202020204" pitchFamily="34" charset="0"/>
            </a:endParaRPr>
          </a:p>
          <a:p>
            <a:pPr marL="0" indent="0" algn="just">
              <a:buNone/>
            </a:pPr>
            <a:r>
              <a:rPr lang="es-PE" sz="1800" dirty="0">
                <a:latin typeface="Arial" panose="020B0604020202020204" pitchFamily="34" charset="0"/>
                <a:cs typeface="Arial" panose="020B0604020202020204" pitchFamily="34" charset="0"/>
              </a:rPr>
              <a:t>“La descentralización no puede verse como un fin en si misma, la descentralización tiene que verse como una estrategia de desarrollo nacional”.</a:t>
            </a: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755" y="119575"/>
            <a:ext cx="1082966" cy="1182729"/>
          </a:xfrm>
          <a:prstGeom prst="rect">
            <a:avLst/>
          </a:prstGeom>
        </p:spPr>
      </p:pic>
      <p:grpSp>
        <p:nvGrpSpPr>
          <p:cNvPr id="6" name="Grupo 5"/>
          <p:cNvGrpSpPr/>
          <p:nvPr/>
        </p:nvGrpSpPr>
        <p:grpSpPr>
          <a:xfrm>
            <a:off x="0" y="5033278"/>
            <a:ext cx="9179170" cy="182414"/>
            <a:chOff x="98596" y="4985821"/>
            <a:chExt cx="8781350" cy="349920"/>
          </a:xfrm>
        </p:grpSpPr>
        <p:sp>
          <p:nvSpPr>
            <p:cNvPr id="17" name="Rectángulo 16"/>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ángulo 18"/>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ángulo 20"/>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ángulo 23"/>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ángulo 24"/>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6437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4251158" y="855769"/>
            <a:ext cx="4652210" cy="285583"/>
          </a:xfrm>
        </p:spPr>
        <p:txBody>
          <a:bodyPr>
            <a:noAutofit/>
          </a:bodyPr>
          <a:lstStyle/>
          <a:p>
            <a:r>
              <a:rPr lang="es-PE" b="1" dirty="0">
                <a:latin typeface="Roboto" panose="02000000000000000000" pitchFamily="2" charset="0"/>
                <a:ea typeface="Roboto" panose="02000000000000000000" pitchFamily="2" charset="0"/>
              </a:rPr>
              <a:t>I. Tendencias del Proceso en el Perú</a:t>
            </a:r>
          </a:p>
        </p:txBody>
      </p:sp>
      <p:sp>
        <p:nvSpPr>
          <p:cNvPr id="20" name="Marcador de contenido 2"/>
          <p:cNvSpPr>
            <a:spLocks noGrp="1"/>
          </p:cNvSpPr>
          <p:nvPr>
            <p:ph idx="1"/>
          </p:nvPr>
        </p:nvSpPr>
        <p:spPr>
          <a:xfrm>
            <a:off x="4283243" y="1163023"/>
            <a:ext cx="4620125" cy="2845802"/>
          </a:xfrm>
        </p:spPr>
        <p:txBody>
          <a:bodyPr>
            <a:noAutofit/>
          </a:bodyPr>
          <a:lstStyle/>
          <a:p>
            <a:pPr marL="0" indent="0" algn="just">
              <a:buNone/>
            </a:pPr>
            <a:endParaRPr lang="es-PE" sz="1800" dirty="0"/>
          </a:p>
          <a:p>
            <a:pPr marL="0" indent="0" algn="just">
              <a:buNone/>
            </a:pPr>
            <a:r>
              <a:rPr lang="es-PE" sz="1800" dirty="0"/>
              <a:t>La principal y determinante: LA RECENTRALIZACIÓN </a:t>
            </a:r>
          </a:p>
          <a:p>
            <a:pPr marL="0" indent="0" algn="just">
              <a:buNone/>
            </a:pPr>
            <a:endParaRPr lang="es-PE" sz="1800" dirty="0"/>
          </a:p>
          <a:p>
            <a:pPr marL="0" indent="0" algn="just">
              <a:buNone/>
            </a:pPr>
            <a:r>
              <a:rPr lang="es-PE" sz="1800" dirty="0"/>
              <a:t>En la última década, hemos ido caminando en un proceso constante de retorno a la </a:t>
            </a:r>
            <a:r>
              <a:rPr lang="es-PE" sz="1800" b="1" i="1" dirty="0"/>
              <a:t>Recentralización del País</a:t>
            </a:r>
            <a:r>
              <a:rPr lang="es-PE" sz="1800" dirty="0"/>
              <a:t>. Se abandonó el proceso de Regionalización iniciado en los años 2000, y a la vez, el proceso de Descentralización avanzó de retorno a la recentralización.</a:t>
            </a:r>
          </a:p>
        </p:txBody>
      </p:sp>
      <p:pic>
        <p:nvPicPr>
          <p:cNvPr id="2" name="Picture 2" descr="Panorama general del Perú"/>
          <p:cNvPicPr>
            <a:picLocks noChangeAspect="1" noChangeArrowheads="1"/>
          </p:cNvPicPr>
          <p:nvPr/>
        </p:nvPicPr>
        <p:blipFill rotWithShape="1">
          <a:blip r:embed="rId2">
            <a:extLst>
              <a:ext uri="{28A0092B-C50C-407E-A947-70E740481C1C}">
                <a14:useLocalDpi xmlns:a14="http://schemas.microsoft.com/office/drawing/2010/main" val="0"/>
              </a:ext>
            </a:extLst>
          </a:blip>
          <a:srcRect l="-324" t="3548" r="62779" b="12797"/>
          <a:stretch/>
        </p:blipFill>
        <p:spPr bwMode="auto">
          <a:xfrm>
            <a:off x="-108284" y="-180747"/>
            <a:ext cx="4248150" cy="532424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77"/>
            <a:ext cx="1082966" cy="1182729"/>
          </a:xfrm>
          <a:prstGeom prst="rect">
            <a:avLst/>
          </a:prstGeom>
        </p:spPr>
      </p:pic>
      <p:grpSp>
        <p:nvGrpSpPr>
          <p:cNvPr id="22" name="Grupo 21"/>
          <p:cNvGrpSpPr/>
          <p:nvPr/>
        </p:nvGrpSpPr>
        <p:grpSpPr>
          <a:xfrm>
            <a:off x="-108284" y="5033277"/>
            <a:ext cx="9252284" cy="271263"/>
            <a:chOff x="98596" y="4985821"/>
            <a:chExt cx="8781350" cy="349920"/>
          </a:xfrm>
        </p:grpSpPr>
        <p:sp>
          <p:nvSpPr>
            <p:cNvPr id="23" name="Rectángulo 22"/>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ángulo 23"/>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ángulo 24"/>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ángulo 25"/>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ángulo 26"/>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ángulo 27"/>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189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3"/>
          <p:cNvSpPr>
            <a:spLocks noChangeAspect="1" noChangeArrowheads="1" noTextEdit="1"/>
          </p:cNvSpPr>
          <p:nvPr/>
        </p:nvSpPr>
        <p:spPr bwMode="auto">
          <a:xfrm>
            <a:off x="3517900" y="1066800"/>
            <a:ext cx="363538"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477791" y="195839"/>
            <a:ext cx="786602" cy="1127342"/>
          </a:xfrm>
          <a:custGeom>
            <a:avLst/>
            <a:gdLst>
              <a:gd name="T0" fmla="*/ 353 w 1270"/>
              <a:gd name="T1" fmla="*/ 0 h 1826"/>
              <a:gd name="T2" fmla="*/ 1270 w 1270"/>
              <a:gd name="T3" fmla="*/ 917 h 1826"/>
              <a:gd name="T4" fmla="*/ 362 w 1270"/>
              <a:gd name="T5" fmla="*/ 1826 h 1826"/>
              <a:gd name="T6" fmla="*/ 9 w 1270"/>
              <a:gd name="T7" fmla="*/ 1826 h 1826"/>
              <a:gd name="T8" fmla="*/ 917 w 1270"/>
              <a:gd name="T9" fmla="*/ 917 h 1826"/>
              <a:gd name="T10" fmla="*/ 0 w 1270"/>
              <a:gd name="T11" fmla="*/ 0 h 1826"/>
              <a:gd name="T12" fmla="*/ 353 w 1270"/>
              <a:gd name="T13" fmla="*/ 0 h 1826"/>
            </a:gdLst>
            <a:ahLst/>
            <a:cxnLst>
              <a:cxn ang="0">
                <a:pos x="T0" y="T1"/>
              </a:cxn>
              <a:cxn ang="0">
                <a:pos x="T2" y="T3"/>
              </a:cxn>
              <a:cxn ang="0">
                <a:pos x="T4" y="T5"/>
              </a:cxn>
              <a:cxn ang="0">
                <a:pos x="T6" y="T7"/>
              </a:cxn>
              <a:cxn ang="0">
                <a:pos x="T8" y="T9"/>
              </a:cxn>
              <a:cxn ang="0">
                <a:pos x="T10" y="T11"/>
              </a:cxn>
              <a:cxn ang="0">
                <a:pos x="T12" y="T13"/>
              </a:cxn>
            </a:cxnLst>
            <a:rect l="0" t="0" r="r" b="b"/>
            <a:pathLst>
              <a:path w="1270" h="1826">
                <a:moveTo>
                  <a:pt x="353" y="0"/>
                </a:moveTo>
                <a:lnTo>
                  <a:pt x="1270" y="917"/>
                </a:lnTo>
                <a:lnTo>
                  <a:pt x="362" y="1826"/>
                </a:lnTo>
                <a:lnTo>
                  <a:pt x="9" y="1826"/>
                </a:lnTo>
                <a:lnTo>
                  <a:pt x="917" y="917"/>
                </a:lnTo>
                <a:lnTo>
                  <a:pt x="0" y="0"/>
                </a:lnTo>
                <a:lnTo>
                  <a:pt x="353"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ítulo 1"/>
          <p:cNvSpPr>
            <a:spLocks noGrp="1"/>
          </p:cNvSpPr>
          <p:nvPr>
            <p:ph type="title"/>
          </p:nvPr>
        </p:nvSpPr>
        <p:spPr>
          <a:xfrm>
            <a:off x="308811" y="114239"/>
            <a:ext cx="4196938" cy="501773"/>
          </a:xfrm>
        </p:spPr>
        <p:txBody>
          <a:bodyPr>
            <a:normAutofit fontScale="90000"/>
          </a:bodyPr>
          <a:lstStyle/>
          <a:p>
            <a:r>
              <a:rPr lang="es-PE" sz="2400" b="1" dirty="0">
                <a:solidFill>
                  <a:schemeClr val="bg1"/>
                </a:solidFill>
                <a:latin typeface="Roboto" panose="02000000000000000000" pitchFamily="2" charset="0"/>
                <a:ea typeface="Roboto" panose="02000000000000000000" pitchFamily="2" charset="0"/>
              </a:rPr>
              <a:t>II. Datos y Hechos Importantes.</a:t>
            </a:r>
          </a:p>
        </p:txBody>
      </p:sp>
      <p:sp>
        <p:nvSpPr>
          <p:cNvPr id="16" name="Marcador de contenido 2"/>
          <p:cNvSpPr>
            <a:spLocks noGrp="1"/>
          </p:cNvSpPr>
          <p:nvPr>
            <p:ph idx="1"/>
          </p:nvPr>
        </p:nvSpPr>
        <p:spPr>
          <a:xfrm>
            <a:off x="213808" y="697612"/>
            <a:ext cx="4438403" cy="3589523"/>
          </a:xfrm>
        </p:spPr>
        <p:txBody>
          <a:bodyPr>
            <a:noAutofit/>
          </a:bodyPr>
          <a:lstStyle/>
          <a:p>
            <a:pPr algn="just"/>
            <a:r>
              <a:rPr lang="es-PE" sz="1600" dirty="0">
                <a:solidFill>
                  <a:schemeClr val="bg1"/>
                </a:solidFill>
              </a:rPr>
              <a:t>En el año 2007 se cerró el Consejo Nacional de Descentralización y se lo convirtió en Secretaría de Descentralización. Fue el primer misil que hirió de muerte al proceso que estaba en marcha.</a:t>
            </a:r>
          </a:p>
          <a:p>
            <a:pPr algn="just"/>
            <a:r>
              <a:rPr lang="es-PE" sz="1600" dirty="0">
                <a:solidFill>
                  <a:schemeClr val="bg1"/>
                </a:solidFill>
              </a:rPr>
              <a:t>En Octubre del año 2007 fue el fracaso del Referéndum para la conformación de regiones, en el marco del proceso de regionalización. Con esto se puso fin al proceso.</a:t>
            </a:r>
          </a:p>
          <a:p>
            <a:pPr algn="just"/>
            <a:r>
              <a:rPr lang="es-PE" sz="1600" dirty="0">
                <a:solidFill>
                  <a:schemeClr val="bg1"/>
                </a:solidFill>
              </a:rPr>
              <a:t>El Presupuesto General de la República de cada año, se concentra, mayoritariamente en el Gobierno Central. Para este año 2023 el total del presupuesto es 214 mil Millones de soles, 141 mil millones (66%), es para el Gobierno Central, 29 mil millones (14%), es para los Gobiernos Locales, y  43 mil millones (20%), es para los Gobiernos Regionales. </a:t>
            </a:r>
          </a:p>
        </p:txBody>
      </p:sp>
      <p:pic>
        <p:nvPicPr>
          <p:cNvPr id="2050" name="Picture 2" descr="La Descentralización, cuestión maltratada y pendiente - INTERCAMBIO"/>
          <p:cNvPicPr>
            <a:picLocks noChangeAspect="1" noChangeArrowheads="1"/>
          </p:cNvPicPr>
          <p:nvPr/>
        </p:nvPicPr>
        <p:blipFill rotWithShape="1">
          <a:blip r:embed="rId2">
            <a:extLst>
              <a:ext uri="{28A0092B-C50C-407E-A947-70E740481C1C}">
                <a14:useLocalDpi xmlns:a14="http://schemas.microsoft.com/office/drawing/2010/main" val="0"/>
              </a:ext>
            </a:extLst>
          </a:blip>
          <a:srcRect l="23649" t="-226" r="28815" b="226"/>
          <a:stretch/>
        </p:blipFill>
        <p:spPr bwMode="auto">
          <a:xfrm>
            <a:off x="4803788" y="0"/>
            <a:ext cx="434021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03" y="106247"/>
            <a:ext cx="1082966" cy="1182729"/>
          </a:xfrm>
          <a:prstGeom prst="rect">
            <a:avLst/>
          </a:prstGeom>
        </p:spPr>
      </p:pic>
      <p:grpSp>
        <p:nvGrpSpPr>
          <p:cNvPr id="18" name="Grupo 17"/>
          <p:cNvGrpSpPr/>
          <p:nvPr/>
        </p:nvGrpSpPr>
        <p:grpSpPr>
          <a:xfrm>
            <a:off x="0" y="5033278"/>
            <a:ext cx="9179170" cy="182414"/>
            <a:chOff x="98596" y="4985821"/>
            <a:chExt cx="8781350" cy="349920"/>
          </a:xfrm>
        </p:grpSpPr>
        <p:sp>
          <p:nvSpPr>
            <p:cNvPr id="19" name="Rectángulo 18"/>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ángulo 20"/>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ángulo 21"/>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ángulo 23"/>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943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293558" y="356641"/>
            <a:ext cx="4850442" cy="719683"/>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s-PE" sz="2400">
                <a:latin typeface="Roboto" panose="02000000000000000000" pitchFamily="2" charset="0"/>
                <a:ea typeface="Roboto" panose="02000000000000000000" pitchFamily="2" charset="0"/>
              </a:rPr>
              <a:t>II. Datos y Hechos Importantes.</a:t>
            </a:r>
            <a:endParaRPr lang="es-PE" sz="2400" dirty="0">
              <a:latin typeface="Roboto" panose="02000000000000000000" pitchFamily="2" charset="0"/>
              <a:ea typeface="Roboto" panose="02000000000000000000" pitchFamily="2" charset="0"/>
            </a:endParaRPr>
          </a:p>
        </p:txBody>
      </p:sp>
      <p:sp>
        <p:nvSpPr>
          <p:cNvPr id="8" name="Marcador de contenido 2"/>
          <p:cNvSpPr>
            <a:spLocks noGrp="1"/>
          </p:cNvSpPr>
          <p:nvPr>
            <p:ph idx="1"/>
          </p:nvPr>
        </p:nvSpPr>
        <p:spPr>
          <a:xfrm>
            <a:off x="4606379" y="1047524"/>
            <a:ext cx="4224800" cy="3897455"/>
          </a:xfrm>
        </p:spPr>
        <p:txBody>
          <a:bodyPr>
            <a:noAutofit/>
          </a:bodyPr>
          <a:lstStyle/>
          <a:p>
            <a:pPr algn="just"/>
            <a:r>
              <a:rPr lang="es-PE" sz="1500" dirty="0"/>
              <a:t>Los Recursos del FONCOMÚN, que reciben las municipalidades rurales en su mayoría del tipo “D” (1033 municipalidades con menos de 500 viviendas urbanas) con población en extrema pobreza, sin posibilidades de mejorar su recaudación mucho menos contar con presupuesto para formulación de perfiles o expedientes técnicos de proyectos que contribuyan al cierre de brechas y llegue a solucionar la necesidad básica que demanda la población. </a:t>
            </a:r>
          </a:p>
          <a:p>
            <a:pPr algn="just"/>
            <a:r>
              <a:rPr lang="es-PE" sz="1500" dirty="0"/>
              <a:t>El total de FONCOMUN para este año 2023, según el PIA es de </a:t>
            </a:r>
            <a:r>
              <a:rPr lang="es-PE" sz="1500" b="1" u="sng" dirty="0"/>
              <a:t>siete mil novecientos millones</a:t>
            </a:r>
            <a:r>
              <a:rPr lang="es-PE" sz="1500" dirty="0"/>
              <a:t>; de 	los cuales </a:t>
            </a:r>
            <a:r>
              <a:rPr lang="es-PE" sz="1500" dirty="0">
                <a:highlight>
                  <a:srgbClr val="FFFF00"/>
                </a:highlight>
              </a:rPr>
              <a:t>seis mil millones son para gasto 	corriente</a:t>
            </a:r>
            <a:r>
              <a:rPr lang="es-PE" sz="1500" dirty="0"/>
              <a:t> y para </a:t>
            </a:r>
            <a:r>
              <a:rPr lang="es-PE" sz="1500" dirty="0">
                <a:highlight>
                  <a:srgbClr val="FFFF00"/>
                </a:highlight>
              </a:rPr>
              <a:t>inversión pública 	solamente 1800 millones</a:t>
            </a:r>
            <a:r>
              <a:rPr lang="es-PE" sz="1500" dirty="0"/>
              <a:t>. </a:t>
            </a:r>
          </a:p>
          <a:p>
            <a:pPr algn="just"/>
            <a:endParaRPr lang="es-PE" sz="1500" dirty="0"/>
          </a:p>
        </p:txBody>
      </p:sp>
      <p:pic>
        <p:nvPicPr>
          <p:cNvPr id="3074" name="Picture 2" descr="Ejecutivo transfiere S/ 199 mllns a gobiernos locales para compensar  ingresos por Foncomun | Noticias | Agencia Peruana de Noticias Andina"/>
          <p:cNvPicPr>
            <a:picLocks noChangeAspect="1" noChangeArrowheads="1"/>
          </p:cNvPicPr>
          <p:nvPr/>
        </p:nvPicPr>
        <p:blipFill rotWithShape="1">
          <a:blip r:embed="rId2">
            <a:extLst>
              <a:ext uri="{28A0092B-C50C-407E-A947-70E740481C1C}">
                <a14:useLocalDpi xmlns:a14="http://schemas.microsoft.com/office/drawing/2010/main" val="0"/>
              </a:ext>
            </a:extLst>
          </a:blip>
          <a:srcRect l="20453" r="24732"/>
          <a:stretch/>
        </p:blipFill>
        <p:spPr bwMode="auto">
          <a:xfrm>
            <a:off x="-57149" y="0"/>
            <a:ext cx="42291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8" y="125117"/>
            <a:ext cx="1082966" cy="1182729"/>
          </a:xfrm>
          <a:prstGeom prst="rect">
            <a:avLst/>
          </a:prstGeom>
        </p:spPr>
      </p:pic>
      <p:grpSp>
        <p:nvGrpSpPr>
          <p:cNvPr id="11" name="Grupo 10"/>
          <p:cNvGrpSpPr/>
          <p:nvPr/>
        </p:nvGrpSpPr>
        <p:grpSpPr>
          <a:xfrm>
            <a:off x="-93245" y="5033277"/>
            <a:ext cx="9345528" cy="235339"/>
            <a:chOff x="98596" y="4985821"/>
            <a:chExt cx="8781350" cy="349920"/>
          </a:xfrm>
        </p:grpSpPr>
        <p:sp>
          <p:nvSpPr>
            <p:cNvPr id="14" name="Rectángulo 13"/>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ángulo 14"/>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ángulo 15"/>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ángulo 16"/>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ángulo 18"/>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7042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989535"/>
            <a:ext cx="9144000" cy="3153965"/>
          </a:xfrm>
          <a:prstGeom prst="rect">
            <a:avLst/>
          </a:prstGeom>
          <a:solidFill>
            <a:schemeClr val="accent3">
              <a:lumMod val="75000"/>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aphicFrame>
        <p:nvGraphicFramePr>
          <p:cNvPr id="15" name="Chart 14"/>
          <p:cNvGraphicFramePr>
            <a:graphicFrameLocks/>
          </p:cNvGraphicFramePr>
          <p:nvPr/>
        </p:nvGraphicFramePr>
        <p:xfrm>
          <a:off x="3490913" y="2271713"/>
          <a:ext cx="2162175" cy="1466850"/>
        </p:xfrm>
        <a:graphic>
          <a:graphicData uri="http://schemas.openxmlformats.org/drawingml/2006/chart">
            <c:chart xmlns:c="http://schemas.openxmlformats.org/drawingml/2006/chart" xmlns:r="http://schemas.openxmlformats.org/officeDocument/2006/relationships" r:id="rId2"/>
          </a:graphicData>
        </a:graphic>
      </p:graphicFrame>
      <p:pic>
        <p:nvPicPr>
          <p:cNvPr id="24" name="Imagen 23">
            <a:extLst>
              <a:ext uri="{FF2B5EF4-FFF2-40B4-BE49-F238E27FC236}">
                <a16:creationId xmlns:a16="http://schemas.microsoft.com/office/drawing/2014/main" id="{2A03BA5C-DB4C-33F3-DBD8-B4CF01B72BA4}"/>
              </a:ext>
            </a:extLst>
          </p:cNvPr>
          <p:cNvPicPr>
            <a:picLocks noChangeAspect="1"/>
          </p:cNvPicPr>
          <p:nvPr/>
        </p:nvPicPr>
        <p:blipFill rotWithShape="1">
          <a:blip r:embed="rId3">
            <a:extLst>
              <a:ext uri="{28A0092B-C50C-407E-A947-70E740481C1C}">
                <a14:useLocalDpi xmlns:a14="http://schemas.microsoft.com/office/drawing/2010/main" val="0"/>
              </a:ext>
            </a:extLst>
          </a:blip>
          <a:srcRect l="7338" t="6891" r="1479" b="13762"/>
          <a:stretch/>
        </p:blipFill>
        <p:spPr>
          <a:xfrm>
            <a:off x="2531409" y="0"/>
            <a:ext cx="3803764" cy="1989535"/>
          </a:xfrm>
          <a:prstGeom prst="rect">
            <a:avLst/>
          </a:prstGeom>
          <a:ln>
            <a:noFill/>
          </a:ln>
        </p:spPr>
      </p:pic>
      <p:pic>
        <p:nvPicPr>
          <p:cNvPr id="25" name="Marcador de contenido 3">
            <a:extLst>
              <a:ext uri="{FF2B5EF4-FFF2-40B4-BE49-F238E27FC236}">
                <a16:creationId xmlns:a16="http://schemas.microsoft.com/office/drawing/2014/main" id="{E8908A52-1441-0ED8-20FD-CEA5FD2D1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48646" y="2148169"/>
            <a:ext cx="8846709" cy="264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ítulo 1">
            <a:extLst>
              <a:ext uri="{FF2B5EF4-FFF2-40B4-BE49-F238E27FC236}">
                <a16:creationId xmlns:a16="http://schemas.microsoft.com/office/drawing/2014/main" id="{08CF7201-5312-DB93-1BF3-D5A10FBB113F}"/>
              </a:ext>
            </a:extLst>
          </p:cNvPr>
          <p:cNvSpPr txBox="1">
            <a:spLocks/>
          </p:cNvSpPr>
          <p:nvPr/>
        </p:nvSpPr>
        <p:spPr bwMode="auto">
          <a:xfrm>
            <a:off x="98220" y="4732598"/>
            <a:ext cx="2633068" cy="23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normAutofit/>
          </a:bodyPr>
          <a:lst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Lato Black" pitchFamily="34" charset="0"/>
              </a:defRPr>
            </a:lvl2pPr>
            <a:lvl3pPr algn="l" defTabSz="912813" rtl="0" fontAlgn="base">
              <a:lnSpc>
                <a:spcPct val="90000"/>
              </a:lnSpc>
              <a:spcBef>
                <a:spcPct val="0"/>
              </a:spcBef>
              <a:spcAft>
                <a:spcPct val="0"/>
              </a:spcAft>
              <a:defRPr sz="4400">
                <a:solidFill>
                  <a:schemeClr val="tx1"/>
                </a:solidFill>
                <a:latin typeface="Lato Black" pitchFamily="34" charset="0"/>
              </a:defRPr>
            </a:lvl3pPr>
            <a:lvl4pPr algn="l" defTabSz="912813" rtl="0" fontAlgn="base">
              <a:lnSpc>
                <a:spcPct val="90000"/>
              </a:lnSpc>
              <a:spcBef>
                <a:spcPct val="0"/>
              </a:spcBef>
              <a:spcAft>
                <a:spcPct val="0"/>
              </a:spcAft>
              <a:defRPr sz="4400">
                <a:solidFill>
                  <a:schemeClr val="tx1"/>
                </a:solidFill>
                <a:latin typeface="Lato Black" pitchFamily="34" charset="0"/>
              </a:defRPr>
            </a:lvl4pPr>
            <a:lvl5pPr algn="l" defTabSz="912813" rtl="0" fontAlgn="base">
              <a:lnSpc>
                <a:spcPct val="90000"/>
              </a:lnSpc>
              <a:spcBef>
                <a:spcPct val="0"/>
              </a:spcBef>
              <a:spcAft>
                <a:spcPct val="0"/>
              </a:spcAft>
              <a:defRPr sz="4400">
                <a:solidFill>
                  <a:schemeClr val="tx1"/>
                </a:solidFill>
                <a:latin typeface="Lato Black" pitchFamily="34" charset="0"/>
              </a:defRPr>
            </a:lvl5pPr>
            <a:lvl6pPr marL="457200" algn="l" defTabSz="912813" rtl="0" fontAlgn="base">
              <a:lnSpc>
                <a:spcPct val="90000"/>
              </a:lnSpc>
              <a:spcBef>
                <a:spcPct val="0"/>
              </a:spcBef>
              <a:spcAft>
                <a:spcPct val="0"/>
              </a:spcAft>
              <a:defRPr sz="4400">
                <a:solidFill>
                  <a:schemeClr val="tx1"/>
                </a:solidFill>
                <a:latin typeface="Lato Black" pitchFamily="34" charset="0"/>
              </a:defRPr>
            </a:lvl6pPr>
            <a:lvl7pPr marL="914400" algn="l" defTabSz="912813" rtl="0" fontAlgn="base">
              <a:lnSpc>
                <a:spcPct val="90000"/>
              </a:lnSpc>
              <a:spcBef>
                <a:spcPct val="0"/>
              </a:spcBef>
              <a:spcAft>
                <a:spcPct val="0"/>
              </a:spcAft>
              <a:defRPr sz="4400">
                <a:solidFill>
                  <a:schemeClr val="tx1"/>
                </a:solidFill>
                <a:latin typeface="Lato Black" pitchFamily="34" charset="0"/>
              </a:defRPr>
            </a:lvl7pPr>
            <a:lvl8pPr marL="1371600" algn="l" defTabSz="912813" rtl="0" fontAlgn="base">
              <a:lnSpc>
                <a:spcPct val="90000"/>
              </a:lnSpc>
              <a:spcBef>
                <a:spcPct val="0"/>
              </a:spcBef>
              <a:spcAft>
                <a:spcPct val="0"/>
              </a:spcAft>
              <a:defRPr sz="4400">
                <a:solidFill>
                  <a:schemeClr val="tx1"/>
                </a:solidFill>
                <a:latin typeface="Lato Black" pitchFamily="34" charset="0"/>
              </a:defRPr>
            </a:lvl8pPr>
            <a:lvl9pPr marL="1828800" algn="l" defTabSz="912813" rtl="0" fontAlgn="base">
              <a:lnSpc>
                <a:spcPct val="90000"/>
              </a:lnSpc>
              <a:spcBef>
                <a:spcPct val="0"/>
              </a:spcBef>
              <a:spcAft>
                <a:spcPct val="0"/>
              </a:spcAft>
              <a:defRPr sz="4400">
                <a:solidFill>
                  <a:schemeClr val="tx1"/>
                </a:solidFill>
                <a:latin typeface="Lato Black" pitchFamily="34" charset="0"/>
              </a:defRPr>
            </a:lvl9pPr>
          </a:lstStyle>
          <a:p>
            <a:pPr eaLnBrk="1" hangingPunct="1"/>
            <a:r>
              <a:rPr lang="es-PE" sz="825">
                <a:solidFill>
                  <a:schemeClr val="bg1"/>
                </a:solidFill>
              </a:rPr>
              <a:t>FUENTE: Ministerio de Economía y Finanzas</a:t>
            </a:r>
            <a:endParaRPr lang="es-PE" sz="825" dirty="0">
              <a:solidFill>
                <a:schemeClr val="bg1"/>
              </a:solidFill>
            </a:endParaRPr>
          </a:p>
        </p:txBody>
      </p:sp>
      <p:grpSp>
        <p:nvGrpSpPr>
          <p:cNvPr id="7" name="Grupo 6"/>
          <p:cNvGrpSpPr/>
          <p:nvPr/>
        </p:nvGrpSpPr>
        <p:grpSpPr>
          <a:xfrm>
            <a:off x="-36096" y="5057342"/>
            <a:ext cx="9179170" cy="182414"/>
            <a:chOff x="98596" y="4985821"/>
            <a:chExt cx="8781350" cy="349920"/>
          </a:xfrm>
        </p:grpSpPr>
        <p:sp>
          <p:nvSpPr>
            <p:cNvPr id="8" name="Rectángulo 7"/>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ángulo 8"/>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ángulo 10"/>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ángulo 11"/>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ángulo 12"/>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ángulo 13"/>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26" y="83360"/>
            <a:ext cx="1082966" cy="1182729"/>
          </a:xfrm>
          <a:prstGeom prst="rect">
            <a:avLst/>
          </a:prstGeom>
        </p:spPr>
      </p:pic>
    </p:spTree>
    <p:extLst>
      <p:ext uri="{BB962C8B-B14F-4D97-AF65-F5344CB8AC3E}">
        <p14:creationId xmlns:p14="http://schemas.microsoft.com/office/powerpoint/2010/main" val="19686274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3"/>
          <p:cNvSpPr>
            <a:spLocks noChangeAspect="1" noChangeArrowheads="1" noTextEdit="1"/>
          </p:cNvSpPr>
          <p:nvPr/>
        </p:nvSpPr>
        <p:spPr bwMode="auto">
          <a:xfrm>
            <a:off x="3517900" y="1066800"/>
            <a:ext cx="363538"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244360" y="883865"/>
            <a:ext cx="786602" cy="1127342"/>
          </a:xfrm>
          <a:custGeom>
            <a:avLst/>
            <a:gdLst>
              <a:gd name="T0" fmla="*/ 353 w 1270"/>
              <a:gd name="T1" fmla="*/ 0 h 1826"/>
              <a:gd name="T2" fmla="*/ 1270 w 1270"/>
              <a:gd name="T3" fmla="*/ 917 h 1826"/>
              <a:gd name="T4" fmla="*/ 362 w 1270"/>
              <a:gd name="T5" fmla="*/ 1826 h 1826"/>
              <a:gd name="T6" fmla="*/ 9 w 1270"/>
              <a:gd name="T7" fmla="*/ 1826 h 1826"/>
              <a:gd name="T8" fmla="*/ 917 w 1270"/>
              <a:gd name="T9" fmla="*/ 917 h 1826"/>
              <a:gd name="T10" fmla="*/ 0 w 1270"/>
              <a:gd name="T11" fmla="*/ 0 h 1826"/>
              <a:gd name="T12" fmla="*/ 353 w 1270"/>
              <a:gd name="T13" fmla="*/ 0 h 1826"/>
            </a:gdLst>
            <a:ahLst/>
            <a:cxnLst>
              <a:cxn ang="0">
                <a:pos x="T0" y="T1"/>
              </a:cxn>
              <a:cxn ang="0">
                <a:pos x="T2" y="T3"/>
              </a:cxn>
              <a:cxn ang="0">
                <a:pos x="T4" y="T5"/>
              </a:cxn>
              <a:cxn ang="0">
                <a:pos x="T6" y="T7"/>
              </a:cxn>
              <a:cxn ang="0">
                <a:pos x="T8" y="T9"/>
              </a:cxn>
              <a:cxn ang="0">
                <a:pos x="T10" y="T11"/>
              </a:cxn>
              <a:cxn ang="0">
                <a:pos x="T12" y="T13"/>
              </a:cxn>
            </a:cxnLst>
            <a:rect l="0" t="0" r="r" b="b"/>
            <a:pathLst>
              <a:path w="1270" h="1826">
                <a:moveTo>
                  <a:pt x="353" y="0"/>
                </a:moveTo>
                <a:lnTo>
                  <a:pt x="1270" y="917"/>
                </a:lnTo>
                <a:lnTo>
                  <a:pt x="362" y="1826"/>
                </a:lnTo>
                <a:lnTo>
                  <a:pt x="9" y="1826"/>
                </a:lnTo>
                <a:lnTo>
                  <a:pt x="917" y="917"/>
                </a:lnTo>
                <a:lnTo>
                  <a:pt x="0" y="0"/>
                </a:lnTo>
                <a:lnTo>
                  <a:pt x="353"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ángulo 5"/>
          <p:cNvSpPr/>
          <p:nvPr/>
        </p:nvSpPr>
        <p:spPr>
          <a:xfrm>
            <a:off x="4969042" y="0"/>
            <a:ext cx="4174958"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arcador de contenido 2"/>
          <p:cNvSpPr>
            <a:spLocks noGrp="1"/>
          </p:cNvSpPr>
          <p:nvPr>
            <p:ph idx="1"/>
          </p:nvPr>
        </p:nvSpPr>
        <p:spPr>
          <a:xfrm>
            <a:off x="1001195" y="133969"/>
            <a:ext cx="3559563" cy="1933841"/>
          </a:xfrm>
        </p:spPr>
        <p:txBody>
          <a:bodyPr>
            <a:noAutofit/>
          </a:bodyPr>
          <a:lstStyle/>
          <a:p>
            <a:pPr marL="0" indent="0" algn="just">
              <a:buNone/>
            </a:pPr>
            <a:r>
              <a:rPr lang="es-PE" sz="1200" dirty="0">
                <a:solidFill>
                  <a:schemeClr val="bg1"/>
                </a:solidFill>
              </a:rPr>
              <a:t>El plan de incentivos municipales debe focalizar a las municipalidades tipo C y D; con metas que contribuyan al cierre de brechas de aguan y saneamiento, infraestructura social y productiva. Por ejemplo en Educación: los niños y niñas del Perú profundo toman en su mayoría agua de acequia o rio en su Instituciones educativas; no es posible que de 34 261 Instituciones Educativas:11,064 escuelas los niños(as) tomen agua de rio y acequia.</a:t>
            </a:r>
          </a:p>
          <a:p>
            <a:pPr marL="0" indent="0" algn="just">
              <a:buNone/>
            </a:pPr>
            <a:endParaRPr lang="es-PE" sz="1200" dirty="0">
              <a:solidFill>
                <a:schemeClr val="bg1"/>
              </a:solidFill>
            </a:endParaRPr>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6" y="78750"/>
            <a:ext cx="860225" cy="939469"/>
          </a:xfrm>
          <a:prstGeom prst="rect">
            <a:avLst/>
          </a:prstGeom>
        </p:spPr>
      </p:pic>
      <p:pic>
        <p:nvPicPr>
          <p:cNvPr id="17" name="Imagen 16">
            <a:extLst>
              <a:ext uri="{FF2B5EF4-FFF2-40B4-BE49-F238E27FC236}">
                <a16:creationId xmlns:a16="http://schemas.microsoft.com/office/drawing/2014/main" id="{7A910CDF-7466-36B5-C431-DD1F90CDF8CC}"/>
              </a:ext>
            </a:extLst>
          </p:cNvPr>
          <p:cNvPicPr>
            <a:picLocks noChangeAspect="1"/>
          </p:cNvPicPr>
          <p:nvPr/>
        </p:nvPicPr>
        <p:blipFill>
          <a:blip r:embed="rId3"/>
          <a:stretch>
            <a:fillRect/>
          </a:stretch>
        </p:blipFill>
        <p:spPr>
          <a:xfrm>
            <a:off x="5084565" y="443059"/>
            <a:ext cx="4020484" cy="4257382"/>
          </a:xfrm>
          <a:prstGeom prst="rect">
            <a:avLst/>
          </a:prstGeom>
        </p:spPr>
      </p:pic>
      <p:pic>
        <p:nvPicPr>
          <p:cNvPr id="18" name="Imagen 17">
            <a:extLst>
              <a:ext uri="{FF2B5EF4-FFF2-40B4-BE49-F238E27FC236}">
                <a16:creationId xmlns:a16="http://schemas.microsoft.com/office/drawing/2014/main" id="{DB185CD3-55CB-D53F-7610-ADC3B58FA8BC}"/>
              </a:ext>
            </a:extLst>
          </p:cNvPr>
          <p:cNvPicPr>
            <a:picLocks noChangeAspect="1"/>
          </p:cNvPicPr>
          <p:nvPr/>
        </p:nvPicPr>
        <p:blipFill>
          <a:blip r:embed="rId4"/>
          <a:stretch>
            <a:fillRect/>
          </a:stretch>
        </p:blipFill>
        <p:spPr>
          <a:xfrm>
            <a:off x="490441" y="1951050"/>
            <a:ext cx="4356421" cy="3006626"/>
          </a:xfrm>
          <a:prstGeom prst="rect">
            <a:avLst/>
          </a:prstGeom>
        </p:spPr>
      </p:pic>
      <p:grpSp>
        <p:nvGrpSpPr>
          <p:cNvPr id="19" name="Grupo 18"/>
          <p:cNvGrpSpPr/>
          <p:nvPr/>
        </p:nvGrpSpPr>
        <p:grpSpPr>
          <a:xfrm>
            <a:off x="-24064" y="5033278"/>
            <a:ext cx="9179170" cy="182414"/>
            <a:chOff x="98596" y="4985821"/>
            <a:chExt cx="8781350" cy="349920"/>
          </a:xfrm>
        </p:grpSpPr>
        <p:sp>
          <p:nvSpPr>
            <p:cNvPr id="20" name="Rectángulo 19"/>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ángulo 20"/>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ángulo 21"/>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ángulo 23"/>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ángulo 24"/>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8997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3925" y="527863"/>
            <a:ext cx="7652085" cy="4218759"/>
          </a:xfrm>
          <a:prstGeom prst="rect">
            <a:avLst/>
          </a:prstGeom>
          <a:solidFill>
            <a:schemeClr val="accent3">
              <a:lumMod val="75000"/>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 name="Rectángulo 1"/>
          <p:cNvSpPr/>
          <p:nvPr/>
        </p:nvSpPr>
        <p:spPr>
          <a:xfrm>
            <a:off x="878305" y="664387"/>
            <a:ext cx="7327232" cy="3785652"/>
          </a:xfrm>
          <a:prstGeom prst="rect">
            <a:avLst/>
          </a:prstGeom>
        </p:spPr>
        <p:txBody>
          <a:bodyPr wrap="square">
            <a:spAutoFit/>
          </a:bodyPr>
          <a:lstStyle/>
          <a:p>
            <a:pPr marL="285750" indent="-285750" algn="just">
              <a:buFont typeface="Arial" panose="020B0604020202020204" pitchFamily="34" charset="0"/>
              <a:buChar char="•"/>
            </a:pPr>
            <a:r>
              <a:rPr lang="es-ES" sz="2000" dirty="0">
                <a:solidFill>
                  <a:schemeClr val="bg1"/>
                </a:solidFill>
              </a:rPr>
              <a:t>Según la PCM; se tiene 207 Mancomunidades Municipales inscritas, que agrupa a 981 municipalidades (880 municipalidades distritales y 101 municipalidades provinciales), donde un número importante se ubica en los departamentos del sur de nuestro país; se agrupan aquellas municipalidades con mayor necesidad (municipalidades tipo </a:t>
            </a:r>
            <a:r>
              <a:rPr lang="es-ES" sz="2000" dirty="0" err="1">
                <a:solidFill>
                  <a:schemeClr val="bg1"/>
                </a:solidFill>
              </a:rPr>
              <a:t>CyD</a:t>
            </a:r>
            <a:r>
              <a:rPr lang="es-ES" sz="2000" dirty="0">
                <a:solidFill>
                  <a:schemeClr val="bg1"/>
                </a:solidFill>
              </a:rPr>
              <a:t>) es decir con presupuesto irrisorio que no alcanzarían para costear un expediente técnico para un proyecto de impacto y que cierre brechas.</a:t>
            </a:r>
            <a:endParaRPr lang="es-PE" sz="2000" dirty="0">
              <a:solidFill>
                <a:schemeClr val="bg1"/>
              </a:solidFill>
            </a:endParaRPr>
          </a:p>
          <a:p>
            <a:pPr marL="285750" indent="-285750" algn="just">
              <a:buFont typeface="Arial" panose="020B0604020202020204" pitchFamily="34" charset="0"/>
              <a:buChar char="•"/>
            </a:pPr>
            <a:r>
              <a:rPr lang="es-PE" sz="2000" dirty="0">
                <a:solidFill>
                  <a:schemeClr val="bg1"/>
                </a:solidFill>
              </a:rPr>
              <a:t>Por estas razones entre otras, los alcaldes se ven Obligados a estar permanentemente en Lima, visitando a Ministros, funcionarios y Congresistas. Penosamente sujetos a estafas y coimas, agudizando el flagelo de la Corrupción en el País.</a:t>
            </a:r>
          </a:p>
        </p:txBody>
      </p:sp>
      <p:grpSp>
        <p:nvGrpSpPr>
          <p:cNvPr id="8" name="Grupo 7"/>
          <p:cNvGrpSpPr/>
          <p:nvPr/>
        </p:nvGrpSpPr>
        <p:grpSpPr>
          <a:xfrm>
            <a:off x="-24064" y="5045310"/>
            <a:ext cx="9179170" cy="182414"/>
            <a:chOff x="98596" y="4985821"/>
            <a:chExt cx="8781350" cy="349920"/>
          </a:xfrm>
        </p:grpSpPr>
        <p:sp>
          <p:nvSpPr>
            <p:cNvPr id="9" name="Rectángulo 8"/>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ángulo 10"/>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ángulo 11"/>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ángulo 12"/>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ángulo 13"/>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ángulo 15"/>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8" y="81965"/>
            <a:ext cx="902369" cy="985495"/>
          </a:xfrm>
          <a:prstGeom prst="rect">
            <a:avLst/>
          </a:prstGeom>
        </p:spPr>
      </p:pic>
    </p:spTree>
    <p:extLst>
      <p:ext uri="{BB962C8B-B14F-4D97-AF65-F5344CB8AC3E}">
        <p14:creationId xmlns:p14="http://schemas.microsoft.com/office/powerpoint/2010/main" val="339051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3"/>
          <p:cNvSpPr>
            <a:spLocks noChangeAspect="1" noChangeArrowheads="1" noTextEdit="1"/>
          </p:cNvSpPr>
          <p:nvPr/>
        </p:nvSpPr>
        <p:spPr bwMode="auto">
          <a:xfrm>
            <a:off x="3517900" y="1066800"/>
            <a:ext cx="363538"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477791" y="195839"/>
            <a:ext cx="786602" cy="1127342"/>
          </a:xfrm>
          <a:custGeom>
            <a:avLst/>
            <a:gdLst>
              <a:gd name="T0" fmla="*/ 353 w 1270"/>
              <a:gd name="T1" fmla="*/ 0 h 1826"/>
              <a:gd name="T2" fmla="*/ 1270 w 1270"/>
              <a:gd name="T3" fmla="*/ 917 h 1826"/>
              <a:gd name="T4" fmla="*/ 362 w 1270"/>
              <a:gd name="T5" fmla="*/ 1826 h 1826"/>
              <a:gd name="T6" fmla="*/ 9 w 1270"/>
              <a:gd name="T7" fmla="*/ 1826 h 1826"/>
              <a:gd name="T8" fmla="*/ 917 w 1270"/>
              <a:gd name="T9" fmla="*/ 917 h 1826"/>
              <a:gd name="T10" fmla="*/ 0 w 1270"/>
              <a:gd name="T11" fmla="*/ 0 h 1826"/>
              <a:gd name="T12" fmla="*/ 353 w 1270"/>
              <a:gd name="T13" fmla="*/ 0 h 1826"/>
            </a:gdLst>
            <a:ahLst/>
            <a:cxnLst>
              <a:cxn ang="0">
                <a:pos x="T0" y="T1"/>
              </a:cxn>
              <a:cxn ang="0">
                <a:pos x="T2" y="T3"/>
              </a:cxn>
              <a:cxn ang="0">
                <a:pos x="T4" y="T5"/>
              </a:cxn>
              <a:cxn ang="0">
                <a:pos x="T6" y="T7"/>
              </a:cxn>
              <a:cxn ang="0">
                <a:pos x="T8" y="T9"/>
              </a:cxn>
              <a:cxn ang="0">
                <a:pos x="T10" y="T11"/>
              </a:cxn>
              <a:cxn ang="0">
                <a:pos x="T12" y="T13"/>
              </a:cxn>
            </a:cxnLst>
            <a:rect l="0" t="0" r="r" b="b"/>
            <a:pathLst>
              <a:path w="1270" h="1826">
                <a:moveTo>
                  <a:pt x="353" y="0"/>
                </a:moveTo>
                <a:lnTo>
                  <a:pt x="1270" y="917"/>
                </a:lnTo>
                <a:lnTo>
                  <a:pt x="362" y="1826"/>
                </a:lnTo>
                <a:lnTo>
                  <a:pt x="9" y="1826"/>
                </a:lnTo>
                <a:lnTo>
                  <a:pt x="917" y="917"/>
                </a:lnTo>
                <a:lnTo>
                  <a:pt x="0" y="0"/>
                </a:lnTo>
                <a:lnTo>
                  <a:pt x="353"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ítulo 1"/>
          <p:cNvSpPr>
            <a:spLocks noGrp="1"/>
          </p:cNvSpPr>
          <p:nvPr>
            <p:ph type="title"/>
          </p:nvPr>
        </p:nvSpPr>
        <p:spPr>
          <a:xfrm>
            <a:off x="533400" y="258763"/>
            <a:ext cx="4326576" cy="549275"/>
          </a:xfrm>
        </p:spPr>
        <p:txBody>
          <a:bodyPr>
            <a:noAutofit/>
          </a:bodyPr>
          <a:lstStyle/>
          <a:p>
            <a:r>
              <a:rPr lang="es-PE" sz="2800" b="1" dirty="0">
                <a:solidFill>
                  <a:schemeClr val="bg1"/>
                </a:solidFill>
                <a:latin typeface="Roboto" panose="02000000000000000000" pitchFamily="2" charset="0"/>
                <a:ea typeface="Roboto" panose="02000000000000000000" pitchFamily="2" charset="0"/>
              </a:rPr>
              <a:t>III. Dos Premisas Previas</a:t>
            </a:r>
          </a:p>
        </p:txBody>
      </p:sp>
      <p:sp>
        <p:nvSpPr>
          <p:cNvPr id="13" name="Marcador de contenido 2"/>
          <p:cNvSpPr>
            <a:spLocks noGrp="1"/>
          </p:cNvSpPr>
          <p:nvPr>
            <p:ph idx="1"/>
          </p:nvPr>
        </p:nvSpPr>
        <p:spPr>
          <a:xfrm>
            <a:off x="533400" y="843780"/>
            <a:ext cx="4101987" cy="4000935"/>
          </a:xfrm>
        </p:spPr>
        <p:txBody>
          <a:bodyPr>
            <a:noAutofit/>
          </a:bodyPr>
          <a:lstStyle/>
          <a:p>
            <a:pPr algn="just"/>
            <a:r>
              <a:rPr lang="es-PE" sz="1800" dirty="0">
                <a:solidFill>
                  <a:schemeClr val="bg1"/>
                </a:solidFill>
              </a:rPr>
              <a:t>La forma más efectiva de luchar contra la pobreza, es generando riqueza. La riqueza se crea generando ingresos y empleo masivo para la población.</a:t>
            </a:r>
          </a:p>
          <a:p>
            <a:pPr algn="just"/>
            <a:r>
              <a:rPr lang="es-PE" sz="1800" dirty="0">
                <a:solidFill>
                  <a:schemeClr val="bg1"/>
                </a:solidFill>
              </a:rPr>
              <a:t>La gran mayoría de Municipalidades del Perú son Municipalidades Rurales, y lo Rural es eminentemente agrario. La generación de ingresos y empleo masivo, tiene en el sector agrario, un sector estratégico para su desarrollo.  Ahora el sector agrario está abandonado, es momento de intervenirlo para salir adelante.</a:t>
            </a:r>
          </a:p>
          <a:p>
            <a:pPr algn="just"/>
            <a:endParaRPr lang="es-PE" sz="1800" dirty="0">
              <a:solidFill>
                <a:schemeClr val="bg1"/>
              </a:solidFill>
            </a:endParaRPr>
          </a:p>
          <a:p>
            <a:pPr algn="just"/>
            <a:endParaRPr lang="es-PE" sz="1800" dirty="0">
              <a:solidFill>
                <a:schemeClr val="bg1"/>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25" t="584" r="25146" b="-584"/>
          <a:stretch/>
        </p:blipFill>
        <p:spPr bwMode="auto">
          <a:xfrm>
            <a:off x="4787587" y="-12842"/>
            <a:ext cx="5542365" cy="512904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034" y="0"/>
            <a:ext cx="1082966" cy="1182729"/>
          </a:xfrm>
          <a:prstGeom prst="rect">
            <a:avLst/>
          </a:prstGeom>
        </p:spPr>
      </p:pic>
      <p:grpSp>
        <p:nvGrpSpPr>
          <p:cNvPr id="9" name="Grupo 8"/>
          <p:cNvGrpSpPr/>
          <p:nvPr/>
        </p:nvGrpSpPr>
        <p:grpSpPr>
          <a:xfrm>
            <a:off x="-36096" y="5009214"/>
            <a:ext cx="9264316" cy="262622"/>
            <a:chOff x="98596" y="4985821"/>
            <a:chExt cx="8781350" cy="349920"/>
          </a:xfrm>
        </p:grpSpPr>
        <p:sp>
          <p:nvSpPr>
            <p:cNvPr id="14" name="Rectángulo 13"/>
            <p:cNvSpPr/>
            <p:nvPr/>
          </p:nvSpPr>
          <p:spPr>
            <a:xfrm>
              <a:off x="98596" y="4987011"/>
              <a:ext cx="1840675" cy="344384"/>
            </a:xfrm>
            <a:prstGeom prst="rect">
              <a:avLst/>
            </a:prstGeom>
            <a:solidFill>
              <a:srgbClr val="006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ángulo 15"/>
            <p:cNvSpPr/>
            <p:nvPr/>
          </p:nvSpPr>
          <p:spPr>
            <a:xfrm>
              <a:off x="1222469" y="4985821"/>
              <a:ext cx="1840675" cy="3499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ángulo 16"/>
            <p:cNvSpPr/>
            <p:nvPr/>
          </p:nvSpPr>
          <p:spPr>
            <a:xfrm>
              <a:off x="4480179" y="4985821"/>
              <a:ext cx="1840675" cy="34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p:cNvSpPr/>
            <p:nvPr/>
          </p:nvSpPr>
          <p:spPr>
            <a:xfrm>
              <a:off x="5832679" y="4985821"/>
              <a:ext cx="1840675" cy="344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ángulo 18"/>
            <p:cNvSpPr/>
            <p:nvPr/>
          </p:nvSpPr>
          <p:spPr>
            <a:xfrm>
              <a:off x="7039271" y="4985821"/>
              <a:ext cx="1840675" cy="344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2740889" y="4985821"/>
              <a:ext cx="1840675" cy="344384"/>
            </a:xfrm>
            <a:prstGeom prst="rect">
              <a:avLst/>
            </a:prstGeom>
            <a:solidFill>
              <a:srgbClr val="FF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41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2753</TotalTime>
  <Words>1157</Words>
  <Application>Microsoft Office PowerPoint</Application>
  <PresentationFormat>Presentación en pantalla (16:9)</PresentationFormat>
  <Paragraphs>58</Paragraphs>
  <Slides>13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Bebas Neue Book</vt:lpstr>
      <vt:lpstr>Calibri</vt:lpstr>
      <vt:lpstr>Open Sans</vt:lpstr>
      <vt:lpstr>Roboto</vt:lpstr>
      <vt:lpstr>Roboto Black</vt:lpstr>
      <vt:lpstr>Roboto Medium</vt:lpstr>
      <vt:lpstr>Office Theme</vt:lpstr>
      <vt:lpstr>Presentación de PowerPoint</vt:lpstr>
      <vt:lpstr>Presentación de PowerPoint</vt:lpstr>
      <vt:lpstr>I. Tendencias del Proceso en el Perú</vt:lpstr>
      <vt:lpstr>II. Datos y Hechos Importantes.</vt:lpstr>
      <vt:lpstr>Presentación de PowerPoint</vt:lpstr>
      <vt:lpstr>Presentación de PowerPoint</vt:lpstr>
      <vt:lpstr>Presentación de PowerPoint</vt:lpstr>
      <vt:lpstr>Presentación de PowerPoint</vt:lpstr>
      <vt:lpstr>III. Dos Premisas Previas</vt:lpstr>
      <vt:lpstr>IV. Reformas de Emergencia</vt:lpstr>
      <vt:lpstr>IV. Reformas de Emergencia</vt:lpstr>
      <vt:lpstr>V. Objetivos de mediano y largo plazo</vt:lpstr>
      <vt:lpstr>Presentación de PowerPoint</vt:lpstr>
    </vt:vector>
  </TitlesOfParts>
  <Company>sundaylab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adytia purwo</dc:creator>
  <cp:lastModifiedBy>fparedes@congreso.gob.pe</cp:lastModifiedBy>
  <cp:revision>201</cp:revision>
  <dcterms:created xsi:type="dcterms:W3CDTF">2018-07-19T01:14:27Z</dcterms:created>
  <dcterms:modified xsi:type="dcterms:W3CDTF">2023-04-27T15:05:38Z</dcterms:modified>
</cp:coreProperties>
</file>