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8" r:id="rId3"/>
    <p:sldId id="284" r:id="rId4"/>
    <p:sldId id="285" r:id="rId5"/>
    <p:sldId id="261" r:id="rId6"/>
    <p:sldId id="257" r:id="rId7"/>
    <p:sldId id="263" r:id="rId8"/>
    <p:sldId id="269" r:id="rId9"/>
    <p:sldId id="270" r:id="rId10"/>
    <p:sldId id="273" r:id="rId11"/>
    <p:sldId id="267" r:id="rId12"/>
    <p:sldId id="266" r:id="rId13"/>
    <p:sldId id="282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60A2"/>
    <a:srgbClr val="1092EA"/>
    <a:srgbClr val="31AAFD"/>
    <a:srgbClr val="F64022"/>
    <a:srgbClr val="81B2DF"/>
    <a:srgbClr val="5823A5"/>
    <a:srgbClr val="D62614"/>
    <a:srgbClr val="E12809"/>
    <a:srgbClr val="F12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1"/>
    <p:restoredTop sz="94694"/>
  </p:normalViewPr>
  <p:slideViewPr>
    <p:cSldViewPr snapToGrid="0">
      <p:cViewPr varScale="1">
        <p:scale>
          <a:sx n="82" d="100"/>
          <a:sy n="8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6C7F5-A119-4EB9-AC42-2D7979C2507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3CB883A-94F8-41A0-AA04-4E861D13B460}">
      <dgm:prSet phldrT="[Texto]" custT="1"/>
      <dgm:spPr>
        <a:xfrm>
          <a:off x="720459" y="519062"/>
          <a:ext cx="7123791" cy="1038125"/>
        </a:xfrm>
        <a:solidFill>
          <a:srgbClr val="0060A2"/>
        </a:solidFill>
        <a:ln>
          <a:noFill/>
        </a:ln>
      </dgm:spPr>
      <dgm:t>
        <a:bodyPr/>
        <a:lstStyle/>
        <a:p>
          <a:pPr algn="l"/>
          <a:endParaRPr lang="es-PE" sz="1400" b="1" kern="1200" dirty="0">
            <a:latin typeface="Arial Narrow" panose="020B0606020202030204" pitchFamily="34" charset="0"/>
            <a:cs typeface="+mn-cs"/>
          </a:endParaRPr>
        </a:p>
        <a:p>
          <a:pPr algn="l"/>
          <a:r>
            <a:rPr lang="es-PE" sz="1400" b="1" kern="1200" dirty="0">
              <a:latin typeface="+mn-lt"/>
              <a:cs typeface="+mn-cs"/>
            </a:rPr>
            <a:t>AT Mixta a GL y GR (presencial y virtual) en temas de gestión e inversiones.</a:t>
          </a:r>
          <a:endParaRPr lang="es-PE" sz="1400" b="1" kern="1200" dirty="0">
            <a:latin typeface="+mn-lt"/>
            <a:ea typeface="+mn-ea"/>
            <a:cs typeface="+mn-cs"/>
          </a:endParaRPr>
        </a:p>
        <a:p>
          <a:pPr algn="just"/>
          <a:endParaRPr lang="es-PE" sz="1600" kern="120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E8719BD6-C107-4AA5-ACB8-7C3ABA7B5B27}" type="parTrans" cxnId="{98BCD81F-627A-47AA-86C9-E2995040B16E}">
      <dgm:prSet/>
      <dgm:spPr/>
      <dgm:t>
        <a:bodyPr/>
        <a:lstStyle/>
        <a:p>
          <a:endParaRPr lang="es-PE">
            <a:latin typeface="Raleway" panose="020B0604020202020204" charset="0"/>
          </a:endParaRPr>
        </a:p>
      </dgm:t>
    </dgm:pt>
    <dgm:pt modelId="{B83E8046-00F0-4BAF-90F3-412289077366}" type="sibTrans" cxnId="{98BCD81F-627A-47AA-86C9-E2995040B16E}">
      <dgm:prSet/>
      <dgm:spPr>
        <a:xfrm>
          <a:off x="-5867633" y="-898188"/>
          <a:ext cx="6987005" cy="6987005"/>
        </a:xfrm>
      </dgm:spPr>
      <dgm:t>
        <a:bodyPr/>
        <a:lstStyle/>
        <a:p>
          <a:endParaRPr lang="es-PE">
            <a:latin typeface="Raleway" panose="020B0604020202020204" charset="0"/>
          </a:endParaRPr>
        </a:p>
      </dgm:t>
    </dgm:pt>
    <dgm:pt modelId="{D416FC7E-3CF9-4EDA-AD61-762FB214D957}">
      <dgm:prSet phldrT="[Texto]" custT="1"/>
      <dgm:spPr>
        <a:xfrm>
          <a:off x="1097818" y="2076251"/>
          <a:ext cx="6746432" cy="1038125"/>
        </a:xfrm>
        <a:solidFill>
          <a:srgbClr val="0060A2"/>
        </a:solidFill>
      </dgm:spPr>
      <dgm:t>
        <a:bodyPr/>
        <a:lstStyle/>
        <a:p>
          <a:pPr algn="l"/>
          <a:endParaRPr lang="es-PE" sz="1600" b="1" kern="1200" dirty="0">
            <a:latin typeface="+mn-lt"/>
            <a:cs typeface="+mn-cs"/>
          </a:endParaRPr>
        </a:p>
        <a:p>
          <a:pPr algn="l"/>
          <a:r>
            <a:rPr lang="es-PE" sz="1400" b="1" kern="1200" dirty="0">
              <a:latin typeface="+mn-lt"/>
              <a:cs typeface="+mn-cs"/>
            </a:rPr>
            <a:t>AT Virtual - Servicio Web - Municipio al Día</a:t>
          </a:r>
        </a:p>
        <a:p>
          <a:pPr algn="l"/>
          <a:r>
            <a:rPr lang="es-MX" sz="1200" b="0" kern="1200" dirty="0">
              <a:latin typeface="+mn-lt"/>
              <a:ea typeface="+mn-ea"/>
              <a:cs typeface="+mn-cs"/>
            </a:rPr>
            <a:t>AT en gestión municipal (servicios: temas de orientación, consultas en línea y boletín de normas municipales.</a:t>
          </a:r>
        </a:p>
        <a:p>
          <a:pPr algn="l"/>
          <a:r>
            <a:rPr lang="es-MX" sz="1600" b="0" kern="1200" dirty="0">
              <a:latin typeface="+mn-lt"/>
              <a:ea typeface="+mn-ea"/>
              <a:cs typeface="+mn-cs"/>
            </a:rPr>
            <a:t> </a:t>
          </a:r>
          <a:endParaRPr lang="es-PE" sz="1600" b="0" kern="1200" dirty="0">
            <a:latin typeface="+mn-lt"/>
            <a:ea typeface="+mn-ea"/>
            <a:cs typeface="+mn-cs"/>
          </a:endParaRPr>
        </a:p>
      </dgm:t>
    </dgm:pt>
    <dgm:pt modelId="{9A4EB0EB-C4A2-4FD7-B17E-E22578B42378}" type="parTrans" cxnId="{36121211-F34C-47D5-82D9-030662A70636}">
      <dgm:prSet/>
      <dgm:spPr/>
      <dgm:t>
        <a:bodyPr/>
        <a:lstStyle/>
        <a:p>
          <a:endParaRPr lang="es-PE">
            <a:latin typeface="Raleway" panose="020B0604020202020204" charset="0"/>
          </a:endParaRPr>
        </a:p>
      </dgm:t>
    </dgm:pt>
    <dgm:pt modelId="{E69C5D79-8E26-4A3F-B807-090AD1C29E04}" type="sibTrans" cxnId="{36121211-F34C-47D5-82D9-030662A70636}">
      <dgm:prSet/>
      <dgm:spPr/>
      <dgm:t>
        <a:bodyPr/>
        <a:lstStyle/>
        <a:p>
          <a:endParaRPr lang="es-PE">
            <a:latin typeface="Raleway" panose="020B0604020202020204" charset="0"/>
          </a:endParaRPr>
        </a:p>
      </dgm:t>
    </dgm:pt>
    <dgm:pt modelId="{33F10CA5-B804-404F-BAD3-ABF5462A12A2}">
      <dgm:prSet phldrT="[Texto]" custT="1"/>
      <dgm:spPr>
        <a:xfrm>
          <a:off x="720459" y="3633440"/>
          <a:ext cx="7123791" cy="1038125"/>
        </a:xfrm>
        <a:solidFill>
          <a:srgbClr val="0060A2"/>
        </a:solidFill>
      </dgm:spPr>
      <dgm:t>
        <a:bodyPr/>
        <a:lstStyle/>
        <a:p>
          <a:pPr algn="l"/>
          <a:endParaRPr lang="es-PE" sz="200" b="1" kern="1200" dirty="0">
            <a:latin typeface="+mn-lt"/>
            <a:cs typeface="+mn-cs"/>
          </a:endParaRPr>
        </a:p>
        <a:p>
          <a:pPr algn="l"/>
          <a:r>
            <a:rPr lang="es-PE" sz="1400" b="1" kern="1200" dirty="0">
              <a:latin typeface="+mn-lt"/>
            </a:rPr>
            <a:t>Atención Documentaria</a:t>
          </a:r>
        </a:p>
        <a:p>
          <a:pPr algn="l"/>
          <a:r>
            <a:rPr lang="es-PE" sz="1200" b="0" kern="1200" dirty="0">
              <a:latin typeface="+mn-lt"/>
            </a:rPr>
            <a:t>Respuesta con criterios técnicos y se coordina y articula con los ministerios y sus programas.</a:t>
          </a:r>
          <a:endParaRPr lang="es-PE" sz="1200" b="0" i="0" kern="1200" dirty="0">
            <a:latin typeface="+mn-lt"/>
            <a:ea typeface="+mn-ea"/>
            <a:cs typeface="+mn-cs"/>
          </a:endParaRPr>
        </a:p>
      </dgm:t>
    </dgm:pt>
    <dgm:pt modelId="{3B4447FB-23D4-43F6-8D68-C3AA5D8C476C}" type="parTrans" cxnId="{9BB9D14D-1ABF-4D89-9663-307F3E852526}">
      <dgm:prSet/>
      <dgm:spPr/>
      <dgm:t>
        <a:bodyPr/>
        <a:lstStyle/>
        <a:p>
          <a:endParaRPr lang="es-PE">
            <a:latin typeface="Raleway" panose="020B0604020202020204" charset="0"/>
          </a:endParaRPr>
        </a:p>
      </dgm:t>
    </dgm:pt>
    <dgm:pt modelId="{ABA06A32-26F2-470A-8BA2-33F8A2228C3C}" type="sibTrans" cxnId="{9BB9D14D-1ABF-4D89-9663-307F3E852526}">
      <dgm:prSet/>
      <dgm:spPr/>
      <dgm:t>
        <a:bodyPr/>
        <a:lstStyle/>
        <a:p>
          <a:endParaRPr lang="es-PE">
            <a:latin typeface="Raleway" panose="020B0604020202020204" charset="0"/>
          </a:endParaRPr>
        </a:p>
      </dgm:t>
    </dgm:pt>
    <dgm:pt modelId="{1631CEE3-50A6-4083-A476-81AF3714A572}">
      <dgm:prSet phldrT="[Texto]" custT="1"/>
      <dgm:spPr>
        <a:xfrm>
          <a:off x="720459" y="3633440"/>
          <a:ext cx="7123791" cy="1038125"/>
        </a:xfrm>
        <a:solidFill>
          <a:srgbClr val="0060A2"/>
        </a:solidFill>
      </dgm:spPr>
      <dgm:t>
        <a:bodyPr/>
        <a:lstStyle/>
        <a:p>
          <a:pPr algn="l"/>
          <a:endParaRPr lang="es-ES" sz="100" b="1" i="0" kern="1200" dirty="0">
            <a:latin typeface="+mn-lt"/>
            <a:ea typeface="+mn-ea"/>
            <a:cs typeface="+mn-cs"/>
          </a:endParaRPr>
        </a:p>
        <a:p>
          <a:pPr algn="l"/>
          <a:r>
            <a:rPr lang="es-PE" sz="1400" b="1" kern="1200" dirty="0">
              <a:latin typeface="+mn-lt"/>
              <a:cs typeface="+mn-cs"/>
            </a:rPr>
            <a:t>Reuniones presenciales o virtuales con grupos priorizados </a:t>
          </a:r>
        </a:p>
        <a:p>
          <a:pPr algn="l"/>
          <a:r>
            <a:rPr lang="es-PE" sz="1200" b="0" kern="1200" dirty="0">
              <a:latin typeface="+mn-lt"/>
              <a:cs typeface="+mn-cs"/>
            </a:rPr>
            <a:t>(</a:t>
          </a:r>
          <a:r>
            <a:rPr lang="es-ES" sz="1200" b="0" kern="1200" dirty="0">
              <a:latin typeface="+mn-lt"/>
              <a:ea typeface="+mn-ea"/>
              <a:cs typeface="+mn-cs"/>
            </a:rPr>
            <a:t>Asistencia técnica con articulación de los sectores del gobierno nacional</a:t>
          </a:r>
          <a:r>
            <a:rPr lang="es-MX" sz="1200" b="0" i="0" kern="1200" dirty="0">
              <a:latin typeface="+mn-lt"/>
              <a:ea typeface="+mn-ea"/>
              <a:cs typeface="+mn-cs"/>
            </a:rPr>
            <a:t>)</a:t>
          </a:r>
          <a:endParaRPr lang="es-PE" sz="1200" b="0" i="0" kern="1200" dirty="0">
            <a:latin typeface="+mn-lt"/>
            <a:ea typeface="+mn-ea"/>
            <a:cs typeface="+mn-cs"/>
          </a:endParaRPr>
        </a:p>
      </dgm:t>
    </dgm:pt>
    <dgm:pt modelId="{013B7DBB-CCEF-4DD6-AD80-67072A0341FA}" type="parTrans" cxnId="{C27E5A37-1AF8-43DA-8E29-A3018C24C410}">
      <dgm:prSet/>
      <dgm:spPr/>
      <dgm:t>
        <a:bodyPr/>
        <a:lstStyle/>
        <a:p>
          <a:endParaRPr lang="es-PE"/>
        </a:p>
      </dgm:t>
    </dgm:pt>
    <dgm:pt modelId="{EA1CEA2A-27E1-4F63-92EE-6E40537F0DC2}" type="sibTrans" cxnId="{C27E5A37-1AF8-43DA-8E29-A3018C24C410}">
      <dgm:prSet/>
      <dgm:spPr/>
      <dgm:t>
        <a:bodyPr/>
        <a:lstStyle/>
        <a:p>
          <a:endParaRPr lang="es-PE"/>
        </a:p>
      </dgm:t>
    </dgm:pt>
    <dgm:pt modelId="{F7C92744-681C-45B8-B8B1-DDC6E13EA1A8}" type="pres">
      <dgm:prSet presAssocID="{DAE6C7F5-A119-4EB9-AC42-2D7979C25077}" presName="Name0" presStyleCnt="0">
        <dgm:presLayoutVars>
          <dgm:chMax val="7"/>
          <dgm:chPref val="7"/>
          <dgm:dir/>
        </dgm:presLayoutVars>
      </dgm:prSet>
      <dgm:spPr/>
    </dgm:pt>
    <dgm:pt modelId="{DF3973A1-E4E8-48AD-BC74-BB70D34D0914}" type="pres">
      <dgm:prSet presAssocID="{DAE6C7F5-A119-4EB9-AC42-2D7979C25077}" presName="Name1" presStyleCnt="0"/>
      <dgm:spPr/>
    </dgm:pt>
    <dgm:pt modelId="{666B4A47-D080-4B11-91AC-C7B3753096EB}" type="pres">
      <dgm:prSet presAssocID="{DAE6C7F5-A119-4EB9-AC42-2D7979C25077}" presName="cycle" presStyleCnt="0"/>
      <dgm:spPr/>
    </dgm:pt>
    <dgm:pt modelId="{C6FF5A28-5FF0-405A-A87F-119957356D37}" type="pres">
      <dgm:prSet presAssocID="{DAE6C7F5-A119-4EB9-AC42-2D7979C25077}" presName="srcNode" presStyleLbl="node1" presStyleIdx="0" presStyleCnt="4"/>
      <dgm:spPr/>
    </dgm:pt>
    <dgm:pt modelId="{7A66B477-DB1C-424D-8087-61D7A90D0D74}" type="pres">
      <dgm:prSet presAssocID="{DAE6C7F5-A119-4EB9-AC42-2D7979C25077}" presName="conn" presStyleLbl="parChTrans1D2" presStyleIdx="0" presStyleCnt="1" custScaleX="78869" custScaleY="79674" custLinFactNeighborX="17848" custLinFactNeighborY="4365"/>
      <dgm:spPr>
        <a:prstGeom prst="blockArc">
          <a:avLst>
            <a:gd name="adj1" fmla="val 18900000"/>
            <a:gd name="adj2" fmla="val 2700000"/>
            <a:gd name="adj3" fmla="val 309"/>
          </a:avLst>
        </a:prstGeom>
      </dgm:spPr>
    </dgm:pt>
    <dgm:pt modelId="{D20DF709-218B-405B-8F21-3FD07A5C002B}" type="pres">
      <dgm:prSet presAssocID="{DAE6C7F5-A119-4EB9-AC42-2D7979C25077}" presName="extraNode" presStyleLbl="node1" presStyleIdx="0" presStyleCnt="4"/>
      <dgm:spPr/>
    </dgm:pt>
    <dgm:pt modelId="{121C5E29-AD2D-464F-A6BD-FE6C350FAB4C}" type="pres">
      <dgm:prSet presAssocID="{DAE6C7F5-A119-4EB9-AC42-2D7979C25077}" presName="dstNode" presStyleLbl="node1" presStyleIdx="0" presStyleCnt="4"/>
      <dgm:spPr/>
    </dgm:pt>
    <dgm:pt modelId="{01670234-31B1-47FC-A9F6-4504BC99A3AA}" type="pres">
      <dgm:prSet presAssocID="{33CB883A-94F8-41A0-AA04-4E861D13B460}" presName="text_1" presStyleLbl="node1" presStyleIdx="0" presStyleCnt="4" custScaleX="92414" custScaleY="89228" custLinFactNeighborX="549" custLinFactNeighborY="60487">
        <dgm:presLayoutVars>
          <dgm:bulletEnabled val="1"/>
        </dgm:presLayoutVars>
      </dgm:prSet>
      <dgm:spPr>
        <a:prstGeom prst="rect">
          <a:avLst/>
        </a:prstGeom>
      </dgm:spPr>
    </dgm:pt>
    <dgm:pt modelId="{766940A4-7FA5-43E6-AFFC-8D31C22D0D4D}" type="pres">
      <dgm:prSet presAssocID="{33CB883A-94F8-41A0-AA04-4E861D13B460}" presName="accent_1" presStyleCnt="0"/>
      <dgm:spPr/>
    </dgm:pt>
    <dgm:pt modelId="{EC48C1A5-5A9C-4D81-BBE6-2BD6B935DACB}" type="pres">
      <dgm:prSet presAssocID="{33CB883A-94F8-41A0-AA04-4E861D13B460}" presName="accentRepeatNode" presStyleLbl="solidFgAcc1" presStyleIdx="0" presStyleCnt="4" custLinFactNeighborX="36579" custLinFactNeighborY="48603"/>
      <dgm:spPr>
        <a:xfrm>
          <a:off x="71630" y="389297"/>
          <a:ext cx="1297657" cy="1297657"/>
        </a:xfrm>
        <a:prstGeom prst="ellipse">
          <a:avLst/>
        </a:prstGeom>
      </dgm:spPr>
    </dgm:pt>
    <dgm:pt modelId="{830A709D-8F67-4C25-BC4D-BE1D600236D4}" type="pres">
      <dgm:prSet presAssocID="{D416FC7E-3CF9-4EDA-AD61-762FB214D957}" presName="text_2" presStyleLbl="node1" presStyleIdx="1" presStyleCnt="4" custScaleX="90926" custScaleY="112022" custLinFactNeighborX="1330" custLinFactNeighborY="27399">
        <dgm:presLayoutVars>
          <dgm:bulletEnabled val="1"/>
        </dgm:presLayoutVars>
      </dgm:prSet>
      <dgm:spPr>
        <a:prstGeom prst="rect">
          <a:avLst/>
        </a:prstGeom>
      </dgm:spPr>
    </dgm:pt>
    <dgm:pt modelId="{7A4D04CE-1D9E-48F4-80AB-42F122E6F46C}" type="pres">
      <dgm:prSet presAssocID="{D416FC7E-3CF9-4EDA-AD61-762FB214D957}" presName="accent_2" presStyleCnt="0"/>
      <dgm:spPr/>
    </dgm:pt>
    <dgm:pt modelId="{F5944917-7532-4E5A-BD8F-14B5700F7043}" type="pres">
      <dgm:prSet presAssocID="{D416FC7E-3CF9-4EDA-AD61-762FB214D957}" presName="accentRepeatNode" presStyleLbl="solidFgAcc1" presStyleIdx="1" presStyleCnt="4" custLinFactNeighborX="32234" custLinFactNeighborY="24420"/>
      <dgm:spPr>
        <a:xfrm>
          <a:off x="448989" y="1946485"/>
          <a:ext cx="1297657" cy="129765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E3CB2D9-6761-4B85-94E8-ED3BC756B606}" type="pres">
      <dgm:prSet presAssocID="{1631CEE3-50A6-4083-A476-81AF3714A572}" presName="text_3" presStyleLbl="node1" presStyleIdx="2" presStyleCnt="4" custScaleX="90899" custScaleY="119421" custLinFactNeighborX="1049" custLinFactNeighborY="9825">
        <dgm:presLayoutVars>
          <dgm:bulletEnabled val="1"/>
        </dgm:presLayoutVars>
      </dgm:prSet>
      <dgm:spPr/>
    </dgm:pt>
    <dgm:pt modelId="{8FD959B4-D647-4B5F-8DDF-979ABDBBC9F8}" type="pres">
      <dgm:prSet presAssocID="{1631CEE3-50A6-4083-A476-81AF3714A572}" presName="accent_3" presStyleCnt="0"/>
      <dgm:spPr/>
    </dgm:pt>
    <dgm:pt modelId="{2D870A82-A5B7-4906-BD2F-605501999C55}" type="pres">
      <dgm:prSet presAssocID="{1631CEE3-50A6-4083-A476-81AF3714A572}" presName="accentRepeatNode" presStyleLbl="solidFgAcc1" presStyleIdx="2" presStyleCnt="4" custLinFactY="16455" custLinFactNeighborX="2726" custLinFactNeighborY="100000"/>
      <dgm:spPr/>
    </dgm:pt>
    <dgm:pt modelId="{F1707EA5-28E2-4064-B741-5FD5C78C2226}" type="pres">
      <dgm:prSet presAssocID="{33F10CA5-B804-404F-BAD3-ABF5462A12A2}" presName="text_4" presStyleLbl="node1" presStyleIdx="3" presStyleCnt="4" custScaleX="89949" custScaleY="113503" custLinFactNeighborX="1492" custLinFactNeighborY="-3401">
        <dgm:presLayoutVars>
          <dgm:bulletEnabled val="1"/>
        </dgm:presLayoutVars>
      </dgm:prSet>
      <dgm:spPr/>
    </dgm:pt>
    <dgm:pt modelId="{C3CB1EB9-2E2F-4732-B4E1-DD8DA376B5B2}" type="pres">
      <dgm:prSet presAssocID="{33F10CA5-B804-404F-BAD3-ABF5462A12A2}" presName="accent_4" presStyleCnt="0"/>
      <dgm:spPr/>
    </dgm:pt>
    <dgm:pt modelId="{3BB630D7-A722-4F1B-B431-4FE2E4B98448}" type="pres">
      <dgm:prSet presAssocID="{33F10CA5-B804-404F-BAD3-ABF5462A12A2}" presName="accentRepeatNode" presStyleLbl="solidFgAcc1" presStyleIdx="3" presStyleCnt="4" custLinFactY="-12969" custLinFactNeighborX="74747" custLinFactNeighborY="-100000"/>
      <dgm:spPr>
        <a:xfrm>
          <a:off x="71630" y="3503674"/>
          <a:ext cx="1297657" cy="129765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61000" r="-61000"/>
          </a:stretch>
        </a:blipFill>
      </dgm:spPr>
    </dgm:pt>
  </dgm:ptLst>
  <dgm:cxnLst>
    <dgm:cxn modelId="{36121211-F34C-47D5-82D9-030662A70636}" srcId="{DAE6C7F5-A119-4EB9-AC42-2D7979C25077}" destId="{D416FC7E-3CF9-4EDA-AD61-762FB214D957}" srcOrd="1" destOrd="0" parTransId="{9A4EB0EB-C4A2-4FD7-B17E-E22578B42378}" sibTransId="{E69C5D79-8E26-4A3F-B807-090AD1C29E04}"/>
    <dgm:cxn modelId="{1A223216-1661-42CB-97AE-DF12D6CFBFA0}" type="presOf" srcId="{33F10CA5-B804-404F-BAD3-ABF5462A12A2}" destId="{F1707EA5-28E2-4064-B741-5FD5C78C2226}" srcOrd="0" destOrd="0" presId="urn:microsoft.com/office/officeart/2008/layout/VerticalCurvedList"/>
    <dgm:cxn modelId="{98BCD81F-627A-47AA-86C9-E2995040B16E}" srcId="{DAE6C7F5-A119-4EB9-AC42-2D7979C25077}" destId="{33CB883A-94F8-41A0-AA04-4E861D13B460}" srcOrd="0" destOrd="0" parTransId="{E8719BD6-C107-4AA5-ACB8-7C3ABA7B5B27}" sibTransId="{B83E8046-00F0-4BAF-90F3-412289077366}"/>
    <dgm:cxn modelId="{C27E5A37-1AF8-43DA-8E29-A3018C24C410}" srcId="{DAE6C7F5-A119-4EB9-AC42-2D7979C25077}" destId="{1631CEE3-50A6-4083-A476-81AF3714A572}" srcOrd="2" destOrd="0" parTransId="{013B7DBB-CCEF-4DD6-AD80-67072A0341FA}" sibTransId="{EA1CEA2A-27E1-4F63-92EE-6E40537F0DC2}"/>
    <dgm:cxn modelId="{4A3CCE5D-3134-4E0A-A1C9-873E1E1A7E7F}" type="presOf" srcId="{D416FC7E-3CF9-4EDA-AD61-762FB214D957}" destId="{830A709D-8F67-4C25-BC4D-BE1D600236D4}" srcOrd="0" destOrd="0" presId="urn:microsoft.com/office/officeart/2008/layout/VerticalCurvedList"/>
    <dgm:cxn modelId="{9BB9D14D-1ABF-4D89-9663-307F3E852526}" srcId="{DAE6C7F5-A119-4EB9-AC42-2D7979C25077}" destId="{33F10CA5-B804-404F-BAD3-ABF5462A12A2}" srcOrd="3" destOrd="0" parTransId="{3B4447FB-23D4-43F6-8D68-C3AA5D8C476C}" sibTransId="{ABA06A32-26F2-470A-8BA2-33F8A2228C3C}"/>
    <dgm:cxn modelId="{0CDE2A91-A11D-42B1-8166-9DBA895376FB}" type="presOf" srcId="{1631CEE3-50A6-4083-A476-81AF3714A572}" destId="{6E3CB2D9-6761-4B85-94E8-ED3BC756B606}" srcOrd="0" destOrd="0" presId="urn:microsoft.com/office/officeart/2008/layout/VerticalCurvedList"/>
    <dgm:cxn modelId="{2A248699-9B3B-4C1C-8125-1007FDB4941E}" type="presOf" srcId="{33CB883A-94F8-41A0-AA04-4E861D13B460}" destId="{01670234-31B1-47FC-A9F6-4504BC99A3AA}" srcOrd="0" destOrd="0" presId="urn:microsoft.com/office/officeart/2008/layout/VerticalCurvedList"/>
    <dgm:cxn modelId="{9251A9CD-B279-4054-8ABA-76D7EBE9178F}" type="presOf" srcId="{B83E8046-00F0-4BAF-90F3-412289077366}" destId="{7A66B477-DB1C-424D-8087-61D7A90D0D74}" srcOrd="0" destOrd="0" presId="urn:microsoft.com/office/officeart/2008/layout/VerticalCurvedList"/>
    <dgm:cxn modelId="{08BF7CEE-65A1-4A4C-8607-8ABF594058F1}" type="presOf" srcId="{DAE6C7F5-A119-4EB9-AC42-2D7979C25077}" destId="{F7C92744-681C-45B8-B8B1-DDC6E13EA1A8}" srcOrd="0" destOrd="0" presId="urn:microsoft.com/office/officeart/2008/layout/VerticalCurvedList"/>
    <dgm:cxn modelId="{C74DFAEC-869D-44B5-AA9E-BFF4176E4F69}" type="presParOf" srcId="{F7C92744-681C-45B8-B8B1-DDC6E13EA1A8}" destId="{DF3973A1-E4E8-48AD-BC74-BB70D34D0914}" srcOrd="0" destOrd="0" presId="urn:microsoft.com/office/officeart/2008/layout/VerticalCurvedList"/>
    <dgm:cxn modelId="{EF3C420F-DAFE-4C06-862F-19A4FB6A6F0E}" type="presParOf" srcId="{DF3973A1-E4E8-48AD-BC74-BB70D34D0914}" destId="{666B4A47-D080-4B11-91AC-C7B3753096EB}" srcOrd="0" destOrd="0" presId="urn:microsoft.com/office/officeart/2008/layout/VerticalCurvedList"/>
    <dgm:cxn modelId="{126FE331-7291-487B-B0AB-650CED58D17C}" type="presParOf" srcId="{666B4A47-D080-4B11-91AC-C7B3753096EB}" destId="{C6FF5A28-5FF0-405A-A87F-119957356D37}" srcOrd="0" destOrd="0" presId="urn:microsoft.com/office/officeart/2008/layout/VerticalCurvedList"/>
    <dgm:cxn modelId="{C47FDA7B-6324-41C9-BC51-85E9D2B8DBC0}" type="presParOf" srcId="{666B4A47-D080-4B11-91AC-C7B3753096EB}" destId="{7A66B477-DB1C-424D-8087-61D7A90D0D74}" srcOrd="1" destOrd="0" presId="urn:microsoft.com/office/officeart/2008/layout/VerticalCurvedList"/>
    <dgm:cxn modelId="{81C87878-7E38-41A8-9A38-770308338FCC}" type="presParOf" srcId="{666B4A47-D080-4B11-91AC-C7B3753096EB}" destId="{D20DF709-218B-405B-8F21-3FD07A5C002B}" srcOrd="2" destOrd="0" presId="urn:microsoft.com/office/officeart/2008/layout/VerticalCurvedList"/>
    <dgm:cxn modelId="{AECD8E91-4C54-4A26-9351-3457B61D526B}" type="presParOf" srcId="{666B4A47-D080-4B11-91AC-C7B3753096EB}" destId="{121C5E29-AD2D-464F-A6BD-FE6C350FAB4C}" srcOrd="3" destOrd="0" presId="urn:microsoft.com/office/officeart/2008/layout/VerticalCurvedList"/>
    <dgm:cxn modelId="{83F56D27-FC4A-489A-A215-E5B432C3F389}" type="presParOf" srcId="{DF3973A1-E4E8-48AD-BC74-BB70D34D0914}" destId="{01670234-31B1-47FC-A9F6-4504BC99A3AA}" srcOrd="1" destOrd="0" presId="urn:microsoft.com/office/officeart/2008/layout/VerticalCurvedList"/>
    <dgm:cxn modelId="{F14CB2CE-44B7-4919-841D-F4A648BAE064}" type="presParOf" srcId="{DF3973A1-E4E8-48AD-BC74-BB70D34D0914}" destId="{766940A4-7FA5-43E6-AFFC-8D31C22D0D4D}" srcOrd="2" destOrd="0" presId="urn:microsoft.com/office/officeart/2008/layout/VerticalCurvedList"/>
    <dgm:cxn modelId="{3DD7CD44-046F-4F68-943C-A29CF058492D}" type="presParOf" srcId="{766940A4-7FA5-43E6-AFFC-8D31C22D0D4D}" destId="{EC48C1A5-5A9C-4D81-BBE6-2BD6B935DACB}" srcOrd="0" destOrd="0" presId="urn:microsoft.com/office/officeart/2008/layout/VerticalCurvedList"/>
    <dgm:cxn modelId="{2E22A303-4195-4E66-93E2-5B55C5508518}" type="presParOf" srcId="{DF3973A1-E4E8-48AD-BC74-BB70D34D0914}" destId="{830A709D-8F67-4C25-BC4D-BE1D600236D4}" srcOrd="3" destOrd="0" presId="urn:microsoft.com/office/officeart/2008/layout/VerticalCurvedList"/>
    <dgm:cxn modelId="{678630A1-B63C-476A-9290-FFD9C86F44D1}" type="presParOf" srcId="{DF3973A1-E4E8-48AD-BC74-BB70D34D0914}" destId="{7A4D04CE-1D9E-48F4-80AB-42F122E6F46C}" srcOrd="4" destOrd="0" presId="urn:microsoft.com/office/officeart/2008/layout/VerticalCurvedList"/>
    <dgm:cxn modelId="{AB945FC2-9648-4E02-8AF6-8C532F9B333C}" type="presParOf" srcId="{7A4D04CE-1D9E-48F4-80AB-42F122E6F46C}" destId="{F5944917-7532-4E5A-BD8F-14B5700F7043}" srcOrd="0" destOrd="0" presId="urn:microsoft.com/office/officeart/2008/layout/VerticalCurvedList"/>
    <dgm:cxn modelId="{E01B2C8A-61EF-428A-9085-A3426318205E}" type="presParOf" srcId="{DF3973A1-E4E8-48AD-BC74-BB70D34D0914}" destId="{6E3CB2D9-6761-4B85-94E8-ED3BC756B606}" srcOrd="5" destOrd="0" presId="urn:microsoft.com/office/officeart/2008/layout/VerticalCurvedList"/>
    <dgm:cxn modelId="{10423760-C9FB-4562-A3FA-E315F6822507}" type="presParOf" srcId="{DF3973A1-E4E8-48AD-BC74-BB70D34D0914}" destId="{8FD959B4-D647-4B5F-8DDF-979ABDBBC9F8}" srcOrd="6" destOrd="0" presId="urn:microsoft.com/office/officeart/2008/layout/VerticalCurvedList"/>
    <dgm:cxn modelId="{4A196865-31D9-4724-876B-71E4A803DF89}" type="presParOf" srcId="{8FD959B4-D647-4B5F-8DDF-979ABDBBC9F8}" destId="{2D870A82-A5B7-4906-BD2F-605501999C55}" srcOrd="0" destOrd="0" presId="urn:microsoft.com/office/officeart/2008/layout/VerticalCurvedList"/>
    <dgm:cxn modelId="{E3601501-7DE3-4F78-A0D2-050A2E8268CE}" type="presParOf" srcId="{DF3973A1-E4E8-48AD-BC74-BB70D34D0914}" destId="{F1707EA5-28E2-4064-B741-5FD5C78C2226}" srcOrd="7" destOrd="0" presId="urn:microsoft.com/office/officeart/2008/layout/VerticalCurvedList"/>
    <dgm:cxn modelId="{B9C27DA1-A3AD-4DEB-80F6-585D4442D89A}" type="presParOf" srcId="{DF3973A1-E4E8-48AD-BC74-BB70D34D0914}" destId="{C3CB1EB9-2E2F-4732-B4E1-DD8DA376B5B2}" srcOrd="8" destOrd="0" presId="urn:microsoft.com/office/officeart/2008/layout/VerticalCurvedList"/>
    <dgm:cxn modelId="{32065857-4AF6-49A5-888B-8E5FD23AA98C}" type="presParOf" srcId="{C3CB1EB9-2E2F-4732-B4E1-DD8DA376B5B2}" destId="{3BB630D7-A722-4F1B-B431-4FE2E4B984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6B477-DB1C-424D-8087-61D7A90D0D74}">
      <dsp:nvSpPr>
        <dsp:cNvPr id="0" name=""/>
        <dsp:cNvSpPr/>
      </dsp:nvSpPr>
      <dsp:spPr>
        <a:xfrm>
          <a:off x="-3288325" y="101824"/>
          <a:ext cx="4824195" cy="4873435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70234-31B1-47FC-A9F6-4504BC99A3AA}">
      <dsp:nvSpPr>
        <dsp:cNvPr id="0" name=""/>
        <dsp:cNvSpPr/>
      </dsp:nvSpPr>
      <dsp:spPr>
        <a:xfrm>
          <a:off x="875402" y="809665"/>
          <a:ext cx="5363836" cy="623623"/>
        </a:xfrm>
        <a:prstGeom prst="rect">
          <a:avLst/>
        </a:prstGeom>
        <a:solidFill>
          <a:srgbClr val="0060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1" kern="1200" dirty="0">
            <a:latin typeface="Arial Narrow" panose="020B0606020202030204" pitchFamily="34" charset="0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+mn-lt"/>
              <a:cs typeface="+mn-cs"/>
            </a:rPr>
            <a:t>AT Mixta a GL y GR (presencial y virtual) en temas de gestión e inversiones.</a:t>
          </a:r>
          <a:endParaRPr lang="es-PE" sz="1400" b="1" kern="1200" dirty="0">
            <a:latin typeface="+mn-lt"/>
            <a:ea typeface="+mn-ea"/>
            <a:cs typeface="+mn-cs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 dirty="0"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875402" y="809665"/>
        <a:ext cx="5363836" cy="623623"/>
      </dsp:txXfrm>
    </dsp:sp>
    <dsp:sp modelId="{EC48C1A5-5A9C-4D81-BBE6-2BD6B935DACB}">
      <dsp:nvSpPr>
        <dsp:cNvPr id="0" name=""/>
        <dsp:cNvSpPr/>
      </dsp:nvSpPr>
      <dsp:spPr>
        <a:xfrm>
          <a:off x="506135" y="686523"/>
          <a:ext cx="873637" cy="87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A709D-8F67-4C25-BC4D-BE1D600236D4}">
      <dsp:nvSpPr>
        <dsp:cNvPr id="0" name=""/>
        <dsp:cNvSpPr/>
      </dsp:nvSpPr>
      <dsp:spPr>
        <a:xfrm>
          <a:off x="1341107" y="1547302"/>
          <a:ext cx="4913129" cy="782932"/>
        </a:xfrm>
        <a:prstGeom prst="rect">
          <a:avLst/>
        </a:prstGeom>
        <a:solidFill>
          <a:srgbClr val="0060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b="1" kern="1200" dirty="0">
            <a:latin typeface="+mn-lt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+mn-lt"/>
              <a:cs typeface="+mn-cs"/>
            </a:rPr>
            <a:t>AT Virtual - Servicio Web - Municipio al Día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+mn-lt"/>
              <a:ea typeface="+mn-ea"/>
              <a:cs typeface="+mn-cs"/>
            </a:rPr>
            <a:t>AT en gestión municipal (servicios: temas de orientación, consultas en línea y boletín de normas municipales.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latin typeface="+mn-lt"/>
              <a:ea typeface="+mn-ea"/>
              <a:cs typeface="+mn-cs"/>
            </a:rPr>
            <a:t> </a:t>
          </a:r>
          <a:endParaRPr lang="es-PE" sz="1600" b="0" kern="1200" dirty="0">
            <a:latin typeface="+mn-lt"/>
            <a:ea typeface="+mn-ea"/>
            <a:cs typeface="+mn-cs"/>
          </a:endParaRPr>
        </a:p>
      </dsp:txBody>
      <dsp:txXfrm>
        <a:off x="1341107" y="1547302"/>
        <a:ext cx="4913129" cy="782932"/>
      </dsp:txXfrm>
    </dsp:sp>
    <dsp:sp modelId="{F5944917-7532-4E5A-BD8F-14B5700F7043}">
      <dsp:nvSpPr>
        <dsp:cNvPr id="0" name=""/>
        <dsp:cNvSpPr/>
      </dsp:nvSpPr>
      <dsp:spPr>
        <a:xfrm>
          <a:off x="868877" y="1523797"/>
          <a:ext cx="873637" cy="8736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CB2D9-6761-4B85-94E8-ED3BC756B606}">
      <dsp:nvSpPr>
        <dsp:cNvPr id="0" name=""/>
        <dsp:cNvSpPr/>
      </dsp:nvSpPr>
      <dsp:spPr>
        <a:xfrm>
          <a:off x="1326653" y="2447166"/>
          <a:ext cx="4911670" cy="834644"/>
        </a:xfrm>
        <a:prstGeom prst="rect">
          <a:avLst/>
        </a:prstGeom>
        <a:solidFill>
          <a:srgbClr val="0060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60" tIns="2540" rIns="2540" bIns="2540" numCol="1" spcCol="1270" anchor="ctr" anchorCtr="0">
          <a:noAutofit/>
        </a:bodyPr>
        <a:lstStyle/>
        <a:p>
          <a:pPr marL="0" lvl="0" indent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" b="1" i="0" kern="1200" dirty="0">
            <a:latin typeface="+mn-lt"/>
            <a:ea typeface="+mn-ea"/>
            <a:cs typeface="+mn-cs"/>
          </a:endParaRPr>
        </a:p>
        <a:p>
          <a:pPr marL="0" lvl="0" indent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+mn-lt"/>
              <a:cs typeface="+mn-cs"/>
            </a:rPr>
            <a:t>Reuniones presenciales o virtuales con grupos priorizados </a:t>
          </a:r>
        </a:p>
        <a:p>
          <a:pPr marL="0" lvl="0" indent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n-lt"/>
              <a:cs typeface="+mn-cs"/>
            </a:rPr>
            <a:t>(</a:t>
          </a:r>
          <a:r>
            <a:rPr lang="es-ES" sz="1200" b="0" kern="1200" dirty="0">
              <a:latin typeface="+mn-lt"/>
              <a:ea typeface="+mn-ea"/>
              <a:cs typeface="+mn-cs"/>
            </a:rPr>
            <a:t>Asistencia técnica con articulación de los sectores del gobierno nacional</a:t>
          </a:r>
          <a:r>
            <a:rPr lang="es-MX" sz="1200" b="0" i="0" kern="1200" dirty="0">
              <a:latin typeface="+mn-lt"/>
              <a:ea typeface="+mn-ea"/>
              <a:cs typeface="+mn-cs"/>
            </a:rPr>
            <a:t>)</a:t>
          </a:r>
          <a:endParaRPr lang="es-PE" sz="1200" b="0" i="0" kern="1200" dirty="0">
            <a:latin typeface="+mn-lt"/>
            <a:ea typeface="+mn-ea"/>
            <a:cs typeface="+mn-cs"/>
          </a:endParaRPr>
        </a:p>
      </dsp:txBody>
      <dsp:txXfrm>
        <a:off x="1326653" y="2447166"/>
        <a:ext cx="4911670" cy="834644"/>
      </dsp:txXfrm>
    </dsp:sp>
    <dsp:sp modelId="{2D870A82-A5B7-4906-BD2F-605501999C55}">
      <dsp:nvSpPr>
        <dsp:cNvPr id="0" name=""/>
        <dsp:cNvSpPr/>
      </dsp:nvSpPr>
      <dsp:spPr>
        <a:xfrm>
          <a:off x="611084" y="3376396"/>
          <a:ext cx="873637" cy="873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07EA5-28E2-4064-B741-5FD5C78C2226}">
      <dsp:nvSpPr>
        <dsp:cNvPr id="0" name=""/>
        <dsp:cNvSpPr/>
      </dsp:nvSpPr>
      <dsp:spPr>
        <a:xfrm>
          <a:off x="1001671" y="3423955"/>
          <a:ext cx="5220764" cy="793283"/>
        </a:xfrm>
        <a:prstGeom prst="rect">
          <a:avLst/>
        </a:prstGeom>
        <a:solidFill>
          <a:srgbClr val="0060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60" tIns="5080" rIns="5080" bIns="5080" numCol="1" spcCol="1270" anchor="ctr" anchorCtr="0">
          <a:noAutofit/>
        </a:bodyPr>
        <a:lstStyle/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00" b="1" kern="1200" dirty="0">
            <a:latin typeface="+mn-lt"/>
            <a:cs typeface="+mn-cs"/>
          </a:endParaRPr>
        </a:p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latin typeface="+mn-lt"/>
            </a:rPr>
            <a:t>Atención Documentaria</a:t>
          </a:r>
        </a:p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n-lt"/>
            </a:rPr>
            <a:t>Respuesta con criterios técnicos y se coordina y articula con los ministerios y sus programas.</a:t>
          </a:r>
          <a:endParaRPr lang="es-PE" sz="1200" b="0" i="0" kern="1200" dirty="0">
            <a:latin typeface="+mn-lt"/>
            <a:ea typeface="+mn-ea"/>
            <a:cs typeface="+mn-cs"/>
          </a:endParaRPr>
        </a:p>
      </dsp:txBody>
      <dsp:txXfrm>
        <a:off x="1001671" y="3423955"/>
        <a:ext cx="5220764" cy="793283"/>
      </dsp:txXfrm>
    </dsp:sp>
    <dsp:sp modelId="{3BB630D7-A722-4F1B-B431-4FE2E4B98448}">
      <dsp:nvSpPr>
        <dsp:cNvPr id="0" name=""/>
        <dsp:cNvSpPr/>
      </dsp:nvSpPr>
      <dsp:spPr>
        <a:xfrm>
          <a:off x="839585" y="2420609"/>
          <a:ext cx="873637" cy="8736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61000" r="-6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6T02:01:25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7,'4'-2,"0"0,0 0,0 2,8 3,0 7,-3-2,-8-7,-1 0,-21 43,-8 56,7-22,9-32,10-38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194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40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013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12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103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597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41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34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9961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190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706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998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98750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 txBox="1">
            <a:spLocks/>
          </p:cNvSpPr>
          <p:nvPr/>
        </p:nvSpPr>
        <p:spPr>
          <a:xfrm>
            <a:off x="4912586" y="2810626"/>
            <a:ext cx="6585066" cy="1317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DESCENTRALIZACIÓN</a:t>
            </a:r>
            <a:endParaRPr lang="es-MX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r"/>
            <a:r>
              <a:rPr lang="es-MX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AVANCES Y DESAFÍOS</a:t>
            </a:r>
            <a:endParaRPr lang="es-PE" sz="2800" b="1" dirty="0">
              <a:solidFill>
                <a:schemeClr val="bg1"/>
              </a:solidFill>
              <a:latin typeface="Poppins"/>
              <a:cs typeface="Poppins" pitchFamily="2" charset="77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 txBox="1">
            <a:spLocks/>
          </p:cNvSpPr>
          <p:nvPr/>
        </p:nvSpPr>
        <p:spPr>
          <a:xfrm>
            <a:off x="5490889" y="4712151"/>
            <a:ext cx="6006763" cy="96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s-PE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PAÚL CAIGUARAY PÉREZ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PE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VICEMINISTRO DE GOBERNANZA TERRITORIAL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PE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PRESIDENCIA DEL CONSEJO DE MINISTROS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8966447" y="6312023"/>
            <a:ext cx="3093584" cy="43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 b="1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Abril 2023</a:t>
            </a:r>
          </a:p>
        </p:txBody>
      </p:sp>
      <p:sp>
        <p:nvSpPr>
          <p:cNvPr id="2" name="Rectángulo 1"/>
          <p:cNvSpPr/>
          <p:nvPr/>
        </p:nvSpPr>
        <p:spPr>
          <a:xfrm rot="21257671">
            <a:off x="558351" y="1776883"/>
            <a:ext cx="4327557" cy="40650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CB1BBF8-A541-4223-A83B-5BB1EB30B8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E6AB8F-E91F-4D37-87E1-5D4559EC6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DD88CE-28C3-4251-86D2-1809DA769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258" y="1991119"/>
            <a:ext cx="2387313" cy="35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BC7890D-CA56-C62B-49CB-781CFF0E7A20}"/>
              </a:ext>
            </a:extLst>
          </p:cNvPr>
          <p:cNvSpPr txBox="1">
            <a:spLocks/>
          </p:cNvSpPr>
          <p:nvPr/>
        </p:nvSpPr>
        <p:spPr>
          <a:xfrm>
            <a:off x="0" y="750585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ES" sz="3200" b="1" dirty="0">
                <a:solidFill>
                  <a:srgbClr val="0060A2"/>
                </a:solidFill>
                <a:latin typeface="+mn-lt"/>
              </a:rPr>
              <a:t>Situación actual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39192" y="1416232"/>
            <a:ext cx="5149358" cy="1708634"/>
          </a:xfrm>
          <a:prstGeom prst="roundRect">
            <a:avLst>
              <a:gd name="adj" fmla="val 594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E03F2A-26F9-25C9-E27A-137E662F80B7}"/>
              </a:ext>
            </a:extLst>
          </p:cNvPr>
          <p:cNvSpPr txBox="1"/>
          <p:nvPr/>
        </p:nvSpPr>
        <p:spPr>
          <a:xfrm>
            <a:off x="906449" y="1563213"/>
            <a:ext cx="45945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60A2"/>
                </a:solidFill>
              </a:rPr>
              <a:t>26 GOBIERNOS REGIONALES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</a:rPr>
              <a:t>07 Gobiernos Regionales con ejecución menor a 10% a nivel de inversiones.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39192" y="3271846"/>
            <a:ext cx="5149358" cy="3105101"/>
          </a:xfrm>
          <a:prstGeom prst="roundRect">
            <a:avLst>
              <a:gd name="adj" fmla="val 366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BE03F2A-26F9-25C9-E27A-137E662F80B7}"/>
              </a:ext>
            </a:extLst>
          </p:cNvPr>
          <p:cNvSpPr txBox="1"/>
          <p:nvPr/>
        </p:nvSpPr>
        <p:spPr>
          <a:xfrm>
            <a:off x="906449" y="3355220"/>
            <a:ext cx="4594524" cy="292387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60A2"/>
                </a:solidFill>
              </a:rPr>
              <a:t>1891 GOBIERNOS LOCALES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</a:rPr>
              <a:t>277 gobiernos locales con 0% de ejecución de presupuesto para inversiones.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</a:rPr>
              <a:t>1057 gobiernos locales con ejecución de inversiones ≤ a 10%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</a:rPr>
              <a:t>Débiles capacidades en la aplicación normativa de los sistemas administrativos de gestión pública.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</a:rPr>
              <a:t>15 Municipalidades de reciente creación 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</a:rPr>
              <a:t>21 gobiernos locales con presupuesto para inversiones mayor a S/ 100 millones representando el 10% del presupuesto (S/ 3,632 millones).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5983794" y="1413732"/>
            <a:ext cx="5704624" cy="2363140"/>
          </a:xfrm>
          <a:prstGeom prst="roundRect">
            <a:avLst>
              <a:gd name="adj" fmla="val 594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BE03F2A-26F9-25C9-E27A-137E662F80B7}"/>
              </a:ext>
            </a:extLst>
          </p:cNvPr>
          <p:cNvSpPr txBox="1"/>
          <p:nvPr/>
        </p:nvSpPr>
        <p:spPr>
          <a:xfrm>
            <a:off x="6273578" y="1560713"/>
            <a:ext cx="541484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60A2"/>
                </a:solidFill>
              </a:rPr>
              <a:t>07 MANCOMUNIDADES REGIONALES</a:t>
            </a:r>
          </a:p>
          <a:p>
            <a:pPr marL="182563"/>
            <a:r>
              <a:rPr lang="es-ES" sz="1600" dirty="0">
                <a:solidFill>
                  <a:srgbClr val="000000"/>
                </a:solidFill>
              </a:rPr>
              <a:t>(Sólo 02 tiene registro SIAF y están adscritas al Invierte.pe).</a:t>
            </a:r>
          </a:p>
          <a:p>
            <a:pPr marL="182563"/>
            <a:r>
              <a:rPr lang="es-ES" sz="1600" dirty="0">
                <a:solidFill>
                  <a:srgbClr val="000000"/>
                </a:solidFill>
              </a:rPr>
              <a:t>(Sólo 01 con ejecución en 2022).</a:t>
            </a:r>
          </a:p>
          <a:p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5983794" y="3923853"/>
            <a:ext cx="5704624" cy="2453094"/>
          </a:xfrm>
          <a:prstGeom prst="roundRect">
            <a:avLst>
              <a:gd name="adj" fmla="val 594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BE03F2A-26F9-25C9-E27A-137E662F80B7}"/>
              </a:ext>
            </a:extLst>
          </p:cNvPr>
          <p:cNvSpPr txBox="1"/>
          <p:nvPr/>
        </p:nvSpPr>
        <p:spPr>
          <a:xfrm>
            <a:off x="6273578" y="4070834"/>
            <a:ext cx="527923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60A2"/>
                </a:solidFill>
              </a:rPr>
              <a:t>209 MANCOMUNIDADES MUNICIPALES</a:t>
            </a:r>
          </a:p>
          <a:p>
            <a:pPr marL="182563"/>
            <a:r>
              <a:rPr lang="es-ES" sz="1600" dirty="0">
                <a:solidFill>
                  <a:srgbClr val="000000"/>
                </a:solidFill>
              </a:rPr>
              <a:t>(Sólo 22 con ejecución en 2022).</a:t>
            </a:r>
          </a:p>
          <a:p>
            <a:pPr marL="182563"/>
            <a:r>
              <a:rPr lang="es-ES" sz="1600" dirty="0">
                <a:solidFill>
                  <a:srgbClr val="000000"/>
                </a:solidFill>
              </a:rPr>
              <a:t>(101 adscritas a Invierte.pe  y 70 con registro SIAF).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D32AE6F-05CA-4C76-8628-B2A1D5F53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342D3E2-3334-4EE7-9902-D99EB9B4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DBC7890D-CA56-C62B-49CB-781CFF0E7A20}"/>
              </a:ext>
            </a:extLst>
          </p:cNvPr>
          <p:cNvSpPr txBox="1">
            <a:spLocks/>
          </p:cNvSpPr>
          <p:nvPr/>
        </p:nvSpPr>
        <p:spPr>
          <a:xfrm>
            <a:off x="0" y="750585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ES" sz="3200" b="1" dirty="0">
                <a:solidFill>
                  <a:srgbClr val="0060A2"/>
                </a:solidFill>
                <a:latin typeface="+mn-lt"/>
              </a:rPr>
              <a:t>Acompañamiento a gobiernos descentralizados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6C68EA0-BA37-79DC-B95C-CB5FE5ADF96A}"/>
              </a:ext>
            </a:extLst>
          </p:cNvPr>
          <p:cNvSpPr/>
          <p:nvPr/>
        </p:nvSpPr>
        <p:spPr>
          <a:xfrm>
            <a:off x="7000927" y="2242423"/>
            <a:ext cx="45940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u="sng" dirty="0">
                <a:solidFill>
                  <a:srgbClr val="0060A2"/>
                </a:solidFill>
                <a:cs typeface="Segoe UI Semilight" panose="020B0402040204020203" pitchFamily="34" charset="0"/>
              </a:rPr>
              <a:t>Avances 2023: </a:t>
            </a:r>
          </a:p>
          <a:p>
            <a:endParaRPr lang="es-PE" sz="1400" b="1" u="sng" dirty="0">
              <a:cs typeface="Segoe UI Semilight" panose="020B0402040204020203" pitchFamily="34" charset="0"/>
            </a:endParaRPr>
          </a:p>
          <a:p>
            <a:r>
              <a:rPr lang="es-PE" b="1" dirty="0">
                <a:solidFill>
                  <a:srgbClr val="C00000"/>
                </a:solidFill>
                <a:cs typeface="Segoe UI Semilight" panose="020B0402040204020203" pitchFamily="34" charset="0"/>
              </a:rPr>
              <a:t>1313 asistencias técnicas a los </a:t>
            </a:r>
            <a:r>
              <a:rPr lang="es-PE" b="1" dirty="0" err="1">
                <a:solidFill>
                  <a:srgbClr val="C00000"/>
                </a:solidFill>
                <a:cs typeface="Segoe UI Semilight" panose="020B0402040204020203" pitchFamily="34" charset="0"/>
              </a:rPr>
              <a:t>GRs</a:t>
            </a:r>
            <a:r>
              <a:rPr lang="es-PE" b="1" dirty="0">
                <a:solidFill>
                  <a:srgbClr val="C00000"/>
                </a:solidFill>
                <a:cs typeface="Segoe UI Semilight" panose="020B0402040204020203" pitchFamily="34" charset="0"/>
              </a:rPr>
              <a:t>, </a:t>
            </a:r>
            <a:r>
              <a:rPr lang="es-PE" b="1" dirty="0" err="1">
                <a:solidFill>
                  <a:srgbClr val="C00000"/>
                </a:solidFill>
                <a:cs typeface="Segoe UI Semilight" panose="020B0402040204020203" pitchFamily="34" charset="0"/>
              </a:rPr>
              <a:t>GLs</a:t>
            </a:r>
            <a:r>
              <a:rPr lang="es-PE" b="1" dirty="0">
                <a:solidFill>
                  <a:srgbClr val="C00000"/>
                </a:solidFill>
                <a:cs typeface="Segoe UI Semilight" panose="020B0402040204020203" pitchFamily="34" charset="0"/>
              </a:rPr>
              <a:t> y Mancomunidades Regionales y Municipales.</a:t>
            </a:r>
            <a:endParaRPr lang="es-PE" sz="1400" dirty="0">
              <a:cs typeface="Segoe UI Semilight" panose="020B0402040204020203" pitchFamily="34" charset="0"/>
            </a:endParaRPr>
          </a:p>
          <a:p>
            <a:r>
              <a:rPr lang="es-PE" sz="1400" dirty="0">
                <a:cs typeface="Segoe UI Semilight" panose="020B0402040204020203" pitchFamily="34" charset="0"/>
              </a:rPr>
              <a:t>(Mixta,  virtual, reuniones y atención de documentos).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171B2A6-7B11-1B52-5255-952174CFFFFD}"/>
              </a:ext>
            </a:extLst>
          </p:cNvPr>
          <p:cNvSpPr/>
          <p:nvPr/>
        </p:nvSpPr>
        <p:spPr>
          <a:xfrm>
            <a:off x="7000927" y="3875237"/>
            <a:ext cx="47401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b="1" u="sng" dirty="0">
                <a:solidFill>
                  <a:srgbClr val="0060A2"/>
                </a:solidFill>
                <a:cs typeface="Segoe UI Semilight" panose="020B0402040204020203" pitchFamily="34" charset="0"/>
              </a:rPr>
              <a:t>Focalización de la Asistencia Técnica: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cs typeface="Segoe UI Semilight" panose="020B0402040204020203" pitchFamily="34" charset="0"/>
              </a:rPr>
              <a:t>Gobiernos Regionales y Locales de baja ejecución.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cs typeface="Segoe UI Semilight" panose="020B0402040204020203" pitchFamily="34" charset="0"/>
              </a:rPr>
              <a:t>Gobiernos Locales con mayor asignación presupuestal.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b="1" dirty="0">
                <a:cs typeface="Segoe UI Semilight" panose="020B0402040204020203" pitchFamily="34" charset="0"/>
              </a:rPr>
              <a:t>Acompañamiento a la cartera Priorizada de Inversiones </a:t>
            </a:r>
            <a:r>
              <a:rPr lang="es-PE" sz="1600" dirty="0">
                <a:cs typeface="Segoe UI Semilight" panose="020B0402040204020203" pitchFamily="34" charset="0"/>
              </a:rPr>
              <a:t>para la reactivación económica.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cs typeface="Segoe UI Semilight" panose="020B0402040204020203" pitchFamily="34" charset="0"/>
              </a:rPr>
              <a:t>Mancomunidades Regionales y Municipales.</a:t>
            </a:r>
          </a:p>
        </p:txBody>
      </p:sp>
      <p:sp>
        <p:nvSpPr>
          <p:cNvPr id="29" name="Freeform 85">
            <a:extLst>
              <a:ext uri="{FF2B5EF4-FFF2-40B4-BE49-F238E27FC236}">
                <a16:creationId xmlns:a16="http://schemas.microsoft.com/office/drawing/2014/main" id="{9E161786-38CC-A156-64B0-2C189F8C8D6F}"/>
              </a:ext>
            </a:extLst>
          </p:cNvPr>
          <p:cNvSpPr>
            <a:spLocks noEditPoints="1"/>
          </p:cNvSpPr>
          <p:nvPr/>
        </p:nvSpPr>
        <p:spPr bwMode="auto">
          <a:xfrm>
            <a:off x="2955396" y="3850482"/>
            <a:ext cx="509179" cy="408434"/>
          </a:xfrm>
          <a:custGeom>
            <a:avLst/>
            <a:gdLst>
              <a:gd name="T0" fmla="*/ 113 w 387"/>
              <a:gd name="T1" fmla="*/ 290 h 319"/>
              <a:gd name="T2" fmla="*/ 182 w 387"/>
              <a:gd name="T3" fmla="*/ 256 h 319"/>
              <a:gd name="T4" fmla="*/ 182 w 387"/>
              <a:gd name="T5" fmla="*/ 200 h 319"/>
              <a:gd name="T6" fmla="*/ 113 w 387"/>
              <a:gd name="T7" fmla="*/ 229 h 319"/>
              <a:gd name="T8" fmla="*/ 113 w 387"/>
              <a:gd name="T9" fmla="*/ 290 h 319"/>
              <a:gd name="T10" fmla="*/ 102 w 387"/>
              <a:gd name="T11" fmla="*/ 209 h 319"/>
              <a:gd name="T12" fmla="*/ 174 w 387"/>
              <a:gd name="T13" fmla="*/ 178 h 319"/>
              <a:gd name="T14" fmla="*/ 102 w 387"/>
              <a:gd name="T15" fmla="*/ 148 h 319"/>
              <a:gd name="T16" fmla="*/ 30 w 387"/>
              <a:gd name="T17" fmla="*/ 178 h 319"/>
              <a:gd name="T18" fmla="*/ 102 w 387"/>
              <a:gd name="T19" fmla="*/ 209 h 319"/>
              <a:gd name="T20" fmla="*/ 296 w 387"/>
              <a:gd name="T21" fmla="*/ 290 h 319"/>
              <a:gd name="T22" fmla="*/ 364 w 387"/>
              <a:gd name="T23" fmla="*/ 256 h 319"/>
              <a:gd name="T24" fmla="*/ 364 w 387"/>
              <a:gd name="T25" fmla="*/ 200 h 319"/>
              <a:gd name="T26" fmla="*/ 296 w 387"/>
              <a:gd name="T27" fmla="*/ 229 h 319"/>
              <a:gd name="T28" fmla="*/ 296 w 387"/>
              <a:gd name="T29" fmla="*/ 290 h 319"/>
              <a:gd name="T30" fmla="*/ 284 w 387"/>
              <a:gd name="T31" fmla="*/ 209 h 319"/>
              <a:gd name="T32" fmla="*/ 356 w 387"/>
              <a:gd name="T33" fmla="*/ 178 h 319"/>
              <a:gd name="T34" fmla="*/ 284 w 387"/>
              <a:gd name="T35" fmla="*/ 148 h 319"/>
              <a:gd name="T36" fmla="*/ 212 w 387"/>
              <a:gd name="T37" fmla="*/ 178 h 319"/>
              <a:gd name="T38" fmla="*/ 284 w 387"/>
              <a:gd name="T39" fmla="*/ 209 h 319"/>
              <a:gd name="T40" fmla="*/ 205 w 387"/>
              <a:gd name="T41" fmla="*/ 157 h 319"/>
              <a:gd name="T42" fmla="*/ 273 w 387"/>
              <a:gd name="T43" fmla="*/ 128 h 319"/>
              <a:gd name="T44" fmla="*/ 273 w 387"/>
              <a:gd name="T45" fmla="*/ 80 h 319"/>
              <a:gd name="T46" fmla="*/ 205 w 387"/>
              <a:gd name="T47" fmla="*/ 110 h 319"/>
              <a:gd name="T48" fmla="*/ 205 w 387"/>
              <a:gd name="T49" fmla="*/ 157 h 319"/>
              <a:gd name="T50" fmla="*/ 193 w 387"/>
              <a:gd name="T51" fmla="*/ 90 h 319"/>
              <a:gd name="T52" fmla="*/ 272 w 387"/>
              <a:gd name="T53" fmla="*/ 56 h 319"/>
              <a:gd name="T54" fmla="*/ 193 w 387"/>
              <a:gd name="T55" fmla="*/ 22 h 319"/>
              <a:gd name="T56" fmla="*/ 115 w 387"/>
              <a:gd name="T57" fmla="*/ 56 h 319"/>
              <a:gd name="T58" fmla="*/ 193 w 387"/>
              <a:gd name="T59" fmla="*/ 90 h 319"/>
              <a:gd name="T60" fmla="*/ 387 w 387"/>
              <a:gd name="T61" fmla="*/ 182 h 319"/>
              <a:gd name="T62" fmla="*/ 387 w 387"/>
              <a:gd name="T63" fmla="*/ 256 h 319"/>
              <a:gd name="T64" fmla="*/ 383 w 387"/>
              <a:gd name="T65" fmla="*/ 268 h 319"/>
              <a:gd name="T66" fmla="*/ 374 w 387"/>
              <a:gd name="T67" fmla="*/ 276 h 319"/>
              <a:gd name="T68" fmla="*/ 294 w 387"/>
              <a:gd name="T69" fmla="*/ 316 h 319"/>
              <a:gd name="T70" fmla="*/ 284 w 387"/>
              <a:gd name="T71" fmla="*/ 319 h 319"/>
              <a:gd name="T72" fmla="*/ 274 w 387"/>
              <a:gd name="T73" fmla="*/ 316 h 319"/>
              <a:gd name="T74" fmla="*/ 194 w 387"/>
              <a:gd name="T75" fmla="*/ 276 h 319"/>
              <a:gd name="T76" fmla="*/ 193 w 387"/>
              <a:gd name="T77" fmla="*/ 276 h 319"/>
              <a:gd name="T78" fmla="*/ 192 w 387"/>
              <a:gd name="T79" fmla="*/ 276 h 319"/>
              <a:gd name="T80" fmla="*/ 112 w 387"/>
              <a:gd name="T81" fmla="*/ 316 h 319"/>
              <a:gd name="T82" fmla="*/ 102 w 387"/>
              <a:gd name="T83" fmla="*/ 319 h 319"/>
              <a:gd name="T84" fmla="*/ 92 w 387"/>
              <a:gd name="T85" fmla="*/ 316 h 319"/>
              <a:gd name="T86" fmla="*/ 12 w 387"/>
              <a:gd name="T87" fmla="*/ 276 h 319"/>
              <a:gd name="T88" fmla="*/ 3 w 387"/>
              <a:gd name="T89" fmla="*/ 268 h 319"/>
              <a:gd name="T90" fmla="*/ 0 w 387"/>
              <a:gd name="T91" fmla="*/ 256 h 319"/>
              <a:gd name="T92" fmla="*/ 0 w 387"/>
              <a:gd name="T93" fmla="*/ 182 h 319"/>
              <a:gd name="T94" fmla="*/ 3 w 387"/>
              <a:gd name="T95" fmla="*/ 169 h 319"/>
              <a:gd name="T96" fmla="*/ 13 w 387"/>
              <a:gd name="T97" fmla="*/ 161 h 319"/>
              <a:gd name="T98" fmla="*/ 91 w 387"/>
              <a:gd name="T99" fmla="*/ 128 h 319"/>
              <a:gd name="T100" fmla="*/ 91 w 387"/>
              <a:gd name="T101" fmla="*/ 57 h 319"/>
              <a:gd name="T102" fmla="*/ 95 w 387"/>
              <a:gd name="T103" fmla="*/ 44 h 319"/>
              <a:gd name="T104" fmla="*/ 105 w 387"/>
              <a:gd name="T105" fmla="*/ 36 h 319"/>
              <a:gd name="T106" fmla="*/ 184 w 387"/>
              <a:gd name="T107" fmla="*/ 1 h 319"/>
              <a:gd name="T108" fmla="*/ 193 w 387"/>
              <a:gd name="T109" fmla="*/ 0 h 319"/>
              <a:gd name="T110" fmla="*/ 202 w 387"/>
              <a:gd name="T111" fmla="*/ 1 h 319"/>
              <a:gd name="T112" fmla="*/ 282 w 387"/>
              <a:gd name="T113" fmla="*/ 36 h 319"/>
              <a:gd name="T114" fmla="*/ 292 w 387"/>
              <a:gd name="T115" fmla="*/ 44 h 319"/>
              <a:gd name="T116" fmla="*/ 296 w 387"/>
              <a:gd name="T117" fmla="*/ 57 h 319"/>
              <a:gd name="T118" fmla="*/ 296 w 387"/>
              <a:gd name="T119" fmla="*/ 128 h 319"/>
              <a:gd name="T120" fmla="*/ 373 w 387"/>
              <a:gd name="T121" fmla="*/ 161 h 319"/>
              <a:gd name="T122" fmla="*/ 383 w 387"/>
              <a:gd name="T123" fmla="*/ 169 h 319"/>
              <a:gd name="T124" fmla="*/ 387 w 387"/>
              <a:gd name="T125" fmla="*/ 182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7" h="319">
                <a:moveTo>
                  <a:pt x="113" y="290"/>
                </a:moveTo>
                <a:cubicBezTo>
                  <a:pt x="182" y="256"/>
                  <a:pt x="182" y="256"/>
                  <a:pt x="182" y="256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13" y="229"/>
                  <a:pt x="113" y="229"/>
                  <a:pt x="113" y="229"/>
                </a:cubicBezTo>
                <a:lnTo>
                  <a:pt x="113" y="290"/>
                </a:lnTo>
                <a:close/>
                <a:moveTo>
                  <a:pt x="102" y="209"/>
                </a:moveTo>
                <a:cubicBezTo>
                  <a:pt x="174" y="178"/>
                  <a:pt x="174" y="178"/>
                  <a:pt x="174" y="17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30" y="178"/>
                  <a:pt x="30" y="178"/>
                  <a:pt x="30" y="178"/>
                </a:cubicBezTo>
                <a:lnTo>
                  <a:pt x="102" y="209"/>
                </a:lnTo>
                <a:close/>
                <a:moveTo>
                  <a:pt x="296" y="290"/>
                </a:moveTo>
                <a:cubicBezTo>
                  <a:pt x="364" y="256"/>
                  <a:pt x="364" y="256"/>
                  <a:pt x="364" y="256"/>
                </a:cubicBezTo>
                <a:cubicBezTo>
                  <a:pt x="364" y="200"/>
                  <a:pt x="364" y="200"/>
                  <a:pt x="364" y="200"/>
                </a:cubicBezTo>
                <a:cubicBezTo>
                  <a:pt x="296" y="229"/>
                  <a:pt x="296" y="229"/>
                  <a:pt x="296" y="229"/>
                </a:cubicBezTo>
                <a:lnTo>
                  <a:pt x="296" y="290"/>
                </a:lnTo>
                <a:close/>
                <a:moveTo>
                  <a:pt x="284" y="209"/>
                </a:moveTo>
                <a:cubicBezTo>
                  <a:pt x="356" y="178"/>
                  <a:pt x="356" y="178"/>
                  <a:pt x="356" y="178"/>
                </a:cubicBezTo>
                <a:cubicBezTo>
                  <a:pt x="284" y="148"/>
                  <a:pt x="284" y="148"/>
                  <a:pt x="284" y="148"/>
                </a:cubicBezTo>
                <a:cubicBezTo>
                  <a:pt x="212" y="178"/>
                  <a:pt x="212" y="178"/>
                  <a:pt x="212" y="178"/>
                </a:cubicBezTo>
                <a:lnTo>
                  <a:pt x="284" y="209"/>
                </a:lnTo>
                <a:close/>
                <a:moveTo>
                  <a:pt x="205" y="157"/>
                </a:moveTo>
                <a:cubicBezTo>
                  <a:pt x="273" y="128"/>
                  <a:pt x="273" y="128"/>
                  <a:pt x="273" y="128"/>
                </a:cubicBezTo>
                <a:cubicBezTo>
                  <a:pt x="273" y="80"/>
                  <a:pt x="273" y="80"/>
                  <a:pt x="273" y="80"/>
                </a:cubicBezTo>
                <a:cubicBezTo>
                  <a:pt x="205" y="110"/>
                  <a:pt x="205" y="110"/>
                  <a:pt x="205" y="110"/>
                </a:cubicBezTo>
                <a:lnTo>
                  <a:pt x="205" y="157"/>
                </a:lnTo>
                <a:close/>
                <a:moveTo>
                  <a:pt x="193" y="90"/>
                </a:moveTo>
                <a:cubicBezTo>
                  <a:pt x="272" y="56"/>
                  <a:pt x="272" y="56"/>
                  <a:pt x="272" y="56"/>
                </a:cubicBezTo>
                <a:cubicBezTo>
                  <a:pt x="193" y="22"/>
                  <a:pt x="193" y="22"/>
                  <a:pt x="193" y="22"/>
                </a:cubicBezTo>
                <a:cubicBezTo>
                  <a:pt x="115" y="56"/>
                  <a:pt x="115" y="56"/>
                  <a:pt x="115" y="56"/>
                </a:cubicBezTo>
                <a:lnTo>
                  <a:pt x="193" y="90"/>
                </a:lnTo>
                <a:close/>
                <a:moveTo>
                  <a:pt x="387" y="182"/>
                </a:moveTo>
                <a:cubicBezTo>
                  <a:pt x="387" y="256"/>
                  <a:pt x="387" y="256"/>
                  <a:pt x="387" y="256"/>
                </a:cubicBezTo>
                <a:cubicBezTo>
                  <a:pt x="387" y="260"/>
                  <a:pt x="386" y="264"/>
                  <a:pt x="383" y="268"/>
                </a:cubicBezTo>
                <a:cubicBezTo>
                  <a:pt x="381" y="272"/>
                  <a:pt x="378" y="274"/>
                  <a:pt x="374" y="276"/>
                </a:cubicBezTo>
                <a:cubicBezTo>
                  <a:pt x="294" y="316"/>
                  <a:pt x="294" y="316"/>
                  <a:pt x="294" y="316"/>
                </a:cubicBezTo>
                <a:cubicBezTo>
                  <a:pt x="292" y="318"/>
                  <a:pt x="288" y="319"/>
                  <a:pt x="284" y="319"/>
                </a:cubicBezTo>
                <a:cubicBezTo>
                  <a:pt x="281" y="319"/>
                  <a:pt x="277" y="318"/>
                  <a:pt x="274" y="316"/>
                </a:cubicBezTo>
                <a:cubicBezTo>
                  <a:pt x="194" y="276"/>
                  <a:pt x="194" y="276"/>
                  <a:pt x="194" y="276"/>
                </a:cubicBezTo>
                <a:cubicBezTo>
                  <a:pt x="194" y="276"/>
                  <a:pt x="193" y="276"/>
                  <a:pt x="193" y="276"/>
                </a:cubicBezTo>
                <a:cubicBezTo>
                  <a:pt x="193" y="276"/>
                  <a:pt x="193" y="276"/>
                  <a:pt x="192" y="27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09" y="318"/>
                  <a:pt x="106" y="319"/>
                  <a:pt x="102" y="319"/>
                </a:cubicBezTo>
                <a:cubicBezTo>
                  <a:pt x="98" y="319"/>
                  <a:pt x="95" y="318"/>
                  <a:pt x="92" y="316"/>
                </a:cubicBezTo>
                <a:cubicBezTo>
                  <a:pt x="12" y="276"/>
                  <a:pt x="12" y="276"/>
                  <a:pt x="12" y="276"/>
                </a:cubicBezTo>
                <a:cubicBezTo>
                  <a:pt x="8" y="274"/>
                  <a:pt x="5" y="272"/>
                  <a:pt x="3" y="268"/>
                </a:cubicBezTo>
                <a:cubicBezTo>
                  <a:pt x="1" y="264"/>
                  <a:pt x="0" y="260"/>
                  <a:pt x="0" y="25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77"/>
                  <a:pt x="1" y="173"/>
                  <a:pt x="3" y="169"/>
                </a:cubicBezTo>
                <a:cubicBezTo>
                  <a:pt x="6" y="166"/>
                  <a:pt x="9" y="163"/>
                  <a:pt x="13" y="161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57"/>
                  <a:pt x="91" y="57"/>
                  <a:pt x="91" y="57"/>
                </a:cubicBezTo>
                <a:cubicBezTo>
                  <a:pt x="91" y="52"/>
                  <a:pt x="92" y="48"/>
                  <a:pt x="95" y="44"/>
                </a:cubicBezTo>
                <a:cubicBezTo>
                  <a:pt x="97" y="40"/>
                  <a:pt x="100" y="37"/>
                  <a:pt x="105" y="36"/>
                </a:cubicBezTo>
                <a:cubicBezTo>
                  <a:pt x="184" y="1"/>
                  <a:pt x="184" y="1"/>
                  <a:pt x="184" y="1"/>
                </a:cubicBezTo>
                <a:cubicBezTo>
                  <a:pt x="187" y="0"/>
                  <a:pt x="190" y="0"/>
                  <a:pt x="193" y="0"/>
                </a:cubicBezTo>
                <a:cubicBezTo>
                  <a:pt x="196" y="0"/>
                  <a:pt x="199" y="0"/>
                  <a:pt x="202" y="1"/>
                </a:cubicBezTo>
                <a:cubicBezTo>
                  <a:pt x="282" y="36"/>
                  <a:pt x="282" y="36"/>
                  <a:pt x="282" y="36"/>
                </a:cubicBezTo>
                <a:cubicBezTo>
                  <a:pt x="286" y="37"/>
                  <a:pt x="289" y="40"/>
                  <a:pt x="292" y="44"/>
                </a:cubicBezTo>
                <a:cubicBezTo>
                  <a:pt x="294" y="48"/>
                  <a:pt x="296" y="52"/>
                  <a:pt x="296" y="5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373" y="161"/>
                  <a:pt x="373" y="161"/>
                  <a:pt x="373" y="161"/>
                </a:cubicBezTo>
                <a:cubicBezTo>
                  <a:pt x="377" y="163"/>
                  <a:pt x="381" y="166"/>
                  <a:pt x="383" y="169"/>
                </a:cubicBezTo>
                <a:cubicBezTo>
                  <a:pt x="386" y="173"/>
                  <a:pt x="387" y="177"/>
                  <a:pt x="387" y="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63">
            <a:extLst>
              <a:ext uri="{FF2B5EF4-FFF2-40B4-BE49-F238E27FC236}">
                <a16:creationId xmlns:a16="http://schemas.microsoft.com/office/drawing/2014/main" id="{B3D702F6-67A9-CA34-188C-0C73156537AC}"/>
              </a:ext>
            </a:extLst>
          </p:cNvPr>
          <p:cNvSpPr>
            <a:spLocks noEditPoints="1"/>
          </p:cNvSpPr>
          <p:nvPr/>
        </p:nvSpPr>
        <p:spPr bwMode="auto">
          <a:xfrm>
            <a:off x="2184956" y="4813956"/>
            <a:ext cx="364648" cy="341168"/>
          </a:xfrm>
          <a:custGeom>
            <a:avLst/>
            <a:gdLst>
              <a:gd name="T0" fmla="*/ 60 w 351"/>
              <a:gd name="T1" fmla="*/ 188 h 328"/>
              <a:gd name="T2" fmla="*/ 10 w 351"/>
              <a:gd name="T3" fmla="*/ 180 h 328"/>
              <a:gd name="T4" fmla="*/ 22 w 351"/>
              <a:gd name="T5" fmla="*/ 94 h 328"/>
              <a:gd name="T6" fmla="*/ 48 w 351"/>
              <a:gd name="T7" fmla="*/ 106 h 328"/>
              <a:gd name="T8" fmla="*/ 94 w 351"/>
              <a:gd name="T9" fmla="*/ 105 h 328"/>
              <a:gd name="T10" fmla="*/ 108 w 351"/>
              <a:gd name="T11" fmla="*/ 164 h 328"/>
              <a:gd name="T12" fmla="*/ 291 w 351"/>
              <a:gd name="T13" fmla="*/ 315 h 328"/>
              <a:gd name="T14" fmla="*/ 95 w 351"/>
              <a:gd name="T15" fmla="*/ 328 h 328"/>
              <a:gd name="T16" fmla="*/ 46 w 351"/>
              <a:gd name="T17" fmla="*/ 281 h 328"/>
              <a:gd name="T18" fmla="*/ 50 w 351"/>
              <a:gd name="T19" fmla="*/ 242 h 328"/>
              <a:gd name="T20" fmla="*/ 62 w 351"/>
              <a:gd name="T21" fmla="*/ 204 h 328"/>
              <a:gd name="T22" fmla="*/ 89 w 351"/>
              <a:gd name="T23" fmla="*/ 180 h 328"/>
              <a:gd name="T24" fmla="*/ 118 w 351"/>
              <a:gd name="T25" fmla="*/ 180 h 328"/>
              <a:gd name="T26" fmla="*/ 151 w 351"/>
              <a:gd name="T27" fmla="*/ 197 h 328"/>
              <a:gd name="T28" fmla="*/ 200 w 351"/>
              <a:gd name="T29" fmla="*/ 197 h 328"/>
              <a:gd name="T30" fmla="*/ 233 w 351"/>
              <a:gd name="T31" fmla="*/ 180 h 328"/>
              <a:gd name="T32" fmla="*/ 261 w 351"/>
              <a:gd name="T33" fmla="*/ 180 h 328"/>
              <a:gd name="T34" fmla="*/ 288 w 351"/>
              <a:gd name="T35" fmla="*/ 204 h 328"/>
              <a:gd name="T36" fmla="*/ 301 w 351"/>
              <a:gd name="T37" fmla="*/ 242 h 328"/>
              <a:gd name="T38" fmla="*/ 304 w 351"/>
              <a:gd name="T39" fmla="*/ 281 h 328"/>
              <a:gd name="T40" fmla="*/ 103 w 351"/>
              <a:gd name="T41" fmla="*/ 80 h 328"/>
              <a:gd name="T42" fmla="*/ 37 w 351"/>
              <a:gd name="T43" fmla="*/ 80 h 328"/>
              <a:gd name="T44" fmla="*/ 37 w 351"/>
              <a:gd name="T45" fmla="*/ 14 h 328"/>
              <a:gd name="T46" fmla="*/ 103 w 351"/>
              <a:gd name="T47" fmla="*/ 14 h 328"/>
              <a:gd name="T48" fmla="*/ 245 w 351"/>
              <a:gd name="T49" fmla="*/ 117 h 328"/>
              <a:gd name="T50" fmla="*/ 175 w 351"/>
              <a:gd name="T51" fmla="*/ 188 h 328"/>
              <a:gd name="T52" fmla="*/ 105 w 351"/>
              <a:gd name="T53" fmla="*/ 117 h 328"/>
              <a:gd name="T54" fmla="*/ 175 w 351"/>
              <a:gd name="T55" fmla="*/ 47 h 328"/>
              <a:gd name="T56" fmla="*/ 245 w 351"/>
              <a:gd name="T57" fmla="*/ 117 h 328"/>
              <a:gd name="T58" fmla="*/ 341 w 351"/>
              <a:gd name="T59" fmla="*/ 180 h 328"/>
              <a:gd name="T60" fmla="*/ 291 w 351"/>
              <a:gd name="T61" fmla="*/ 188 h 328"/>
              <a:gd name="T62" fmla="*/ 257 w 351"/>
              <a:gd name="T63" fmla="*/ 117 h 328"/>
              <a:gd name="T64" fmla="*/ 281 w 351"/>
              <a:gd name="T65" fmla="*/ 110 h 328"/>
              <a:gd name="T66" fmla="*/ 320 w 351"/>
              <a:gd name="T67" fmla="*/ 98 h 328"/>
              <a:gd name="T68" fmla="*/ 351 w 351"/>
              <a:gd name="T69" fmla="*/ 159 h 328"/>
              <a:gd name="T70" fmla="*/ 314 w 351"/>
              <a:gd name="T71" fmla="*/ 80 h 328"/>
              <a:gd name="T72" fmla="*/ 247 w 351"/>
              <a:gd name="T73" fmla="*/ 80 h 328"/>
              <a:gd name="T74" fmla="*/ 247 w 351"/>
              <a:gd name="T75" fmla="*/ 14 h 328"/>
              <a:gd name="T76" fmla="*/ 314 w 351"/>
              <a:gd name="T77" fmla="*/ 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1" h="328">
                <a:moveTo>
                  <a:pt x="108" y="164"/>
                </a:moveTo>
                <a:cubicBezTo>
                  <a:pt x="88" y="165"/>
                  <a:pt x="72" y="173"/>
                  <a:pt x="60" y="188"/>
                </a:cubicBezTo>
                <a:cubicBezTo>
                  <a:pt x="35" y="188"/>
                  <a:pt x="35" y="188"/>
                  <a:pt x="35" y="188"/>
                </a:cubicBezTo>
                <a:cubicBezTo>
                  <a:pt x="25" y="188"/>
                  <a:pt x="17" y="185"/>
                  <a:pt x="10" y="180"/>
                </a:cubicBezTo>
                <a:cubicBezTo>
                  <a:pt x="3" y="175"/>
                  <a:pt x="0" y="168"/>
                  <a:pt x="0" y="159"/>
                </a:cubicBezTo>
                <a:cubicBezTo>
                  <a:pt x="0" y="116"/>
                  <a:pt x="7" y="94"/>
                  <a:pt x="22" y="94"/>
                </a:cubicBezTo>
                <a:cubicBezTo>
                  <a:pt x="23" y="94"/>
                  <a:pt x="26" y="95"/>
                  <a:pt x="30" y="98"/>
                </a:cubicBezTo>
                <a:cubicBezTo>
                  <a:pt x="35" y="100"/>
                  <a:pt x="41" y="103"/>
                  <a:pt x="48" y="106"/>
                </a:cubicBezTo>
                <a:cubicBezTo>
                  <a:pt x="55" y="108"/>
                  <a:pt x="63" y="110"/>
                  <a:pt x="70" y="110"/>
                </a:cubicBezTo>
                <a:cubicBezTo>
                  <a:pt x="78" y="110"/>
                  <a:pt x="86" y="108"/>
                  <a:pt x="94" y="105"/>
                </a:cubicBezTo>
                <a:cubicBezTo>
                  <a:pt x="94" y="110"/>
                  <a:pt x="93" y="114"/>
                  <a:pt x="93" y="117"/>
                </a:cubicBezTo>
                <a:cubicBezTo>
                  <a:pt x="93" y="134"/>
                  <a:pt x="98" y="150"/>
                  <a:pt x="108" y="164"/>
                </a:cubicBezTo>
                <a:close/>
                <a:moveTo>
                  <a:pt x="304" y="281"/>
                </a:moveTo>
                <a:cubicBezTo>
                  <a:pt x="304" y="295"/>
                  <a:pt x="299" y="307"/>
                  <a:pt x="291" y="315"/>
                </a:cubicBezTo>
                <a:cubicBezTo>
                  <a:pt x="282" y="324"/>
                  <a:pt x="270" y="328"/>
                  <a:pt x="255" y="328"/>
                </a:cubicBezTo>
                <a:cubicBezTo>
                  <a:pt x="95" y="328"/>
                  <a:pt x="95" y="328"/>
                  <a:pt x="95" y="328"/>
                </a:cubicBezTo>
                <a:cubicBezTo>
                  <a:pt x="81" y="328"/>
                  <a:pt x="69" y="324"/>
                  <a:pt x="60" y="315"/>
                </a:cubicBezTo>
                <a:cubicBezTo>
                  <a:pt x="51" y="307"/>
                  <a:pt x="46" y="295"/>
                  <a:pt x="46" y="281"/>
                </a:cubicBezTo>
                <a:cubicBezTo>
                  <a:pt x="46" y="274"/>
                  <a:pt x="47" y="268"/>
                  <a:pt x="47" y="262"/>
                </a:cubicBezTo>
                <a:cubicBezTo>
                  <a:pt x="48" y="256"/>
                  <a:pt x="48" y="249"/>
                  <a:pt x="50" y="242"/>
                </a:cubicBezTo>
                <a:cubicBezTo>
                  <a:pt x="51" y="235"/>
                  <a:pt x="53" y="228"/>
                  <a:pt x="55" y="222"/>
                </a:cubicBezTo>
                <a:cubicBezTo>
                  <a:pt x="56" y="216"/>
                  <a:pt x="59" y="210"/>
                  <a:pt x="62" y="204"/>
                </a:cubicBezTo>
                <a:cubicBezTo>
                  <a:pt x="66" y="198"/>
                  <a:pt x="69" y="193"/>
                  <a:pt x="74" y="189"/>
                </a:cubicBezTo>
                <a:cubicBezTo>
                  <a:pt x="78" y="185"/>
                  <a:pt x="83" y="182"/>
                  <a:pt x="89" y="180"/>
                </a:cubicBezTo>
                <a:cubicBezTo>
                  <a:pt x="96" y="177"/>
                  <a:pt x="102" y="176"/>
                  <a:pt x="110" y="176"/>
                </a:cubicBezTo>
                <a:cubicBezTo>
                  <a:pt x="111" y="176"/>
                  <a:pt x="114" y="177"/>
                  <a:pt x="118" y="180"/>
                </a:cubicBezTo>
                <a:cubicBezTo>
                  <a:pt x="122" y="183"/>
                  <a:pt x="126" y="185"/>
                  <a:pt x="131" y="189"/>
                </a:cubicBezTo>
                <a:cubicBezTo>
                  <a:pt x="136" y="192"/>
                  <a:pt x="142" y="195"/>
                  <a:pt x="151" y="197"/>
                </a:cubicBezTo>
                <a:cubicBezTo>
                  <a:pt x="159" y="200"/>
                  <a:pt x="167" y="201"/>
                  <a:pt x="175" y="201"/>
                </a:cubicBezTo>
                <a:cubicBezTo>
                  <a:pt x="183" y="201"/>
                  <a:pt x="192" y="200"/>
                  <a:pt x="200" y="197"/>
                </a:cubicBezTo>
                <a:cubicBezTo>
                  <a:pt x="208" y="195"/>
                  <a:pt x="215" y="192"/>
                  <a:pt x="219" y="189"/>
                </a:cubicBezTo>
                <a:cubicBezTo>
                  <a:pt x="224" y="185"/>
                  <a:pt x="229" y="183"/>
                  <a:pt x="233" y="180"/>
                </a:cubicBezTo>
                <a:cubicBezTo>
                  <a:pt x="237" y="177"/>
                  <a:pt x="239" y="176"/>
                  <a:pt x="241" y="176"/>
                </a:cubicBezTo>
                <a:cubicBezTo>
                  <a:pt x="248" y="176"/>
                  <a:pt x="255" y="177"/>
                  <a:pt x="261" y="180"/>
                </a:cubicBezTo>
                <a:cubicBezTo>
                  <a:pt x="267" y="182"/>
                  <a:pt x="272" y="185"/>
                  <a:pt x="277" y="189"/>
                </a:cubicBezTo>
                <a:cubicBezTo>
                  <a:pt x="281" y="193"/>
                  <a:pt x="285" y="198"/>
                  <a:pt x="288" y="204"/>
                </a:cubicBezTo>
                <a:cubicBezTo>
                  <a:pt x="291" y="210"/>
                  <a:pt x="294" y="216"/>
                  <a:pt x="296" y="222"/>
                </a:cubicBezTo>
                <a:cubicBezTo>
                  <a:pt x="298" y="228"/>
                  <a:pt x="299" y="235"/>
                  <a:pt x="301" y="242"/>
                </a:cubicBezTo>
                <a:cubicBezTo>
                  <a:pt x="302" y="249"/>
                  <a:pt x="303" y="256"/>
                  <a:pt x="303" y="262"/>
                </a:cubicBezTo>
                <a:cubicBezTo>
                  <a:pt x="304" y="268"/>
                  <a:pt x="304" y="274"/>
                  <a:pt x="304" y="281"/>
                </a:cubicBezTo>
                <a:close/>
                <a:moveTo>
                  <a:pt x="117" y="47"/>
                </a:moveTo>
                <a:cubicBezTo>
                  <a:pt x="117" y="60"/>
                  <a:pt x="112" y="71"/>
                  <a:pt x="103" y="80"/>
                </a:cubicBezTo>
                <a:cubicBezTo>
                  <a:pt x="94" y="89"/>
                  <a:pt x="83" y="94"/>
                  <a:pt x="70" y="94"/>
                </a:cubicBezTo>
                <a:cubicBezTo>
                  <a:pt x="57" y="94"/>
                  <a:pt x="46" y="89"/>
                  <a:pt x="37" y="80"/>
                </a:cubicBezTo>
                <a:cubicBezTo>
                  <a:pt x="28" y="71"/>
                  <a:pt x="23" y="60"/>
                  <a:pt x="23" y="47"/>
                </a:cubicBezTo>
                <a:cubicBezTo>
                  <a:pt x="23" y="34"/>
                  <a:pt x="28" y="23"/>
                  <a:pt x="37" y="14"/>
                </a:cubicBezTo>
                <a:cubicBezTo>
                  <a:pt x="46" y="5"/>
                  <a:pt x="57" y="0"/>
                  <a:pt x="70" y="0"/>
                </a:cubicBezTo>
                <a:cubicBezTo>
                  <a:pt x="83" y="0"/>
                  <a:pt x="94" y="5"/>
                  <a:pt x="103" y="14"/>
                </a:cubicBezTo>
                <a:cubicBezTo>
                  <a:pt x="112" y="23"/>
                  <a:pt x="117" y="34"/>
                  <a:pt x="117" y="47"/>
                </a:cubicBezTo>
                <a:close/>
                <a:moveTo>
                  <a:pt x="245" y="117"/>
                </a:moveTo>
                <a:cubicBezTo>
                  <a:pt x="245" y="137"/>
                  <a:pt x="239" y="153"/>
                  <a:pt x="225" y="167"/>
                </a:cubicBezTo>
                <a:cubicBezTo>
                  <a:pt x="211" y="181"/>
                  <a:pt x="195" y="188"/>
                  <a:pt x="175" y="188"/>
                </a:cubicBezTo>
                <a:cubicBezTo>
                  <a:pt x="156" y="188"/>
                  <a:pt x="139" y="181"/>
                  <a:pt x="126" y="167"/>
                </a:cubicBezTo>
                <a:cubicBezTo>
                  <a:pt x="112" y="153"/>
                  <a:pt x="105" y="137"/>
                  <a:pt x="105" y="117"/>
                </a:cubicBezTo>
                <a:cubicBezTo>
                  <a:pt x="105" y="98"/>
                  <a:pt x="112" y="82"/>
                  <a:pt x="126" y="68"/>
                </a:cubicBezTo>
                <a:cubicBezTo>
                  <a:pt x="139" y="54"/>
                  <a:pt x="156" y="47"/>
                  <a:pt x="175" y="47"/>
                </a:cubicBezTo>
                <a:cubicBezTo>
                  <a:pt x="195" y="47"/>
                  <a:pt x="211" y="54"/>
                  <a:pt x="225" y="68"/>
                </a:cubicBezTo>
                <a:cubicBezTo>
                  <a:pt x="239" y="82"/>
                  <a:pt x="245" y="98"/>
                  <a:pt x="245" y="117"/>
                </a:cubicBezTo>
                <a:close/>
                <a:moveTo>
                  <a:pt x="351" y="159"/>
                </a:moveTo>
                <a:cubicBezTo>
                  <a:pt x="351" y="168"/>
                  <a:pt x="347" y="175"/>
                  <a:pt x="341" y="180"/>
                </a:cubicBezTo>
                <a:cubicBezTo>
                  <a:pt x="334" y="185"/>
                  <a:pt x="325" y="188"/>
                  <a:pt x="315" y="188"/>
                </a:cubicBezTo>
                <a:cubicBezTo>
                  <a:pt x="291" y="188"/>
                  <a:pt x="291" y="188"/>
                  <a:pt x="291" y="188"/>
                </a:cubicBezTo>
                <a:cubicBezTo>
                  <a:pt x="278" y="173"/>
                  <a:pt x="262" y="165"/>
                  <a:pt x="242" y="164"/>
                </a:cubicBezTo>
                <a:cubicBezTo>
                  <a:pt x="252" y="150"/>
                  <a:pt x="257" y="134"/>
                  <a:pt x="257" y="117"/>
                </a:cubicBezTo>
                <a:cubicBezTo>
                  <a:pt x="257" y="114"/>
                  <a:pt x="257" y="110"/>
                  <a:pt x="256" y="105"/>
                </a:cubicBezTo>
                <a:cubicBezTo>
                  <a:pt x="264" y="108"/>
                  <a:pt x="272" y="110"/>
                  <a:pt x="281" y="110"/>
                </a:cubicBezTo>
                <a:cubicBezTo>
                  <a:pt x="288" y="110"/>
                  <a:pt x="295" y="108"/>
                  <a:pt x="302" y="106"/>
                </a:cubicBezTo>
                <a:cubicBezTo>
                  <a:pt x="310" y="103"/>
                  <a:pt x="316" y="100"/>
                  <a:pt x="320" y="98"/>
                </a:cubicBezTo>
                <a:cubicBezTo>
                  <a:pt x="325" y="95"/>
                  <a:pt x="327" y="94"/>
                  <a:pt x="328" y="94"/>
                </a:cubicBezTo>
                <a:cubicBezTo>
                  <a:pt x="343" y="94"/>
                  <a:pt x="351" y="116"/>
                  <a:pt x="351" y="159"/>
                </a:cubicBezTo>
                <a:close/>
                <a:moveTo>
                  <a:pt x="327" y="47"/>
                </a:moveTo>
                <a:cubicBezTo>
                  <a:pt x="327" y="60"/>
                  <a:pt x="323" y="71"/>
                  <a:pt x="314" y="80"/>
                </a:cubicBezTo>
                <a:cubicBezTo>
                  <a:pt x="304" y="89"/>
                  <a:pt x="293" y="94"/>
                  <a:pt x="281" y="94"/>
                </a:cubicBezTo>
                <a:cubicBezTo>
                  <a:pt x="268" y="94"/>
                  <a:pt x="257" y="89"/>
                  <a:pt x="247" y="80"/>
                </a:cubicBezTo>
                <a:cubicBezTo>
                  <a:pt x="238" y="71"/>
                  <a:pt x="234" y="60"/>
                  <a:pt x="234" y="47"/>
                </a:cubicBezTo>
                <a:cubicBezTo>
                  <a:pt x="234" y="34"/>
                  <a:pt x="238" y="23"/>
                  <a:pt x="247" y="14"/>
                </a:cubicBezTo>
                <a:cubicBezTo>
                  <a:pt x="257" y="5"/>
                  <a:pt x="268" y="0"/>
                  <a:pt x="281" y="0"/>
                </a:cubicBezTo>
                <a:cubicBezTo>
                  <a:pt x="293" y="0"/>
                  <a:pt x="304" y="5"/>
                  <a:pt x="314" y="14"/>
                </a:cubicBezTo>
                <a:cubicBezTo>
                  <a:pt x="323" y="23"/>
                  <a:pt x="327" y="34"/>
                  <a:pt x="327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D5DE637E-EDA3-CE56-4C06-82C4D017D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448943"/>
              </p:ext>
            </p:extLst>
          </p:nvPr>
        </p:nvGraphicFramePr>
        <p:xfrm>
          <a:off x="353985" y="1319909"/>
          <a:ext cx="6380203" cy="454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Elipse 32">
            <a:extLst>
              <a:ext uri="{FF2B5EF4-FFF2-40B4-BE49-F238E27FC236}">
                <a16:creationId xmlns:a16="http://schemas.microsoft.com/office/drawing/2014/main" id="{03B7CEF7-B621-152F-521E-80024B1A227A}"/>
              </a:ext>
            </a:extLst>
          </p:cNvPr>
          <p:cNvSpPr/>
          <p:nvPr/>
        </p:nvSpPr>
        <p:spPr>
          <a:xfrm>
            <a:off x="842026" y="1970230"/>
            <a:ext cx="909835" cy="909835"/>
          </a:xfrm>
          <a:prstGeom prst="ellipse">
            <a:avLst/>
          </a:prstGeom>
          <a:blipFill rotWithShape="0">
            <a:blip r:embed="rId7"/>
            <a:srcRect/>
            <a:stretch>
              <a:fillRect t="-17000" b="-17000"/>
            </a:stretch>
          </a:blip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55ECFE8-903D-9B1C-F779-DD764CCD1627}"/>
              </a:ext>
            </a:extLst>
          </p:cNvPr>
          <p:cNvSpPr/>
          <p:nvPr/>
        </p:nvSpPr>
        <p:spPr>
          <a:xfrm>
            <a:off x="925264" y="4678203"/>
            <a:ext cx="909835" cy="909835"/>
          </a:xfrm>
          <a:prstGeom prst="ellipse">
            <a:avLst/>
          </a:prstGeom>
          <a:blipFill rotWithShape="0">
            <a:blip r:embed="rId8"/>
            <a:srcRect/>
            <a:stretch>
              <a:fillRect/>
            </a:stretch>
          </a:blip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0ABAB09-3483-4C8B-8194-6FE639451B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6A8F32-FFDA-42D7-A19D-6425E87745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0" y="1819747"/>
            <a:ext cx="12192000" cy="5062902"/>
          </a:xfrm>
          <a:prstGeom prst="rect">
            <a:avLst/>
          </a:prstGeom>
          <a:solidFill>
            <a:srgbClr val="0060A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BC7890D-CA56-C62B-49CB-781CFF0E7A20}"/>
              </a:ext>
            </a:extLst>
          </p:cNvPr>
          <p:cNvSpPr txBox="1">
            <a:spLocks/>
          </p:cNvSpPr>
          <p:nvPr/>
        </p:nvSpPr>
        <p:spPr>
          <a:xfrm>
            <a:off x="0" y="3330823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ES" sz="4800" b="1" dirty="0">
                <a:solidFill>
                  <a:schemeClr val="bg1"/>
                </a:solidFill>
                <a:latin typeface="+mn-lt"/>
              </a:rPr>
              <a:t>GRACIAS</a:t>
            </a: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0711E3F2-7806-485E-832D-24E254242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03A3C7-B701-44BD-9D1E-90887A29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0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1904556"/>
            <a:ext cx="12192000" cy="3028950"/>
          </a:xfrm>
          <a:prstGeom prst="rect">
            <a:avLst/>
          </a:prstGeom>
          <a:solidFill>
            <a:srgbClr val="0060A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1" y="2704212"/>
            <a:ext cx="10251194" cy="1429638"/>
          </a:xfrm>
        </p:spPr>
        <p:txBody>
          <a:bodyPr anchor="ctr">
            <a:noAutofit/>
          </a:bodyPr>
          <a:lstStyle/>
          <a:p>
            <a:pPr algn="l"/>
            <a:r>
              <a:rPr lang="es-PE" sz="4800" b="1" dirty="0">
                <a:solidFill>
                  <a:schemeClr val="bg1"/>
                </a:solidFill>
                <a:latin typeface="+mn-lt"/>
                <a:cs typeface="Poppins" pitchFamily="2" charset="77"/>
              </a:rPr>
              <a:t>Política Nacional Multisectorial de Descentralización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1B9E4E4-35EF-465B-840A-C5FF5374E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DE6D36-AB56-4EC4-9F19-5E2F8B6C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3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CD2879-4F43-4BD4-81BC-ED59DF9C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45" y="2986502"/>
            <a:ext cx="9731483" cy="365509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B6FBB97-0EB9-4F9F-BF30-16027B3969CA}"/>
              </a:ext>
            </a:extLst>
          </p:cNvPr>
          <p:cNvSpPr txBox="1">
            <a:spLocks/>
          </p:cNvSpPr>
          <p:nvPr/>
        </p:nvSpPr>
        <p:spPr>
          <a:xfrm>
            <a:off x="0" y="879859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MX" sz="3200" b="1" dirty="0">
                <a:solidFill>
                  <a:srgbClr val="0060A2"/>
                </a:solidFill>
                <a:latin typeface="+mn-lt"/>
              </a:rPr>
              <a:t>Política Nacional Multisectorial de Descentralización</a:t>
            </a:r>
            <a:endParaRPr lang="es-PE" sz="3200" b="1" dirty="0">
              <a:solidFill>
                <a:srgbClr val="0060A2"/>
              </a:solidFill>
              <a:latin typeface="+mn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B2A74C5-3E84-454B-ADFD-8940AF3CF788}"/>
              </a:ext>
            </a:extLst>
          </p:cNvPr>
          <p:cNvSpPr/>
          <p:nvPr/>
        </p:nvSpPr>
        <p:spPr>
          <a:xfrm>
            <a:off x="1281044" y="1585523"/>
            <a:ext cx="9877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PE" sz="2000" b="1" dirty="0"/>
              <a:t>Objetivo: </a:t>
            </a:r>
            <a:r>
              <a:rPr lang="es-PE" sz="2000" dirty="0"/>
              <a:t>Fortalecer la articulación y la coordinación entre los tres niveles de gobierno, que permita garantizar y mejorar el acceso de las personas a los bienes y servicios públicos en el territorio en igualdad de condiciones.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6427CE8-A7BD-4777-896B-A314E6410C3B}"/>
              </a:ext>
            </a:extLst>
          </p:cNvPr>
          <p:cNvSpPr/>
          <p:nvPr/>
        </p:nvSpPr>
        <p:spPr>
          <a:xfrm>
            <a:off x="1281044" y="2617170"/>
            <a:ext cx="396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Etapas para la elaboración de la política</a:t>
            </a:r>
            <a:endParaRPr lang="es-ES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2439FE8-C431-4278-B764-6E09EFCF1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17416EB-9859-4828-AFF4-141B2F865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1904556"/>
            <a:ext cx="12192000" cy="3028950"/>
          </a:xfrm>
          <a:prstGeom prst="rect">
            <a:avLst/>
          </a:prstGeom>
          <a:solidFill>
            <a:srgbClr val="0060A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1" y="2704212"/>
            <a:ext cx="5570882" cy="1429638"/>
          </a:xfrm>
        </p:spPr>
        <p:txBody>
          <a:bodyPr anchor="ctr">
            <a:noAutofit/>
          </a:bodyPr>
          <a:lstStyle/>
          <a:p>
            <a:pPr algn="l"/>
            <a:r>
              <a:rPr lang="es-PE" sz="4800" b="1" dirty="0">
                <a:solidFill>
                  <a:schemeClr val="bg1"/>
                </a:solidFill>
                <a:latin typeface="+mn-lt"/>
                <a:cs typeface="Poppins" pitchFamily="2" charset="77"/>
              </a:rPr>
              <a:t>Desarrollo Territorial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E256C5-341A-47CB-B5D7-6C420265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DAAAAE-4F0C-47E1-9B44-30DB2078F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9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/>
          <p:cNvSpPr/>
          <p:nvPr/>
        </p:nvSpPr>
        <p:spPr>
          <a:xfrm>
            <a:off x="869781" y="3693886"/>
            <a:ext cx="6674020" cy="2730960"/>
          </a:xfrm>
          <a:prstGeom prst="roundRect">
            <a:avLst>
              <a:gd name="adj" fmla="val 8273"/>
            </a:avLst>
          </a:prstGeom>
          <a:noFill/>
          <a:ln w="19050">
            <a:solidFill>
              <a:srgbClr val="006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BC7890D-CA56-C62B-49CB-781CFF0E7A20}"/>
              </a:ext>
            </a:extLst>
          </p:cNvPr>
          <p:cNvSpPr txBox="1">
            <a:spLocks/>
          </p:cNvSpPr>
          <p:nvPr/>
        </p:nvSpPr>
        <p:spPr>
          <a:xfrm>
            <a:off x="0" y="750585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ES" sz="3200" b="1" dirty="0">
                <a:solidFill>
                  <a:srgbClr val="0060A2"/>
                </a:solidFill>
                <a:latin typeface="+mn-lt"/>
              </a:rPr>
              <a:t>Agenda para el Desarrollo Territorial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B6F61D-01E5-0B21-4A45-0062D2D55D87}"/>
              </a:ext>
            </a:extLst>
          </p:cNvPr>
          <p:cNvSpPr txBox="1"/>
          <p:nvPr/>
        </p:nvSpPr>
        <p:spPr>
          <a:xfrm>
            <a:off x="1718968" y="3924809"/>
            <a:ext cx="5481931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Permite articular el trabajo de los tres niveles de gobierno con las prioridades territoriales y el planeamiento.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Ordena las prioridades, los objetivos estratégicos y las intervenciones estratégicas en un la lógica de prelación.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Genera acuerdos y compromisos de los tres niveles de gobierno en el marco de su competencias y funciones para su implementación en el mediano y largo plazo.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Permite identificar cuellos de botella críticos y que requieren ser atendidos con prioridad.</a:t>
            </a:r>
            <a:endParaRPr lang="es-PE" sz="1600" dirty="0">
              <a:solidFill>
                <a:srgbClr val="000000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3D1251D-6039-BA36-170C-D8F733459EB7}"/>
              </a:ext>
            </a:extLst>
          </p:cNvPr>
          <p:cNvSpPr txBox="1">
            <a:spLocks/>
          </p:cNvSpPr>
          <p:nvPr/>
        </p:nvSpPr>
        <p:spPr>
          <a:xfrm rot="16200000">
            <a:off x="-75117" y="4802210"/>
            <a:ext cx="2730960" cy="514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rgbClr val="166EA8"/>
                </a:solidFill>
                <a:latin typeface="+mn-lt"/>
              </a:rPr>
              <a:t>IMPORTANCIA </a:t>
            </a:r>
            <a:endParaRPr lang="es-PE" sz="2400" b="1" dirty="0">
              <a:solidFill>
                <a:srgbClr val="166EA8"/>
              </a:solidFill>
              <a:latin typeface="+mn-lt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69780" y="1471888"/>
            <a:ext cx="6674020" cy="2022648"/>
          </a:xfrm>
          <a:prstGeom prst="roundRect">
            <a:avLst>
              <a:gd name="adj" fmla="val 827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E03F2A-26F9-25C9-E27A-137E662F80B7}"/>
              </a:ext>
            </a:extLst>
          </p:cNvPr>
          <p:cNvSpPr txBox="1"/>
          <p:nvPr/>
        </p:nvSpPr>
        <p:spPr>
          <a:xfrm>
            <a:off x="1061765" y="1667604"/>
            <a:ext cx="6148643" cy="163121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000" dirty="0">
                <a:solidFill>
                  <a:srgbClr val="000000"/>
                </a:solidFill>
              </a:rPr>
              <a:t>Herramienta que permite </a:t>
            </a:r>
            <a:r>
              <a:rPr lang="es-MX" sz="2000" b="1" dirty="0">
                <a:solidFill>
                  <a:srgbClr val="000000"/>
                </a:solidFill>
              </a:rPr>
              <a:t>priorizar y ordenar en el marco del planeamiento territorial</a:t>
            </a:r>
            <a:r>
              <a:rPr lang="es-MX" sz="2000" dirty="0">
                <a:solidFill>
                  <a:srgbClr val="000000"/>
                </a:solidFill>
              </a:rPr>
              <a:t>, las intervenciones estratégicas que son claves para contribuir al desarrollo, con la participación y compromiso de los tres niveles de gobierno.</a:t>
            </a:r>
            <a:endParaRPr lang="es-PE" sz="2000" dirty="0">
              <a:solidFill>
                <a:srgbClr val="0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81" y="1448330"/>
            <a:ext cx="3509832" cy="4952958"/>
          </a:xfrm>
          <a:prstGeom prst="roundRect">
            <a:avLst>
              <a:gd name="adj" fmla="val 3810"/>
            </a:avLst>
          </a:prstGeom>
        </p:spPr>
      </p:pic>
      <p:sp>
        <p:nvSpPr>
          <p:cNvPr id="19" name="Elipse 18"/>
          <p:cNvSpPr/>
          <p:nvPr/>
        </p:nvSpPr>
        <p:spPr>
          <a:xfrm>
            <a:off x="10865896" y="6084516"/>
            <a:ext cx="219075" cy="219075"/>
          </a:xfrm>
          <a:prstGeom prst="ellipse">
            <a:avLst/>
          </a:prstGeom>
          <a:solidFill>
            <a:srgbClr val="00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1" name="Conector recto 20"/>
          <p:cNvCxnSpPr/>
          <p:nvPr/>
        </p:nvCxnSpPr>
        <p:spPr>
          <a:xfrm>
            <a:off x="1614194" y="3948367"/>
            <a:ext cx="0" cy="21597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CE252EA3-D9EB-4A04-B951-8A5AE4338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F98BF91-F607-48A9-9013-9A5D0BF32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>
            <a:off x="657225" y="1628426"/>
            <a:ext cx="10877550" cy="427707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E08F33-3A48-1EC7-7F43-9E68A06AF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DBC7890D-CA56-C62B-49CB-781CFF0E7A20}"/>
              </a:ext>
            </a:extLst>
          </p:cNvPr>
          <p:cNvSpPr txBox="1">
            <a:spLocks/>
          </p:cNvSpPr>
          <p:nvPr/>
        </p:nvSpPr>
        <p:spPr>
          <a:xfrm>
            <a:off x="657224" y="1680868"/>
            <a:ext cx="10574467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s-ES" sz="2000" b="1" dirty="0">
                <a:solidFill>
                  <a:srgbClr val="0060A2"/>
                </a:solidFill>
                <a:latin typeface="+mn-lt"/>
              </a:rPr>
              <a:t>Construcción de agendas desde el territorio (de abajo a arriba).</a:t>
            </a:r>
            <a:endParaRPr lang="es-PE" sz="2000" b="1" dirty="0">
              <a:solidFill>
                <a:srgbClr val="0060A2"/>
              </a:solidFill>
              <a:latin typeface="+mn-lt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057276" y="2414140"/>
            <a:ext cx="1638300" cy="2705646"/>
          </a:xfrm>
          <a:prstGeom prst="roundRect">
            <a:avLst>
              <a:gd name="adj" fmla="val 7949"/>
            </a:avLst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Fase 1: Gabinete</a:t>
            </a:r>
          </a:p>
          <a:p>
            <a:pPr lvl="0" algn="ctr"/>
            <a:r>
              <a:rPr lang="es-ES" sz="1600" dirty="0">
                <a:solidFill>
                  <a:schemeClr val="bg1"/>
                </a:solidFill>
              </a:rPr>
              <a:t>(Indicadores y prioridades)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876551" y="2414140"/>
            <a:ext cx="1638300" cy="2705646"/>
          </a:xfrm>
          <a:prstGeom prst="roundRect">
            <a:avLst>
              <a:gd name="adj" fmla="val 7949"/>
            </a:avLst>
          </a:prstGeom>
          <a:solidFill>
            <a:srgbClr val="1092E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Fase 2. Construcción participativa de la agenda</a:t>
            </a:r>
          </a:p>
          <a:p>
            <a:pPr lvl="0" algn="ctr"/>
            <a:r>
              <a:rPr lang="es-ES" sz="1600" dirty="0">
                <a:solidFill>
                  <a:schemeClr val="bg1"/>
                </a:solidFill>
              </a:rPr>
              <a:t>(Prioridades e Intervenciones Estratégicas)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4695826" y="2414140"/>
            <a:ext cx="1638300" cy="2705646"/>
          </a:xfrm>
          <a:prstGeom prst="roundRect">
            <a:avLst>
              <a:gd name="adj" fmla="val 7949"/>
            </a:avLst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Fase 3. Pacto social de los tres niveles de gobierno</a:t>
            </a:r>
          </a:p>
          <a:p>
            <a:pPr lvl="0" algn="ctr"/>
            <a:r>
              <a:rPr lang="es-ES" sz="1600" dirty="0">
                <a:solidFill>
                  <a:schemeClr val="bg1"/>
                </a:solidFill>
              </a:rPr>
              <a:t>(Aprobación de la Agenda Territorial)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6515101" y="2414140"/>
            <a:ext cx="1638300" cy="2705646"/>
          </a:xfrm>
          <a:prstGeom prst="roundRect">
            <a:avLst>
              <a:gd name="adj" fmla="val 7949"/>
            </a:avLst>
          </a:prstGeom>
          <a:solidFill>
            <a:srgbClr val="0060A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Fase 4. Implementación de la agenda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8334376" y="2414140"/>
            <a:ext cx="1638300" cy="2705646"/>
          </a:xfrm>
          <a:prstGeom prst="roundRect">
            <a:avLst>
              <a:gd name="adj" fmla="val 7949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Fase 5. </a:t>
            </a:r>
          </a:p>
          <a:p>
            <a:pPr lvl="0" algn="ctr"/>
            <a:r>
              <a:rPr lang="es-ES" b="1" dirty="0">
                <a:solidFill>
                  <a:schemeClr val="bg1"/>
                </a:solidFill>
              </a:rPr>
              <a:t>Evaluación anual</a:t>
            </a:r>
          </a:p>
          <a:p>
            <a:pPr lvl="0" algn="ctr"/>
            <a:r>
              <a:rPr lang="es-ES" dirty="0">
                <a:solidFill>
                  <a:schemeClr val="bg1"/>
                </a:solidFill>
              </a:rPr>
              <a:t>(indicadores proceso / resultados)</a:t>
            </a:r>
          </a:p>
        </p:txBody>
      </p:sp>
      <p:sp>
        <p:nvSpPr>
          <p:cNvPr id="27" name="Flecha derecha 26"/>
          <p:cNvSpPr/>
          <p:nvPr/>
        </p:nvSpPr>
        <p:spPr>
          <a:xfrm>
            <a:off x="657225" y="5212605"/>
            <a:ext cx="8658225" cy="657225"/>
          </a:xfrm>
          <a:prstGeom prst="rightArrow">
            <a:avLst/>
          </a:prstGeom>
          <a:noFill/>
          <a:ln w="19050">
            <a:solidFill>
              <a:srgbClr val="F64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64022"/>
                </a:solidFill>
              </a:rPr>
              <a:t>Seguimiento y monitoreo </a:t>
            </a:r>
            <a:r>
              <a:rPr lang="es-ES" dirty="0">
                <a:solidFill>
                  <a:srgbClr val="F64022"/>
                </a:solidFill>
              </a:rPr>
              <a:t>(Reportes e informes)</a:t>
            </a:r>
            <a:endParaRPr lang="es-PE" dirty="0">
              <a:solidFill>
                <a:srgbClr val="F64022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1766888" y="2552525"/>
            <a:ext cx="209725" cy="209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Elipse 28"/>
          <p:cNvSpPr/>
          <p:nvPr/>
        </p:nvSpPr>
        <p:spPr>
          <a:xfrm>
            <a:off x="3590838" y="2552524"/>
            <a:ext cx="209725" cy="209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0" name="Elipse 29"/>
          <p:cNvSpPr/>
          <p:nvPr/>
        </p:nvSpPr>
        <p:spPr>
          <a:xfrm>
            <a:off x="5410113" y="2552524"/>
            <a:ext cx="209725" cy="209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1" name="Elipse 30"/>
          <p:cNvSpPr/>
          <p:nvPr/>
        </p:nvSpPr>
        <p:spPr>
          <a:xfrm>
            <a:off x="7229388" y="2552524"/>
            <a:ext cx="209725" cy="209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2" name="Elipse 31"/>
          <p:cNvSpPr/>
          <p:nvPr/>
        </p:nvSpPr>
        <p:spPr>
          <a:xfrm>
            <a:off x="9048663" y="2552523"/>
            <a:ext cx="209725" cy="209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A8666C4-A498-4530-A87A-00E3DDA19FFC}"/>
              </a:ext>
            </a:extLst>
          </p:cNvPr>
          <p:cNvSpPr txBox="1">
            <a:spLocks/>
          </p:cNvSpPr>
          <p:nvPr/>
        </p:nvSpPr>
        <p:spPr>
          <a:xfrm>
            <a:off x="0" y="750585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ES" sz="3200" b="1" dirty="0">
                <a:solidFill>
                  <a:srgbClr val="0060A2"/>
                </a:solidFill>
                <a:latin typeface="+mn-lt"/>
              </a:rPr>
              <a:t>Agenda para el Desarrollo Territorial</a:t>
            </a:r>
          </a:p>
        </p:txBody>
      </p:sp>
    </p:spTree>
    <p:extLst>
      <p:ext uri="{BB962C8B-B14F-4D97-AF65-F5344CB8AC3E}">
        <p14:creationId xmlns:p14="http://schemas.microsoft.com/office/powerpoint/2010/main" val="33162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0" y="1352928"/>
            <a:ext cx="12192000" cy="2739524"/>
          </a:xfrm>
          <a:prstGeom prst="roundRect">
            <a:avLst>
              <a:gd name="adj" fmla="val 0"/>
            </a:avLst>
          </a:prstGeom>
          <a:solidFill>
            <a:srgbClr val="00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Elipse 2"/>
          <p:cNvSpPr/>
          <p:nvPr/>
        </p:nvSpPr>
        <p:spPr>
          <a:xfrm>
            <a:off x="7131934" y="2387451"/>
            <a:ext cx="3388020" cy="338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v</a:t>
            </a:r>
          </a:p>
        </p:txBody>
      </p:sp>
      <p:pic>
        <p:nvPicPr>
          <p:cNvPr id="17" name="Gráfico 10">
            <a:extLst>
              <a:ext uri="{FF2B5EF4-FFF2-40B4-BE49-F238E27FC236}">
                <a16:creationId xmlns:a16="http://schemas.microsoft.com/office/drawing/2014/main" id="{C07F99C7-74AE-130F-B8EF-765FE69975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8979" y="2528265"/>
            <a:ext cx="3113930" cy="310639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DBC7890D-CA56-C62B-49CB-781CFF0E7A20}"/>
              </a:ext>
            </a:extLst>
          </p:cNvPr>
          <p:cNvSpPr txBox="1">
            <a:spLocks/>
          </p:cNvSpPr>
          <p:nvPr/>
        </p:nvSpPr>
        <p:spPr>
          <a:xfrm>
            <a:off x="0" y="750585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ES" sz="3200" b="1" dirty="0">
                <a:solidFill>
                  <a:srgbClr val="0060A2"/>
                </a:solidFill>
                <a:latin typeface="+mn-lt"/>
              </a:rPr>
              <a:t>Agencias Regionales de Desarrollo - ARD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740F7B-1771-C1EF-4C59-C8E58403AD52}"/>
              </a:ext>
            </a:extLst>
          </p:cNvPr>
          <p:cNvSpPr txBox="1"/>
          <p:nvPr/>
        </p:nvSpPr>
        <p:spPr>
          <a:xfrm>
            <a:off x="639078" y="1882419"/>
            <a:ext cx="5329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0" i="0" u="none" strike="noStrike" baseline="0" dirty="0">
                <a:solidFill>
                  <a:schemeClr val="bg1"/>
                </a:solidFill>
              </a:rPr>
              <a:t>Son mecanismos de </a:t>
            </a:r>
            <a:r>
              <a:rPr lang="es-MX" b="1" i="0" u="none" strike="noStrike" baseline="0" dirty="0">
                <a:solidFill>
                  <a:schemeClr val="bg1"/>
                </a:solidFill>
              </a:rPr>
              <a:t>coordinación y articulación intersectoriales e intergubernamentales </a:t>
            </a:r>
            <a:r>
              <a:rPr lang="es-MX" b="0" i="0" u="none" strike="noStrike" baseline="0" dirty="0">
                <a:solidFill>
                  <a:schemeClr val="bg1"/>
                </a:solidFill>
              </a:rPr>
              <a:t>que se implementan a través de espacios de concertación público-privada en torno a las prioridades identificadas de un territorio específico. </a:t>
            </a:r>
            <a:endParaRPr lang="es-PE" dirty="0"/>
          </a:p>
        </p:txBody>
      </p:sp>
      <p:sp>
        <p:nvSpPr>
          <p:cNvPr id="16" name="Título 2">
            <a:extLst>
              <a:ext uri="{FF2B5EF4-FFF2-40B4-BE49-F238E27FC236}">
                <a16:creationId xmlns:a16="http://schemas.microsoft.com/office/drawing/2014/main" id="{99FA38F9-7028-7673-D864-A005CF853B53}"/>
              </a:ext>
            </a:extLst>
          </p:cNvPr>
          <p:cNvSpPr txBox="1">
            <a:spLocks/>
          </p:cNvSpPr>
          <p:nvPr/>
        </p:nvSpPr>
        <p:spPr>
          <a:xfrm>
            <a:off x="6605667" y="1612297"/>
            <a:ext cx="4440554" cy="84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>
                <a:solidFill>
                  <a:schemeClr val="bg1"/>
                </a:solidFill>
                <a:latin typeface="+mn-lt"/>
              </a:rPr>
              <a:t>Se propicia el trabajo articulado de la cuádruple hélice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6230C2-FC09-A382-DD9F-048A9F3750F8}"/>
              </a:ext>
            </a:extLst>
          </p:cNvPr>
          <p:cNvSpPr txBox="1"/>
          <p:nvPr/>
        </p:nvSpPr>
        <p:spPr>
          <a:xfrm>
            <a:off x="7447319" y="3198254"/>
            <a:ext cx="125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Estado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089129-84CD-22B5-416A-1D8A0E15F500}"/>
              </a:ext>
            </a:extLst>
          </p:cNvPr>
          <p:cNvSpPr txBox="1"/>
          <p:nvPr/>
        </p:nvSpPr>
        <p:spPr>
          <a:xfrm>
            <a:off x="9021417" y="3082750"/>
            <a:ext cx="145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Sector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Privado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993B98-B168-5310-9B62-35826F1B4376}"/>
              </a:ext>
            </a:extLst>
          </p:cNvPr>
          <p:cNvSpPr txBox="1"/>
          <p:nvPr/>
        </p:nvSpPr>
        <p:spPr>
          <a:xfrm>
            <a:off x="7460214" y="4427822"/>
            <a:ext cx="14999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solidFill>
                  <a:schemeClr val="bg1"/>
                </a:solidFill>
              </a:rPr>
              <a:t>Academia</a:t>
            </a:r>
            <a:endParaRPr lang="es-PE" sz="21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DC2482-FBDB-DFAF-A0B9-C89DEBAFB30A}"/>
              </a:ext>
            </a:extLst>
          </p:cNvPr>
          <p:cNvSpPr txBox="1"/>
          <p:nvPr/>
        </p:nvSpPr>
        <p:spPr>
          <a:xfrm>
            <a:off x="8960146" y="4364452"/>
            <a:ext cx="139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Sociedad</a:t>
            </a:r>
            <a:r>
              <a:rPr lang="es-PE" sz="2000" b="1" dirty="0">
                <a:solidFill>
                  <a:schemeClr val="bg1"/>
                </a:solidFill>
              </a:rPr>
              <a:t> civil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1D97514-EFB3-8901-2C57-34949AF7E12C}"/>
              </a:ext>
            </a:extLst>
          </p:cNvPr>
          <p:cNvSpPr txBox="1"/>
          <p:nvPr/>
        </p:nvSpPr>
        <p:spPr>
          <a:xfrm>
            <a:off x="6412689" y="5768434"/>
            <a:ext cx="4826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800" b="1" dirty="0">
                <a:solidFill>
                  <a:srgbClr val="F64022"/>
                </a:solidFill>
              </a:rPr>
              <a:t>La Secretaría de Descentralización brinda asistencia técnica a este trabajo articulado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3740F7B-1771-C1EF-4C59-C8E58403AD52}"/>
              </a:ext>
            </a:extLst>
          </p:cNvPr>
          <p:cNvSpPr txBox="1"/>
          <p:nvPr/>
        </p:nvSpPr>
        <p:spPr>
          <a:xfrm>
            <a:off x="1482858" y="4804783"/>
            <a:ext cx="429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Son lideradas por los gobiernos regionales </a:t>
            </a:r>
            <a:r>
              <a:rPr lang="es-MX" sz="1600" b="0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 la finalidad de </a:t>
            </a:r>
            <a:r>
              <a:rPr lang="es-MX" sz="16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potenciar la </a:t>
            </a:r>
            <a:r>
              <a:rPr lang="es-MX" sz="1600" b="1" i="0" u="sng" strike="noStrike" baseline="0" dirty="0">
                <a:solidFill>
                  <a:schemeClr val="bg2">
                    <a:lumMod val="10000"/>
                  </a:schemeClr>
                </a:solidFill>
              </a:rPr>
              <a:t>economía regional</a:t>
            </a:r>
            <a:r>
              <a:rPr lang="es-MX" sz="16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 y el capital social de los territorios</a:t>
            </a:r>
            <a:r>
              <a:rPr lang="es-MX" sz="1600" b="0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s-PE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179478" y="4502330"/>
            <a:ext cx="4900904" cy="1471749"/>
          </a:xfrm>
          <a:prstGeom prst="roundRect">
            <a:avLst>
              <a:gd name="adj" fmla="val 1134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DBF1746-7234-4564-9582-2D461A12B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D795623-77E7-4ED3-9FA0-B8B73788A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>
          <a:xfrm>
            <a:off x="0" y="1242761"/>
            <a:ext cx="12192000" cy="3191393"/>
          </a:xfrm>
          <a:prstGeom prst="roundRect">
            <a:avLst>
              <a:gd name="adj" fmla="val 0"/>
            </a:avLst>
          </a:prstGeom>
          <a:solidFill>
            <a:srgbClr val="006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740F7B-1771-C1EF-4C59-C8E58403AD52}"/>
              </a:ext>
            </a:extLst>
          </p:cNvPr>
          <p:cNvSpPr txBox="1"/>
          <p:nvPr/>
        </p:nvSpPr>
        <p:spPr>
          <a:xfrm>
            <a:off x="1626046" y="1381789"/>
            <a:ext cx="286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u="none" strike="noStrike" baseline="0" dirty="0">
                <a:solidFill>
                  <a:schemeClr val="bg1"/>
                </a:solidFill>
              </a:rPr>
              <a:t>Agencias Regionales de Desarrollo Implementadas</a:t>
            </a:r>
            <a:endParaRPr lang="es-PE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3740F7B-1771-C1EF-4C59-C8E58403AD52}"/>
              </a:ext>
            </a:extLst>
          </p:cNvPr>
          <p:cNvSpPr txBox="1"/>
          <p:nvPr/>
        </p:nvSpPr>
        <p:spPr>
          <a:xfrm>
            <a:off x="7481656" y="1407296"/>
            <a:ext cx="4551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Estrategia de Desarrollo e Innovación</a:t>
            </a:r>
          </a:p>
          <a:p>
            <a:r>
              <a:rPr lang="es-ES" b="1" dirty="0">
                <a:solidFill>
                  <a:schemeClr val="bg1"/>
                </a:solidFill>
              </a:rPr>
              <a:t>Regional – EDIR</a:t>
            </a: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Es una estrategia de innovación para el </a:t>
            </a:r>
            <a:r>
              <a:rPr lang="es-ES" sz="1600" b="1" dirty="0">
                <a:solidFill>
                  <a:schemeClr val="bg1"/>
                </a:solidFill>
              </a:rPr>
              <a:t>desarrollo económico regional, la especialización inteligente y la competitividad</a:t>
            </a:r>
            <a:r>
              <a:rPr lang="es-ES" sz="1600" dirty="0">
                <a:solidFill>
                  <a:schemeClr val="bg1"/>
                </a:solidFill>
              </a:rPr>
              <a:t> en un territorio específico. 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Implica focalizar los limitados recursos en </a:t>
            </a:r>
            <a:r>
              <a:rPr lang="es-ES" sz="1600" b="1" dirty="0">
                <a:solidFill>
                  <a:schemeClr val="bg1"/>
                </a:solidFill>
              </a:rPr>
              <a:t>potenciar cadenas de valor </a:t>
            </a:r>
            <a:r>
              <a:rPr lang="es-ES" sz="1600" dirty="0">
                <a:solidFill>
                  <a:schemeClr val="bg1"/>
                </a:solidFill>
              </a:rPr>
              <a:t>con amplias ventajas competitivas globales, sobre la base de la innovación y la sostenibilidad que permitan mejorar la competitividad regional.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740F7B-1771-C1EF-4C59-C8E58403AD52}"/>
              </a:ext>
            </a:extLst>
          </p:cNvPr>
          <p:cNvSpPr txBox="1"/>
          <p:nvPr/>
        </p:nvSpPr>
        <p:spPr>
          <a:xfrm>
            <a:off x="863686" y="1312834"/>
            <a:ext cx="129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b="0" i="0" u="none" strike="noStrike" baseline="0" dirty="0">
                <a:solidFill>
                  <a:schemeClr val="bg1"/>
                </a:solidFill>
              </a:rPr>
              <a:t>13</a:t>
            </a:r>
            <a:endParaRPr lang="es-PE" sz="4800" dirty="0"/>
          </a:p>
        </p:txBody>
      </p:sp>
      <p:pic>
        <p:nvPicPr>
          <p:cNvPr id="26" name="Gráfico 31">
            <a:extLst>
              <a:ext uri="{FF2B5EF4-FFF2-40B4-BE49-F238E27FC236}">
                <a16:creationId xmlns:a16="http://schemas.microsoft.com/office/drawing/2014/main" id="{8D9DE5FA-C781-F183-6708-F8B872EA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410" y="1513747"/>
            <a:ext cx="3534350" cy="511182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5BEC6C3-25E2-5DC9-1D7D-15B505CF08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2" t="15817" r="37240" b="17124"/>
          <a:stretch/>
        </p:blipFill>
        <p:spPr>
          <a:xfrm>
            <a:off x="9370339" y="4229841"/>
            <a:ext cx="1593232" cy="22723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ángulo redondeado 4"/>
          <p:cNvSpPr/>
          <p:nvPr/>
        </p:nvSpPr>
        <p:spPr>
          <a:xfrm>
            <a:off x="980020" y="2089675"/>
            <a:ext cx="2926470" cy="3099139"/>
          </a:xfrm>
          <a:prstGeom prst="roundRect">
            <a:avLst>
              <a:gd name="adj" fmla="val 6874"/>
            </a:avLst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La libertad </a:t>
            </a:r>
            <a:endParaRPr lang="es-PE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Piura</a:t>
            </a:r>
            <a:endParaRPr lang="es-PE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San Martín</a:t>
            </a:r>
            <a:endParaRPr lang="es-PE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Ayacucho</a:t>
            </a:r>
            <a:endParaRPr lang="es-PE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Tacna</a:t>
            </a:r>
            <a:endParaRPr lang="es-PE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Cajamarca</a:t>
            </a:r>
            <a:endParaRPr lang="es-PE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Cusco</a:t>
            </a:r>
            <a:endParaRPr lang="es-PE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Apurímac</a:t>
            </a:r>
            <a:endParaRPr lang="es-PE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Huánuco </a:t>
            </a:r>
            <a:r>
              <a:rPr lang="es-PE" sz="1400" dirty="0">
                <a:solidFill>
                  <a:srgbClr val="FFC000"/>
                </a:solidFill>
              </a:rPr>
              <a:t>(2020)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Tumbes </a:t>
            </a:r>
            <a:r>
              <a:rPr lang="es-PE" sz="1400" dirty="0">
                <a:solidFill>
                  <a:srgbClr val="FFC000"/>
                </a:solidFill>
              </a:rPr>
              <a:t>(2020)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Ancash </a:t>
            </a:r>
            <a:endParaRPr lang="es-P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Huancavelica</a:t>
            </a:r>
            <a:endParaRPr lang="es-P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Loreto </a:t>
            </a:r>
            <a:endParaRPr lang="es-P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59A239EC-EAC9-49C1-B230-5A1C24F00041}"/>
                  </a:ext>
                </a:extLst>
              </p14:cNvPr>
              <p14:cNvContentPartPr/>
              <p14:nvPr/>
            </p14:nvContentPartPr>
            <p14:xfrm>
              <a:off x="2373713" y="6240015"/>
              <a:ext cx="31680" cy="1080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59A239EC-EAC9-49C1-B230-5A1C24F000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4713" y="6231375"/>
                <a:ext cx="49320" cy="1256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040F0A55-F846-4F03-A381-BC1F6337082E}"/>
              </a:ext>
            </a:extLst>
          </p:cNvPr>
          <p:cNvSpPr txBox="1">
            <a:spLocks/>
          </p:cNvSpPr>
          <p:nvPr/>
        </p:nvSpPr>
        <p:spPr>
          <a:xfrm>
            <a:off x="0" y="750585"/>
            <a:ext cx="1219200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s-ES" sz="3200" b="1" dirty="0">
                <a:solidFill>
                  <a:srgbClr val="0060A2"/>
                </a:solidFill>
                <a:latin typeface="+mn-lt"/>
              </a:rPr>
              <a:t>Agencias Regionales de Desarrollo - ARD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033022-C3AE-4CA1-898D-2C685CA21F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826E1C-BF50-4F29-80B5-17C751B38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  <p:sp>
        <p:nvSpPr>
          <p:cNvPr id="17" name="Rectángulo redondeado 4">
            <a:extLst>
              <a:ext uri="{FF2B5EF4-FFF2-40B4-BE49-F238E27FC236}">
                <a16:creationId xmlns:a16="http://schemas.microsoft.com/office/drawing/2014/main" id="{05201337-86CE-4BBC-8B22-8835E083D256}"/>
              </a:ext>
            </a:extLst>
          </p:cNvPr>
          <p:cNvSpPr/>
          <p:nvPr/>
        </p:nvSpPr>
        <p:spPr>
          <a:xfrm>
            <a:off x="980019" y="5384996"/>
            <a:ext cx="3099391" cy="1265501"/>
          </a:xfrm>
          <a:prstGeom prst="roundRect">
            <a:avLst>
              <a:gd name="adj" fmla="val 687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solidFill>
                  <a:srgbClr val="C00000"/>
                </a:solidFill>
              </a:rPr>
              <a:t>Próximas ARD 2023: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Arequipa (Implementación)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Ucayali (Implementación)</a:t>
            </a:r>
            <a:endParaRPr lang="es-PE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Junín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/>
                </a:solidFill>
              </a:rPr>
              <a:t>ARD Amazonas</a:t>
            </a:r>
          </a:p>
        </p:txBody>
      </p:sp>
    </p:spTree>
    <p:extLst>
      <p:ext uri="{BB962C8B-B14F-4D97-AF65-F5344CB8AC3E}">
        <p14:creationId xmlns:p14="http://schemas.microsoft.com/office/powerpoint/2010/main" val="422281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1904556"/>
            <a:ext cx="12192000" cy="3028950"/>
          </a:xfrm>
          <a:prstGeom prst="rect">
            <a:avLst/>
          </a:prstGeom>
          <a:solidFill>
            <a:srgbClr val="0060A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0" y="2704212"/>
            <a:ext cx="8528411" cy="1429638"/>
          </a:xfrm>
        </p:spPr>
        <p:txBody>
          <a:bodyPr anchor="ctr">
            <a:noAutofit/>
          </a:bodyPr>
          <a:lstStyle/>
          <a:p>
            <a:pPr algn="l"/>
            <a:r>
              <a:rPr lang="es-PE" sz="4800" b="1" dirty="0">
                <a:solidFill>
                  <a:schemeClr val="bg1"/>
                </a:solidFill>
                <a:latin typeface="+mn-lt"/>
                <a:cs typeface="Poppins" pitchFamily="2" charset="77"/>
              </a:rPr>
              <a:t>Fortalecimiento de la gestión descentralizada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DA0C7C-44B9-44AF-BCEA-5C81BD9C5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237155" y="207503"/>
            <a:ext cx="3528395" cy="3911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8CA8FB-2CAB-442F-94CE-E08A0FFA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34" y="69431"/>
            <a:ext cx="1097579" cy="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87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792</Words>
  <Application>Microsoft Office PowerPoint</Application>
  <PresentationFormat>Panorámica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Poppins</vt:lpstr>
      <vt:lpstr>Poppins Light</vt:lpstr>
      <vt:lpstr>Wingdings</vt:lpstr>
      <vt:lpstr>Tema de Office 2013 - 2022</vt:lpstr>
      <vt:lpstr>1_Tema de Office 2013 - 2022</vt:lpstr>
      <vt:lpstr>Presentación de PowerPoint</vt:lpstr>
      <vt:lpstr>Política Nacional Multisectorial de Descentralización</vt:lpstr>
      <vt:lpstr>Presentación de PowerPoint</vt:lpstr>
      <vt:lpstr>Desarrollo Territorial</vt:lpstr>
      <vt:lpstr>Presentación de PowerPoint</vt:lpstr>
      <vt:lpstr>Presentación de PowerPoint</vt:lpstr>
      <vt:lpstr>Presentación de PowerPoint</vt:lpstr>
      <vt:lpstr>Presentación de PowerPoint</vt:lpstr>
      <vt:lpstr>Fortalecimiento de la gestión descentralizada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fparedes@congreso.gob.pe</cp:lastModifiedBy>
  <cp:revision>75</cp:revision>
  <dcterms:created xsi:type="dcterms:W3CDTF">2023-03-07T15:24:27Z</dcterms:created>
  <dcterms:modified xsi:type="dcterms:W3CDTF">2023-04-27T15:04:01Z</dcterms:modified>
</cp:coreProperties>
</file>