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467" r:id="rId1"/>
    <p:sldMasterId id="2147484479" r:id="rId2"/>
    <p:sldMasterId id="2147484496" r:id="rId3"/>
    <p:sldMasterId id="2147484508" r:id="rId4"/>
    <p:sldMasterId id="2147484525" r:id="rId5"/>
    <p:sldMasterId id="2147484550" r:id="rId6"/>
    <p:sldMasterId id="2147484563" r:id="rId7"/>
  </p:sldMasterIdLst>
  <p:notesMasterIdLst>
    <p:notesMasterId r:id="rId29"/>
  </p:notesMasterIdLst>
  <p:sldIdLst>
    <p:sldId id="256" r:id="rId8"/>
    <p:sldId id="2145708613" r:id="rId9"/>
    <p:sldId id="2145708678" r:id="rId10"/>
    <p:sldId id="2145708657" r:id="rId11"/>
    <p:sldId id="2145708582" r:id="rId12"/>
    <p:sldId id="2145708649" r:id="rId13"/>
    <p:sldId id="7621" r:id="rId14"/>
    <p:sldId id="2145708660" r:id="rId15"/>
    <p:sldId id="2145708583" r:id="rId16"/>
    <p:sldId id="2145708669" r:id="rId17"/>
    <p:sldId id="2145708659" r:id="rId18"/>
    <p:sldId id="2145708642" r:id="rId19"/>
    <p:sldId id="2145708666" r:id="rId20"/>
    <p:sldId id="2145708667" r:id="rId21"/>
    <p:sldId id="2145708676" r:id="rId22"/>
    <p:sldId id="2145708668" r:id="rId23"/>
    <p:sldId id="2145708671" r:id="rId24"/>
    <p:sldId id="2145708665" r:id="rId25"/>
    <p:sldId id="2145708675" r:id="rId26"/>
    <p:sldId id="2145707664" r:id="rId27"/>
    <p:sldId id="2145708677" r:id="rId28"/>
  </p:sldIdLst>
  <p:sldSz cx="9151938" cy="5148263"/>
  <p:notesSz cx="6797675" cy="9928225"/>
  <p:defaultTextStyle>
    <a:defPPr lvl="0">
      <a:defRPr lang="es-ES"/>
    </a:defPPr>
    <a:lvl1pPr marL="0" lvl="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lvl="1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lvl="2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9" lvl="3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lvl="4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5" lvl="5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8" lvl="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1" lvl="7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4" lvl="8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3" userDrawn="1">
          <p15:clr>
            <a:srgbClr val="A4A3A4"/>
          </p15:clr>
        </p15:guide>
        <p15:guide id="2" orient="horz" pos="2143" userDrawn="1">
          <p15:clr>
            <a:srgbClr val="A4A3A4"/>
          </p15:clr>
        </p15:guide>
        <p15:guide id="3" pos="161" userDrawn="1">
          <p15:clr>
            <a:srgbClr val="A4A3A4"/>
          </p15:clr>
        </p15:guide>
        <p15:guide id="4" orient="horz" pos="3050" userDrawn="1">
          <p15:clr>
            <a:srgbClr val="A4A3A4"/>
          </p15:clr>
        </p15:guide>
        <p15:guide id="5" orient="horz" pos="2665" userDrawn="1">
          <p15:clr>
            <a:srgbClr val="A4A3A4"/>
          </p15:clr>
        </p15:guide>
        <p15:guide id="6" orient="horz" pos="737" userDrawn="1">
          <p15:clr>
            <a:srgbClr val="A4A3A4"/>
          </p15:clr>
        </p15:guide>
        <p15:guide id="7" orient="horz" pos="2960" userDrawn="1">
          <p15:clr>
            <a:srgbClr val="A4A3A4"/>
          </p15:clr>
        </p15:guide>
        <p15:guide id="8" pos="3880">
          <p15:clr>
            <a:srgbClr val="A4A3A4"/>
          </p15:clr>
        </p15:guide>
        <p15:guide id="9" pos="977" userDrawn="1">
          <p15:clr>
            <a:srgbClr val="A4A3A4"/>
          </p15:clr>
        </p15:guide>
        <p15:guide id="10" orient="horz" pos="283" userDrawn="1">
          <p15:clr>
            <a:srgbClr val="A4A3A4"/>
          </p15:clr>
        </p15:guide>
        <p15:guide id="11" orient="horz" pos="298">
          <p15:clr>
            <a:srgbClr val="A4A3A4"/>
          </p15:clr>
        </p15:guide>
        <p15:guide id="12" pos="5627" userDrawn="1">
          <p15:clr>
            <a:srgbClr val="A4A3A4"/>
          </p15:clr>
        </p15:guide>
        <p15:guide id="13" pos="1204" userDrawn="1">
          <p15:clr>
            <a:srgbClr val="A4A3A4"/>
          </p15:clr>
        </p15:guide>
        <p15:guide id="14" pos="25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92"/>
    <a:srgbClr val="007434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107" autoAdjust="0"/>
  </p:normalViewPr>
  <p:slideViewPr>
    <p:cSldViewPr snapToGrid="0">
      <p:cViewPr varScale="1">
        <p:scale>
          <a:sx n="74" d="100"/>
          <a:sy n="74" d="100"/>
        </p:scale>
        <p:origin x="456" y="66"/>
      </p:cViewPr>
      <p:guideLst>
        <p:guide pos="2883"/>
        <p:guide orient="horz" pos="2143"/>
        <p:guide pos="161"/>
        <p:guide orient="horz" pos="3050"/>
        <p:guide orient="horz" pos="2665"/>
        <p:guide orient="horz" pos="737"/>
        <p:guide orient="horz" pos="2960"/>
        <p:guide pos="3880"/>
        <p:guide pos="977"/>
        <p:guide orient="horz" pos="283"/>
        <p:guide orient="horz" pos="298"/>
        <p:guide pos="5627"/>
        <p:guide pos="1204"/>
        <p:guide pos="25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0" y="22"/>
            <a:ext cx="2945660" cy="498135"/>
          </a:xfrm>
          <a:prstGeom prst="rect">
            <a:avLst/>
          </a:prstGeom>
        </p:spPr>
        <p:txBody>
          <a:bodyPr vert="horz" lIns="91395" tIns="45699" rIns="91395" bIns="45699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60" y="22"/>
            <a:ext cx="2945660" cy="498135"/>
          </a:xfrm>
          <a:prstGeom prst="rect">
            <a:avLst/>
          </a:prstGeom>
        </p:spPr>
        <p:txBody>
          <a:bodyPr vert="horz" lIns="91395" tIns="45699" rIns="91395" bIns="45699" rtlCol="0"/>
          <a:lstStyle>
            <a:lvl1pPr algn="r">
              <a:defRPr sz="1200"/>
            </a:lvl1pPr>
          </a:lstStyle>
          <a:p>
            <a:fld id="{2BC099A7-9FC9-4A9D-82FF-01BA7789EDA6}" type="datetimeFigureOut">
              <a:rPr lang="es-PE" smtClean="0"/>
              <a:pPr/>
              <a:t>28/02/2023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49950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5" tIns="45699" rIns="91395" bIns="45699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86"/>
            <a:ext cx="5438140" cy="3909238"/>
          </a:xfrm>
          <a:prstGeom prst="rect">
            <a:avLst/>
          </a:prstGeom>
        </p:spPr>
        <p:txBody>
          <a:bodyPr vert="horz" lIns="91395" tIns="45699" rIns="91395" bIns="4569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0" y="9430099"/>
            <a:ext cx="2945660" cy="498134"/>
          </a:xfrm>
          <a:prstGeom prst="rect">
            <a:avLst/>
          </a:prstGeom>
        </p:spPr>
        <p:txBody>
          <a:bodyPr vert="horz" lIns="91395" tIns="45699" rIns="91395" bIns="45699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60" y="9430099"/>
            <a:ext cx="2945660" cy="498134"/>
          </a:xfrm>
          <a:prstGeom prst="rect">
            <a:avLst/>
          </a:prstGeom>
        </p:spPr>
        <p:txBody>
          <a:bodyPr vert="horz" lIns="91395" tIns="45699" rIns="91395" bIns="45699" rtlCol="0" anchor="b"/>
          <a:lstStyle>
            <a:lvl1pPr algn="r">
              <a:defRPr sz="1200"/>
            </a:lvl1pPr>
          </a:lstStyle>
          <a:p>
            <a:fld id="{AB4B1C6A-A128-4B59-A276-A739D0E7FE57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734936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0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459" algn="l" defTabSz="91430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91430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765" algn="l" defTabSz="91430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918" algn="l" defTabSz="91430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200071" algn="l" defTabSz="91430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7224" algn="l" defTabSz="91430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1C6A-A128-4B59-A276-A739D0E7FE5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2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1C6A-A128-4B59-A276-A739D0E7FE5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81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1C6A-A128-4B59-A276-A739D0E7FE5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7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jp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992" y="842967"/>
            <a:ext cx="6863954" cy="1792287"/>
          </a:xfrm>
          <a:prstGeom prst="rect">
            <a:avLst/>
          </a:prstGeom>
        </p:spPr>
        <p:txBody>
          <a:bodyPr anchor="b"/>
          <a:lstStyle>
            <a:lvl1pPr algn="ctr">
              <a:defRPr sz="6005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992" y="2703513"/>
            <a:ext cx="6863954" cy="12430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611" indent="0" algn="ctr">
              <a:buNone/>
              <a:defRPr sz="2002"/>
            </a:lvl2pPr>
            <a:lvl3pPr marL="915223" indent="0" algn="ctr">
              <a:buNone/>
              <a:defRPr sz="1802"/>
            </a:lvl3pPr>
            <a:lvl4pPr marL="1372834" indent="0" algn="ctr">
              <a:buNone/>
              <a:defRPr sz="1601"/>
            </a:lvl4pPr>
            <a:lvl5pPr marL="1830446" indent="0" algn="ctr">
              <a:buNone/>
              <a:defRPr sz="1601"/>
            </a:lvl5pPr>
            <a:lvl6pPr marL="2288057" indent="0" algn="ctr">
              <a:buNone/>
              <a:defRPr sz="1601"/>
            </a:lvl6pPr>
            <a:lvl7pPr marL="2745669" indent="0" algn="ctr">
              <a:buNone/>
              <a:defRPr sz="1601"/>
            </a:lvl7pPr>
            <a:lvl8pPr marL="3203280" indent="0" algn="ctr">
              <a:buNone/>
              <a:defRPr sz="1601"/>
            </a:lvl8pPr>
            <a:lvl9pPr marL="3660892" indent="0" algn="ctr">
              <a:buNone/>
              <a:defRPr sz="1601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8489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9198" y="1370015"/>
            <a:ext cx="7893547" cy="326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4398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9358" y="274640"/>
            <a:ext cx="1973387" cy="4362450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9198" y="274640"/>
            <a:ext cx="5767628" cy="43624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7303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993" y="842552"/>
            <a:ext cx="6863954" cy="1792358"/>
          </a:xfrm>
        </p:spPr>
        <p:txBody>
          <a:bodyPr anchor="b"/>
          <a:lstStyle>
            <a:lvl1pPr algn="ctr">
              <a:defRPr sz="450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993" y="2704031"/>
            <a:ext cx="6863954" cy="1242971"/>
          </a:xfrm>
        </p:spPr>
        <p:txBody>
          <a:bodyPr/>
          <a:lstStyle>
            <a:lvl1pPr marL="0" indent="0" algn="ctr">
              <a:buNone/>
              <a:defRPr sz="1802"/>
            </a:lvl1pPr>
            <a:lvl2pPr marL="343222" indent="0" algn="ctr">
              <a:buNone/>
              <a:defRPr sz="1501"/>
            </a:lvl2pPr>
            <a:lvl3pPr marL="686445" indent="0" algn="ctr">
              <a:buNone/>
              <a:defRPr sz="1351"/>
            </a:lvl3pPr>
            <a:lvl4pPr marL="1029668" indent="0" algn="ctr">
              <a:buNone/>
              <a:defRPr sz="1201"/>
            </a:lvl4pPr>
            <a:lvl5pPr marL="1372890" indent="0" algn="ctr">
              <a:buNone/>
              <a:defRPr sz="1201"/>
            </a:lvl5pPr>
            <a:lvl6pPr marL="1716113" indent="0" algn="ctr">
              <a:buNone/>
              <a:defRPr sz="1201"/>
            </a:lvl6pPr>
            <a:lvl7pPr marL="2059335" indent="0" algn="ctr">
              <a:buNone/>
              <a:defRPr sz="1201"/>
            </a:lvl7pPr>
            <a:lvl8pPr marL="2402558" indent="0" algn="ctr">
              <a:buNone/>
              <a:defRPr sz="1201"/>
            </a:lvl8pPr>
            <a:lvl9pPr marL="2745781" indent="0" algn="ctr">
              <a:buNone/>
              <a:defRPr sz="12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10A3-6CC2-432F-8D54-400DC5E84376}" type="datetime1">
              <a:rPr lang="es-PE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" y="-1"/>
            <a:ext cx="9151154" cy="51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8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30" y="1283491"/>
            <a:ext cx="7893547" cy="2141534"/>
          </a:xfrm>
        </p:spPr>
        <p:txBody>
          <a:bodyPr anchor="b"/>
          <a:lstStyle>
            <a:lvl1pPr>
              <a:defRPr sz="450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30" y="3445285"/>
            <a:ext cx="7893547" cy="1126182"/>
          </a:xfrm>
        </p:spPr>
        <p:txBody>
          <a:bodyPr/>
          <a:lstStyle>
            <a:lvl1pPr marL="0" indent="0">
              <a:buNone/>
              <a:defRPr sz="1802">
                <a:solidFill>
                  <a:schemeClr val="tx1">
                    <a:tint val="75000"/>
                  </a:schemeClr>
                </a:solidFill>
              </a:defRPr>
            </a:lvl1pPr>
            <a:lvl2pPr marL="343222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2pPr>
            <a:lvl3pPr marL="686445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9668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289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6113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9335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2558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578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9250-EDC7-4A3E-BDBF-D879166A3D06}" type="datetime1">
              <a:rPr lang="es-PE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AC81-0BCF-4A88-91DD-6D952CB3253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 txBox="1">
            <a:spLocks/>
          </p:cNvSpPr>
          <p:nvPr userDrawn="1"/>
        </p:nvSpPr>
        <p:spPr>
          <a:xfrm>
            <a:off x="6038086" y="4771681"/>
            <a:ext cx="2059186" cy="274097"/>
          </a:xfrm>
          <a:prstGeom prst="rect">
            <a:avLst/>
          </a:prstGeom>
        </p:spPr>
        <p:txBody>
          <a:bodyPr vert="horz" lIns="68700" tIns="34350" rIns="68700" bIns="3435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902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76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4825617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7290" y="4825618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100" baseline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3A10AC81-0BCF-4A88-91DD-6D952CB3253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91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4825617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0" y="1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51937" cy="514826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100" baseline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3A10AC81-0BCF-4A88-91DD-6D952CB3253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>
            <a:off x="0" y="2"/>
            <a:ext cx="9150202" cy="3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91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xmlns="" id="{CA4279F4-3077-4423-B1AB-A10A4A7FFAA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00" dirty="0">
              <a:solidFill>
                <a:prstClr val="white"/>
              </a:solidFill>
            </a:endParaRPr>
          </a:p>
        </p:txBody>
      </p:sp>
      <p:sp>
        <p:nvSpPr>
          <p:cNvPr id="2" name="Rectángulo 1"/>
          <p:cNvSpPr/>
          <p:nvPr userDrawn="1"/>
        </p:nvSpPr>
        <p:spPr>
          <a:xfrm>
            <a:off x="0" y="4825617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0" y="1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51937" cy="514826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100" baseline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3A10AC81-0BCF-4A88-91DD-6D952CB3253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>
            <a:off x="0" y="2"/>
            <a:ext cx="9150202" cy="322645"/>
          </a:xfrm>
          <a:prstGeom prst="rect">
            <a:avLst/>
          </a:prstGeom>
        </p:spPr>
      </p:pic>
      <p:cxnSp>
        <p:nvCxnSpPr>
          <p:cNvPr id="8" name="Conector recto 18"/>
          <p:cNvCxnSpPr/>
          <p:nvPr userDrawn="1"/>
        </p:nvCxnSpPr>
        <p:spPr>
          <a:xfrm>
            <a:off x="9353" y="710737"/>
            <a:ext cx="9136070" cy="10265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094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51937" cy="5148263"/>
          </a:xfrm>
          <a:prstGeom prst="rect">
            <a:avLst/>
          </a:prstGeom>
          <a:noFill/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9C6C454-8813-472E-9044-7988C98673DE}"/>
              </a:ext>
            </a:extLst>
          </p:cNvPr>
          <p:cNvSpPr/>
          <p:nvPr userDrawn="1"/>
        </p:nvSpPr>
        <p:spPr>
          <a:xfrm>
            <a:off x="8471228" y="4953579"/>
            <a:ext cx="346009" cy="194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331721A6-80F0-49C7-AD78-B4C2BD6BE7B9}"/>
              </a:ext>
            </a:extLst>
          </p:cNvPr>
          <p:cNvSpPr/>
          <p:nvPr userDrawn="1"/>
        </p:nvSpPr>
        <p:spPr>
          <a:xfrm>
            <a:off x="0" y="4970206"/>
            <a:ext cx="8458200" cy="17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xmlns="" id="{CA4279F4-3077-4423-B1AB-A10A4A7FFAA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0" y="1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8" name="Conector recto 18"/>
          <p:cNvCxnSpPr/>
          <p:nvPr userDrawn="1"/>
        </p:nvCxnSpPr>
        <p:spPr>
          <a:xfrm>
            <a:off x="9353" y="710737"/>
            <a:ext cx="9136070" cy="10265"/>
          </a:xfrm>
          <a:prstGeom prst="line">
            <a:avLst/>
          </a:prstGeom>
          <a:ln w="9525">
            <a:solidFill>
              <a:srgbClr val="00A7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FFD29F44-5256-497B-9DF7-D216C2BC0C62}"/>
              </a:ext>
            </a:extLst>
          </p:cNvPr>
          <p:cNvSpPr/>
          <p:nvPr userDrawn="1"/>
        </p:nvSpPr>
        <p:spPr>
          <a:xfrm>
            <a:off x="0" y="5102544"/>
            <a:ext cx="8458200" cy="45719"/>
          </a:xfrm>
          <a:prstGeom prst="rect">
            <a:avLst/>
          </a:prstGeom>
          <a:solidFill>
            <a:srgbClr val="00A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Rectángulo 1"/>
          <p:cNvSpPr/>
          <p:nvPr userDrawn="1"/>
        </p:nvSpPr>
        <p:spPr>
          <a:xfrm>
            <a:off x="0" y="4825617"/>
            <a:ext cx="8458200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11A269AF-17BC-4CEE-B3B8-687D751D6476}"/>
              </a:ext>
            </a:extLst>
          </p:cNvPr>
          <p:cNvSpPr/>
          <p:nvPr userDrawn="1"/>
        </p:nvSpPr>
        <p:spPr>
          <a:xfrm>
            <a:off x="6515" y="5102544"/>
            <a:ext cx="8794502" cy="47537"/>
          </a:xfrm>
          <a:prstGeom prst="rect">
            <a:avLst/>
          </a:prstGeom>
          <a:solidFill>
            <a:srgbClr val="00A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872DFFE5-8D0A-412C-9415-FF534D60F13C}"/>
              </a:ext>
            </a:extLst>
          </p:cNvPr>
          <p:cNvSpPr/>
          <p:nvPr userDrawn="1"/>
        </p:nvSpPr>
        <p:spPr>
          <a:xfrm>
            <a:off x="8853488" y="4825617"/>
            <a:ext cx="298450" cy="3231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0759BDE3-297E-4975-9F82-693314A4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100" baseline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3A10AC81-0BCF-4A88-91DD-6D952CB3253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22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>
            <a:off x="0" y="1"/>
            <a:ext cx="9150202" cy="5791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1" r="9566" b="-55"/>
          <a:stretch/>
        </p:blipFill>
        <p:spPr>
          <a:xfrm>
            <a:off x="0" y="4782506"/>
            <a:ext cx="9151938" cy="36576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5046" y="4874170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2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10AC81-0BCF-4A88-91DD-6D952CB3253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74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34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9198" y="1370015"/>
            <a:ext cx="789354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77340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0BAF-4F22-4E18-9DA4-6C0F6E6C7994}" type="datetime1">
              <a:rPr lang="es-PE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2439-50B3-4582-87C7-FD895799C63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00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 Imagen" descr="Encabezad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808" y="162076"/>
            <a:ext cx="8071501" cy="51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10 Conector recto"/>
          <p:cNvCxnSpPr/>
          <p:nvPr/>
        </p:nvCxnSpPr>
        <p:spPr>
          <a:xfrm>
            <a:off x="395633" y="5006448"/>
            <a:ext cx="836067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668" y="1201263"/>
            <a:ext cx="2100398" cy="77825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3 Marcador de contenido"/>
          <p:cNvSpPr>
            <a:spLocks noGrp="1"/>
          </p:cNvSpPr>
          <p:nvPr>
            <p:ph sz="half" idx="2"/>
          </p:nvPr>
        </p:nvSpPr>
        <p:spPr>
          <a:xfrm>
            <a:off x="2630065" y="898397"/>
            <a:ext cx="6053923" cy="229713"/>
          </a:xfrm>
          <a:solidFill>
            <a:srgbClr val="EAEAEA"/>
          </a:solidFill>
        </p:spPr>
        <p:txBody>
          <a:bodyPr rtlCol="0" anchor="ctr">
            <a:normAutofit/>
          </a:bodyPr>
          <a:lstStyle>
            <a:lvl1pPr algn="ctr">
              <a:buNone/>
              <a:defRPr kumimoji="0" lang="es-PE" sz="976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defRPr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4131" y="4732352"/>
            <a:ext cx="5116188" cy="274097"/>
          </a:xfrm>
        </p:spPr>
        <p:txBody>
          <a:bodyPr/>
          <a:lstStyle>
            <a:lvl1pPr marL="0" indent="0">
              <a:defRPr sz="60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PE" dirty="0">
              <a:solidFill>
                <a:prstClr val="black"/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5345DD-B7C0-439D-AB77-7AA7EE431CAE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0605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97" y="41672"/>
            <a:ext cx="7893547" cy="513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2" b="1">
                <a:solidFill>
                  <a:srgbClr val="C00000"/>
                </a:solidFill>
                <a:latin typeface="Calibri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629197" y="580620"/>
            <a:ext cx="7893547" cy="0"/>
          </a:xfrm>
          <a:prstGeom prst="line">
            <a:avLst/>
          </a:prstGeom>
          <a:ln w="127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1" y="1"/>
            <a:ext cx="395879" cy="57405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1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" y="574059"/>
            <a:ext cx="395879" cy="1932288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innerShdw blurRad="114300">
              <a:schemeClr val="tx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1" dirty="0">
              <a:solidFill>
                <a:prstClr val="white"/>
              </a:solidFill>
            </a:endParaRPr>
          </a:p>
        </p:txBody>
      </p:sp>
      <p:sp>
        <p:nvSpPr>
          <p:cNvPr id="7" name="9 Marcador de número de diapositiva"/>
          <p:cNvSpPr txBox="1">
            <a:spLocks noGrp="1"/>
          </p:cNvSpPr>
          <p:nvPr/>
        </p:nvSpPr>
        <p:spPr bwMode="auto">
          <a:xfrm>
            <a:off x="6792470" y="4880141"/>
            <a:ext cx="2135452" cy="26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C9B1E53-D5FE-45F7-BF89-CCC6C51E7B0E}" type="slidenum">
              <a:rPr lang="es-ES" sz="901">
                <a:solidFill>
                  <a:srgbClr val="C00000"/>
                </a:solidFill>
              </a:rPr>
              <a:pPr algn="r"/>
              <a:t>‹Nº›</a:t>
            </a:fld>
            <a:endParaRPr lang="es-ES" sz="90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48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/>
          <a:stretch/>
        </p:blipFill>
        <p:spPr>
          <a:xfrm>
            <a:off x="1174" y="1"/>
            <a:ext cx="9150764" cy="5148263"/>
          </a:xfrm>
          <a:prstGeom prst="rect">
            <a:avLst/>
          </a:prstGeom>
        </p:spPr>
      </p:pic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8541575" y="4769556"/>
            <a:ext cx="521308" cy="274097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defPPr>
              <a:defRPr lang="es-ES"/>
            </a:defPPr>
            <a:lvl1pPr marL="0" algn="r" defTabSz="914306" rtl="0" eaLnBrk="1" latinLnBrk="0" hangingPunct="1">
              <a:defRPr sz="9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10AC81-0BCF-4A88-91DD-6D952CB3253A}" type="slidenum">
              <a:rPr lang="es-ES" sz="1000" smtClean="0">
                <a:solidFill>
                  <a:prstClr val="white"/>
                </a:solidFill>
              </a:rPr>
              <a:pPr/>
              <a:t>‹Nº›</a:t>
            </a:fld>
            <a:endParaRPr lang="es-E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01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91E2-8AA6-46E9-85B9-60C68160DE06}" type="datetime1">
              <a:rPr lang="es-PE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AC81-0BCF-4A88-91DD-6D952CB3253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08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4825617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0" y="1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51937" cy="514826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0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10AC81-0BCF-4A88-91DD-6D952CB3253A}" type="slidenum">
              <a:rPr lang="es-ES" smtClean="0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>
            <a:off x="0" y="2"/>
            <a:ext cx="9150202" cy="322645"/>
          </a:xfrm>
          <a:prstGeom prst="rect">
            <a:avLst/>
          </a:prstGeom>
        </p:spPr>
      </p:pic>
      <p:cxnSp>
        <p:nvCxnSpPr>
          <p:cNvPr id="8" name="Conector recto 18"/>
          <p:cNvCxnSpPr/>
          <p:nvPr userDrawn="1"/>
        </p:nvCxnSpPr>
        <p:spPr>
          <a:xfrm>
            <a:off x="-6831" y="686460"/>
            <a:ext cx="91620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8092" y="4841801"/>
            <a:ext cx="8431901" cy="19887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Fuente:</a:t>
            </a:r>
          </a:p>
        </p:txBody>
      </p:sp>
    </p:spTree>
    <p:extLst>
      <p:ext uri="{BB962C8B-B14F-4D97-AF65-F5344CB8AC3E}">
        <p14:creationId xmlns:p14="http://schemas.microsoft.com/office/powerpoint/2010/main" val="2377463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/>
          <a:stretch/>
        </p:blipFill>
        <p:spPr>
          <a:xfrm>
            <a:off x="1174" y="2"/>
            <a:ext cx="9150764" cy="5148263"/>
          </a:xfrm>
          <a:prstGeom prst="rect">
            <a:avLst/>
          </a:prstGeom>
        </p:spPr>
      </p:pic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8541575" y="4769557"/>
            <a:ext cx="521308" cy="27409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s-ES"/>
            </a:defPPr>
            <a:lvl1pPr marL="0" algn="r" defTabSz="914306" rtl="0" eaLnBrk="1" latinLnBrk="0" hangingPunct="1">
              <a:defRPr sz="9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10AC81-0BCF-4A88-91DD-6D952CB3253A}" type="slidenum">
              <a:rPr lang="es-ES" sz="1000" b="0" smtClean="0">
                <a:solidFill>
                  <a:schemeClr val="bg1"/>
                </a:solidFill>
              </a:rPr>
              <a:pPr/>
              <a:t>‹Nº›</a:t>
            </a:fld>
            <a:endParaRPr lang="es-E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80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96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992" y="842967"/>
            <a:ext cx="6863954" cy="1792287"/>
          </a:xfrm>
          <a:prstGeom prst="rect">
            <a:avLst/>
          </a:prstGeom>
        </p:spPr>
        <p:txBody>
          <a:bodyPr anchor="b"/>
          <a:lstStyle>
            <a:lvl1pPr algn="ctr">
              <a:defRPr sz="6005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992" y="2703513"/>
            <a:ext cx="6863954" cy="12430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611" indent="0" algn="ctr">
              <a:buNone/>
              <a:defRPr sz="2002"/>
            </a:lvl2pPr>
            <a:lvl3pPr marL="915223" indent="0" algn="ctr">
              <a:buNone/>
              <a:defRPr sz="1802"/>
            </a:lvl3pPr>
            <a:lvl4pPr marL="1372834" indent="0" algn="ctr">
              <a:buNone/>
              <a:defRPr sz="1601"/>
            </a:lvl4pPr>
            <a:lvl5pPr marL="1830446" indent="0" algn="ctr">
              <a:buNone/>
              <a:defRPr sz="1601"/>
            </a:lvl5pPr>
            <a:lvl6pPr marL="2288057" indent="0" algn="ctr">
              <a:buNone/>
              <a:defRPr sz="1601"/>
            </a:lvl6pPr>
            <a:lvl7pPr marL="2745669" indent="0" algn="ctr">
              <a:buNone/>
              <a:defRPr sz="1601"/>
            </a:lvl7pPr>
            <a:lvl8pPr marL="3203280" indent="0" algn="ctr">
              <a:buNone/>
              <a:defRPr sz="1601"/>
            </a:lvl8pPr>
            <a:lvl9pPr marL="3660892" indent="0" algn="ctr">
              <a:buNone/>
              <a:defRPr sz="1601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4963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9198" y="1370015"/>
            <a:ext cx="789354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0110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4431" y="1282700"/>
            <a:ext cx="7893547" cy="2141538"/>
          </a:xfrm>
          <a:prstGeom prst="rect">
            <a:avLst/>
          </a:prstGeom>
        </p:spPr>
        <p:txBody>
          <a:bodyPr anchor="b"/>
          <a:lstStyle>
            <a:lvl1pPr>
              <a:defRPr sz="6005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4431" y="3444878"/>
            <a:ext cx="7893547" cy="1127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611" indent="0">
              <a:buNone/>
              <a:defRPr sz="2002">
                <a:solidFill>
                  <a:schemeClr val="tx1">
                    <a:tint val="75000"/>
                  </a:schemeClr>
                </a:solidFill>
              </a:defRPr>
            </a:lvl2pPr>
            <a:lvl3pPr marL="915223" indent="0">
              <a:buNone/>
              <a:defRPr sz="1802">
                <a:solidFill>
                  <a:schemeClr val="tx1">
                    <a:tint val="75000"/>
                  </a:schemeClr>
                </a:solidFill>
              </a:defRPr>
            </a:lvl3pPr>
            <a:lvl4pPr marL="137283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3044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805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566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328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6089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27226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4431" y="1282700"/>
            <a:ext cx="7893547" cy="2141538"/>
          </a:xfrm>
          <a:prstGeom prst="rect">
            <a:avLst/>
          </a:prstGeom>
        </p:spPr>
        <p:txBody>
          <a:bodyPr anchor="b"/>
          <a:lstStyle>
            <a:lvl1pPr>
              <a:defRPr sz="6005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4431" y="3444878"/>
            <a:ext cx="7893547" cy="1127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611" indent="0">
              <a:buNone/>
              <a:defRPr sz="2002">
                <a:solidFill>
                  <a:schemeClr val="tx1">
                    <a:tint val="75000"/>
                  </a:schemeClr>
                </a:solidFill>
              </a:defRPr>
            </a:lvl2pPr>
            <a:lvl3pPr marL="915223" indent="0">
              <a:buNone/>
              <a:defRPr sz="1802">
                <a:solidFill>
                  <a:schemeClr val="tx1">
                    <a:tint val="75000"/>
                  </a:schemeClr>
                </a:solidFill>
              </a:defRPr>
            </a:lvl3pPr>
            <a:lvl4pPr marL="137283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3044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805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566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328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6089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65269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9196" y="1370015"/>
            <a:ext cx="387050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52237" y="1370015"/>
            <a:ext cx="387050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43821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786" y="1262065"/>
            <a:ext cx="3872095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2" b="1"/>
            </a:lvl1pPr>
            <a:lvl2pPr marL="457611" indent="0">
              <a:buNone/>
              <a:defRPr sz="2002" b="1"/>
            </a:lvl2pPr>
            <a:lvl3pPr marL="915223" indent="0">
              <a:buNone/>
              <a:defRPr sz="1802" b="1"/>
            </a:lvl3pPr>
            <a:lvl4pPr marL="1372834" indent="0">
              <a:buNone/>
              <a:defRPr sz="1601" b="1"/>
            </a:lvl4pPr>
            <a:lvl5pPr marL="1830446" indent="0">
              <a:buNone/>
              <a:defRPr sz="1601" b="1"/>
            </a:lvl5pPr>
            <a:lvl6pPr marL="2288057" indent="0">
              <a:buNone/>
              <a:defRPr sz="1601" b="1"/>
            </a:lvl6pPr>
            <a:lvl7pPr marL="2745669" indent="0">
              <a:buNone/>
              <a:defRPr sz="1601" b="1"/>
            </a:lvl7pPr>
            <a:lvl8pPr marL="3203280" indent="0">
              <a:buNone/>
              <a:defRPr sz="1601" b="1"/>
            </a:lvl8pPr>
            <a:lvl9pPr marL="3660892" indent="0">
              <a:buNone/>
              <a:defRPr sz="160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786" y="1881190"/>
            <a:ext cx="3872095" cy="2765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33169" y="1262065"/>
            <a:ext cx="389116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2" b="1"/>
            </a:lvl1pPr>
            <a:lvl2pPr marL="457611" indent="0">
              <a:buNone/>
              <a:defRPr sz="2002" b="1"/>
            </a:lvl2pPr>
            <a:lvl3pPr marL="915223" indent="0">
              <a:buNone/>
              <a:defRPr sz="1802" b="1"/>
            </a:lvl3pPr>
            <a:lvl4pPr marL="1372834" indent="0">
              <a:buNone/>
              <a:defRPr sz="1601" b="1"/>
            </a:lvl4pPr>
            <a:lvl5pPr marL="1830446" indent="0">
              <a:buNone/>
              <a:defRPr sz="1601" b="1"/>
            </a:lvl5pPr>
            <a:lvl6pPr marL="2288057" indent="0">
              <a:buNone/>
              <a:defRPr sz="1601" b="1"/>
            </a:lvl6pPr>
            <a:lvl7pPr marL="2745669" indent="0">
              <a:buNone/>
              <a:defRPr sz="1601" b="1"/>
            </a:lvl7pPr>
            <a:lvl8pPr marL="3203280" indent="0">
              <a:buNone/>
              <a:defRPr sz="1601" b="1"/>
            </a:lvl8pPr>
            <a:lvl9pPr marL="3660892" indent="0">
              <a:buNone/>
              <a:defRPr sz="160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33169" y="1881190"/>
            <a:ext cx="3891163" cy="2765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0168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0333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89887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342902"/>
            <a:ext cx="2952136" cy="1201738"/>
          </a:xfrm>
          <a:prstGeom prst="rect">
            <a:avLst/>
          </a:prstGeom>
        </p:spPr>
        <p:txBody>
          <a:bodyPr anchor="b"/>
          <a:lstStyle>
            <a:lvl1pPr>
              <a:defRPr sz="3203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91163" y="741364"/>
            <a:ext cx="4633169" cy="3659187"/>
          </a:xfrm>
          <a:prstGeom prst="rect">
            <a:avLst/>
          </a:prstGeom>
        </p:spPr>
        <p:txBody>
          <a:bodyPr/>
          <a:lstStyle>
            <a:lvl1pPr>
              <a:defRPr sz="3203"/>
            </a:lvl1pPr>
            <a:lvl2pPr>
              <a:defRPr sz="2803"/>
            </a:lvl2pPr>
            <a:lvl3pPr>
              <a:defRPr sz="2402"/>
            </a:lvl3pPr>
            <a:lvl4pPr>
              <a:defRPr sz="2002"/>
            </a:lvl4pPr>
            <a:lvl5pPr>
              <a:defRPr sz="2002"/>
            </a:lvl5pPr>
            <a:lvl6pPr>
              <a:defRPr sz="2002"/>
            </a:lvl6pPr>
            <a:lvl7pPr>
              <a:defRPr sz="2002"/>
            </a:lvl7pPr>
            <a:lvl8pPr>
              <a:defRPr sz="2002"/>
            </a:lvl8pPr>
            <a:lvl9pPr>
              <a:defRPr sz="2002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787" y="1544641"/>
            <a:ext cx="2952136" cy="286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611" indent="0">
              <a:buNone/>
              <a:defRPr sz="1401"/>
            </a:lvl2pPr>
            <a:lvl3pPr marL="915223" indent="0">
              <a:buNone/>
              <a:defRPr sz="1201"/>
            </a:lvl3pPr>
            <a:lvl4pPr marL="1372834" indent="0">
              <a:buNone/>
              <a:defRPr sz="1001"/>
            </a:lvl4pPr>
            <a:lvl5pPr marL="1830446" indent="0">
              <a:buNone/>
              <a:defRPr sz="1001"/>
            </a:lvl5pPr>
            <a:lvl6pPr marL="2288057" indent="0">
              <a:buNone/>
              <a:defRPr sz="1001"/>
            </a:lvl6pPr>
            <a:lvl7pPr marL="2745669" indent="0">
              <a:buNone/>
              <a:defRPr sz="1001"/>
            </a:lvl7pPr>
            <a:lvl8pPr marL="3203280" indent="0">
              <a:buNone/>
              <a:defRPr sz="1001"/>
            </a:lvl8pPr>
            <a:lvl9pPr marL="3660892" indent="0">
              <a:buNone/>
              <a:defRPr sz="100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82418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342902"/>
            <a:ext cx="2952136" cy="1201738"/>
          </a:xfrm>
          <a:prstGeom prst="rect">
            <a:avLst/>
          </a:prstGeom>
        </p:spPr>
        <p:txBody>
          <a:bodyPr anchor="b"/>
          <a:lstStyle>
            <a:lvl1pPr>
              <a:defRPr sz="3203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91163" y="741364"/>
            <a:ext cx="4633169" cy="3659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3"/>
            </a:lvl1pPr>
            <a:lvl2pPr marL="457611" indent="0">
              <a:buNone/>
              <a:defRPr sz="2803"/>
            </a:lvl2pPr>
            <a:lvl3pPr marL="915223" indent="0">
              <a:buNone/>
              <a:defRPr sz="2402"/>
            </a:lvl3pPr>
            <a:lvl4pPr marL="1372834" indent="0">
              <a:buNone/>
              <a:defRPr sz="2002"/>
            </a:lvl4pPr>
            <a:lvl5pPr marL="1830446" indent="0">
              <a:buNone/>
              <a:defRPr sz="2002"/>
            </a:lvl5pPr>
            <a:lvl6pPr marL="2288057" indent="0">
              <a:buNone/>
              <a:defRPr sz="2002"/>
            </a:lvl6pPr>
            <a:lvl7pPr marL="2745669" indent="0">
              <a:buNone/>
              <a:defRPr sz="2002"/>
            </a:lvl7pPr>
            <a:lvl8pPr marL="3203280" indent="0">
              <a:buNone/>
              <a:defRPr sz="2002"/>
            </a:lvl8pPr>
            <a:lvl9pPr marL="3660892" indent="0">
              <a:buNone/>
              <a:defRPr sz="2002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787" y="1544641"/>
            <a:ext cx="2952136" cy="286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611" indent="0">
              <a:buNone/>
              <a:defRPr sz="1401"/>
            </a:lvl2pPr>
            <a:lvl3pPr marL="915223" indent="0">
              <a:buNone/>
              <a:defRPr sz="1201"/>
            </a:lvl3pPr>
            <a:lvl4pPr marL="1372834" indent="0">
              <a:buNone/>
              <a:defRPr sz="1001"/>
            </a:lvl4pPr>
            <a:lvl5pPr marL="1830446" indent="0">
              <a:buNone/>
              <a:defRPr sz="1001"/>
            </a:lvl5pPr>
            <a:lvl6pPr marL="2288057" indent="0">
              <a:buNone/>
              <a:defRPr sz="1001"/>
            </a:lvl6pPr>
            <a:lvl7pPr marL="2745669" indent="0">
              <a:buNone/>
              <a:defRPr sz="1001"/>
            </a:lvl7pPr>
            <a:lvl8pPr marL="3203280" indent="0">
              <a:buNone/>
              <a:defRPr sz="1001"/>
            </a:lvl8pPr>
            <a:lvl9pPr marL="3660892" indent="0">
              <a:buNone/>
              <a:defRPr sz="100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0356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9198" y="1370015"/>
            <a:ext cx="7893547" cy="326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00097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9358" y="274640"/>
            <a:ext cx="1973387" cy="4362450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9198" y="274640"/>
            <a:ext cx="5767628" cy="43624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95896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993" y="842552"/>
            <a:ext cx="6863954" cy="1792358"/>
          </a:xfrm>
        </p:spPr>
        <p:txBody>
          <a:bodyPr anchor="b"/>
          <a:lstStyle>
            <a:lvl1pPr algn="ctr">
              <a:defRPr sz="450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993" y="2704031"/>
            <a:ext cx="6863954" cy="1242971"/>
          </a:xfrm>
        </p:spPr>
        <p:txBody>
          <a:bodyPr/>
          <a:lstStyle>
            <a:lvl1pPr marL="0" indent="0" algn="ctr">
              <a:buNone/>
              <a:defRPr sz="1802"/>
            </a:lvl1pPr>
            <a:lvl2pPr marL="343222" indent="0" algn="ctr">
              <a:buNone/>
              <a:defRPr sz="1501"/>
            </a:lvl2pPr>
            <a:lvl3pPr marL="686445" indent="0" algn="ctr">
              <a:buNone/>
              <a:defRPr sz="1351"/>
            </a:lvl3pPr>
            <a:lvl4pPr marL="1029668" indent="0" algn="ctr">
              <a:buNone/>
              <a:defRPr sz="1201"/>
            </a:lvl4pPr>
            <a:lvl5pPr marL="1372890" indent="0" algn="ctr">
              <a:buNone/>
              <a:defRPr sz="1201"/>
            </a:lvl5pPr>
            <a:lvl6pPr marL="1716113" indent="0" algn="ctr">
              <a:buNone/>
              <a:defRPr sz="1201"/>
            </a:lvl6pPr>
            <a:lvl7pPr marL="2059335" indent="0" algn="ctr">
              <a:buNone/>
              <a:defRPr sz="1201"/>
            </a:lvl7pPr>
            <a:lvl8pPr marL="2402558" indent="0" algn="ctr">
              <a:buNone/>
              <a:defRPr sz="1201"/>
            </a:lvl8pPr>
            <a:lvl9pPr marL="2745781" indent="0" algn="ctr">
              <a:buNone/>
              <a:defRPr sz="12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" y="-1"/>
            <a:ext cx="9151154" cy="51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2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9196" y="1370015"/>
            <a:ext cx="387050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52237" y="1370015"/>
            <a:ext cx="387050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81754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30" y="1283491"/>
            <a:ext cx="7893547" cy="2141534"/>
          </a:xfrm>
        </p:spPr>
        <p:txBody>
          <a:bodyPr anchor="b"/>
          <a:lstStyle>
            <a:lvl1pPr>
              <a:defRPr sz="450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30" y="3445285"/>
            <a:ext cx="7893547" cy="1126182"/>
          </a:xfrm>
        </p:spPr>
        <p:txBody>
          <a:bodyPr/>
          <a:lstStyle>
            <a:lvl1pPr marL="0" indent="0">
              <a:buNone/>
              <a:defRPr sz="1802">
                <a:solidFill>
                  <a:schemeClr val="tx1">
                    <a:tint val="75000"/>
                  </a:schemeClr>
                </a:solidFill>
              </a:defRPr>
            </a:lvl1pPr>
            <a:lvl2pPr marL="343222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2pPr>
            <a:lvl3pPr marL="686445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9668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289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6113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9335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2558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578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AC81-0BCF-4A88-91DD-6D952CB3253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 txBox="1">
            <a:spLocks/>
          </p:cNvSpPr>
          <p:nvPr/>
        </p:nvSpPr>
        <p:spPr>
          <a:xfrm>
            <a:off x="6038086" y="4771681"/>
            <a:ext cx="2059186" cy="274097"/>
          </a:xfrm>
          <a:prstGeom prst="rect">
            <a:avLst/>
          </a:prstGeom>
        </p:spPr>
        <p:txBody>
          <a:bodyPr vert="horz" lIns="68700" tIns="34350" rIns="68700" bIns="3435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902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5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5617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7290" y="4825618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100" baseline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3A10AC81-0BCF-4A88-91DD-6D952CB3253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02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5617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51937" cy="514826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100" baseline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3A10AC81-0BCF-4A88-91DD-6D952CB3253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>
            <a:off x="0" y="2"/>
            <a:ext cx="9150202" cy="3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11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xmlns="" id="{CA4279F4-3077-4423-B1AB-A10A4A7FFAA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00" dirty="0">
              <a:solidFill>
                <a:prstClr val="white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4825617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51937" cy="514826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100" baseline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3A10AC81-0BCF-4A88-91DD-6D952CB3253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>
            <a:off x="0" y="2"/>
            <a:ext cx="9150202" cy="322645"/>
          </a:xfrm>
          <a:prstGeom prst="rect">
            <a:avLst/>
          </a:prstGeom>
        </p:spPr>
      </p:pic>
      <p:cxnSp>
        <p:nvCxnSpPr>
          <p:cNvPr id="8" name="Conector recto 18"/>
          <p:cNvCxnSpPr/>
          <p:nvPr/>
        </p:nvCxnSpPr>
        <p:spPr>
          <a:xfrm>
            <a:off x="9353" y="710737"/>
            <a:ext cx="9136070" cy="10265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9222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51937" cy="5148263"/>
          </a:xfrm>
          <a:prstGeom prst="rect">
            <a:avLst/>
          </a:prstGeom>
          <a:noFill/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9C6C454-8813-472E-9044-7988C98673DE}"/>
              </a:ext>
            </a:extLst>
          </p:cNvPr>
          <p:cNvSpPr/>
          <p:nvPr/>
        </p:nvSpPr>
        <p:spPr>
          <a:xfrm>
            <a:off x="8471228" y="4953579"/>
            <a:ext cx="346009" cy="194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331721A6-80F0-49C7-AD78-B4C2BD6BE7B9}"/>
              </a:ext>
            </a:extLst>
          </p:cNvPr>
          <p:cNvSpPr/>
          <p:nvPr/>
        </p:nvSpPr>
        <p:spPr>
          <a:xfrm>
            <a:off x="0" y="4970206"/>
            <a:ext cx="8458200" cy="17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xmlns="" id="{CA4279F4-3077-4423-B1AB-A10A4A7FFAA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8" name="Conector recto 18"/>
          <p:cNvCxnSpPr/>
          <p:nvPr/>
        </p:nvCxnSpPr>
        <p:spPr>
          <a:xfrm>
            <a:off x="9353" y="710737"/>
            <a:ext cx="9136070" cy="10265"/>
          </a:xfrm>
          <a:prstGeom prst="line">
            <a:avLst/>
          </a:prstGeom>
          <a:ln w="9525">
            <a:solidFill>
              <a:srgbClr val="00A7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FFD29F44-5256-497B-9DF7-D216C2BC0C62}"/>
              </a:ext>
            </a:extLst>
          </p:cNvPr>
          <p:cNvSpPr/>
          <p:nvPr/>
        </p:nvSpPr>
        <p:spPr>
          <a:xfrm>
            <a:off x="0" y="5102544"/>
            <a:ext cx="8458200" cy="45719"/>
          </a:xfrm>
          <a:prstGeom prst="rect">
            <a:avLst/>
          </a:prstGeom>
          <a:solidFill>
            <a:srgbClr val="00A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Rectángulo 1"/>
          <p:cNvSpPr/>
          <p:nvPr/>
        </p:nvSpPr>
        <p:spPr>
          <a:xfrm>
            <a:off x="0" y="4825617"/>
            <a:ext cx="8458200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11A269AF-17BC-4CEE-B3B8-687D751D6476}"/>
              </a:ext>
            </a:extLst>
          </p:cNvPr>
          <p:cNvSpPr/>
          <p:nvPr/>
        </p:nvSpPr>
        <p:spPr>
          <a:xfrm>
            <a:off x="6515" y="5102544"/>
            <a:ext cx="8794502" cy="47537"/>
          </a:xfrm>
          <a:prstGeom prst="rect">
            <a:avLst/>
          </a:prstGeom>
          <a:solidFill>
            <a:srgbClr val="00A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872DFFE5-8D0A-412C-9415-FF534D60F13C}"/>
              </a:ext>
            </a:extLst>
          </p:cNvPr>
          <p:cNvSpPr/>
          <p:nvPr/>
        </p:nvSpPr>
        <p:spPr>
          <a:xfrm>
            <a:off x="8853488" y="4825617"/>
            <a:ext cx="298450" cy="3231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0759BDE3-297E-4975-9F82-693314A4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100" baseline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3A10AC81-0BCF-4A88-91DD-6D952CB3253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52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>
            <a:off x="0" y="1"/>
            <a:ext cx="9150202" cy="5791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1" r="9566" b="-55"/>
          <a:stretch/>
        </p:blipFill>
        <p:spPr>
          <a:xfrm>
            <a:off x="0" y="4782506"/>
            <a:ext cx="9151938" cy="36576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5046" y="4874170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2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10AC81-0BCF-4A88-91DD-6D952CB3253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14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442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2439-50B3-4582-87C7-FD895799C63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96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 Imagen" descr="Encabezad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808" y="162076"/>
            <a:ext cx="8071501" cy="51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10 Conector recto"/>
          <p:cNvCxnSpPr/>
          <p:nvPr/>
        </p:nvCxnSpPr>
        <p:spPr>
          <a:xfrm>
            <a:off x="395633" y="5006448"/>
            <a:ext cx="836067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668" y="1201263"/>
            <a:ext cx="2100398" cy="77825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3 Marcador de contenido"/>
          <p:cNvSpPr>
            <a:spLocks noGrp="1"/>
          </p:cNvSpPr>
          <p:nvPr>
            <p:ph sz="half" idx="2"/>
          </p:nvPr>
        </p:nvSpPr>
        <p:spPr>
          <a:xfrm>
            <a:off x="2630065" y="898397"/>
            <a:ext cx="6053923" cy="229713"/>
          </a:xfrm>
          <a:solidFill>
            <a:srgbClr val="EAEAEA"/>
          </a:solidFill>
        </p:spPr>
        <p:txBody>
          <a:bodyPr rtlCol="0" anchor="ctr">
            <a:normAutofit/>
          </a:bodyPr>
          <a:lstStyle>
            <a:lvl1pPr algn="ctr">
              <a:buNone/>
              <a:defRPr kumimoji="0" lang="es-PE" sz="976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defRPr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4131" y="4732352"/>
            <a:ext cx="5116188" cy="274097"/>
          </a:xfrm>
        </p:spPr>
        <p:txBody>
          <a:bodyPr/>
          <a:lstStyle>
            <a:lvl1pPr marL="0" indent="0">
              <a:defRPr sz="60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PE" dirty="0">
              <a:solidFill>
                <a:prstClr val="black"/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5345DD-B7C0-439D-AB77-7AA7EE431CAE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0097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97" y="41672"/>
            <a:ext cx="7893547" cy="513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2" b="1">
                <a:solidFill>
                  <a:srgbClr val="C00000"/>
                </a:solidFill>
                <a:latin typeface="Calibri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629197" y="580620"/>
            <a:ext cx="7893547" cy="0"/>
          </a:xfrm>
          <a:prstGeom prst="line">
            <a:avLst/>
          </a:prstGeom>
          <a:ln w="127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1" y="1"/>
            <a:ext cx="395879" cy="57405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1" dirty="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" y="574059"/>
            <a:ext cx="395879" cy="1932288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innerShdw blurRad="114300">
              <a:schemeClr val="tx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1" dirty="0">
              <a:solidFill>
                <a:prstClr val="white"/>
              </a:solidFill>
            </a:endParaRPr>
          </a:p>
        </p:txBody>
      </p:sp>
      <p:sp>
        <p:nvSpPr>
          <p:cNvPr id="7" name="9 Marcador de número de diapositiva"/>
          <p:cNvSpPr txBox="1">
            <a:spLocks noGrp="1"/>
          </p:cNvSpPr>
          <p:nvPr/>
        </p:nvSpPr>
        <p:spPr bwMode="auto">
          <a:xfrm>
            <a:off x="6792470" y="4880141"/>
            <a:ext cx="2135452" cy="26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C9B1E53-D5FE-45F7-BF89-CCC6C51E7B0E}" type="slidenum">
              <a:rPr lang="es-ES" sz="901">
                <a:solidFill>
                  <a:srgbClr val="C00000"/>
                </a:solidFill>
              </a:rPr>
              <a:pPr algn="r"/>
              <a:t>‹Nº›</a:t>
            </a:fld>
            <a:endParaRPr lang="es-ES" sz="90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786" y="1262065"/>
            <a:ext cx="3872095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2" b="1"/>
            </a:lvl1pPr>
            <a:lvl2pPr marL="457611" indent="0">
              <a:buNone/>
              <a:defRPr sz="2002" b="1"/>
            </a:lvl2pPr>
            <a:lvl3pPr marL="915223" indent="0">
              <a:buNone/>
              <a:defRPr sz="1802" b="1"/>
            </a:lvl3pPr>
            <a:lvl4pPr marL="1372834" indent="0">
              <a:buNone/>
              <a:defRPr sz="1601" b="1"/>
            </a:lvl4pPr>
            <a:lvl5pPr marL="1830446" indent="0">
              <a:buNone/>
              <a:defRPr sz="1601" b="1"/>
            </a:lvl5pPr>
            <a:lvl6pPr marL="2288057" indent="0">
              <a:buNone/>
              <a:defRPr sz="1601" b="1"/>
            </a:lvl6pPr>
            <a:lvl7pPr marL="2745669" indent="0">
              <a:buNone/>
              <a:defRPr sz="1601" b="1"/>
            </a:lvl7pPr>
            <a:lvl8pPr marL="3203280" indent="0">
              <a:buNone/>
              <a:defRPr sz="1601" b="1"/>
            </a:lvl8pPr>
            <a:lvl9pPr marL="3660892" indent="0">
              <a:buNone/>
              <a:defRPr sz="160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786" y="1881190"/>
            <a:ext cx="3872095" cy="2765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33169" y="1262065"/>
            <a:ext cx="389116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2" b="1"/>
            </a:lvl1pPr>
            <a:lvl2pPr marL="457611" indent="0">
              <a:buNone/>
              <a:defRPr sz="2002" b="1"/>
            </a:lvl2pPr>
            <a:lvl3pPr marL="915223" indent="0">
              <a:buNone/>
              <a:defRPr sz="1802" b="1"/>
            </a:lvl3pPr>
            <a:lvl4pPr marL="1372834" indent="0">
              <a:buNone/>
              <a:defRPr sz="1601" b="1"/>
            </a:lvl4pPr>
            <a:lvl5pPr marL="1830446" indent="0">
              <a:buNone/>
              <a:defRPr sz="1601" b="1"/>
            </a:lvl5pPr>
            <a:lvl6pPr marL="2288057" indent="0">
              <a:buNone/>
              <a:defRPr sz="1601" b="1"/>
            </a:lvl6pPr>
            <a:lvl7pPr marL="2745669" indent="0">
              <a:buNone/>
              <a:defRPr sz="1601" b="1"/>
            </a:lvl7pPr>
            <a:lvl8pPr marL="3203280" indent="0">
              <a:buNone/>
              <a:defRPr sz="1601" b="1"/>
            </a:lvl8pPr>
            <a:lvl9pPr marL="3660892" indent="0">
              <a:buNone/>
              <a:defRPr sz="160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33169" y="1881190"/>
            <a:ext cx="3891163" cy="2765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43871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/>
          <a:stretch/>
        </p:blipFill>
        <p:spPr>
          <a:xfrm>
            <a:off x="1174" y="1"/>
            <a:ext cx="9150764" cy="5148263"/>
          </a:xfrm>
          <a:prstGeom prst="rect">
            <a:avLst/>
          </a:prstGeom>
        </p:spPr>
      </p:pic>
      <p:sp>
        <p:nvSpPr>
          <p:cNvPr id="12" name="Slide Number Placeholder 3"/>
          <p:cNvSpPr txBox="1">
            <a:spLocks/>
          </p:cNvSpPr>
          <p:nvPr/>
        </p:nvSpPr>
        <p:spPr>
          <a:xfrm>
            <a:off x="8541575" y="4769556"/>
            <a:ext cx="521308" cy="274097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defPPr>
              <a:defRPr lang="es-ES"/>
            </a:defPPr>
            <a:lvl1pPr marL="0" algn="r" defTabSz="914306" rtl="0" eaLnBrk="1" latinLnBrk="0" hangingPunct="1">
              <a:defRPr sz="9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10AC81-0BCF-4A88-91DD-6D952CB3253A}" type="slidenum">
              <a:rPr lang="es-ES" sz="1000" smtClean="0">
                <a:solidFill>
                  <a:prstClr val="white"/>
                </a:solidFill>
              </a:rPr>
              <a:pPr/>
              <a:t>‹Nº›</a:t>
            </a:fld>
            <a:endParaRPr lang="es-E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811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AC81-0BCF-4A88-91DD-6D952CB3253A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535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5617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"/>
            <a:ext cx="9151938" cy="32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51937" cy="514826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  <a:prstGeom prst="rect">
            <a:avLst/>
          </a:prstGeom>
        </p:spPr>
        <p:txBody>
          <a:bodyPr/>
          <a:lstStyle>
            <a:lvl1pPr algn="r">
              <a:defRPr sz="10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10AC81-0BCF-4A88-91DD-6D952CB3253A}" type="slidenum">
              <a:rPr lang="es-ES" smtClean="0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>
            <a:off x="0" y="2"/>
            <a:ext cx="9150202" cy="322645"/>
          </a:xfrm>
          <a:prstGeom prst="rect">
            <a:avLst/>
          </a:prstGeom>
        </p:spPr>
      </p:pic>
      <p:cxnSp>
        <p:nvCxnSpPr>
          <p:cNvPr id="8" name="Conector recto 18"/>
          <p:cNvCxnSpPr/>
          <p:nvPr/>
        </p:nvCxnSpPr>
        <p:spPr>
          <a:xfrm>
            <a:off x="-6831" y="686460"/>
            <a:ext cx="91620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8092" y="4841801"/>
            <a:ext cx="8431901" cy="19887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Fuente:</a:t>
            </a:r>
          </a:p>
        </p:txBody>
      </p:sp>
    </p:spTree>
    <p:extLst>
      <p:ext uri="{BB962C8B-B14F-4D97-AF65-F5344CB8AC3E}">
        <p14:creationId xmlns:p14="http://schemas.microsoft.com/office/powerpoint/2010/main" val="3328833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/>
          <a:stretch/>
        </p:blipFill>
        <p:spPr>
          <a:xfrm>
            <a:off x="1174" y="2"/>
            <a:ext cx="9150764" cy="5148263"/>
          </a:xfrm>
          <a:prstGeom prst="rect">
            <a:avLst/>
          </a:prstGeom>
        </p:spPr>
      </p:pic>
      <p:sp>
        <p:nvSpPr>
          <p:cNvPr id="12" name="Slide Number Placeholder 3"/>
          <p:cNvSpPr txBox="1">
            <a:spLocks/>
          </p:cNvSpPr>
          <p:nvPr/>
        </p:nvSpPr>
        <p:spPr>
          <a:xfrm>
            <a:off x="8541575" y="4769557"/>
            <a:ext cx="521308" cy="27409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s-ES"/>
            </a:defPPr>
            <a:lvl1pPr marL="0" algn="r" defTabSz="914306" rtl="0" eaLnBrk="1" latinLnBrk="0" hangingPunct="1">
              <a:defRPr sz="9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10AC81-0BCF-4A88-91DD-6D952CB3253A}" type="slidenum">
              <a:rPr lang="es-ES" sz="1000" b="0" smtClean="0">
                <a:solidFill>
                  <a:schemeClr val="bg1"/>
                </a:solidFill>
              </a:rPr>
              <a:pPr/>
              <a:t>‹Nº›</a:t>
            </a:fld>
            <a:endParaRPr lang="es-E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86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048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992" y="842967"/>
            <a:ext cx="6863954" cy="1792287"/>
          </a:xfrm>
          <a:prstGeom prst="rect">
            <a:avLst/>
          </a:prstGeom>
        </p:spPr>
        <p:txBody>
          <a:bodyPr anchor="b"/>
          <a:lstStyle>
            <a:lvl1pPr algn="ctr">
              <a:defRPr sz="6005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992" y="2703513"/>
            <a:ext cx="6863954" cy="12430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611" indent="0" algn="ctr">
              <a:buNone/>
              <a:defRPr sz="2002"/>
            </a:lvl2pPr>
            <a:lvl3pPr marL="915223" indent="0" algn="ctr">
              <a:buNone/>
              <a:defRPr sz="1802"/>
            </a:lvl3pPr>
            <a:lvl4pPr marL="1372834" indent="0" algn="ctr">
              <a:buNone/>
              <a:defRPr sz="1601"/>
            </a:lvl4pPr>
            <a:lvl5pPr marL="1830446" indent="0" algn="ctr">
              <a:buNone/>
              <a:defRPr sz="1601"/>
            </a:lvl5pPr>
            <a:lvl6pPr marL="2288057" indent="0" algn="ctr">
              <a:buNone/>
              <a:defRPr sz="1601"/>
            </a:lvl6pPr>
            <a:lvl7pPr marL="2745669" indent="0" algn="ctr">
              <a:buNone/>
              <a:defRPr sz="1601"/>
            </a:lvl7pPr>
            <a:lvl8pPr marL="3203280" indent="0" algn="ctr">
              <a:buNone/>
              <a:defRPr sz="1601"/>
            </a:lvl8pPr>
            <a:lvl9pPr marL="3660892" indent="0" algn="ctr">
              <a:buNone/>
              <a:defRPr sz="1601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27621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9198" y="1370015"/>
            <a:ext cx="789354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57674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4431" y="1282700"/>
            <a:ext cx="7893547" cy="2141538"/>
          </a:xfrm>
          <a:prstGeom prst="rect">
            <a:avLst/>
          </a:prstGeom>
        </p:spPr>
        <p:txBody>
          <a:bodyPr anchor="b"/>
          <a:lstStyle>
            <a:lvl1pPr>
              <a:defRPr sz="6005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4431" y="3444878"/>
            <a:ext cx="7893547" cy="1127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611" indent="0">
              <a:buNone/>
              <a:defRPr sz="2002">
                <a:solidFill>
                  <a:schemeClr val="tx1">
                    <a:tint val="75000"/>
                  </a:schemeClr>
                </a:solidFill>
              </a:defRPr>
            </a:lvl2pPr>
            <a:lvl3pPr marL="915223" indent="0">
              <a:buNone/>
              <a:defRPr sz="1802">
                <a:solidFill>
                  <a:schemeClr val="tx1">
                    <a:tint val="75000"/>
                  </a:schemeClr>
                </a:solidFill>
              </a:defRPr>
            </a:lvl3pPr>
            <a:lvl4pPr marL="137283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3044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805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566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328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6089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430294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9196" y="1370015"/>
            <a:ext cx="387050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52237" y="1370015"/>
            <a:ext cx="387050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54658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786" y="1262065"/>
            <a:ext cx="3872095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2" b="1"/>
            </a:lvl1pPr>
            <a:lvl2pPr marL="457611" indent="0">
              <a:buNone/>
              <a:defRPr sz="2002" b="1"/>
            </a:lvl2pPr>
            <a:lvl3pPr marL="915223" indent="0">
              <a:buNone/>
              <a:defRPr sz="1802" b="1"/>
            </a:lvl3pPr>
            <a:lvl4pPr marL="1372834" indent="0">
              <a:buNone/>
              <a:defRPr sz="1601" b="1"/>
            </a:lvl4pPr>
            <a:lvl5pPr marL="1830446" indent="0">
              <a:buNone/>
              <a:defRPr sz="1601" b="1"/>
            </a:lvl5pPr>
            <a:lvl6pPr marL="2288057" indent="0">
              <a:buNone/>
              <a:defRPr sz="1601" b="1"/>
            </a:lvl6pPr>
            <a:lvl7pPr marL="2745669" indent="0">
              <a:buNone/>
              <a:defRPr sz="1601" b="1"/>
            </a:lvl7pPr>
            <a:lvl8pPr marL="3203280" indent="0">
              <a:buNone/>
              <a:defRPr sz="1601" b="1"/>
            </a:lvl8pPr>
            <a:lvl9pPr marL="3660892" indent="0">
              <a:buNone/>
              <a:defRPr sz="160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786" y="1881190"/>
            <a:ext cx="3872095" cy="2765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33169" y="1262065"/>
            <a:ext cx="389116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2" b="1"/>
            </a:lvl1pPr>
            <a:lvl2pPr marL="457611" indent="0">
              <a:buNone/>
              <a:defRPr sz="2002" b="1"/>
            </a:lvl2pPr>
            <a:lvl3pPr marL="915223" indent="0">
              <a:buNone/>
              <a:defRPr sz="1802" b="1"/>
            </a:lvl3pPr>
            <a:lvl4pPr marL="1372834" indent="0">
              <a:buNone/>
              <a:defRPr sz="1601" b="1"/>
            </a:lvl4pPr>
            <a:lvl5pPr marL="1830446" indent="0">
              <a:buNone/>
              <a:defRPr sz="1601" b="1"/>
            </a:lvl5pPr>
            <a:lvl6pPr marL="2288057" indent="0">
              <a:buNone/>
              <a:defRPr sz="1601" b="1"/>
            </a:lvl6pPr>
            <a:lvl7pPr marL="2745669" indent="0">
              <a:buNone/>
              <a:defRPr sz="1601" b="1"/>
            </a:lvl7pPr>
            <a:lvl8pPr marL="3203280" indent="0">
              <a:buNone/>
              <a:defRPr sz="1601" b="1"/>
            </a:lvl8pPr>
            <a:lvl9pPr marL="3660892" indent="0">
              <a:buNone/>
              <a:defRPr sz="160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33169" y="1881190"/>
            <a:ext cx="3891163" cy="2765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6338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04480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46496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04E7D01-7522-4533-7D4E-B0C27367A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57" y="839449"/>
            <a:ext cx="3133524" cy="421179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9C4117B-FC2C-4CF5-84C1-2BC80B0B896F}"/>
              </a:ext>
            </a:extLst>
          </p:cNvPr>
          <p:cNvSpPr/>
          <p:nvPr userDrawn="1"/>
        </p:nvSpPr>
        <p:spPr>
          <a:xfrm>
            <a:off x="4159770" y="232348"/>
            <a:ext cx="1244183" cy="607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279E462-3709-9170-EED7-80038EB49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52"/>
          <a:stretch/>
        </p:blipFill>
        <p:spPr>
          <a:xfrm>
            <a:off x="2" y="4831773"/>
            <a:ext cx="9151937" cy="316491"/>
          </a:xfrm>
          <a:prstGeom prst="rect">
            <a:avLst/>
          </a:prstGeom>
          <a:noFill/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EE8130E0-B8C6-2C48-EB16-647649045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208" b="77576"/>
          <a:stretch/>
        </p:blipFill>
        <p:spPr>
          <a:xfrm>
            <a:off x="0" y="84230"/>
            <a:ext cx="9151938" cy="77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1">
          <p15:clr>
            <a:srgbClr val="FBAE40"/>
          </p15:clr>
        </p15:guide>
        <p15:guide id="2" pos="2882">
          <p15:clr>
            <a:srgbClr val="FBAE40"/>
          </p15:clr>
        </p15:guide>
        <p15:guide id="3" orient="horz" pos="102">
          <p15:clr>
            <a:srgbClr val="FBAE40"/>
          </p15:clr>
        </p15:guide>
        <p15:guide id="4" pos="2202">
          <p15:clr>
            <a:srgbClr val="FBAE40"/>
          </p15:clr>
        </p15:guide>
        <p15:guide id="5" pos="358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342902"/>
            <a:ext cx="2952136" cy="1201738"/>
          </a:xfrm>
          <a:prstGeom prst="rect">
            <a:avLst/>
          </a:prstGeom>
        </p:spPr>
        <p:txBody>
          <a:bodyPr anchor="b"/>
          <a:lstStyle>
            <a:lvl1pPr>
              <a:defRPr sz="3203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91163" y="741364"/>
            <a:ext cx="4633169" cy="3659187"/>
          </a:xfrm>
          <a:prstGeom prst="rect">
            <a:avLst/>
          </a:prstGeom>
        </p:spPr>
        <p:txBody>
          <a:bodyPr/>
          <a:lstStyle>
            <a:lvl1pPr>
              <a:defRPr sz="3203"/>
            </a:lvl1pPr>
            <a:lvl2pPr>
              <a:defRPr sz="2803"/>
            </a:lvl2pPr>
            <a:lvl3pPr>
              <a:defRPr sz="2402"/>
            </a:lvl3pPr>
            <a:lvl4pPr>
              <a:defRPr sz="2002"/>
            </a:lvl4pPr>
            <a:lvl5pPr>
              <a:defRPr sz="2002"/>
            </a:lvl5pPr>
            <a:lvl6pPr>
              <a:defRPr sz="2002"/>
            </a:lvl6pPr>
            <a:lvl7pPr>
              <a:defRPr sz="2002"/>
            </a:lvl7pPr>
            <a:lvl8pPr>
              <a:defRPr sz="2002"/>
            </a:lvl8pPr>
            <a:lvl9pPr>
              <a:defRPr sz="2002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787" y="1544641"/>
            <a:ext cx="2952136" cy="286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611" indent="0">
              <a:buNone/>
              <a:defRPr sz="1401"/>
            </a:lvl2pPr>
            <a:lvl3pPr marL="915223" indent="0">
              <a:buNone/>
              <a:defRPr sz="1201"/>
            </a:lvl3pPr>
            <a:lvl4pPr marL="1372834" indent="0">
              <a:buNone/>
              <a:defRPr sz="1001"/>
            </a:lvl4pPr>
            <a:lvl5pPr marL="1830446" indent="0">
              <a:buNone/>
              <a:defRPr sz="1001"/>
            </a:lvl5pPr>
            <a:lvl6pPr marL="2288057" indent="0">
              <a:buNone/>
              <a:defRPr sz="1001"/>
            </a:lvl6pPr>
            <a:lvl7pPr marL="2745669" indent="0">
              <a:buNone/>
              <a:defRPr sz="1001"/>
            </a:lvl7pPr>
            <a:lvl8pPr marL="3203280" indent="0">
              <a:buNone/>
              <a:defRPr sz="1001"/>
            </a:lvl8pPr>
            <a:lvl9pPr marL="3660892" indent="0">
              <a:buNone/>
              <a:defRPr sz="100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992828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342902"/>
            <a:ext cx="2952136" cy="1201738"/>
          </a:xfrm>
          <a:prstGeom prst="rect">
            <a:avLst/>
          </a:prstGeom>
        </p:spPr>
        <p:txBody>
          <a:bodyPr anchor="b"/>
          <a:lstStyle>
            <a:lvl1pPr>
              <a:defRPr sz="3203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91163" y="741364"/>
            <a:ext cx="4633169" cy="3659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3"/>
            </a:lvl1pPr>
            <a:lvl2pPr marL="457611" indent="0">
              <a:buNone/>
              <a:defRPr sz="2803"/>
            </a:lvl2pPr>
            <a:lvl3pPr marL="915223" indent="0">
              <a:buNone/>
              <a:defRPr sz="2402"/>
            </a:lvl3pPr>
            <a:lvl4pPr marL="1372834" indent="0">
              <a:buNone/>
              <a:defRPr sz="2002"/>
            </a:lvl4pPr>
            <a:lvl5pPr marL="1830446" indent="0">
              <a:buNone/>
              <a:defRPr sz="2002"/>
            </a:lvl5pPr>
            <a:lvl6pPr marL="2288057" indent="0">
              <a:buNone/>
              <a:defRPr sz="2002"/>
            </a:lvl6pPr>
            <a:lvl7pPr marL="2745669" indent="0">
              <a:buNone/>
              <a:defRPr sz="2002"/>
            </a:lvl7pPr>
            <a:lvl8pPr marL="3203280" indent="0">
              <a:buNone/>
              <a:defRPr sz="2002"/>
            </a:lvl8pPr>
            <a:lvl9pPr marL="3660892" indent="0">
              <a:buNone/>
              <a:defRPr sz="2002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787" y="1544641"/>
            <a:ext cx="2952136" cy="286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611" indent="0">
              <a:buNone/>
              <a:defRPr sz="1401"/>
            </a:lvl2pPr>
            <a:lvl3pPr marL="915223" indent="0">
              <a:buNone/>
              <a:defRPr sz="1201"/>
            </a:lvl3pPr>
            <a:lvl4pPr marL="1372834" indent="0">
              <a:buNone/>
              <a:defRPr sz="1001"/>
            </a:lvl4pPr>
            <a:lvl5pPr marL="1830446" indent="0">
              <a:buNone/>
              <a:defRPr sz="1001"/>
            </a:lvl5pPr>
            <a:lvl6pPr marL="2288057" indent="0">
              <a:buNone/>
              <a:defRPr sz="1001"/>
            </a:lvl6pPr>
            <a:lvl7pPr marL="2745669" indent="0">
              <a:buNone/>
              <a:defRPr sz="1001"/>
            </a:lvl7pPr>
            <a:lvl8pPr marL="3203280" indent="0">
              <a:buNone/>
              <a:defRPr sz="1001"/>
            </a:lvl8pPr>
            <a:lvl9pPr marL="3660892" indent="0">
              <a:buNone/>
              <a:defRPr sz="100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38588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9198" y="1370015"/>
            <a:ext cx="7893547" cy="326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86416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9358" y="274640"/>
            <a:ext cx="1973387" cy="4362450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9198" y="274640"/>
            <a:ext cx="5767628" cy="43624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002356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992" y="842967"/>
            <a:ext cx="6863954" cy="1792287"/>
          </a:xfrm>
          <a:prstGeom prst="rect">
            <a:avLst/>
          </a:prstGeom>
        </p:spPr>
        <p:txBody>
          <a:bodyPr anchor="b"/>
          <a:lstStyle>
            <a:lvl1pPr algn="ctr">
              <a:defRPr sz="6005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992" y="2703513"/>
            <a:ext cx="6863954" cy="12430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2"/>
            </a:lvl1pPr>
            <a:lvl2pPr marL="457611" indent="0" algn="ctr">
              <a:buNone/>
              <a:defRPr sz="2002"/>
            </a:lvl2pPr>
            <a:lvl3pPr marL="915223" indent="0" algn="ctr">
              <a:buNone/>
              <a:defRPr sz="1802"/>
            </a:lvl3pPr>
            <a:lvl4pPr marL="1372834" indent="0" algn="ctr">
              <a:buNone/>
              <a:defRPr sz="1601"/>
            </a:lvl4pPr>
            <a:lvl5pPr marL="1830446" indent="0" algn="ctr">
              <a:buNone/>
              <a:defRPr sz="1601"/>
            </a:lvl5pPr>
            <a:lvl6pPr marL="2288057" indent="0" algn="ctr">
              <a:buNone/>
              <a:defRPr sz="1601"/>
            </a:lvl6pPr>
            <a:lvl7pPr marL="2745669" indent="0" algn="ctr">
              <a:buNone/>
              <a:defRPr sz="1601"/>
            </a:lvl7pPr>
            <a:lvl8pPr marL="3203280" indent="0" algn="ctr">
              <a:buNone/>
              <a:defRPr sz="1601"/>
            </a:lvl8pPr>
            <a:lvl9pPr marL="3660892" indent="0" algn="ctr">
              <a:buNone/>
              <a:defRPr sz="1601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33443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9198" y="1370015"/>
            <a:ext cx="789354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74837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4431" y="1282700"/>
            <a:ext cx="7893547" cy="2141538"/>
          </a:xfrm>
          <a:prstGeom prst="rect">
            <a:avLst/>
          </a:prstGeom>
        </p:spPr>
        <p:txBody>
          <a:bodyPr anchor="b"/>
          <a:lstStyle>
            <a:lvl1pPr>
              <a:defRPr sz="6005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4431" y="3444878"/>
            <a:ext cx="7893547" cy="1127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2">
                <a:solidFill>
                  <a:schemeClr val="tx1">
                    <a:tint val="75000"/>
                  </a:schemeClr>
                </a:solidFill>
              </a:defRPr>
            </a:lvl1pPr>
            <a:lvl2pPr marL="457611" indent="0">
              <a:buNone/>
              <a:defRPr sz="2002">
                <a:solidFill>
                  <a:schemeClr val="tx1">
                    <a:tint val="75000"/>
                  </a:schemeClr>
                </a:solidFill>
              </a:defRPr>
            </a:lvl2pPr>
            <a:lvl3pPr marL="915223" indent="0">
              <a:buNone/>
              <a:defRPr sz="1802">
                <a:solidFill>
                  <a:schemeClr val="tx1">
                    <a:tint val="75000"/>
                  </a:schemeClr>
                </a:solidFill>
              </a:defRPr>
            </a:lvl3pPr>
            <a:lvl4pPr marL="137283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3044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805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566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328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6089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69111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9196" y="1370015"/>
            <a:ext cx="387050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52237" y="1370015"/>
            <a:ext cx="3870507" cy="326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7608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04E7D01-7522-4533-7D4E-B0C27367A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57" y="839449"/>
            <a:ext cx="3133524" cy="4211796"/>
          </a:xfrm>
          <a:prstGeom prst="rect">
            <a:avLst/>
          </a:prstGeom>
        </p:spPr>
      </p:pic>
      <p:pic>
        <p:nvPicPr>
          <p:cNvPr id="3" name="Google Shape;12;p2">
            <a:extLst>
              <a:ext uri="{FF2B5EF4-FFF2-40B4-BE49-F238E27FC236}">
                <a16:creationId xmlns:a16="http://schemas.microsoft.com/office/drawing/2014/main" xmlns="" id="{8E723AE6-BAAF-7240-BA47-69EF896A0CA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4987" cy="96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;p2">
            <a:extLst>
              <a:ext uri="{FF2B5EF4-FFF2-40B4-BE49-F238E27FC236}">
                <a16:creationId xmlns:a16="http://schemas.microsoft.com/office/drawing/2014/main" xmlns="" id="{EFC57E63-33C5-2985-0768-023CBEC5FA3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b="95270"/>
          <a:stretch/>
        </p:blipFill>
        <p:spPr>
          <a:xfrm>
            <a:off x="0" y="5102544"/>
            <a:ext cx="9164987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9C4117B-FC2C-4CF5-84C1-2BC80B0B896F}"/>
              </a:ext>
            </a:extLst>
          </p:cNvPr>
          <p:cNvSpPr/>
          <p:nvPr userDrawn="1"/>
        </p:nvSpPr>
        <p:spPr>
          <a:xfrm>
            <a:off x="4159770" y="232348"/>
            <a:ext cx="1244183" cy="607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93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786" y="1262065"/>
            <a:ext cx="3872095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2" b="1"/>
            </a:lvl1pPr>
            <a:lvl2pPr marL="457611" indent="0">
              <a:buNone/>
              <a:defRPr sz="2002" b="1"/>
            </a:lvl2pPr>
            <a:lvl3pPr marL="915223" indent="0">
              <a:buNone/>
              <a:defRPr sz="1802" b="1"/>
            </a:lvl3pPr>
            <a:lvl4pPr marL="1372834" indent="0">
              <a:buNone/>
              <a:defRPr sz="1601" b="1"/>
            </a:lvl4pPr>
            <a:lvl5pPr marL="1830446" indent="0">
              <a:buNone/>
              <a:defRPr sz="1601" b="1"/>
            </a:lvl5pPr>
            <a:lvl6pPr marL="2288057" indent="0">
              <a:buNone/>
              <a:defRPr sz="1601" b="1"/>
            </a:lvl6pPr>
            <a:lvl7pPr marL="2745669" indent="0">
              <a:buNone/>
              <a:defRPr sz="1601" b="1"/>
            </a:lvl7pPr>
            <a:lvl8pPr marL="3203280" indent="0">
              <a:buNone/>
              <a:defRPr sz="1601" b="1"/>
            </a:lvl8pPr>
            <a:lvl9pPr marL="3660892" indent="0">
              <a:buNone/>
              <a:defRPr sz="160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786" y="1881190"/>
            <a:ext cx="3872095" cy="2765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33169" y="1262065"/>
            <a:ext cx="389116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2" b="1"/>
            </a:lvl1pPr>
            <a:lvl2pPr marL="457611" indent="0">
              <a:buNone/>
              <a:defRPr sz="2002" b="1"/>
            </a:lvl2pPr>
            <a:lvl3pPr marL="915223" indent="0">
              <a:buNone/>
              <a:defRPr sz="1802" b="1"/>
            </a:lvl3pPr>
            <a:lvl4pPr marL="1372834" indent="0">
              <a:buNone/>
              <a:defRPr sz="1601" b="1"/>
            </a:lvl4pPr>
            <a:lvl5pPr marL="1830446" indent="0">
              <a:buNone/>
              <a:defRPr sz="1601" b="1"/>
            </a:lvl5pPr>
            <a:lvl6pPr marL="2288057" indent="0">
              <a:buNone/>
              <a:defRPr sz="1601" b="1"/>
            </a:lvl6pPr>
            <a:lvl7pPr marL="2745669" indent="0">
              <a:buNone/>
              <a:defRPr sz="1601" b="1"/>
            </a:lvl7pPr>
            <a:lvl8pPr marL="3203280" indent="0">
              <a:buNone/>
              <a:defRPr sz="1601" b="1"/>
            </a:lvl8pPr>
            <a:lvl9pPr marL="3660892" indent="0">
              <a:buNone/>
              <a:defRPr sz="160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33169" y="1881190"/>
            <a:ext cx="3891163" cy="2765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017717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94351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04E7D01-7522-4533-7D4E-B0C27367A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57" y="839449"/>
            <a:ext cx="3133524" cy="421179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9C4117B-FC2C-4CF5-84C1-2BC80B0B896F}"/>
              </a:ext>
            </a:extLst>
          </p:cNvPr>
          <p:cNvSpPr/>
          <p:nvPr userDrawn="1"/>
        </p:nvSpPr>
        <p:spPr>
          <a:xfrm>
            <a:off x="4159770" y="232348"/>
            <a:ext cx="1244183" cy="607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279E462-3709-9170-EED7-80038EB49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52"/>
          <a:stretch/>
        </p:blipFill>
        <p:spPr>
          <a:xfrm>
            <a:off x="2" y="4831773"/>
            <a:ext cx="9151937" cy="316491"/>
          </a:xfrm>
          <a:prstGeom prst="rect">
            <a:avLst/>
          </a:prstGeom>
          <a:noFill/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EE8130E0-B8C6-2C48-EB16-647649045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208" b="77576"/>
          <a:stretch/>
        </p:blipFill>
        <p:spPr>
          <a:xfrm>
            <a:off x="0" y="84230"/>
            <a:ext cx="9151938" cy="77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40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1">
          <p15:clr>
            <a:srgbClr val="FBAE40"/>
          </p15:clr>
        </p15:guide>
        <p15:guide id="2" pos="2882">
          <p15:clr>
            <a:srgbClr val="FBAE40"/>
          </p15:clr>
        </p15:guide>
        <p15:guide id="3" orient="horz" pos="102">
          <p15:clr>
            <a:srgbClr val="FBAE40"/>
          </p15:clr>
        </p15:guide>
        <p15:guide id="4" pos="2202">
          <p15:clr>
            <a:srgbClr val="FBAE40"/>
          </p15:clr>
        </p15:guide>
        <p15:guide id="5" pos="358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342902"/>
            <a:ext cx="2952136" cy="1201738"/>
          </a:xfrm>
          <a:prstGeom prst="rect">
            <a:avLst/>
          </a:prstGeom>
        </p:spPr>
        <p:txBody>
          <a:bodyPr anchor="b"/>
          <a:lstStyle>
            <a:lvl1pPr>
              <a:defRPr sz="3203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91163" y="741364"/>
            <a:ext cx="4633169" cy="3659187"/>
          </a:xfrm>
          <a:prstGeom prst="rect">
            <a:avLst/>
          </a:prstGeom>
        </p:spPr>
        <p:txBody>
          <a:bodyPr/>
          <a:lstStyle>
            <a:lvl1pPr>
              <a:defRPr sz="3203"/>
            </a:lvl1pPr>
            <a:lvl2pPr>
              <a:defRPr sz="2803"/>
            </a:lvl2pPr>
            <a:lvl3pPr>
              <a:defRPr sz="2402"/>
            </a:lvl3pPr>
            <a:lvl4pPr>
              <a:defRPr sz="2002"/>
            </a:lvl4pPr>
            <a:lvl5pPr>
              <a:defRPr sz="2002"/>
            </a:lvl5pPr>
            <a:lvl6pPr>
              <a:defRPr sz="2002"/>
            </a:lvl6pPr>
            <a:lvl7pPr>
              <a:defRPr sz="2002"/>
            </a:lvl7pPr>
            <a:lvl8pPr>
              <a:defRPr sz="2002"/>
            </a:lvl8pPr>
            <a:lvl9pPr>
              <a:defRPr sz="2002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787" y="1544641"/>
            <a:ext cx="2952136" cy="286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611" indent="0">
              <a:buNone/>
              <a:defRPr sz="1401"/>
            </a:lvl2pPr>
            <a:lvl3pPr marL="915223" indent="0">
              <a:buNone/>
              <a:defRPr sz="1201"/>
            </a:lvl3pPr>
            <a:lvl4pPr marL="1372834" indent="0">
              <a:buNone/>
              <a:defRPr sz="1001"/>
            </a:lvl4pPr>
            <a:lvl5pPr marL="1830446" indent="0">
              <a:buNone/>
              <a:defRPr sz="1001"/>
            </a:lvl5pPr>
            <a:lvl6pPr marL="2288057" indent="0">
              <a:buNone/>
              <a:defRPr sz="1001"/>
            </a:lvl6pPr>
            <a:lvl7pPr marL="2745669" indent="0">
              <a:buNone/>
              <a:defRPr sz="1001"/>
            </a:lvl7pPr>
            <a:lvl8pPr marL="3203280" indent="0">
              <a:buNone/>
              <a:defRPr sz="1001"/>
            </a:lvl8pPr>
            <a:lvl9pPr marL="3660892" indent="0">
              <a:buNone/>
              <a:defRPr sz="100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890445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342902"/>
            <a:ext cx="2952136" cy="1201738"/>
          </a:xfrm>
          <a:prstGeom prst="rect">
            <a:avLst/>
          </a:prstGeom>
        </p:spPr>
        <p:txBody>
          <a:bodyPr anchor="b"/>
          <a:lstStyle>
            <a:lvl1pPr>
              <a:defRPr sz="3203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91163" y="741364"/>
            <a:ext cx="4633169" cy="3659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3"/>
            </a:lvl1pPr>
            <a:lvl2pPr marL="457611" indent="0">
              <a:buNone/>
              <a:defRPr sz="2803"/>
            </a:lvl2pPr>
            <a:lvl3pPr marL="915223" indent="0">
              <a:buNone/>
              <a:defRPr sz="2402"/>
            </a:lvl3pPr>
            <a:lvl4pPr marL="1372834" indent="0">
              <a:buNone/>
              <a:defRPr sz="2002"/>
            </a:lvl4pPr>
            <a:lvl5pPr marL="1830446" indent="0">
              <a:buNone/>
              <a:defRPr sz="2002"/>
            </a:lvl5pPr>
            <a:lvl6pPr marL="2288057" indent="0">
              <a:buNone/>
              <a:defRPr sz="2002"/>
            </a:lvl6pPr>
            <a:lvl7pPr marL="2745669" indent="0">
              <a:buNone/>
              <a:defRPr sz="2002"/>
            </a:lvl7pPr>
            <a:lvl8pPr marL="3203280" indent="0">
              <a:buNone/>
              <a:defRPr sz="2002"/>
            </a:lvl8pPr>
            <a:lvl9pPr marL="3660892" indent="0">
              <a:buNone/>
              <a:defRPr sz="2002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787" y="1544641"/>
            <a:ext cx="2952136" cy="286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611" indent="0">
              <a:buNone/>
              <a:defRPr sz="1401"/>
            </a:lvl2pPr>
            <a:lvl3pPr marL="915223" indent="0">
              <a:buNone/>
              <a:defRPr sz="1201"/>
            </a:lvl3pPr>
            <a:lvl4pPr marL="1372834" indent="0">
              <a:buNone/>
              <a:defRPr sz="1001"/>
            </a:lvl4pPr>
            <a:lvl5pPr marL="1830446" indent="0">
              <a:buNone/>
              <a:defRPr sz="1001"/>
            </a:lvl5pPr>
            <a:lvl6pPr marL="2288057" indent="0">
              <a:buNone/>
              <a:defRPr sz="1001"/>
            </a:lvl6pPr>
            <a:lvl7pPr marL="2745669" indent="0">
              <a:buNone/>
              <a:defRPr sz="1001"/>
            </a:lvl7pPr>
            <a:lvl8pPr marL="3203280" indent="0">
              <a:buNone/>
              <a:defRPr sz="1001"/>
            </a:lvl8pPr>
            <a:lvl9pPr marL="3660892" indent="0">
              <a:buNone/>
              <a:defRPr sz="100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011677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198" y="274641"/>
            <a:ext cx="7893547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9198" y="1370015"/>
            <a:ext cx="7893547" cy="326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77452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9358" y="274640"/>
            <a:ext cx="1973387" cy="4362450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9198" y="274640"/>
            <a:ext cx="5767628" cy="43624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763033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E4ED1B-D8D0-0D83-8C78-0392967D1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992" y="842552"/>
            <a:ext cx="6863954" cy="1792358"/>
          </a:xfrm>
        </p:spPr>
        <p:txBody>
          <a:bodyPr anchor="b"/>
          <a:lstStyle>
            <a:lvl1pPr algn="ctr">
              <a:defRPr sz="4504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A3D8F3C-366E-C7A6-AB4D-89DC566FF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992" y="2704030"/>
            <a:ext cx="6863954" cy="1242971"/>
          </a:xfrm>
        </p:spPr>
        <p:txBody>
          <a:bodyPr/>
          <a:lstStyle>
            <a:lvl1pPr marL="0" indent="0" algn="ctr">
              <a:buNone/>
              <a:defRPr sz="1802"/>
            </a:lvl1pPr>
            <a:lvl2pPr marL="343220" indent="0" algn="ctr">
              <a:buNone/>
              <a:defRPr sz="1501"/>
            </a:lvl2pPr>
            <a:lvl3pPr marL="686440" indent="0" algn="ctr">
              <a:buNone/>
              <a:defRPr sz="1351"/>
            </a:lvl3pPr>
            <a:lvl4pPr marL="1029660" indent="0" algn="ctr">
              <a:buNone/>
              <a:defRPr sz="1201"/>
            </a:lvl4pPr>
            <a:lvl5pPr marL="1372880" indent="0" algn="ctr">
              <a:buNone/>
              <a:defRPr sz="1201"/>
            </a:lvl5pPr>
            <a:lvl6pPr marL="1716100" indent="0" algn="ctr">
              <a:buNone/>
              <a:defRPr sz="1201"/>
            </a:lvl6pPr>
            <a:lvl7pPr marL="2059320" indent="0" algn="ctr">
              <a:buNone/>
              <a:defRPr sz="1201"/>
            </a:lvl7pPr>
            <a:lvl8pPr marL="2402540" indent="0" algn="ctr">
              <a:buNone/>
              <a:defRPr sz="1201"/>
            </a:lvl8pPr>
            <a:lvl9pPr marL="2745760" indent="0" algn="ctr">
              <a:buNone/>
              <a:defRPr sz="1201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E8205A-73EA-A608-0537-2E1DD473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D19B330-DAE4-9040-3D84-C666B7D3E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48DA7A-BC28-2505-F663-5C7C4709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87824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84291A-0A92-7040-B922-E27D1FB4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446AB92-86DE-C2C7-D1D1-79F46AE48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AECFC11-4DDB-AA9B-D901-B00C4F44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D62DB95-4CD4-4D46-4106-2A420E59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F91A34A-9734-75AC-A5C5-8B03312B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390359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D73C35-0951-C8C7-C0AF-A1E0F027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29" y="1283491"/>
            <a:ext cx="7893547" cy="2141534"/>
          </a:xfrm>
        </p:spPr>
        <p:txBody>
          <a:bodyPr anchor="b"/>
          <a:lstStyle>
            <a:lvl1pPr>
              <a:defRPr sz="4504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5DD5074-CF02-E10A-F251-62434CC26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429" y="3445285"/>
            <a:ext cx="7893547" cy="1126182"/>
          </a:xfrm>
        </p:spPr>
        <p:txBody>
          <a:bodyPr/>
          <a:lstStyle>
            <a:lvl1pPr marL="0" indent="0">
              <a:buNone/>
              <a:defRPr sz="1802">
                <a:solidFill>
                  <a:schemeClr val="tx1">
                    <a:tint val="75000"/>
                  </a:schemeClr>
                </a:solidFill>
              </a:defRPr>
            </a:lvl1pPr>
            <a:lvl2pPr marL="343220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2pPr>
            <a:lvl3pPr marL="68644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966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288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610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93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254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576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66EE36C-0C17-AED5-BE64-6A45979CC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762957B-FEE6-AD77-BC7D-98FE6BB31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667A376-F8A6-A5EB-9EF9-514F505A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262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342902"/>
            <a:ext cx="2952136" cy="1201738"/>
          </a:xfrm>
          <a:prstGeom prst="rect">
            <a:avLst/>
          </a:prstGeom>
        </p:spPr>
        <p:txBody>
          <a:bodyPr anchor="b"/>
          <a:lstStyle>
            <a:lvl1pPr>
              <a:defRPr sz="3203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91163" y="741364"/>
            <a:ext cx="4633169" cy="3659187"/>
          </a:xfrm>
          <a:prstGeom prst="rect">
            <a:avLst/>
          </a:prstGeom>
        </p:spPr>
        <p:txBody>
          <a:bodyPr/>
          <a:lstStyle>
            <a:lvl1pPr>
              <a:defRPr sz="3203"/>
            </a:lvl1pPr>
            <a:lvl2pPr>
              <a:defRPr sz="2803"/>
            </a:lvl2pPr>
            <a:lvl3pPr>
              <a:defRPr sz="2402"/>
            </a:lvl3pPr>
            <a:lvl4pPr>
              <a:defRPr sz="2002"/>
            </a:lvl4pPr>
            <a:lvl5pPr>
              <a:defRPr sz="2002"/>
            </a:lvl5pPr>
            <a:lvl6pPr>
              <a:defRPr sz="2002"/>
            </a:lvl6pPr>
            <a:lvl7pPr>
              <a:defRPr sz="2002"/>
            </a:lvl7pPr>
            <a:lvl8pPr>
              <a:defRPr sz="2002"/>
            </a:lvl8pPr>
            <a:lvl9pPr>
              <a:defRPr sz="2002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787" y="1544641"/>
            <a:ext cx="2952136" cy="286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611" indent="0">
              <a:buNone/>
              <a:defRPr sz="1401"/>
            </a:lvl2pPr>
            <a:lvl3pPr marL="915223" indent="0">
              <a:buNone/>
              <a:defRPr sz="1201"/>
            </a:lvl3pPr>
            <a:lvl4pPr marL="1372834" indent="0">
              <a:buNone/>
              <a:defRPr sz="1001"/>
            </a:lvl4pPr>
            <a:lvl5pPr marL="1830446" indent="0">
              <a:buNone/>
              <a:defRPr sz="1001"/>
            </a:lvl5pPr>
            <a:lvl6pPr marL="2288057" indent="0">
              <a:buNone/>
              <a:defRPr sz="1001"/>
            </a:lvl6pPr>
            <a:lvl7pPr marL="2745669" indent="0">
              <a:buNone/>
              <a:defRPr sz="1001"/>
            </a:lvl7pPr>
            <a:lvl8pPr marL="3203280" indent="0">
              <a:buNone/>
              <a:defRPr sz="1001"/>
            </a:lvl8pPr>
            <a:lvl9pPr marL="3660892" indent="0">
              <a:buNone/>
              <a:defRPr sz="100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354152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128E64-ED90-4492-CDFC-723F78D42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5F38887-8D2A-359A-E9B8-4AC5FA207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196" y="1370486"/>
            <a:ext cx="3889574" cy="326652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38FAEB8-5FF9-66C7-0906-044181EB0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3168" y="1370486"/>
            <a:ext cx="3889574" cy="326652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A5D30F3-0A7C-B399-78BB-57B861BB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58870CB-0B1A-ABB9-9088-DB3E4BE8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8881A72-CC56-A64B-D1A0-CD5A54DA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2332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982965-A6C9-C1B4-4C79-092AD881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8" y="274098"/>
            <a:ext cx="7893547" cy="99509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865C0B8-7E7C-80AA-FF27-D633F8698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388" y="1262040"/>
            <a:ext cx="3871698" cy="61850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F97ACB7-9742-DC8B-47C3-1DA3DC6F2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388" y="1880546"/>
            <a:ext cx="3871698" cy="276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D9027F8-0E3F-EB56-FE58-81AF722E5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33168" y="1262040"/>
            <a:ext cx="3890766" cy="61850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1B91D592-B3FA-3408-3736-931FD81EE8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33168" y="1880546"/>
            <a:ext cx="3890766" cy="276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2FEAA46-119C-A3D5-96F8-034E9858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A31F6A96-C56C-7B68-CD13-C6898918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B05D9BF-2628-FC84-6ED3-783F3EA4A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32027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44BA8B-206B-B367-8EE2-18CC25A6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26BD158-93B8-D062-1880-FBC7D3FAA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A2C4D56-DBA4-3FDC-8A5B-A7D703B42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6DA408C-A0E1-5F37-92F0-6AD616C8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04893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754299D-8C16-7570-9F96-43BB289BF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B1CAC33-BAB4-8D77-76B0-012BA0DF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DCE0CFB-62D0-BAEF-0F56-E3102619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851025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F060DD-AA5B-D771-20B2-50ABADEF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8" y="343218"/>
            <a:ext cx="2951738" cy="1201261"/>
          </a:xfrm>
        </p:spPr>
        <p:txBody>
          <a:bodyPr anchor="b"/>
          <a:lstStyle>
            <a:lvl1pPr>
              <a:defRPr sz="2402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4330A44-8601-FFFD-FA6C-D93DC793A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765" y="741255"/>
            <a:ext cx="4633169" cy="3658604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C0B93E5-F5FB-9B6E-F381-BBB93BBF7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88" y="1544479"/>
            <a:ext cx="2951738" cy="2861338"/>
          </a:xfrm>
        </p:spPr>
        <p:txBody>
          <a:bodyPr/>
          <a:lstStyle>
            <a:lvl1pPr marL="0" indent="0">
              <a:buNone/>
              <a:defRPr sz="1201"/>
            </a:lvl1pPr>
            <a:lvl2pPr marL="343220" indent="0">
              <a:buNone/>
              <a:defRPr sz="1051"/>
            </a:lvl2pPr>
            <a:lvl3pPr marL="686440" indent="0">
              <a:buNone/>
              <a:defRPr sz="901"/>
            </a:lvl3pPr>
            <a:lvl4pPr marL="1029660" indent="0">
              <a:buNone/>
              <a:defRPr sz="751"/>
            </a:lvl4pPr>
            <a:lvl5pPr marL="1372880" indent="0">
              <a:buNone/>
              <a:defRPr sz="751"/>
            </a:lvl5pPr>
            <a:lvl6pPr marL="1716100" indent="0">
              <a:buNone/>
              <a:defRPr sz="751"/>
            </a:lvl6pPr>
            <a:lvl7pPr marL="2059320" indent="0">
              <a:buNone/>
              <a:defRPr sz="751"/>
            </a:lvl7pPr>
            <a:lvl8pPr marL="2402540" indent="0">
              <a:buNone/>
              <a:defRPr sz="751"/>
            </a:lvl8pPr>
            <a:lvl9pPr marL="2745760" indent="0">
              <a:buNone/>
              <a:defRPr sz="75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565EC89-26B4-B027-4036-E45449F2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DA912F2-AE5A-6594-6473-75611155B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6140878-239A-8FAE-0466-E81EF735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10887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5BE3CA6-70F9-B869-4A00-243F1B34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8" y="343218"/>
            <a:ext cx="2951738" cy="1201261"/>
          </a:xfrm>
        </p:spPr>
        <p:txBody>
          <a:bodyPr anchor="b"/>
          <a:lstStyle>
            <a:lvl1pPr>
              <a:defRPr sz="2402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E7D1693-DB3F-B424-79FD-68C9BEB88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90765" y="741255"/>
            <a:ext cx="4633169" cy="3658604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FCFD9DD-4BB4-47D0-EC1F-C01D6C55A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388" y="1544479"/>
            <a:ext cx="2951738" cy="2861338"/>
          </a:xfrm>
        </p:spPr>
        <p:txBody>
          <a:bodyPr/>
          <a:lstStyle>
            <a:lvl1pPr marL="0" indent="0">
              <a:buNone/>
              <a:defRPr sz="1201"/>
            </a:lvl1pPr>
            <a:lvl2pPr marL="343220" indent="0">
              <a:buNone/>
              <a:defRPr sz="1051"/>
            </a:lvl2pPr>
            <a:lvl3pPr marL="686440" indent="0">
              <a:buNone/>
              <a:defRPr sz="901"/>
            </a:lvl3pPr>
            <a:lvl4pPr marL="1029660" indent="0">
              <a:buNone/>
              <a:defRPr sz="751"/>
            </a:lvl4pPr>
            <a:lvl5pPr marL="1372880" indent="0">
              <a:buNone/>
              <a:defRPr sz="751"/>
            </a:lvl5pPr>
            <a:lvl6pPr marL="1716100" indent="0">
              <a:buNone/>
              <a:defRPr sz="751"/>
            </a:lvl6pPr>
            <a:lvl7pPr marL="2059320" indent="0">
              <a:buNone/>
              <a:defRPr sz="751"/>
            </a:lvl7pPr>
            <a:lvl8pPr marL="2402540" indent="0">
              <a:buNone/>
              <a:defRPr sz="751"/>
            </a:lvl8pPr>
            <a:lvl9pPr marL="2745760" indent="0">
              <a:buNone/>
              <a:defRPr sz="75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E27C048-6F85-8E7E-1E74-88704ACD1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9A3513A-9F84-CD78-B08D-E9D4DB593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C40A9B3-17C6-F804-145F-119B91A3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00693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677F9A-F788-1767-6C5F-2B79F5FA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99D40B7-7F48-2EE7-F15D-DE45170B7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737383D-56D4-98A0-B261-3CA40CC2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C3B5CC-8DFB-AEFB-E393-83DFF923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9031BCF-CCC6-9C8F-BB6A-1CCE9A102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90216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369B3B2-B7E7-1B4E-F07E-455B5B740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9355" y="274097"/>
            <a:ext cx="1973387" cy="436291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F2CA8BC-2DD6-E20F-D494-B1ECC8646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196" y="274097"/>
            <a:ext cx="5805761" cy="436291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4E7002A-290D-650A-4C9B-8ACC4A38E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E60A26B-C0C1-5C3D-5B42-EFA3920D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FD8DDBA-4162-4AD1-39F3-010B782E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741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87" y="342902"/>
            <a:ext cx="2952136" cy="1201738"/>
          </a:xfrm>
          <a:prstGeom prst="rect">
            <a:avLst/>
          </a:prstGeom>
        </p:spPr>
        <p:txBody>
          <a:bodyPr anchor="b"/>
          <a:lstStyle>
            <a:lvl1pPr>
              <a:defRPr sz="3203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91163" y="741364"/>
            <a:ext cx="4633169" cy="3659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3"/>
            </a:lvl1pPr>
            <a:lvl2pPr marL="457611" indent="0">
              <a:buNone/>
              <a:defRPr sz="2803"/>
            </a:lvl2pPr>
            <a:lvl3pPr marL="915223" indent="0">
              <a:buNone/>
              <a:defRPr sz="2402"/>
            </a:lvl3pPr>
            <a:lvl4pPr marL="1372834" indent="0">
              <a:buNone/>
              <a:defRPr sz="2002"/>
            </a:lvl4pPr>
            <a:lvl5pPr marL="1830446" indent="0">
              <a:buNone/>
              <a:defRPr sz="2002"/>
            </a:lvl5pPr>
            <a:lvl6pPr marL="2288057" indent="0">
              <a:buNone/>
              <a:defRPr sz="2002"/>
            </a:lvl6pPr>
            <a:lvl7pPr marL="2745669" indent="0">
              <a:buNone/>
              <a:defRPr sz="2002"/>
            </a:lvl7pPr>
            <a:lvl8pPr marL="3203280" indent="0">
              <a:buNone/>
              <a:defRPr sz="2002"/>
            </a:lvl8pPr>
            <a:lvl9pPr marL="3660892" indent="0">
              <a:buNone/>
              <a:defRPr sz="2002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787" y="1544641"/>
            <a:ext cx="2952136" cy="286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611" indent="0">
              <a:buNone/>
              <a:defRPr sz="1401"/>
            </a:lvl2pPr>
            <a:lvl3pPr marL="915223" indent="0">
              <a:buNone/>
              <a:defRPr sz="1201"/>
            </a:lvl3pPr>
            <a:lvl4pPr marL="1372834" indent="0">
              <a:buNone/>
              <a:defRPr sz="1001"/>
            </a:lvl4pPr>
            <a:lvl5pPr marL="1830446" indent="0">
              <a:buNone/>
              <a:defRPr sz="1001"/>
            </a:lvl5pPr>
            <a:lvl6pPr marL="2288057" indent="0">
              <a:buNone/>
              <a:defRPr sz="1001"/>
            </a:lvl6pPr>
            <a:lvl7pPr marL="2745669" indent="0">
              <a:buNone/>
              <a:defRPr sz="1001"/>
            </a:lvl7pPr>
            <a:lvl8pPr marL="3203280" indent="0">
              <a:buNone/>
              <a:defRPr sz="1001"/>
            </a:lvl8pPr>
            <a:lvl9pPr marL="3660892" indent="0">
              <a:buNone/>
              <a:defRPr sz="100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9196" y="4772025"/>
            <a:ext cx="2059186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31582" y="4772025"/>
            <a:ext cx="3088779" cy="273050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9573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63556" y="4772025"/>
            <a:ext cx="2059186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633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p:hf hdr="0" ft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 userDrawn="1">
          <p15:clr>
            <a:srgbClr val="F26B43"/>
          </p15:clr>
        </p15:guide>
        <p15:guide id="2" pos="288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9197" y="274099"/>
            <a:ext cx="7893547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197" y="1370486"/>
            <a:ext cx="7893547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9196" y="4771679"/>
            <a:ext cx="205918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6466A-28AC-4702-9EDF-736207B4A6F0}" type="datetime1">
              <a:rPr lang="es-PE" smtClean="0">
                <a:solidFill>
                  <a:prstClr val="black">
                    <a:tint val="75000"/>
                  </a:prstClr>
                </a:solidFill>
              </a:rPr>
              <a:t>28/02/2023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1580" y="4771679"/>
            <a:ext cx="3088779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556" y="4771679"/>
            <a:ext cx="205918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>
            <a:off x="0" y="1"/>
            <a:ext cx="9150202" cy="5791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 rot="10800000">
            <a:off x="0" y="4175490"/>
            <a:ext cx="9150202" cy="9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8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  <p:sldLayoutId id="2147484491" r:id="rId12"/>
    <p:sldLayoutId id="2147484492" r:id="rId13"/>
    <p:sldLayoutId id="2147484493" r:id="rId14"/>
    <p:sldLayoutId id="2147484494" r:id="rId15"/>
    <p:sldLayoutId id="2147484495" r:id="rId16"/>
  </p:sldLayoutIdLst>
  <p:hf hdr="0" ftr="0" dt="0"/>
  <p:txStyles>
    <p:titleStyle>
      <a:lvl1pPr algn="l" defTabSz="686445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12" indent="-171612" algn="l" defTabSz="686445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34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56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1279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501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724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947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169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392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2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5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8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90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13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35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58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81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63556" y="4772025"/>
            <a:ext cx="2059186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5651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</p:sldLayoutIdLst>
  <p:hf hdr="0" ft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9197" y="274099"/>
            <a:ext cx="7893547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197" y="1370486"/>
            <a:ext cx="7893547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9196" y="4771679"/>
            <a:ext cx="205918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1580" y="4771679"/>
            <a:ext cx="3088779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556" y="4771679"/>
            <a:ext cx="205918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>
            <a:off x="0" y="1"/>
            <a:ext cx="9150202" cy="5791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51"/>
          <a:stretch/>
        </p:blipFill>
        <p:spPr>
          <a:xfrm rot="10800000">
            <a:off x="0" y="4175490"/>
            <a:ext cx="9150202" cy="9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9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  <p:sldLayoutId id="2147484520" r:id="rId12"/>
    <p:sldLayoutId id="2147484521" r:id="rId13"/>
    <p:sldLayoutId id="2147484522" r:id="rId14"/>
    <p:sldLayoutId id="2147484523" r:id="rId15"/>
    <p:sldLayoutId id="2147484524" r:id="rId16"/>
  </p:sldLayoutIdLst>
  <p:hf hdr="0" ftr="0" dt="0"/>
  <p:txStyles>
    <p:titleStyle>
      <a:lvl1pPr algn="l" defTabSz="686445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12" indent="-171612" algn="l" defTabSz="686445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34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56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1279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501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724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947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169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392" indent="-171612" algn="l" defTabSz="6864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2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5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8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90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13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35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58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81" algn="l" defTabSz="68644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63556" y="4772025"/>
            <a:ext cx="2059186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5744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  <p:sldLayoutId id="2147484536" r:id="rId11"/>
  </p:sldLayoutIdLst>
  <p:hf hdr="0" ft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288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63556" y="4772025"/>
            <a:ext cx="2059186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7C58-D15D-432C-8390-60963580997B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0079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</p:sldLayoutIdLst>
  <p:hf hdr="0" ftr="0" dt="0"/>
  <p:txStyles>
    <p:titleStyle>
      <a:lvl1pPr algn="l" defTabSz="915223" rtl="0" eaLnBrk="1" latinLnBrk="0" hangingPunct="1">
        <a:lnSpc>
          <a:spcPct val="90000"/>
        </a:lnSpc>
        <a:spcBef>
          <a:spcPct val="0"/>
        </a:spcBef>
        <a:buNone/>
        <a:defRPr sz="44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806" indent="-228806" algn="l" defTabSz="9152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1pPr>
      <a:lvl2pPr marL="686417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2pPr>
      <a:lvl3pPr marL="1144029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0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2059252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516863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974475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432086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889698" indent="-228806" algn="l" defTabSz="9152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1pPr>
      <a:lvl2pPr marL="457611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915223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372834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30446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88057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745669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203280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660892" algn="l" defTabSz="915223" rtl="0" eaLnBrk="1" latinLnBrk="0" hangingPunct="1"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288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DE760ED-E2A8-1EDF-6E81-0A617060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6" y="274098"/>
            <a:ext cx="7893547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684C2A8-CAF8-C178-C7E7-59657A56D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96" y="1370486"/>
            <a:ext cx="7893547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9A6C4E7-7B89-3E5B-2B25-76912A96E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9196" y="4771678"/>
            <a:ext cx="205918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74F6-EAF4-496B-9680-494492DE8952}" type="datetimeFigureOut">
              <a:rPr lang="es-PE" smtClean="0"/>
              <a:t>28/02/2023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CDF5F2D-ADB9-F19C-5FF3-1BC2B1EB3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580" y="4771678"/>
            <a:ext cx="3088779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588F398-C066-127D-A88F-3208D1955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3556" y="4771678"/>
            <a:ext cx="205918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6577C-B7B2-45D8-8416-9B36A4D38EB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0117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</p:sldLayoutIdLst>
  <p:txStyles>
    <p:titleStyle>
      <a:lvl1pPr algn="l" defTabSz="686440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10" indent="-171610" algn="l" defTabSz="68644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30" indent="-171610" algn="l" defTabSz="6864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50" indent="-171610" algn="l" defTabSz="6864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1270" indent="-171610" algn="l" defTabSz="6864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90" indent="-171610" algn="l" defTabSz="6864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710" indent="-171610" algn="l" defTabSz="6864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930" indent="-171610" algn="l" defTabSz="6864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150" indent="-171610" algn="l" defTabSz="6864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370" indent="-171610" algn="l" defTabSz="68644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emf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06BE07E-56DC-F3FC-8E6A-06FE41B7DB09}"/>
              </a:ext>
            </a:extLst>
          </p:cNvPr>
          <p:cNvSpPr txBox="1"/>
          <p:nvPr/>
        </p:nvSpPr>
        <p:spPr>
          <a:xfrm>
            <a:off x="74285" y="1957289"/>
            <a:ext cx="2764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DELEGACIÓN DE FACULTADES EN MATERIA ECONÓMICA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Alex Alonso Contreras Miranda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Ministro de Economía y Finanzas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Enero 2023</a:t>
            </a:r>
          </a:p>
        </p:txBody>
      </p:sp>
    </p:spTree>
    <p:extLst>
      <p:ext uri="{BB962C8B-B14F-4D97-AF65-F5344CB8AC3E}">
        <p14:creationId xmlns:p14="http://schemas.microsoft.com/office/powerpoint/2010/main" val="156406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>
          <a:xfrm>
            <a:off x="7133766" y="4787271"/>
            <a:ext cx="2059186" cy="27409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xmlns="" id="{F3019583-A58C-0A3C-7F94-45E36E612EC6}"/>
              </a:ext>
            </a:extLst>
          </p:cNvPr>
          <p:cNvSpPr txBox="1"/>
          <p:nvPr/>
        </p:nvSpPr>
        <p:spPr>
          <a:xfrm>
            <a:off x="0" y="153759"/>
            <a:ext cx="9179418" cy="5390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640" tIns="34320" rIns="68640" bIns="34320" anchor="t" anchorCtr="1" compatLnSpc="1">
            <a:noAutofit/>
          </a:bodyPr>
          <a:lstStyle>
            <a:defPPr lvl="0">
              <a:defRPr lang="es-ES"/>
            </a:defPPr>
            <a:lvl1pPr algn="ctr" defTabSz="686447">
              <a:defRPr sz="2000" b="1" i="0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Se han aprobado más del 50% de las medidas del plan “Con Punche Perú”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5BD36873-09D8-A08F-EDF1-1C22D9BC82A4}"/>
              </a:ext>
            </a:extLst>
          </p:cNvPr>
          <p:cNvGrpSpPr/>
          <p:nvPr/>
        </p:nvGrpSpPr>
        <p:grpSpPr>
          <a:xfrm>
            <a:off x="128902" y="804088"/>
            <a:ext cx="2747257" cy="530039"/>
            <a:chOff x="1653069" y="1094941"/>
            <a:chExt cx="4051831" cy="922979"/>
          </a:xfrm>
          <a:solidFill>
            <a:srgbClr val="007434"/>
          </a:solidFill>
        </p:grpSpPr>
        <p:sp>
          <p:nvSpPr>
            <p:cNvPr id="23" name="Pentágono 15">
              <a:extLst>
                <a:ext uri="{FF2B5EF4-FFF2-40B4-BE49-F238E27FC236}">
                  <a16:creationId xmlns:a16="http://schemas.microsoft.com/office/drawing/2014/main" xmlns="" id="{F2FF5EE4-0E4A-3B9C-3334-E73356A1A36D}"/>
                </a:ext>
              </a:extLst>
            </p:cNvPr>
            <p:cNvSpPr/>
            <p:nvPr/>
          </p:nvSpPr>
          <p:spPr>
            <a:xfrm>
              <a:off x="2104691" y="1114073"/>
              <a:ext cx="3600209" cy="903847"/>
            </a:xfrm>
            <a:prstGeom prst="homePlate">
              <a:avLst>
                <a:gd name="adj" fmla="val 28484"/>
              </a:avLst>
            </a:prstGeom>
            <a:solidFill>
              <a:srgbClr val="007CC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xmlns="" id="{C2534B63-FD6C-AFC5-65D5-377807252ECC}"/>
                </a:ext>
              </a:extLst>
            </p:cNvPr>
            <p:cNvSpPr/>
            <p:nvPr/>
          </p:nvSpPr>
          <p:spPr>
            <a:xfrm>
              <a:off x="1653069" y="1094941"/>
              <a:ext cx="640027" cy="903847"/>
            </a:xfrm>
            <a:prstGeom prst="roundRect">
              <a:avLst/>
            </a:prstGeom>
            <a:solidFill>
              <a:srgbClr val="007CC6"/>
            </a:solidFill>
            <a:ln w="19050">
              <a:solidFill>
                <a:srgbClr val="FFFF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2B06183-7A94-3FF5-6207-B79BE7DE80E9}"/>
              </a:ext>
            </a:extLst>
          </p:cNvPr>
          <p:cNvGrpSpPr/>
          <p:nvPr/>
        </p:nvGrpSpPr>
        <p:grpSpPr>
          <a:xfrm>
            <a:off x="128902" y="791294"/>
            <a:ext cx="2755586" cy="4260742"/>
            <a:chOff x="128902" y="800625"/>
            <a:chExt cx="2755586" cy="4260742"/>
          </a:xfrm>
        </p:grpSpPr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xmlns="" id="{D1BAAAFC-E59D-2AA9-48EC-E8FFC7295BF0}"/>
                </a:ext>
              </a:extLst>
            </p:cNvPr>
            <p:cNvSpPr/>
            <p:nvPr/>
          </p:nvSpPr>
          <p:spPr>
            <a:xfrm>
              <a:off x="128902" y="1415568"/>
              <a:ext cx="2755586" cy="3645799"/>
            </a:xfrm>
            <a:prstGeom prst="roundRect">
              <a:avLst>
                <a:gd name="adj" fmla="val 49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t"/>
            <a:lstStyle/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Subvención extraordinaria para usuarios de los Programas JUNTOS, Pensión 65 y Contigo 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</a:t>
              </a: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D.U. Nº 002-2023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s-MX" sz="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Fortalecimiento del programa Olla comunes 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</a:t>
              </a: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D.U. Nº 002-2023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indent="-179388">
                <a:buFont typeface="+mj-lt"/>
                <a:buAutoNum type="arabicPeriod"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Acelerar el programa de masificación de gas natural 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</a:t>
              </a: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D.U. Nº 002-2023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s-MX" sz="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Aprueban bono de S/ 200 para funcionarios públicos, servidores y pensionistas 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D.U. </a:t>
              </a:r>
              <a:r>
                <a:rPr kumimoji="0" lang="es-MX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N°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026-2022)</a:t>
              </a:r>
            </a:p>
            <a:p>
              <a:pPr marL="228600" marR="0" lvl="0" indent="-22860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7 CuadroTexto">
              <a:extLst>
                <a:ext uri="{FF2B5EF4-FFF2-40B4-BE49-F238E27FC236}">
                  <a16:creationId xmlns:a16="http://schemas.microsoft.com/office/drawing/2014/main" xmlns="" id="{419D119C-5052-BAFC-07C7-9A651BB88740}"/>
                </a:ext>
              </a:extLst>
            </p:cNvPr>
            <p:cNvSpPr txBox="1"/>
            <p:nvPr/>
          </p:nvSpPr>
          <p:spPr>
            <a:xfrm>
              <a:off x="403445" y="800625"/>
              <a:ext cx="2441044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s-PE"/>
              </a:defPPr>
              <a:lvl1pPr>
                <a:defRPr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8445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Reactivación de la </a:t>
              </a:r>
            </a:p>
            <a:p>
              <a:pPr marL="0" marR="0" lvl="0" indent="0" algn="ctr" defTabSz="8445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economía familiar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xmlns="" id="{30056517-A373-7D23-DDCF-D5A4603E7B70}"/>
              </a:ext>
            </a:extLst>
          </p:cNvPr>
          <p:cNvGrpSpPr/>
          <p:nvPr/>
        </p:nvGrpSpPr>
        <p:grpSpPr>
          <a:xfrm>
            <a:off x="3132200" y="800624"/>
            <a:ext cx="2747257" cy="530039"/>
            <a:chOff x="1653069" y="1094941"/>
            <a:chExt cx="4051831" cy="922979"/>
          </a:xfrm>
          <a:solidFill>
            <a:srgbClr val="007434"/>
          </a:solidFill>
        </p:grpSpPr>
        <p:sp>
          <p:nvSpPr>
            <p:cNvPr id="46" name="Pentágono 15">
              <a:extLst>
                <a:ext uri="{FF2B5EF4-FFF2-40B4-BE49-F238E27FC236}">
                  <a16:creationId xmlns:a16="http://schemas.microsoft.com/office/drawing/2014/main" xmlns="" id="{66C75ABD-6B9A-17DC-7906-5AD89BF7B665}"/>
                </a:ext>
              </a:extLst>
            </p:cNvPr>
            <p:cNvSpPr/>
            <p:nvPr/>
          </p:nvSpPr>
          <p:spPr>
            <a:xfrm>
              <a:off x="2104691" y="1114073"/>
              <a:ext cx="3600209" cy="903847"/>
            </a:xfrm>
            <a:prstGeom prst="homePlate">
              <a:avLst>
                <a:gd name="adj" fmla="val 28484"/>
              </a:avLst>
            </a:prstGeom>
            <a:solidFill>
              <a:srgbClr val="00743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xmlns="" id="{AE647C5A-3069-F8D0-6D00-EB8012365C6C}"/>
                </a:ext>
              </a:extLst>
            </p:cNvPr>
            <p:cNvSpPr/>
            <p:nvPr/>
          </p:nvSpPr>
          <p:spPr>
            <a:xfrm>
              <a:off x="1653069" y="1094941"/>
              <a:ext cx="640027" cy="903847"/>
            </a:xfrm>
            <a:prstGeom prst="roundRect">
              <a:avLst/>
            </a:prstGeom>
            <a:solidFill>
              <a:srgbClr val="007434"/>
            </a:solidFill>
            <a:ln w="19050">
              <a:solidFill>
                <a:srgbClr val="FFFF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xmlns="" id="{4698F8BF-C7CF-D9DC-19DA-20995D0D7FEA}"/>
              </a:ext>
            </a:extLst>
          </p:cNvPr>
          <p:cNvGrpSpPr/>
          <p:nvPr/>
        </p:nvGrpSpPr>
        <p:grpSpPr>
          <a:xfrm>
            <a:off x="6185670" y="795345"/>
            <a:ext cx="2747257" cy="530039"/>
            <a:chOff x="1653069" y="1094941"/>
            <a:chExt cx="4051831" cy="922979"/>
          </a:xfrm>
          <a:solidFill>
            <a:srgbClr val="007434"/>
          </a:solidFill>
        </p:grpSpPr>
        <p:sp>
          <p:nvSpPr>
            <p:cNvPr id="52" name="Pentágono 15">
              <a:extLst>
                <a:ext uri="{FF2B5EF4-FFF2-40B4-BE49-F238E27FC236}">
                  <a16:creationId xmlns:a16="http://schemas.microsoft.com/office/drawing/2014/main" xmlns="" id="{FCCB7BB2-11D3-33B8-A533-8C247908E289}"/>
                </a:ext>
              </a:extLst>
            </p:cNvPr>
            <p:cNvSpPr/>
            <p:nvPr/>
          </p:nvSpPr>
          <p:spPr>
            <a:xfrm>
              <a:off x="2104691" y="1114073"/>
              <a:ext cx="3600209" cy="903847"/>
            </a:xfrm>
            <a:prstGeom prst="homePlate">
              <a:avLst>
                <a:gd name="adj" fmla="val 28484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xmlns="" id="{C3229A5C-4A41-1F67-0DFE-8117F2FEAD84}"/>
                </a:ext>
              </a:extLst>
            </p:cNvPr>
            <p:cNvSpPr/>
            <p:nvPr/>
          </p:nvSpPr>
          <p:spPr>
            <a:xfrm>
              <a:off x="1653069" y="1094941"/>
              <a:ext cx="640027" cy="90384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rgbClr val="FFFF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1A25501D-C748-C586-7CEB-43F7EE174EFE}"/>
              </a:ext>
            </a:extLst>
          </p:cNvPr>
          <p:cNvGrpSpPr/>
          <p:nvPr/>
        </p:nvGrpSpPr>
        <p:grpSpPr>
          <a:xfrm>
            <a:off x="6185670" y="781963"/>
            <a:ext cx="2747257" cy="4279404"/>
            <a:chOff x="6185670" y="781963"/>
            <a:chExt cx="2747257" cy="4279404"/>
          </a:xfrm>
        </p:grpSpPr>
        <p:sp>
          <p:nvSpPr>
            <p:cNvPr id="68" name="Rectángulo: esquinas redondeadas 67">
              <a:extLst>
                <a:ext uri="{FF2B5EF4-FFF2-40B4-BE49-F238E27FC236}">
                  <a16:creationId xmlns:a16="http://schemas.microsoft.com/office/drawing/2014/main" xmlns="" id="{1A3DBE74-55B7-6F7C-AA31-82261900FBE2}"/>
                </a:ext>
              </a:extLst>
            </p:cNvPr>
            <p:cNvSpPr/>
            <p:nvPr/>
          </p:nvSpPr>
          <p:spPr>
            <a:xfrm>
              <a:off x="6185670" y="1415569"/>
              <a:ext cx="2747257" cy="3645798"/>
            </a:xfrm>
            <a:prstGeom prst="roundRect">
              <a:avLst>
                <a:gd name="adj" fmla="val 49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t"/>
            <a:lstStyle/>
            <a:p>
              <a:pPr marL="228600" marR="0" lvl="0" indent="-22860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16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Ampliación de la vigencia y el plazo de las Reprogramaciones de Reactiva Perú, FAE-TEXCO y FAE TURISMO 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D.U. </a:t>
              </a:r>
              <a:r>
                <a:rPr kumimoji="0" lang="es-MX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N°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026-2022)</a:t>
              </a:r>
            </a:p>
            <a:p>
              <a:pPr marL="228600" marR="0" lvl="0" indent="-22860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16"/>
                <a:tabLst/>
                <a:defRPr/>
              </a:pPr>
              <a:endParaRPr kumimoji="0" lang="es-MX" sz="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00" marR="0" lvl="0" indent="-22860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16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Liberación temporal de las cuentas de detracción y prórroga de las obligaciones tributarias a las </a:t>
              </a:r>
              <a:r>
                <a:rPr kumimoji="0" lang="es-MX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Mype</a:t>
              </a: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Resolución SUNAT </a:t>
              </a:r>
              <a:r>
                <a:rPr kumimoji="0" lang="es-MX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N°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01 y </a:t>
              </a:r>
              <a:r>
                <a:rPr kumimoji="0" lang="es-MX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N°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02 - 2023)</a:t>
              </a:r>
            </a:p>
            <a:p>
              <a:pPr marL="228600" marR="0" lvl="0" indent="-22860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16"/>
                <a:tabLst/>
                <a:defRPr/>
              </a:pPr>
              <a:endParaRPr kumimoji="0" lang="es-MX" sz="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00" marR="0" lvl="0" indent="-22860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16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Impulso al sector agricultura</a:t>
              </a:r>
            </a:p>
            <a:p>
              <a:pPr marL="228600" marR="0" lvl="0" indent="-22860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16"/>
                <a:tabLst/>
                <a:defRPr/>
              </a:pPr>
              <a:endParaRPr kumimoji="0" lang="es-MX" sz="3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00" marR="0" lvl="0" indent="-22860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16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Impulso al sector turismo</a:t>
              </a:r>
            </a:p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1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Medidas adicionales</a:t>
              </a:r>
            </a:p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indent="-179388">
                <a:buFont typeface="Wingdings" panose="05000000000000000000" pitchFamily="2" charset="2"/>
                <a:buChar char="§"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Otorgamiento de subvenciones concursables a artesanos. 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</a:t>
              </a:r>
              <a:r>
                <a:rPr kumimoji="0" lang="pt-BR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D.U. Nº 002-2023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179388" indent="-179388">
                <a:buFont typeface="Wingdings" panose="05000000000000000000" pitchFamily="2" charset="2"/>
                <a:buChar char="§"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Otorgamiento de subvención económica a favor de los trabajadores culturales inscritos en el RENTOCA. 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</a:t>
              </a:r>
              <a:r>
                <a:rPr kumimoji="0" lang="pt-BR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D.U. Nº 002-2023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Fertiabono</a:t>
              </a: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Otorgamiento de bono para compra de fertilizantes 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</a:t>
              </a:r>
              <a:r>
                <a:rPr kumimoji="0" lang="pt-BR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D.U. Nº 002-2023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).</a:t>
              </a:r>
              <a:endPara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indent="-179388">
                <a:buFont typeface="Wingdings" panose="05000000000000000000" pitchFamily="2" charset="2"/>
                <a:buChar char="§"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Medidas para el seguimiento y eficiencia del gasto. 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</a:t>
              </a:r>
              <a:r>
                <a:rPr kumimoji="0" lang="pt-BR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D.U. Nº 002-2023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179388" indent="-179388">
                <a:buFont typeface="Wingdings" panose="05000000000000000000" pitchFamily="2" charset="2"/>
                <a:buChar char="§"/>
                <a:defRPr/>
              </a:pPr>
              <a:r>
                <a:rPr lang="es-PE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kumimoji="0" lang="es-PE" sz="9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ortalecimiento</a:t>
              </a:r>
              <a:r>
                <a:rPr kumimoji="0" lang="es-PE" sz="9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la Industria Naval </a:t>
              </a:r>
              <a:r>
                <a:rPr kumimoji="0" lang="es-PE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D.S. </a:t>
              </a:r>
              <a:r>
                <a:rPr kumimoji="0" lang="es-PE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Nº</a:t>
              </a:r>
              <a:r>
                <a:rPr kumimoji="0" lang="es-PE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003-2023-EF)</a:t>
              </a:r>
            </a:p>
            <a:p>
              <a:pPr marR="0" lvl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s-MX" sz="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00" marR="0" lvl="0" indent="-22860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7 CuadroTexto">
              <a:extLst>
                <a:ext uri="{FF2B5EF4-FFF2-40B4-BE49-F238E27FC236}">
                  <a16:creationId xmlns:a16="http://schemas.microsoft.com/office/drawing/2014/main" xmlns="" id="{84F6411B-FC83-6B21-0B9A-1FACA312E0E0}"/>
                </a:ext>
              </a:extLst>
            </p:cNvPr>
            <p:cNvSpPr txBox="1"/>
            <p:nvPr/>
          </p:nvSpPr>
          <p:spPr>
            <a:xfrm>
              <a:off x="6414824" y="781963"/>
              <a:ext cx="2441044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s-PE"/>
              </a:defPPr>
              <a:lvl1pPr>
                <a:defRPr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8445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Reactivación </a:t>
              </a:r>
            </a:p>
            <a:p>
              <a:pPr marL="0" marR="0" lvl="0" indent="0" algn="ctr" defTabSz="8445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sectorial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FB705604-4FFE-B2E7-3A2A-BA769B7D0E78}"/>
              </a:ext>
            </a:extLst>
          </p:cNvPr>
          <p:cNvGrpSpPr/>
          <p:nvPr/>
        </p:nvGrpSpPr>
        <p:grpSpPr>
          <a:xfrm>
            <a:off x="3132200" y="789562"/>
            <a:ext cx="2747257" cy="4264206"/>
            <a:chOff x="3132200" y="797161"/>
            <a:chExt cx="2747257" cy="4264206"/>
          </a:xfrm>
        </p:grpSpPr>
        <p:sp>
          <p:nvSpPr>
            <p:cNvPr id="67" name="Rectángulo: esquinas redondeadas 66">
              <a:extLst>
                <a:ext uri="{FF2B5EF4-FFF2-40B4-BE49-F238E27FC236}">
                  <a16:creationId xmlns:a16="http://schemas.microsoft.com/office/drawing/2014/main" xmlns="" id="{4B80245A-145C-8B17-4125-7B0A63FC76B8}"/>
                </a:ext>
              </a:extLst>
            </p:cNvPr>
            <p:cNvSpPr/>
            <p:nvPr/>
          </p:nvSpPr>
          <p:spPr>
            <a:xfrm>
              <a:off x="3132200" y="1415569"/>
              <a:ext cx="2747257" cy="3645798"/>
            </a:xfrm>
            <a:prstGeom prst="roundRect">
              <a:avLst>
                <a:gd name="adj" fmla="val 49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t"/>
            <a:lstStyle/>
            <a:p>
              <a:pPr marL="228600" marR="0" lvl="0" indent="-22860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Acompañamiento extraordinario a los nuevos equipos de gestión en GR y GL 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</a:t>
              </a: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D.U. Nº 002-2023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Ampliación de opciones de financiamiento para Gerentes SERVIR para los GR y GL 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</a:t>
              </a: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D.U. Nº 002-2023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Financiamiento de IOARR de rápida ejecución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endParaRPr kumimoji="0" lang="es-MX" sz="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Financiamiento de Proyectos de Inversión de </a:t>
              </a:r>
              <a:b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rápida ejecución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endParaRPr kumimoji="0" lang="es-MX" sz="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Financiamiento del informe de estado situacional de obras públicas paralizadas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endParaRPr kumimoji="0" lang="es-MX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Impulso al FIDT 2023, para municipalidades 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(Aprobado, </a:t>
              </a:r>
              <a:r>
                <a:rPr kumimoji="0" lang="pt-B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D.U. Nº 002-2023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endParaRPr kumimoji="0" lang="es-ES" sz="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Capacidad presupuestal en APP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endParaRPr kumimoji="0" lang="es-MX" sz="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Recursos Adicionales para intervenciones prioritarias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endParaRPr kumimoji="0" lang="es-MX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Acompañamiento y destrabe a proyectos mineros que representan una cartera de US$ 10 555 MM  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(Medida de gestión permanente)</a:t>
              </a: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endParaRPr kumimoji="0" lang="es-MX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Incremento del presupuesto del Bono Familiar Habitacional para las regiones afectadas</a:t>
              </a: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endParaRPr kumimoji="0" lang="es-MX" sz="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79388" marR="0" lvl="0" indent="-179388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5"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Reactivación de proyectos emblemáticos (CHAVIMOCHIC III E IMPULSO DE MAJES SIGUAS II) 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(Medida de gestión permanente)</a:t>
              </a:r>
            </a:p>
          </p:txBody>
        </p:sp>
        <p:sp>
          <p:nvSpPr>
            <p:cNvPr id="50" name="7 CuadroTexto">
              <a:extLst>
                <a:ext uri="{FF2B5EF4-FFF2-40B4-BE49-F238E27FC236}">
                  <a16:creationId xmlns:a16="http://schemas.microsoft.com/office/drawing/2014/main" xmlns="" id="{4471EF48-1ADE-2DB6-379E-319F249A10F0}"/>
                </a:ext>
              </a:extLst>
            </p:cNvPr>
            <p:cNvSpPr txBox="1"/>
            <p:nvPr/>
          </p:nvSpPr>
          <p:spPr>
            <a:xfrm>
              <a:off x="3406743" y="797161"/>
              <a:ext cx="2441044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s-PE"/>
              </a:defPPr>
              <a:lvl1pPr>
                <a:defRPr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8445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Reactivación</a:t>
              </a:r>
            </a:p>
            <a:p>
              <a:pPr marL="0" marR="0" lvl="0" indent="0" algn="ctr" defTabSz="8445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regional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02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8036" t="41306" r="59706" b="38737"/>
          <a:stretch/>
        </p:blipFill>
        <p:spPr>
          <a:xfrm>
            <a:off x="719004" y="2945778"/>
            <a:ext cx="937600" cy="95405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24" name="7 CuadroTexto"/>
          <p:cNvSpPr txBox="1"/>
          <p:nvPr/>
        </p:nvSpPr>
        <p:spPr>
          <a:xfrm>
            <a:off x="1587500" y="3207455"/>
            <a:ext cx="6086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Delegación de facultades en materia económica</a:t>
            </a:r>
          </a:p>
        </p:txBody>
      </p:sp>
      <p:cxnSp>
        <p:nvCxnSpPr>
          <p:cNvPr id="25" name="Conector recto 24"/>
          <p:cNvCxnSpPr>
            <a:cxnSpLocks/>
          </p:cNvCxnSpPr>
          <p:nvPr/>
        </p:nvCxnSpPr>
        <p:spPr>
          <a:xfrm flipV="1">
            <a:off x="1535837" y="3590719"/>
            <a:ext cx="5936117" cy="7201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929389" y="3098276"/>
            <a:ext cx="4515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7 CuadroTexto"/>
          <p:cNvSpPr txBox="1"/>
          <p:nvPr/>
        </p:nvSpPr>
        <p:spPr>
          <a:xfrm>
            <a:off x="1587499" y="1559605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Contexto económico</a:t>
            </a:r>
          </a:p>
        </p:txBody>
      </p:sp>
      <p:cxnSp>
        <p:nvCxnSpPr>
          <p:cNvPr id="32" name="Conector recto 31"/>
          <p:cNvCxnSpPr>
            <a:cxnSpLocks/>
            <a:endCxn id="31" idx="2"/>
          </p:cNvCxnSpPr>
          <p:nvPr/>
        </p:nvCxnSpPr>
        <p:spPr>
          <a:xfrm flipV="1">
            <a:off x="1535837" y="1959715"/>
            <a:ext cx="2680938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28036" t="41306" r="59706" b="38737"/>
          <a:stretch/>
        </p:blipFill>
        <p:spPr>
          <a:xfrm>
            <a:off x="719004" y="1317184"/>
            <a:ext cx="937600" cy="95405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6" name="CuadroTexto 15"/>
          <p:cNvSpPr txBox="1"/>
          <p:nvPr/>
        </p:nvSpPr>
        <p:spPr>
          <a:xfrm>
            <a:off x="929389" y="1499093"/>
            <a:ext cx="4515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117290" y="4825617"/>
            <a:ext cx="2059186" cy="274097"/>
          </a:xfrm>
        </p:spPr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8031E-7958-4A2D-984F-973EA0881A45}" type="slidenum">
              <a:rPr kumimoji="0" lang="es-PE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PE" sz="120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507FF6F7-99F4-864F-F210-DAFE8690491F}"/>
              </a:ext>
            </a:extLst>
          </p:cNvPr>
          <p:cNvSpPr txBox="1"/>
          <p:nvPr/>
        </p:nvSpPr>
        <p:spPr>
          <a:xfrm>
            <a:off x="526937" y="227649"/>
            <a:ext cx="170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Contenido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3C38911F-6BEF-C1A9-CBDB-4C1DC5F82E6B}"/>
              </a:ext>
            </a:extLst>
          </p:cNvPr>
          <p:cNvSpPr/>
          <p:nvPr/>
        </p:nvSpPr>
        <p:spPr>
          <a:xfrm>
            <a:off x="688431" y="1219313"/>
            <a:ext cx="7776663" cy="13548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24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17">
            <a:extLst>
              <a:ext uri="{FF2B5EF4-FFF2-40B4-BE49-F238E27FC236}">
                <a16:creationId xmlns:a16="http://schemas.microsoft.com/office/drawing/2014/main" xmlns="" id="{094C280A-E037-3449-5F11-182DCFC6E959}"/>
              </a:ext>
            </a:extLst>
          </p:cNvPr>
          <p:cNvSpPr>
            <a:spLocks/>
          </p:cNvSpPr>
          <p:nvPr/>
        </p:nvSpPr>
        <p:spPr>
          <a:xfrm>
            <a:off x="258744" y="2053717"/>
            <a:ext cx="2796337" cy="2017986"/>
          </a:xfrm>
          <a:prstGeom prst="roundRect">
            <a:avLst>
              <a:gd name="adj" fmla="val 11459"/>
            </a:avLst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36" tIns="247636" rIns="247636" bIns="247636" numCol="1" spcCol="1270" anchor="ctr" anchorCtr="0">
            <a:noAutofit/>
          </a:bodyPr>
          <a:lstStyle/>
          <a:p>
            <a:pPr marL="714375" marR="0" lvl="0" indent="0" algn="ctr" defTabSz="28892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Impulso a la inversión pública y privada</a:t>
            </a:r>
          </a:p>
        </p:txBody>
      </p:sp>
      <p:sp>
        <p:nvSpPr>
          <p:cNvPr id="28" name="Rectángulo 13">
            <a:extLst>
              <a:ext uri="{FF2B5EF4-FFF2-40B4-BE49-F238E27FC236}">
                <a16:creationId xmlns:a16="http://schemas.microsoft.com/office/drawing/2014/main" xmlns="" id="{99896D84-213B-C577-D561-09D322AEE123}"/>
              </a:ext>
            </a:extLst>
          </p:cNvPr>
          <p:cNvSpPr>
            <a:spLocks/>
          </p:cNvSpPr>
          <p:nvPr/>
        </p:nvSpPr>
        <p:spPr>
          <a:xfrm>
            <a:off x="6073820" y="2053717"/>
            <a:ext cx="2796337" cy="2017986"/>
          </a:xfrm>
          <a:prstGeom prst="roundRect">
            <a:avLst>
              <a:gd name="adj" fmla="val 11459"/>
            </a:avLst>
          </a:prstGeom>
          <a:solidFill>
            <a:srgbClr val="00206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36" tIns="247636" rIns="247636" bIns="247636" numCol="1" spcCol="1270" anchor="ctr" anchorCtr="0">
            <a:noAutofit/>
          </a:bodyPr>
          <a:lstStyle/>
          <a:p>
            <a:pPr marL="714375" marR="0" lvl="0" indent="0" algn="ctr" defTabSz="28892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 en aspectos tributarios y formalización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 15">
            <a:extLst>
              <a:ext uri="{FF2B5EF4-FFF2-40B4-BE49-F238E27FC236}">
                <a16:creationId xmlns:a16="http://schemas.microsoft.com/office/drawing/2014/main" xmlns="" id="{BDD096A7-6231-86DC-3D8A-3480CFBD1A24}"/>
              </a:ext>
            </a:extLst>
          </p:cNvPr>
          <p:cNvSpPr>
            <a:spLocks/>
          </p:cNvSpPr>
          <p:nvPr/>
        </p:nvSpPr>
        <p:spPr>
          <a:xfrm>
            <a:off x="3166282" y="2053717"/>
            <a:ext cx="2796337" cy="2017986"/>
          </a:xfrm>
          <a:prstGeom prst="roundRect">
            <a:avLst>
              <a:gd name="adj" fmla="val 11459"/>
            </a:avLst>
          </a:prstGeom>
          <a:solidFill>
            <a:srgbClr val="00A79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7636" tIns="247636" rIns="247636" bIns="247636" numCol="1" spcCol="1270" anchor="ctr" anchorCtr="0">
            <a:noAutofit/>
          </a:bodyPr>
          <a:lstStyle/>
          <a:p>
            <a:pPr marL="714375" marR="0" lvl="0" indent="0" algn="ctr" defTabSz="28892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económica y financiera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6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F7495EE-EA06-8A05-661B-BF5616215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4" y="2622147"/>
            <a:ext cx="881126" cy="8811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1C9E0EB-22E5-482F-6D3B-A8F19746B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48" y="2622147"/>
            <a:ext cx="881126" cy="881126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83256E66-1864-A9E6-D40C-50E3470F9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558" y="2622147"/>
            <a:ext cx="881126" cy="881126"/>
          </a:xfrm>
          <a:prstGeom prst="rect">
            <a:avLst/>
          </a:prstGeom>
        </p:spPr>
      </p:pic>
      <p:sp>
        <p:nvSpPr>
          <p:cNvPr id="10" name="Título 2">
            <a:extLst>
              <a:ext uri="{FF2B5EF4-FFF2-40B4-BE49-F238E27FC236}">
                <a16:creationId xmlns:a16="http://schemas.microsoft.com/office/drawing/2014/main" xmlns="" id="{17A5E685-C62C-F2F7-D221-43F9C719B78C}"/>
              </a:ext>
            </a:extLst>
          </p:cNvPr>
          <p:cNvSpPr txBox="1">
            <a:spLocks/>
          </p:cNvSpPr>
          <p:nvPr/>
        </p:nvSpPr>
        <p:spPr>
          <a:xfrm>
            <a:off x="0" y="24170"/>
            <a:ext cx="9151938" cy="68002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 continuar impulsando la reactivación de la economía se ha solicitado la delegación de facultades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E101A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1C70F22B-B2CC-324B-493E-E52D12A5617D}"/>
              </a:ext>
            </a:extLst>
          </p:cNvPr>
          <p:cNvSpPr/>
          <p:nvPr/>
        </p:nvSpPr>
        <p:spPr>
          <a:xfrm>
            <a:off x="283369" y="1391661"/>
            <a:ext cx="8586788" cy="4128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Ejes</a:t>
            </a: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 </a:t>
            </a:r>
            <a:r>
              <a:rPr kumimoji="0" lang="en-US" sz="16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delegación</a:t>
            </a: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16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facultades</a:t>
            </a:r>
            <a:endParaRPr kumimoji="0" lang="en-US" sz="16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983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adroTexto 63">
            <a:extLst>
              <a:ext uri="{FF2B5EF4-FFF2-40B4-BE49-F238E27FC236}">
                <a16:creationId xmlns:a16="http://schemas.microsoft.com/office/drawing/2014/main" xmlns="" id="{F3019583-A58C-0A3C-7F94-45E36E612EC6}"/>
              </a:ext>
            </a:extLst>
          </p:cNvPr>
          <p:cNvSpPr txBox="1"/>
          <p:nvPr/>
        </p:nvSpPr>
        <p:spPr>
          <a:xfrm>
            <a:off x="0" y="143249"/>
            <a:ext cx="9179418" cy="5390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640" tIns="34320" rIns="68640" bIns="34320" anchor="t" anchorCtr="1" compatLnSpc="1">
            <a:noAutofit/>
          </a:bodyPr>
          <a:lstStyle>
            <a:defPPr lvl="0">
              <a:defRPr lang="es-ES"/>
            </a:defPPr>
            <a:lvl1pPr algn="ctr" defTabSz="686447">
              <a:defRPr sz="2000" b="1" i="0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Impulso a la inversión pública y privada</a:t>
            </a:r>
            <a:endParaRPr kumimoji="0" lang="es-PE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30" name="Rectángulo redondeado 14">
            <a:extLst>
              <a:ext uri="{FF2B5EF4-FFF2-40B4-BE49-F238E27FC236}">
                <a16:creationId xmlns:a16="http://schemas.microsoft.com/office/drawing/2014/main" xmlns="" id="{DB50F3DA-0218-C24F-FF29-70B66403C2D9}"/>
              </a:ext>
            </a:extLst>
          </p:cNvPr>
          <p:cNvSpPr>
            <a:spLocks/>
          </p:cNvSpPr>
          <p:nvPr/>
        </p:nvSpPr>
        <p:spPr>
          <a:xfrm>
            <a:off x="4287837" y="1310398"/>
            <a:ext cx="4639895" cy="3589514"/>
          </a:xfrm>
          <a:prstGeom prst="roundRect">
            <a:avLst>
              <a:gd name="adj" fmla="val 3437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22" tIns="27022" rIns="27022" bIns="0" rtlCol="0" anchor="ctr"/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Simplificación de procesos </a:t>
            </a:r>
            <a:r>
              <a:rPr kumimoji="0" lang="es-PE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para la obtención de licencias, habilitación urbana, y certificación ambiental.</a:t>
            </a: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PE" sz="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Flexibilizar los plazos 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la expropiación de bienes inmuebles y liberación de interferencias.</a:t>
            </a:r>
          </a:p>
          <a:p>
            <a: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kumimoji="0" lang="es-P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Acompañamiento del MEF para la implementación de estándares internacionales </a:t>
            </a:r>
            <a:r>
              <a:rPr kumimoji="0" lang="es-PE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de dirección de proyectos.</a:t>
            </a:r>
          </a:p>
          <a:p>
            <a: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kumimoji="0" lang="es-PE" sz="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lang="es-PE" sz="700" dirty="0">
              <a:solidFill>
                <a:prstClr val="black"/>
              </a:solidFill>
              <a:latin typeface="Arial "/>
            </a:endParaRPr>
          </a:p>
          <a:p>
            <a: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Asistencia técnica para la ejecución de inversiones </a:t>
            </a:r>
            <a:r>
              <a:rPr kumimoji="0" lang="es-PE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de los gobiernos regionales y locales de mayor pobreza beneficiarios de los concursos FIDT.</a:t>
            </a:r>
          </a:p>
          <a:p>
            <a: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kumimoji="0" lang="es-PE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Optimizar la gestión de predios e interferencias </a:t>
            </a:r>
            <a:r>
              <a:rPr kumimoji="0" lang="es-PE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en proyectos de inversión: agilizar la adquisición y disponibilidad de terrenos, liberación de interferencias.</a:t>
            </a: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PE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Optimizar el procedimiento, evaluación y sustento</a:t>
            </a:r>
            <a:r>
              <a:rPr kumimoji="0" lang="es-PE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de la capacidad presupuestal para proyectos de APP.</a:t>
            </a:r>
          </a:p>
          <a:p>
            <a: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kumimoji="0" lang="es-PE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38" name="Marcador de número de diapositiva 2">
            <a:extLst>
              <a:ext uri="{FF2B5EF4-FFF2-40B4-BE49-F238E27FC236}">
                <a16:creationId xmlns:a16="http://schemas.microsoft.com/office/drawing/2014/main" xmlns="" id="{DBF95631-861C-17D8-C184-744A472E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</p:spPr>
        <p:txBody>
          <a:bodyPr/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P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6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A74536FF-A93D-9D11-868A-65C168AC3A3B}"/>
              </a:ext>
            </a:extLst>
          </p:cNvPr>
          <p:cNvSpPr txBox="1"/>
          <p:nvPr/>
        </p:nvSpPr>
        <p:spPr>
          <a:xfrm>
            <a:off x="256384" y="817049"/>
            <a:ext cx="8683308" cy="374571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R="0" lvl="0" algn="ctr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Mejoras en la gestión de inversiones</a:t>
            </a: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7C624834-0588-9462-5091-D1F2B9F71E81}"/>
              </a:ext>
            </a:extLst>
          </p:cNvPr>
          <p:cNvGrpSpPr>
            <a:grpSpLocks/>
          </p:cNvGrpSpPr>
          <p:nvPr/>
        </p:nvGrpSpPr>
        <p:grpSpPr>
          <a:xfrm>
            <a:off x="256383" y="1833830"/>
            <a:ext cx="3815555" cy="2449408"/>
            <a:chOff x="388199" y="1723363"/>
            <a:chExt cx="4769550" cy="3094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xmlns="" id="{29CC9C84-144D-2ACE-F537-8B68D7038CE0}"/>
                </a:ext>
              </a:extLst>
            </p:cNvPr>
            <p:cNvGrpSpPr/>
            <p:nvPr/>
          </p:nvGrpSpPr>
          <p:grpSpPr>
            <a:xfrm>
              <a:off x="388199" y="1723363"/>
              <a:ext cx="4769549" cy="3094312"/>
              <a:chOff x="388199" y="1723363"/>
              <a:chExt cx="4769549" cy="3094312"/>
            </a:xfrm>
          </p:grpSpPr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xmlns="" id="{B168731D-1F06-7B9E-406B-48F12C9A5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8199" y="3197975"/>
                <a:ext cx="2489573" cy="1619700"/>
              </a:xfrm>
              <a:prstGeom prst="rect">
                <a:avLst/>
              </a:prstGeom>
            </p:spPr>
          </p:pic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xmlns="" id="{AEF93FF3-5936-651C-2D0F-1A6652538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433" y="1723363"/>
                <a:ext cx="2480339" cy="1490193"/>
              </a:xfrm>
              <a:prstGeom prst="rect">
                <a:avLst/>
              </a:prstGeom>
            </p:spPr>
          </p:pic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xmlns="" id="{88352696-1AC7-6702-FB5F-3C59C66C6A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7772" y="1727516"/>
                <a:ext cx="2279976" cy="1513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AED31F58-1891-53BA-F151-8630F175A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773" y="3217338"/>
              <a:ext cx="2279976" cy="1600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1B97D7BF-A225-8761-A4A8-05DE9B975C3E}"/>
              </a:ext>
            </a:extLst>
          </p:cNvPr>
          <p:cNvSpPr/>
          <p:nvPr/>
        </p:nvSpPr>
        <p:spPr>
          <a:xfrm>
            <a:off x="255588" y="85807"/>
            <a:ext cx="433957" cy="519052"/>
          </a:xfrm>
          <a:prstGeom prst="roundRect">
            <a:avLst/>
          </a:prstGeom>
          <a:solidFill>
            <a:srgbClr val="007CC6"/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241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redondeado 14">
            <a:extLst>
              <a:ext uri="{FF2B5EF4-FFF2-40B4-BE49-F238E27FC236}">
                <a16:creationId xmlns:a16="http://schemas.microsoft.com/office/drawing/2014/main" xmlns="" id="{7C36AA05-8CDD-D074-0675-DCAB46091BE4}"/>
              </a:ext>
            </a:extLst>
          </p:cNvPr>
          <p:cNvSpPr>
            <a:spLocks/>
          </p:cNvSpPr>
          <p:nvPr/>
        </p:nvSpPr>
        <p:spPr>
          <a:xfrm>
            <a:off x="4309241" y="1317596"/>
            <a:ext cx="4621980" cy="3381404"/>
          </a:xfrm>
          <a:prstGeom prst="roundRect">
            <a:avLst>
              <a:gd name="adj" fmla="val 2837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22" tIns="27022" rIns="27022" bIns="0" rtlCol="0" anchor="ctr"/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Ejecución de inversiones de optimización, de ampliación marginal, de reposición y de rehabilitación (IOARR) 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recursos del canon, </a:t>
            </a:r>
            <a:r>
              <a:rPr kumimoji="0" lang="es-P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sobrecanon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regalías mineras y FOCAM.</a:t>
            </a: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P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Medidas extraordinarias para </a:t>
            </a: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promover 72 proyectos priorizados del PNISC</a:t>
            </a:r>
            <a:r>
              <a:rPr lang="es-PE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otros proyectos</a:t>
            </a: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P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Autorizar el </a:t>
            </a: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uso excepcional de recursos de endeudamiento para financiar 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intervenciones del Plan Integral de Reconstrucción con Cambios (PIRCC), como las intervenciones de Reconstrucción en Inversiones (IRI) e Inversiones IOARR.</a:t>
            </a: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P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Permitir a los gobiernos locales la </a:t>
            </a: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suscripción de convenios con los Proyectos Especiales de inversión Publica (PEIP) para la ejecución de sus inversiones.</a:t>
            </a: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P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H</a:t>
            </a: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abilitar financiamiento adicional 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proyectos de Obras por Impuesto (</a:t>
            </a:r>
            <a:r>
              <a:rPr kumimoji="0" lang="es-P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OxI</a:t>
            </a: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lang="es-PE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38" name="Marcador de número de diapositiva 2">
            <a:extLst>
              <a:ext uri="{FF2B5EF4-FFF2-40B4-BE49-F238E27FC236}">
                <a16:creationId xmlns:a16="http://schemas.microsoft.com/office/drawing/2014/main" xmlns="" id="{DBF95631-861C-17D8-C184-744A472E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</p:spPr>
        <p:txBody>
          <a:bodyPr/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P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6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492E2E1-AB7E-399D-FB44-6DB8E1F8F5E4}"/>
              </a:ext>
            </a:extLst>
          </p:cNvPr>
          <p:cNvSpPr txBox="1"/>
          <p:nvPr/>
        </p:nvSpPr>
        <p:spPr>
          <a:xfrm>
            <a:off x="253589" y="817902"/>
            <a:ext cx="8683308" cy="374571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normAutofit/>
          </a:bodyPr>
          <a:lstStyle>
            <a:defPPr lvl="0">
              <a:defRPr lang="es-ES"/>
            </a:defPPr>
            <a:lvl1pPr marR="0" algn="ctr" defTabSz="6863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</a:defRPr>
            </a:lvl1pPr>
          </a:lstStyle>
          <a:p>
            <a:r>
              <a:rPr lang="es-PE" dirty="0"/>
              <a:t>Impulso a las inversiones</a:t>
            </a:r>
          </a:p>
        </p:txBody>
      </p:sp>
      <p:pic>
        <p:nvPicPr>
          <p:cNvPr id="8" name="Picture 4" descr="Inversión Pública cae por segundo mes consecutivo, según el MEF | ECONOMIA  | GESTIÓN">
            <a:extLst>
              <a:ext uri="{FF2B5EF4-FFF2-40B4-BE49-F238E27FC236}">
                <a16:creationId xmlns:a16="http://schemas.microsoft.com/office/drawing/2014/main" xmlns="" id="{F5463445-F33D-11DC-8FC2-424FBE8EA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" r="17666" b="11637"/>
          <a:stretch/>
        </p:blipFill>
        <p:spPr bwMode="auto">
          <a:xfrm>
            <a:off x="253589" y="1720013"/>
            <a:ext cx="3821605" cy="2641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5B9C8593-482E-2A09-873A-C5C8A0114DAD}"/>
              </a:ext>
            </a:extLst>
          </p:cNvPr>
          <p:cNvSpPr txBox="1"/>
          <p:nvPr/>
        </p:nvSpPr>
        <p:spPr>
          <a:xfrm>
            <a:off x="0" y="143249"/>
            <a:ext cx="9179418" cy="5390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640" tIns="34320" rIns="68640" bIns="34320" anchor="t" anchorCtr="1" compatLnSpc="1">
            <a:noAutofit/>
          </a:bodyPr>
          <a:lstStyle>
            <a:defPPr lvl="0">
              <a:defRPr lang="es-ES"/>
            </a:defPPr>
            <a:lvl1pPr algn="ctr" defTabSz="686447">
              <a:defRPr sz="2000" b="1" i="0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Impulso a la inversión pública y privada</a:t>
            </a:r>
            <a:endParaRPr kumimoji="0" lang="es-PE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F1A4BB6B-EBE7-BDF7-CDE1-95EC24F88495}"/>
              </a:ext>
            </a:extLst>
          </p:cNvPr>
          <p:cNvSpPr/>
          <p:nvPr/>
        </p:nvSpPr>
        <p:spPr>
          <a:xfrm>
            <a:off x="255588" y="85807"/>
            <a:ext cx="433957" cy="519052"/>
          </a:xfrm>
          <a:prstGeom prst="roundRect">
            <a:avLst/>
          </a:prstGeom>
          <a:solidFill>
            <a:srgbClr val="007CC6"/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9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arcador de número de diapositiva 2">
            <a:extLst>
              <a:ext uri="{FF2B5EF4-FFF2-40B4-BE49-F238E27FC236}">
                <a16:creationId xmlns:a16="http://schemas.microsoft.com/office/drawing/2014/main" xmlns="" id="{DBF95631-861C-17D8-C184-744A472E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</p:spPr>
        <p:txBody>
          <a:bodyPr/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P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6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0BB0DF5-A192-B6BD-FD26-B2871D94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58" y="1325153"/>
            <a:ext cx="1027963" cy="612000"/>
          </a:xfrm>
          <a:prstGeom prst="rect">
            <a:avLst/>
          </a:prstGeom>
        </p:spPr>
      </p:pic>
      <p:sp>
        <p:nvSpPr>
          <p:cNvPr id="3" name="Rectángulo redondeado 14, chunk 1">
            <a:extLst>
              <a:ext uri="{FF2B5EF4-FFF2-40B4-BE49-F238E27FC236}">
                <a16:creationId xmlns:a16="http://schemas.microsoft.com/office/drawing/2014/main" xmlns="" id="{310160F2-F39F-E76F-65E2-7A297DDD0A15}"/>
              </a:ext>
            </a:extLst>
          </p:cNvPr>
          <p:cNvSpPr txBox="1">
            <a:spLocks/>
          </p:cNvSpPr>
          <p:nvPr/>
        </p:nvSpPr>
        <p:spPr>
          <a:xfrm>
            <a:off x="1550988" y="1326699"/>
            <a:ext cx="7381875" cy="612000"/>
          </a:xfrm>
          <a:prstGeom prst="roundRect">
            <a:avLst>
              <a:gd name="adj" fmla="val 8672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22" tIns="27022" rIns="27022" bIns="0" numCol="1" rtlCol="0" anchor="ctr">
            <a:spAutoFit/>
          </a:bodyPr>
          <a:lstStyle>
            <a:defPPr lvl="0">
              <a:defRPr lang="es-ES"/>
            </a:defPPr>
            <a:lvl1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 kumimoji="0" sz="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MX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Agilizar la ejecución de S/ 127 mil millones en proyectos del PNICS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, equivalentes a 15% del PBI correspondientes a los 10 sectores priorizados.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31E86A5A-D397-43C9-95A5-8767798E4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57" y="2023315"/>
            <a:ext cx="1027963" cy="612000"/>
          </a:xfrm>
          <a:prstGeom prst="rect">
            <a:avLst/>
          </a:prstGeom>
        </p:spPr>
      </p:pic>
      <p:sp>
        <p:nvSpPr>
          <p:cNvPr id="4" name="Rectángulo redondeado 14, chunk 2">
            <a:extLst>
              <a:ext uri="{FF2B5EF4-FFF2-40B4-BE49-F238E27FC236}">
                <a16:creationId xmlns:a16="http://schemas.microsoft.com/office/drawing/2014/main" xmlns="" id="{FD0D7218-AD21-4336-DFEC-FE68D6CD19B7}"/>
              </a:ext>
            </a:extLst>
          </p:cNvPr>
          <p:cNvSpPr txBox="1">
            <a:spLocks/>
          </p:cNvSpPr>
          <p:nvPr/>
        </p:nvSpPr>
        <p:spPr>
          <a:xfrm>
            <a:off x="1550988" y="2023315"/>
            <a:ext cx="7381875" cy="612000"/>
          </a:xfrm>
          <a:prstGeom prst="roundRect">
            <a:avLst>
              <a:gd name="adj" fmla="val 8672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22" tIns="27022" rIns="27022" bIns="0" numCol="1" rtlCol="0" anchor="ctr">
            <a:normAutofit/>
          </a:bodyPr>
          <a:lstStyle>
            <a:defPPr lvl="0">
              <a:defRPr lang="es-ES"/>
            </a:defPPr>
            <a:lvl1pPr marR="0" indent="0" algn="just" defTabSz="6863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Optimizar el procedimiento de la capacidad presupuestal para proyectos de APP, </a:t>
            </a:r>
            <a:r>
              <a:rPr lang="es-MX" b="0" dirty="0"/>
              <a:t>se busca </a:t>
            </a:r>
            <a:r>
              <a:rPr lang="es-PE" b="0" dirty="0"/>
              <a:t>una reducción del plazo de 1</a:t>
            </a:r>
            <a:r>
              <a:rPr lang="x-none" b="0" dirty="0"/>
              <a:t>8</a:t>
            </a:r>
            <a:r>
              <a:rPr lang="es-PE" b="0" dirty="0"/>
              <a:t> meses aproximadamente.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4A5681E-2055-EB4C-39B2-CE37E4D9B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56" y="4113164"/>
            <a:ext cx="1027963" cy="612000"/>
          </a:xfrm>
          <a:prstGeom prst="rect">
            <a:avLst/>
          </a:prstGeom>
        </p:spPr>
      </p:pic>
      <p:sp>
        <p:nvSpPr>
          <p:cNvPr id="5" name="Rectángulo redondeado 14, chunk 3">
            <a:extLst>
              <a:ext uri="{FF2B5EF4-FFF2-40B4-BE49-F238E27FC236}">
                <a16:creationId xmlns:a16="http://schemas.microsoft.com/office/drawing/2014/main" xmlns="" id="{2167F0C5-1FD9-EBAC-61B0-B5C26D7C130C}"/>
              </a:ext>
            </a:extLst>
          </p:cNvPr>
          <p:cNvSpPr txBox="1">
            <a:spLocks/>
          </p:cNvSpPr>
          <p:nvPr/>
        </p:nvSpPr>
        <p:spPr>
          <a:xfrm>
            <a:off x="1550988" y="4113165"/>
            <a:ext cx="7381875" cy="612000"/>
          </a:xfrm>
          <a:prstGeom prst="roundRect">
            <a:avLst>
              <a:gd name="adj" fmla="val 13669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22" tIns="27022" rIns="27022" bIns="0" numCol="1" rtlCol="0" anchor="ctr">
            <a:normAutofit/>
          </a:bodyPr>
          <a:lstStyle>
            <a:defPPr lvl="0">
              <a:defRPr lang="es-ES"/>
            </a:defPPr>
            <a:lvl1pPr marR="0" indent="0" algn="just" defTabSz="6863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Asegurar el adecuado funcionamiento de 15 hospitales en 5 regiones y 74 colegios en 8 regiones.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974889F-1130-D7E7-88A3-1F39706F6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56" y="2714330"/>
            <a:ext cx="1027963" cy="612000"/>
          </a:xfrm>
          <a:prstGeom prst="rect">
            <a:avLst/>
          </a:prstGeom>
        </p:spPr>
      </p:pic>
      <p:sp>
        <p:nvSpPr>
          <p:cNvPr id="7" name="Rectángulo redondeado 14, chunk 5">
            <a:extLst>
              <a:ext uri="{FF2B5EF4-FFF2-40B4-BE49-F238E27FC236}">
                <a16:creationId xmlns:a16="http://schemas.microsoft.com/office/drawing/2014/main" xmlns="" id="{EF259FE1-AD90-329F-F182-CB2395560AFB}"/>
              </a:ext>
            </a:extLst>
          </p:cNvPr>
          <p:cNvSpPr txBox="1">
            <a:spLocks/>
          </p:cNvSpPr>
          <p:nvPr/>
        </p:nvSpPr>
        <p:spPr>
          <a:xfrm>
            <a:off x="1550988" y="2719931"/>
            <a:ext cx="7381875" cy="612000"/>
          </a:xfrm>
          <a:prstGeom prst="roundRect">
            <a:avLst>
              <a:gd name="adj" fmla="val 767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22" tIns="27022" rIns="27022" bIns="0" numCol="1" rtlCol="0" anchor="ctr">
            <a:normAutofit/>
          </a:bodyPr>
          <a:lstStyle>
            <a:defPPr lvl="0">
              <a:defRPr lang="es-ES"/>
            </a:defPPr>
            <a:lvl1pPr marR="0" indent="0" algn="just" defTabSz="6863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Facilitar la ejecución de inversiones de los gobiernos locales a través de convenios de Proyecto Especial de Inversión Pública (PEIP)</a:t>
            </a:r>
            <a:endParaRPr lang="en-US" dirty="0"/>
          </a:p>
        </p:txBody>
      </p:sp>
      <p:sp>
        <p:nvSpPr>
          <p:cNvPr id="6" name="Rectángulo redondeado 14, chunk 4">
            <a:extLst>
              <a:ext uri="{FF2B5EF4-FFF2-40B4-BE49-F238E27FC236}">
                <a16:creationId xmlns:a16="http://schemas.microsoft.com/office/drawing/2014/main" xmlns="" id="{9D6F76F1-3815-4CB3-51E8-7D9D73A3799D}"/>
              </a:ext>
            </a:extLst>
          </p:cNvPr>
          <p:cNvSpPr txBox="1">
            <a:spLocks/>
          </p:cNvSpPr>
          <p:nvPr/>
        </p:nvSpPr>
        <p:spPr>
          <a:xfrm>
            <a:off x="1550988" y="3416547"/>
            <a:ext cx="7381875" cy="612000"/>
          </a:xfrm>
          <a:prstGeom prst="roundRect">
            <a:avLst>
              <a:gd name="adj" fmla="val 8031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22" tIns="27022" rIns="27022" bIns="0" numCol="1" rtlCol="0" anchor="ctr">
            <a:normAutofit/>
          </a:bodyPr>
          <a:lstStyle>
            <a:defPPr lvl="0">
              <a:defRPr lang="es-ES"/>
            </a:defPPr>
            <a:lvl1pPr marR="0" indent="0" algn="just" defTabSz="6863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Agilizar las inversiones que estén bajo el mecanismo “</a:t>
            </a:r>
            <a:r>
              <a:rPr lang="es-MX" dirty="0" err="1"/>
              <a:t>fast</a:t>
            </a:r>
            <a:r>
              <a:rPr lang="es-MX" dirty="0"/>
              <a:t> </a:t>
            </a:r>
            <a:r>
              <a:rPr lang="es-MX" dirty="0" err="1"/>
              <a:t>track</a:t>
            </a:r>
            <a:r>
              <a:rPr lang="es-MX" dirty="0"/>
              <a:t>” </a:t>
            </a:r>
            <a:r>
              <a:rPr lang="es-MX" b="0" dirty="0"/>
              <a:t>dado que se podrá iniciar gestiones solo con los estudios de </a:t>
            </a:r>
            <a:r>
              <a:rPr lang="es-MX" b="0" dirty="0" err="1"/>
              <a:t>preinversión</a:t>
            </a:r>
            <a:r>
              <a:rPr lang="es-MX" b="0" dirty="0"/>
              <a:t> declarados viables y no esperar a tener los estudios técnicos culminados.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DFB190AB-7F64-266C-BEBD-D1B07F79A8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9" r="1449"/>
          <a:stretch/>
        </p:blipFill>
        <p:spPr>
          <a:xfrm>
            <a:off x="370958" y="3422149"/>
            <a:ext cx="1027963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DEA52E5A-AA4F-C3FE-AA14-2EA82AC9FD8A}"/>
              </a:ext>
            </a:extLst>
          </p:cNvPr>
          <p:cNvSpPr txBox="1"/>
          <p:nvPr/>
        </p:nvSpPr>
        <p:spPr>
          <a:xfrm>
            <a:off x="249555" y="795417"/>
            <a:ext cx="8683308" cy="3745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rmAutofit/>
          </a:bodyPr>
          <a:lstStyle>
            <a:defPPr lvl="0">
              <a:defRPr lang="es-ES"/>
            </a:defPPr>
            <a:lvl1pPr marR="0" algn="ctr" defTabSz="6863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</a:defRPr>
            </a:lvl1pPr>
          </a:lstStyle>
          <a:p>
            <a:r>
              <a:rPr lang="es-PE" dirty="0">
                <a:solidFill>
                  <a:srgbClr val="002060"/>
                </a:solidFill>
              </a:rPr>
              <a:t>Principales beneficios de las medidas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E51733ED-D5A2-8F22-DA57-290384C09A07}"/>
              </a:ext>
            </a:extLst>
          </p:cNvPr>
          <p:cNvSpPr txBox="1"/>
          <p:nvPr/>
        </p:nvSpPr>
        <p:spPr>
          <a:xfrm>
            <a:off x="0" y="143249"/>
            <a:ext cx="9179418" cy="5390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640" tIns="34320" rIns="68640" bIns="34320" anchor="t" anchorCtr="1" compatLnSpc="1">
            <a:noAutofit/>
          </a:bodyPr>
          <a:lstStyle>
            <a:defPPr lvl="0">
              <a:defRPr lang="es-ES"/>
            </a:defPPr>
            <a:lvl1pPr algn="ctr" defTabSz="686447">
              <a:defRPr sz="2000" b="1" i="0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Impulso a la inversión pública y privada</a:t>
            </a:r>
            <a:endParaRPr kumimoji="0" lang="es-PE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xmlns="" id="{DEA2FEB6-6332-303C-B01C-FADB88B2B23D}"/>
              </a:ext>
            </a:extLst>
          </p:cNvPr>
          <p:cNvSpPr/>
          <p:nvPr/>
        </p:nvSpPr>
        <p:spPr>
          <a:xfrm>
            <a:off x="255588" y="85807"/>
            <a:ext cx="433957" cy="519052"/>
          </a:xfrm>
          <a:prstGeom prst="roundRect">
            <a:avLst/>
          </a:prstGeom>
          <a:solidFill>
            <a:srgbClr val="007CC6"/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86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adroTexto 63">
            <a:extLst>
              <a:ext uri="{FF2B5EF4-FFF2-40B4-BE49-F238E27FC236}">
                <a16:creationId xmlns:a16="http://schemas.microsoft.com/office/drawing/2014/main" xmlns="" id="{F3019583-A58C-0A3C-7F94-45E36E612EC6}"/>
              </a:ext>
            </a:extLst>
          </p:cNvPr>
          <p:cNvSpPr txBox="1"/>
          <p:nvPr/>
        </p:nvSpPr>
        <p:spPr>
          <a:xfrm>
            <a:off x="0" y="153759"/>
            <a:ext cx="9179418" cy="5390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640" tIns="34320" rIns="68640" bIns="34320" anchor="t" anchorCtr="1" compatLnSpc="1">
            <a:noAutofit/>
          </a:bodyPr>
          <a:lstStyle>
            <a:defPPr lvl="0">
              <a:defRPr lang="es-ES"/>
            </a:defPPr>
            <a:lvl1pPr algn="ctr" defTabSz="686447">
              <a:defRPr sz="2000" b="1" i="0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00A792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Gestión económica y financiera</a:t>
            </a:r>
          </a:p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1" i="0" u="none" strike="noStrike" kern="0" cap="none" spc="0" normalizeH="0" baseline="0" noProof="0" dirty="0">
              <a:ln>
                <a:noFill/>
              </a:ln>
              <a:solidFill>
                <a:srgbClr val="00A792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30" name="Rectángulo redondeado 14">
            <a:extLst>
              <a:ext uri="{FF2B5EF4-FFF2-40B4-BE49-F238E27FC236}">
                <a16:creationId xmlns:a16="http://schemas.microsoft.com/office/drawing/2014/main" xmlns="" id="{DB50F3DA-0218-C24F-FF29-70B66403C2D9}"/>
              </a:ext>
            </a:extLst>
          </p:cNvPr>
          <p:cNvSpPr>
            <a:spLocks/>
          </p:cNvSpPr>
          <p:nvPr/>
        </p:nvSpPr>
        <p:spPr>
          <a:xfrm>
            <a:off x="4287838" y="1898551"/>
            <a:ext cx="4645025" cy="2284565"/>
          </a:xfrm>
          <a:prstGeom prst="roundRect">
            <a:avLst>
              <a:gd name="adj" fmla="val 3437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22" tIns="27022" rIns="27022" bIns="0" rtlCol="0" anchor="ctr"/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Simplificar los contratos de Estado a </a:t>
            </a:r>
            <a:r>
              <a:rPr lang="es-MX" sz="1200" b="1" dirty="0">
                <a:solidFill>
                  <a:prstClr val="black"/>
                </a:solidFill>
                <a:latin typeface="Arial "/>
              </a:rPr>
              <a:t>Estado </a:t>
            </a:r>
            <a:r>
              <a:rPr lang="es-MX" sz="1200" dirty="0">
                <a:solidFill>
                  <a:prstClr val="black"/>
                </a:solidFill>
                <a:latin typeface="Arial "/>
              </a:rPr>
              <a:t>y establecer un control simultáneo. </a:t>
            </a:r>
            <a:endParaRPr kumimoji="0" lang="es-PE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9388" marR="0" lvl="0" indent="-179388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MX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9388" marR="0" lvl="0" indent="-179388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Fortalecer las finanzas de las Municipalidades </a:t>
            </a:r>
            <a:r>
              <a:rPr kumimoji="0" lang="es-MX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a través de medidas para la conformación, consolidación y el mantenimiento del Catastro Fiscal.</a:t>
            </a:r>
          </a:p>
          <a:p>
            <a:pPr marL="179388" marR="0" lvl="0" indent="-179388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9388" lvl="0" indent="-179388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Asegurar la celebración y ejecución de </a:t>
            </a:r>
            <a:r>
              <a:rPr lang="es-MX" sz="1200" b="1" dirty="0">
                <a:solidFill>
                  <a:prstClr val="black"/>
                </a:solidFill>
                <a:latin typeface="Arial "/>
              </a:rPr>
              <a:t>contratos.</a:t>
            </a:r>
            <a:r>
              <a:rPr lang="es-MX" sz="1200" dirty="0">
                <a:solidFill>
                  <a:prstClr val="black"/>
                </a:solidFill>
                <a:latin typeface="Arial "/>
              </a:rPr>
              <a:t> Permitir</a:t>
            </a:r>
            <a:r>
              <a:rPr kumimoji="0" lang="es-MX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la retención del pago al contratista como medio alternativo a la presentación de garantías, y </a:t>
            </a:r>
            <a:r>
              <a:rPr lang="es-MX" sz="1200" dirty="0">
                <a:solidFill>
                  <a:prstClr val="black"/>
                </a:solidFill>
                <a:latin typeface="Arial "/>
              </a:rPr>
              <a:t>modificar la periodicidad del pago de las valorizaciones. </a:t>
            </a:r>
          </a:p>
          <a:p>
            <a:pPr marL="179388" lvl="0" indent="-179388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Marcador de número de diapositiva 2">
            <a:extLst>
              <a:ext uri="{FF2B5EF4-FFF2-40B4-BE49-F238E27FC236}">
                <a16:creationId xmlns:a16="http://schemas.microsoft.com/office/drawing/2014/main" xmlns="" id="{DBF95631-861C-17D8-C184-744A472E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</p:spPr>
        <p:txBody>
          <a:bodyPr/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P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6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B03DB103-A0AE-8818-CBF8-A77BF1FF74A4}"/>
              </a:ext>
            </a:extLst>
          </p:cNvPr>
          <p:cNvSpPr txBox="1"/>
          <p:nvPr/>
        </p:nvSpPr>
        <p:spPr>
          <a:xfrm>
            <a:off x="258226" y="795417"/>
            <a:ext cx="8683308" cy="374571"/>
          </a:xfrm>
          <a:prstGeom prst="roundRect">
            <a:avLst/>
          </a:prstGeom>
          <a:solidFill>
            <a:srgbClr val="00A792"/>
          </a:solidFill>
        </p:spPr>
        <p:txBody>
          <a:bodyPr wrap="square">
            <a:normAutofit/>
          </a:bodyPr>
          <a:lstStyle>
            <a:defPPr lvl="0">
              <a:defRPr lang="es-ES"/>
            </a:defPPr>
            <a:lvl1pPr marR="0" algn="ctr" defTabSz="6863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</a:defRPr>
            </a:lvl1pPr>
          </a:lstStyle>
          <a:p>
            <a:r>
              <a:rPr lang="es-PE" dirty="0"/>
              <a:t>Gestión económica y financiera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EC70A04-6B39-E85B-63BE-957EAB549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5" b="1065"/>
          <a:stretch/>
        </p:blipFill>
        <p:spPr>
          <a:xfrm>
            <a:off x="258226" y="1757373"/>
            <a:ext cx="3813712" cy="25954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AC99D7E2-C3ED-2146-39E4-118766978C6F}"/>
              </a:ext>
            </a:extLst>
          </p:cNvPr>
          <p:cNvSpPr/>
          <p:nvPr/>
        </p:nvSpPr>
        <p:spPr>
          <a:xfrm>
            <a:off x="255588" y="85807"/>
            <a:ext cx="433957" cy="519052"/>
          </a:xfrm>
          <a:prstGeom prst="roundRect">
            <a:avLst/>
          </a:prstGeom>
          <a:solidFill>
            <a:srgbClr val="00A792"/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6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redondeado 14">
            <a:extLst>
              <a:ext uri="{FF2B5EF4-FFF2-40B4-BE49-F238E27FC236}">
                <a16:creationId xmlns:a16="http://schemas.microsoft.com/office/drawing/2014/main" xmlns="" id="{DB50F3DA-0218-C24F-FF29-70B66403C2D9}"/>
              </a:ext>
            </a:extLst>
          </p:cNvPr>
          <p:cNvSpPr>
            <a:spLocks/>
          </p:cNvSpPr>
          <p:nvPr/>
        </p:nvSpPr>
        <p:spPr>
          <a:xfrm>
            <a:off x="1550988" y="1408615"/>
            <a:ext cx="7381875" cy="881126"/>
          </a:xfrm>
          <a:prstGeom prst="roundRect">
            <a:avLst>
              <a:gd name="adj" fmla="val 11787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22" tIns="27022" rIns="27022" bIns="0" rtlCol="0" anchor="ctr"/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kumimoji="0" lang="es-MX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Permitir a las municipalidades, especialmente a las más pobres y rurales, el acceso a su catastro fiscal. 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La meta para 2023 es de 100 municipios tengan catastro fiscal actualizado y articulados a la base de datos del MEF y para el 2030, tener cobertura completa en todo el país.</a:t>
            </a:r>
          </a:p>
        </p:txBody>
      </p:sp>
      <p:sp>
        <p:nvSpPr>
          <p:cNvPr id="38" name="Marcador de número de diapositiva 2">
            <a:extLst>
              <a:ext uri="{FF2B5EF4-FFF2-40B4-BE49-F238E27FC236}">
                <a16:creationId xmlns:a16="http://schemas.microsoft.com/office/drawing/2014/main" xmlns="" id="{DBF95631-861C-17D8-C184-744A472E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</p:spPr>
        <p:txBody>
          <a:bodyPr/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P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6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B03DB103-A0AE-8818-CBF8-A77BF1FF74A4}"/>
              </a:ext>
            </a:extLst>
          </p:cNvPr>
          <p:cNvSpPr txBox="1"/>
          <p:nvPr/>
        </p:nvSpPr>
        <p:spPr>
          <a:xfrm>
            <a:off x="255588" y="795417"/>
            <a:ext cx="8683308" cy="3745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rmAutofit/>
          </a:bodyPr>
          <a:lstStyle>
            <a:defPPr lvl="0">
              <a:defRPr lang="es-ES"/>
            </a:defPPr>
            <a:lvl1pPr marR="0" algn="ctr" defTabSz="6863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</a:defRPr>
            </a:lvl1pPr>
          </a:lstStyle>
          <a:p>
            <a:r>
              <a:rPr lang="es-PE" dirty="0">
                <a:solidFill>
                  <a:srgbClr val="002060"/>
                </a:solidFill>
              </a:rPr>
              <a:t>Principales beneficios de las medidas</a:t>
            </a:r>
          </a:p>
        </p:txBody>
      </p:sp>
      <p:sp>
        <p:nvSpPr>
          <p:cNvPr id="8" name="Rectángulo redondeado 14">
            <a:extLst>
              <a:ext uri="{FF2B5EF4-FFF2-40B4-BE49-F238E27FC236}">
                <a16:creationId xmlns:a16="http://schemas.microsoft.com/office/drawing/2014/main" xmlns="" id="{747E9DC3-BEF2-397C-431C-6CC265A7849F}"/>
              </a:ext>
            </a:extLst>
          </p:cNvPr>
          <p:cNvSpPr>
            <a:spLocks/>
          </p:cNvSpPr>
          <p:nvPr/>
        </p:nvSpPr>
        <p:spPr>
          <a:xfrm>
            <a:off x="1550988" y="2425053"/>
            <a:ext cx="7381875" cy="881126"/>
          </a:xfrm>
          <a:prstGeom prst="roundRect">
            <a:avLst>
              <a:gd name="adj" fmla="val 11787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22" tIns="27022" rIns="27022" bIns="0" rtlCol="0" anchor="ctr"/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Asegurar la celebración y ejecución de los contratos</a:t>
            </a:r>
          </a:p>
          <a:p>
            <a:pPr marL="171450" marR="0" lvl="0" indent="-17145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MX" sz="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R="0" lvl="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Brindar facilidades a los gobierno regionales y locales </a:t>
            </a:r>
            <a:r>
              <a:rPr kumimoji="0" lang="es-MX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para administrar los recursos asignados a las inversiones. </a:t>
            </a:r>
          </a:p>
        </p:txBody>
      </p:sp>
      <p:sp>
        <p:nvSpPr>
          <p:cNvPr id="9" name="Rectángulo redondeado 14">
            <a:extLst>
              <a:ext uri="{FF2B5EF4-FFF2-40B4-BE49-F238E27FC236}">
                <a16:creationId xmlns:a16="http://schemas.microsoft.com/office/drawing/2014/main" xmlns="" id="{AD732ABD-416A-D48F-85AA-43BD97F80353}"/>
              </a:ext>
            </a:extLst>
          </p:cNvPr>
          <p:cNvSpPr>
            <a:spLocks/>
          </p:cNvSpPr>
          <p:nvPr/>
        </p:nvSpPr>
        <p:spPr>
          <a:xfrm>
            <a:off x="1550988" y="3441491"/>
            <a:ext cx="7381875" cy="881126"/>
          </a:xfrm>
          <a:prstGeom prst="roundRect">
            <a:avLst>
              <a:gd name="adj" fmla="val 11787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22" tIns="27022" rIns="27022" bIns="0" rtlCol="0" anchor="ctr"/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Permitir la realización de acuerdos de Estado a Estado con un procedimiento simplificado.</a:t>
            </a:r>
          </a:p>
        </p:txBody>
      </p:sp>
      <p:pic>
        <p:nvPicPr>
          <p:cNvPr id="10" name="Picture 2" descr="Encuentro ‘Catastro, Geomática y Propiedad' en Vitoria-Gasteiz el ...">
            <a:extLst>
              <a:ext uri="{FF2B5EF4-FFF2-40B4-BE49-F238E27FC236}">
                <a16:creationId xmlns:a16="http://schemas.microsoft.com/office/drawing/2014/main" xmlns="" id="{7952D4AA-4A3B-77C8-BA01-1C99004E7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30" b="98597" l="0" r="99266">
                        <a14:foregroundMark x1="60442" y1="57270" x2="60499" y2="54592"/>
                        <a14:foregroundMark x1="60431" y1="57781" x2="60442" y2="57270"/>
                        <a14:foregroundMark x1="60419" y1="58341" x2="60431" y2="57781"/>
                        <a14:foregroundMark x1="60361" y1="61042" x2="60388" y2="59790"/>
                        <a14:foregroundMark x1="60328" y1="62628" x2="60344" y2="61862"/>
                        <a14:foregroundMark x1="60279" y1="64923" x2="60328" y2="62628"/>
                        <a14:foregroundMark x1="60499" y1="54592" x2="64342" y2="54072"/>
                        <a14:foregroundMark x1="66210" y1="54497" x2="66277" y2="55293"/>
                        <a14:foregroundMark x1="63183" y1="67730" x2="62041" y2="68240"/>
                        <a14:foregroundMark x1="66871" y1="66083" x2="63183" y2="67730"/>
                        <a14:foregroundMark x1="61608" y1="67730" x2="59765" y2="65561"/>
                        <a14:foregroundMark x1="62041" y1="68240" x2="61608" y2="67730"/>
                        <a14:foregroundMark x1="88913" y1="45153" x2="95595" y2="51403"/>
                        <a14:foregroundMark x1="95595" y1="51403" x2="94126" y2="66327"/>
                        <a14:foregroundMark x1="94126" y1="66327" x2="93392" y2="67857"/>
                        <a14:foregroundMark x1="1762" y1="61224" x2="73" y2="75000"/>
                        <a14:foregroundMark x1="367" y1="81505" x2="10426" y2="78954"/>
                        <a14:foregroundMark x1="10426" y1="78954" x2="22540" y2="67474"/>
                        <a14:foregroundMark x1="2570" y1="97704" x2="29809" y2="89668"/>
                        <a14:foregroundMark x1="29809" y1="89668" x2="38473" y2="83163"/>
                        <a14:foregroundMark x1="38473" y1="83163" x2="41410" y2="73852"/>
                        <a14:foregroundMark x1="41410" y1="73852" x2="47577" y2="71811"/>
                        <a14:foregroundMark x1="47577" y1="71811" x2="49927" y2="68240"/>
                        <a14:foregroundMark x1="49339" y1="98597" x2="55286" y2="94898"/>
                        <a14:foregroundMark x1="55286" y1="94898" x2="64611" y2="67730"/>
                        <a14:foregroundMark x1="99266" y1="93367" x2="91777" y2="90689"/>
                        <a14:foregroundMark x1="91777" y1="90689" x2="82599" y2="82526"/>
                        <a14:foregroundMark x1="82599" y1="82526" x2="79589" y2="73087"/>
                        <a14:foregroundMark x1="79589" y1="73087" x2="81498" y2="66837"/>
                        <a14:foregroundMark x1="36564" y1="51658" x2="36931" y2="51276"/>
                        <a14:foregroundMark x1="25037" y1="45281" x2="25037" y2="45281"/>
                        <a14:foregroundMark x1="22981" y1="45153" x2="23128" y2="44898"/>
                        <a14:foregroundMark x1="24890" y1="45153" x2="24596" y2="44643"/>
                        <a14:foregroundMark x1="25771" y1="46173" x2="25771" y2="46173"/>
                        <a14:foregroundMark x1="37445" y1="40179" x2="37445" y2="40179"/>
                        <a14:backgroundMark x1="11307" y1="27168" x2="11307" y2="27168"/>
                        <a14:backgroundMark x1="57122" y1="57781" x2="56828" y2="58291"/>
                        <a14:backgroundMark x1="67327" y1="54974" x2="68429" y2="65816"/>
                        <a14:backgroundMark x1="68429" y1="65816" x2="67915" y2="55230"/>
                        <a14:backgroundMark x1="67915" y1="55230" x2="67768" y2="55102"/>
                        <a14:backgroundMark x1="64978" y1="53444" x2="66079" y2="54719"/>
                        <a14:backgroundMark x1="66226" y1="53827" x2="66153" y2="54592"/>
                        <a14:backgroundMark x1="66153" y1="55357" x2="66153" y2="55357"/>
                        <a14:backgroundMark x1="66079" y1="55102" x2="66079" y2="55102"/>
                        <a14:backgroundMark x1="66373" y1="55102" x2="66373" y2="55102"/>
                        <a14:backgroundMark x1="66373" y1="55102" x2="66373" y2="55102"/>
                        <a14:backgroundMark x1="66373" y1="55102" x2="66373" y2="55102"/>
                        <a14:backgroundMark x1="57195" y1="57781" x2="57783" y2="57143"/>
                        <a14:backgroundMark x1="14905" y1="20408" x2="14537" y2="20663"/>
                        <a14:backgroundMark x1="13583" y1="22832" x2="9178" y2="32653"/>
                        <a14:backgroundMark x1="9178" y1="32653" x2="8590" y2="45408"/>
                        <a14:backgroundMark x1="8590" y1="45408" x2="4479" y2="54719"/>
                        <a14:backgroundMark x1="4479" y1="54719" x2="808" y2="59311"/>
                        <a14:backgroundMark x1="14758" y1="20281" x2="15492" y2="19898"/>
                        <a14:backgroundMark x1="14537" y1="21939" x2="14758" y2="25510"/>
                        <a14:backgroundMark x1="32526" y1="60842" x2="31865" y2="60332"/>
                        <a14:backgroundMark x1="56828" y1="59184" x2="57562" y2="57781"/>
                        <a14:backgroundMark x1="56608" y1="61862" x2="56681" y2="62372"/>
                        <a14:backgroundMark x1="36931" y1="42219" x2="37372" y2="41964"/>
                        <a14:backgroundMark x1="34141" y1="42092" x2="34141" y2="41582"/>
                        <a14:backgroundMark x1="31718" y1="41837" x2="32232" y2="41327"/>
                        <a14:backgroundMark x1="31424" y1="47704" x2="31351" y2="46429"/>
                        <a14:backgroundMark x1="33700" y1="47321" x2="33994" y2="47194"/>
                        <a14:backgroundMark x1="36344" y1="47194" x2="36564" y2="47321"/>
                        <a14:backgroundMark x1="22687" y1="47449" x2="22981" y2="46684"/>
                        <a14:backgroundMark x1="26138" y1="46811" x2="26211" y2="47066"/>
                        <a14:backgroundMark x1="26358" y1="52806" x2="26799" y2="53189"/>
                        <a14:backgroundMark x1="72173" y1="47321" x2="72834" y2="47449"/>
                        <a14:backgroundMark x1="37004" y1="51913" x2="37151" y2="51786"/>
                        <a14:backgroundMark x1="56461" y1="62628" x2="56461" y2="61224"/>
                        <a14:backgroundMark x1="57048" y1="61735" x2="56975" y2="62245"/>
                        <a14:backgroundMark x1="59765" y1="57908" x2="59471" y2="59184"/>
                        <a14:backgroundMark x1="59398" y1="62628" x2="59398" y2="62628"/>
                        <a14:backgroundMark x1="60499" y1="62500" x2="60499" y2="62500"/>
                        <a14:backgroundMark x1="60352" y1="61862" x2="60352" y2="61862"/>
                        <a14:backgroundMark x1="60499" y1="58673" x2="60499" y2="58673"/>
                        <a14:backgroundMark x1="34581" y1="53954" x2="34581" y2="53954"/>
                        <a14:backgroundMark x1="31351" y1="53061" x2="31351" y2="53061"/>
                        <a14:backgroundMark x1="27019" y1="49107" x2="27019" y2="49107"/>
                        <a14:backgroundMark x1="82085" y1="43878" x2="82085" y2="43878"/>
                        <a14:backgroundMark x1="84949" y1="42602" x2="84949" y2="42602"/>
                        <a14:backgroundMark x1="87518" y1="43112" x2="87518" y2="43112"/>
                        <a14:backgroundMark x1="87959" y1="48214" x2="87959" y2="48214"/>
                        <a14:backgroundMark x1="87739" y1="53316" x2="87739" y2="53316"/>
                        <a14:backgroundMark x1="84361" y1="53444" x2="84361" y2="53444"/>
                        <a14:backgroundMark x1="84361" y1="49235" x2="84361" y2="49235"/>
                        <a14:backgroundMark x1="81938" y1="48469" x2="81938" y2="48469"/>
                        <a14:backgroundMark x1="82085" y1="53444" x2="82085" y2="53444"/>
                        <a14:backgroundMark x1="73715" y1="55612" x2="73715" y2="55612"/>
                        <a14:backgroundMark x1="46109" y1="46046" x2="46109" y2="46046"/>
                        <a14:backgroundMark x1="48018" y1="45536" x2="48018" y2="45536"/>
                        <a14:backgroundMark x1="47944" y1="48214" x2="47944" y2="48214"/>
                        <a14:backgroundMark x1="47651" y1="49490" x2="47651" y2="49490"/>
                        <a14:backgroundMark x1="46182" y1="49745" x2="46182" y2="49745"/>
                        <a14:backgroundMark x1="46109" y1="52551" x2="46109" y2="52551"/>
                        <a14:backgroundMark x1="46476" y1="45536" x2="46476" y2="45536"/>
                        <a14:backgroundMark x1="45668" y1="52041" x2="45668" y2="52041"/>
                        <a14:backgroundMark x1="29662" y1="53316" x2="29662" y2="53316"/>
                        <a14:backgroundMark x1="41997" y1="62372" x2="41997" y2="62372"/>
                        <a14:backgroundMark x1="41703" y1="63776" x2="41703" y2="63776"/>
                        <a14:backgroundMark x1="41703" y1="61607" x2="41703" y2="61607"/>
                        <a14:backgroundMark x1="43979" y1="57270" x2="43979" y2="57270"/>
                        <a14:backgroundMark x1="44347" y1="49235" x2="44347" y2="49235"/>
                        <a14:backgroundMark x1="37885" y1="47704" x2="37885" y2="47704"/>
                        <a14:backgroundMark x1="39648" y1="49362" x2="39648" y2="49362"/>
                        <a14:backgroundMark x1="39721" y1="55740" x2="39721" y2="55740"/>
                        <a14:backgroundMark x1="39648" y1="63010" x2="39648" y2="63010"/>
                        <a14:backgroundMark x1="39721" y1="59694" x2="39721" y2="59694"/>
                        <a14:backgroundMark x1="41263" y1="56505" x2="41263" y2="56505"/>
                        <a14:backgroundMark x1="42291" y1="56505" x2="42291" y2="56505"/>
                        <a14:backgroundMark x1="42584" y1="54719" x2="42584" y2="54719"/>
                        <a14:backgroundMark x1="42364" y1="54464" x2="42364" y2="54464"/>
                        <a14:backgroundMark x1="41336" y1="54464" x2="41336" y2="54464"/>
                        <a14:backgroundMark x1="40749" y1="51148" x2="40749" y2="51148"/>
                        <a14:backgroundMark x1="42584" y1="51148" x2="42584" y2="51148"/>
                        <a14:backgroundMark x1="42584" y1="49107" x2="42584" y2="49107"/>
                        <a14:backgroundMark x1="41263" y1="48724" x2="41263" y2="48724"/>
                        <a14:backgroundMark x1="41189" y1="53954" x2="41189" y2="53954"/>
                        <a14:backgroundMark x1="46109" y1="54974" x2="46109" y2="54974"/>
                        <a14:backgroundMark x1="63216" y1="67730" x2="63216" y2="67730"/>
                        <a14:backgroundMark x1="62702" y1="67730" x2="62702" y2="67730"/>
                        <a14:backgroundMark x1="61894" y1="67857" x2="61894" y2="67857"/>
                        <a14:backgroundMark x1="60352" y1="68367" x2="60352" y2="68367"/>
                        <a14:backgroundMark x1="60573" y1="57270" x2="60573" y2="57270"/>
                        <a14:backgroundMark x1="60426" y1="58291" x2="60426" y2="58291"/>
                        <a14:backgroundMark x1="60352" y1="57398" x2="60352" y2="57398"/>
                        <a14:backgroundMark x1="60352" y1="57270" x2="60352" y2="57270"/>
                        <a14:backgroundMark x1="60499" y1="58418" x2="60499" y2="58418"/>
                        <a14:backgroundMark x1="60499" y1="58546" x2="60499" y2="58546"/>
                        <a14:backgroundMark x1="60499" y1="58546" x2="60499" y2="58546"/>
                        <a14:backgroundMark x1="60499" y1="58546" x2="60499" y2="58546"/>
                        <a14:backgroundMark x1="60426" y1="57781" x2="60426" y2="57781"/>
                        <a14:backgroundMark x1="60573" y1="61480" x2="60206" y2="61735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" r="331"/>
          <a:stretch/>
        </p:blipFill>
        <p:spPr bwMode="auto">
          <a:xfrm>
            <a:off x="255588" y="1408615"/>
            <a:ext cx="1145172" cy="881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C1790FC-3019-A748-DC9B-5A20069C3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22" y="2425053"/>
            <a:ext cx="946505" cy="881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Law and justice illustration concept. sign a contract Agreement, agreement or document. Public law consulting and legal advice concept. Vector illustration.">
            <a:extLst>
              <a:ext uri="{FF2B5EF4-FFF2-40B4-BE49-F238E27FC236}">
                <a16:creationId xmlns:a16="http://schemas.microsoft.com/office/drawing/2014/main" xmlns="" id="{46E9BAE2-0381-A7EA-1BD2-4EAD3F037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/>
          <a:stretch/>
        </p:blipFill>
        <p:spPr bwMode="auto">
          <a:xfrm>
            <a:off x="354922" y="3441491"/>
            <a:ext cx="946505" cy="881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49C81F71-8254-4F0B-EE2F-353473826825}"/>
              </a:ext>
            </a:extLst>
          </p:cNvPr>
          <p:cNvSpPr txBox="1"/>
          <p:nvPr/>
        </p:nvSpPr>
        <p:spPr>
          <a:xfrm>
            <a:off x="0" y="153759"/>
            <a:ext cx="9179418" cy="5390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640" tIns="34320" rIns="68640" bIns="34320" anchor="t" anchorCtr="1" compatLnSpc="1">
            <a:noAutofit/>
          </a:bodyPr>
          <a:lstStyle>
            <a:defPPr lvl="0">
              <a:defRPr lang="es-ES"/>
            </a:defPPr>
            <a:lvl1pPr algn="ctr" defTabSz="686447">
              <a:defRPr sz="2000" b="1" i="0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00A792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Gestión económica y financiera</a:t>
            </a:r>
          </a:p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1" i="0" u="none" strike="noStrike" kern="0" cap="none" spc="0" normalizeH="0" baseline="0" noProof="0" dirty="0">
              <a:ln>
                <a:noFill/>
              </a:ln>
              <a:solidFill>
                <a:srgbClr val="00A792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xmlns="" id="{7ACDCE95-6CED-0F14-9885-F7F07025FEE7}"/>
              </a:ext>
            </a:extLst>
          </p:cNvPr>
          <p:cNvSpPr/>
          <p:nvPr/>
        </p:nvSpPr>
        <p:spPr>
          <a:xfrm>
            <a:off x="255588" y="85807"/>
            <a:ext cx="433957" cy="519052"/>
          </a:xfrm>
          <a:prstGeom prst="roundRect">
            <a:avLst/>
          </a:prstGeom>
          <a:solidFill>
            <a:srgbClr val="00A792"/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129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redondeado 14">
            <a:extLst>
              <a:ext uri="{FF2B5EF4-FFF2-40B4-BE49-F238E27FC236}">
                <a16:creationId xmlns:a16="http://schemas.microsoft.com/office/drawing/2014/main" xmlns="" id="{DB50F3DA-0218-C24F-FF29-70B66403C2D9}"/>
              </a:ext>
            </a:extLst>
          </p:cNvPr>
          <p:cNvSpPr>
            <a:spLocks/>
          </p:cNvSpPr>
          <p:nvPr/>
        </p:nvSpPr>
        <p:spPr>
          <a:xfrm>
            <a:off x="4287838" y="1257218"/>
            <a:ext cx="4645026" cy="3593114"/>
          </a:xfrm>
          <a:prstGeom prst="roundRect">
            <a:avLst>
              <a:gd name="adj" fmla="val 2015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22" tIns="27022" rIns="27022" bIns="0" rtlCol="0" anchor="ctr"/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Creación de un régimen simplificado del impuesto a la renta para MYPES, </a:t>
            </a:r>
            <a:r>
              <a:rPr kumimoji="0" lang="es-ES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a partir de los sistemas existentes (Nuevo Régimen Único Simplificado, MYPE Tributario y Especial de Renta).</a:t>
            </a:r>
            <a:endParaRPr kumimoji="0" lang="es-PE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lang="es-PE" sz="500" b="1" dirty="0">
              <a:solidFill>
                <a:prstClr val="black"/>
              </a:solidFill>
              <a:latin typeface="Arial "/>
            </a:endParaRP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s-PE" sz="1100" b="1" dirty="0">
                <a:solidFill>
                  <a:prstClr val="black"/>
                </a:solidFill>
                <a:latin typeface="Arial "/>
              </a:rPr>
              <a:t>Facilitar </a:t>
            </a:r>
            <a:r>
              <a:rPr lang="es-ES" sz="1100" b="1" dirty="0">
                <a:solidFill>
                  <a:prstClr val="black"/>
                </a:solidFill>
                <a:latin typeface="Arial "/>
              </a:rPr>
              <a:t>el TAX - FREE (devolución de IGV a turistas extranjeros),</a:t>
            </a:r>
            <a:r>
              <a:rPr lang="es-ES" sz="1100" dirty="0">
                <a:solidFill>
                  <a:prstClr val="black"/>
                </a:solidFill>
                <a:latin typeface="Arial "/>
              </a:rPr>
              <a:t> a fin de incrementar el potencial turístico del país.</a:t>
            </a:r>
            <a:endParaRPr lang="es-ES" sz="1100" b="1" dirty="0">
              <a:solidFill>
                <a:prstClr val="black"/>
              </a:solidFill>
              <a:latin typeface="Arial "/>
            </a:endParaRP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lang="es-PE" sz="500" b="1" dirty="0">
              <a:solidFill>
                <a:prstClr val="black"/>
              </a:solidFill>
              <a:latin typeface="Arial "/>
            </a:endParaRP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s-PE" sz="1100" b="1" dirty="0">
                <a:solidFill>
                  <a:prstClr val="black"/>
                </a:solidFill>
                <a:latin typeface="Arial "/>
              </a:rPr>
              <a:t>Modificar la Ley del IGV en favor de fabricantes nacionales exportadores de joyería</a:t>
            </a:r>
            <a:r>
              <a:rPr lang="es-PE" sz="1100" dirty="0">
                <a:solidFill>
                  <a:prstClr val="black"/>
                </a:solidFill>
                <a:latin typeface="Arial "/>
              </a:rPr>
              <a:t>, considerando como exportación la venta de metal.</a:t>
            </a: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lang="es-PE" sz="500" b="1" dirty="0">
              <a:solidFill>
                <a:prstClr val="black"/>
              </a:solidFill>
              <a:latin typeface="Arial "/>
            </a:endParaRP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s-ES" sz="1100" b="1" dirty="0">
                <a:solidFill>
                  <a:prstClr val="black"/>
                </a:solidFill>
                <a:latin typeface="Arial "/>
              </a:rPr>
              <a:t>Perfeccionar la Ley de cooperativas agrarias para fomentar la asociatividad de los pequeños productores.</a:t>
            </a: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lang="es-PE" sz="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Prorrogar por 3 años las exoneraciones del IR a las rentas de instituciones religiosas, asociaciones sin fines de lucro, intereses de créditos que financian obra pública, entre otros. </a:t>
            </a: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kumimoji="0" lang="es-E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Exoneración del IGV a la importación de bienes para la ejecución del Proyecto Sistema Eléctrico de Transporte Masivo de Lima y Callao.</a:t>
            </a: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endParaRPr lang="es-PE" sz="500" b="1" dirty="0">
              <a:solidFill>
                <a:prstClr val="black"/>
              </a:solidFill>
              <a:latin typeface="Arial "/>
            </a:endParaRPr>
          </a:p>
          <a:p>
            <a:pPr marL="171450" lvl="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es-PE" sz="1100" b="1" dirty="0">
                <a:solidFill>
                  <a:prstClr val="black"/>
                </a:solidFill>
                <a:latin typeface="Arial "/>
              </a:rPr>
              <a:t>Implementar facilidades tributarias requeridas para la realización de la Copa Mundial Sub-17.</a:t>
            </a:r>
          </a:p>
        </p:txBody>
      </p:sp>
      <p:sp>
        <p:nvSpPr>
          <p:cNvPr id="38" name="Marcador de número de diapositiva 2">
            <a:extLst>
              <a:ext uri="{FF2B5EF4-FFF2-40B4-BE49-F238E27FC236}">
                <a16:creationId xmlns:a16="http://schemas.microsoft.com/office/drawing/2014/main" xmlns="" id="{DBF95631-861C-17D8-C184-744A472E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</p:spPr>
        <p:txBody>
          <a:bodyPr/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P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6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BA0398B9-8362-A48D-3306-994769D131CD}"/>
              </a:ext>
            </a:extLst>
          </p:cNvPr>
          <p:cNvSpPr txBox="1"/>
          <p:nvPr/>
        </p:nvSpPr>
        <p:spPr>
          <a:xfrm>
            <a:off x="0" y="153759"/>
            <a:ext cx="9179418" cy="5390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640" tIns="34320" rIns="68640" bIns="34320" anchor="t" anchorCtr="1" compatLnSpc="1">
            <a:noAutofit/>
          </a:bodyPr>
          <a:lstStyle>
            <a:defPPr lvl="0">
              <a:defRPr lang="es-ES"/>
            </a:defPPr>
            <a:lvl1pPr algn="ctr" defTabSz="686447">
              <a:defRPr sz="2000" b="1" i="0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Mejora en aspectos tributarios y formalización</a:t>
            </a:r>
          </a:p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276A1678-F6D5-15D3-FBE7-8417EEEEFA37}"/>
              </a:ext>
            </a:extLst>
          </p:cNvPr>
          <p:cNvSpPr txBox="1"/>
          <p:nvPr/>
        </p:nvSpPr>
        <p:spPr>
          <a:xfrm>
            <a:off x="255588" y="808733"/>
            <a:ext cx="8683308" cy="374571"/>
          </a:xfrm>
          <a:prstGeom prst="roundRect">
            <a:avLst/>
          </a:prstGeom>
          <a:solidFill>
            <a:srgbClr val="002060"/>
          </a:solidFill>
        </p:spPr>
        <p:txBody>
          <a:bodyPr wrap="square">
            <a:normAutofit/>
          </a:bodyPr>
          <a:lstStyle>
            <a:defPPr lvl="0">
              <a:defRPr lang="es-ES"/>
            </a:defPPr>
            <a:lvl1pPr marR="0" algn="ctr" defTabSz="6863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</a:defRPr>
            </a:lvl1pPr>
          </a:lstStyle>
          <a:p>
            <a:r>
              <a:rPr lang="es-PE" dirty="0"/>
              <a:t>Mejora en los aspectos tributarios y formalización</a:t>
            </a:r>
          </a:p>
        </p:txBody>
      </p:sp>
      <p:pic>
        <p:nvPicPr>
          <p:cNvPr id="8" name="Picture 4" descr="Exenciones y exoneraciones tributaria">
            <a:extLst>
              <a:ext uri="{FF2B5EF4-FFF2-40B4-BE49-F238E27FC236}">
                <a16:creationId xmlns:a16="http://schemas.microsoft.com/office/drawing/2014/main" xmlns="" id="{6BFE7F44-AD63-33D3-8CF7-BCFA6E5F4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0" b="11370"/>
          <a:stretch/>
        </p:blipFill>
        <p:spPr bwMode="auto">
          <a:xfrm>
            <a:off x="255588" y="1796607"/>
            <a:ext cx="3816350" cy="25954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230DB883-7FDF-2017-C8FB-CF81F7FC5632}"/>
              </a:ext>
            </a:extLst>
          </p:cNvPr>
          <p:cNvSpPr/>
          <p:nvPr/>
        </p:nvSpPr>
        <p:spPr>
          <a:xfrm>
            <a:off x="255588" y="85807"/>
            <a:ext cx="433957" cy="519052"/>
          </a:xfrm>
          <a:prstGeom prst="roundRect">
            <a:avLst/>
          </a:prstGeom>
          <a:solidFill>
            <a:srgbClr val="002060"/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63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obierno oficializa creación del PAE-Mype para garantizar créditos de  capital de trabajo">
            <a:extLst>
              <a:ext uri="{FF2B5EF4-FFF2-40B4-BE49-F238E27FC236}">
                <a16:creationId xmlns:a16="http://schemas.microsoft.com/office/drawing/2014/main" xmlns="" id="{50D902AD-2000-AF2E-080C-A5FC0EE7F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2" y="1330131"/>
            <a:ext cx="910938" cy="5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Marcador de número de diapositiva 2">
            <a:extLst>
              <a:ext uri="{FF2B5EF4-FFF2-40B4-BE49-F238E27FC236}">
                <a16:creationId xmlns:a16="http://schemas.microsoft.com/office/drawing/2014/main" xmlns="" id="{DBF95631-861C-17D8-C184-744A472E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3766" y="4850332"/>
            <a:ext cx="2059186" cy="274097"/>
          </a:xfrm>
        </p:spPr>
        <p:txBody>
          <a:bodyPr/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P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6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ángulo redondeado 14, chunk 1">
            <a:extLst>
              <a:ext uri="{FF2B5EF4-FFF2-40B4-BE49-F238E27FC236}">
                <a16:creationId xmlns:a16="http://schemas.microsoft.com/office/drawing/2014/main" xmlns="" id="{B8410583-E646-567C-86BA-F0ADD4242D66}"/>
              </a:ext>
            </a:extLst>
          </p:cNvPr>
          <p:cNvSpPr txBox="1"/>
          <p:nvPr/>
        </p:nvSpPr>
        <p:spPr>
          <a:xfrm>
            <a:off x="1550988" y="1327573"/>
            <a:ext cx="7381875" cy="576000"/>
          </a:xfrm>
          <a:prstGeom prst="roundRect">
            <a:avLst>
              <a:gd name="adj" fmla="val 9246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22" tIns="27022" rIns="27022" bIns="0" numCol="1" rtlCol="0" anchor="ctr">
            <a:spAutoFit/>
          </a:bodyPr>
          <a:lstStyle>
            <a:defPPr lvl="0">
              <a:defRPr lang="es-ES"/>
            </a:defPPr>
            <a:lvl1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 kumimoji="0" sz="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El régimen simplificado del impuesto a la renta para MYPES </a:t>
            </a: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permitirá que una pequeña empresa acceda a un régimen que reconoce como deducciones sus adquisiciones y la contratación de trabajadores y en el cual la SUNAT le prepara sus declaraciones mensuales del IR.</a:t>
            </a:r>
            <a:endParaRPr kumimoji="0" lang="es-P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1" name="Rectángulo redondeado 14, chunk 1">
            <a:extLst>
              <a:ext uri="{FF2B5EF4-FFF2-40B4-BE49-F238E27FC236}">
                <a16:creationId xmlns:a16="http://schemas.microsoft.com/office/drawing/2014/main" xmlns="" id="{42FEFE67-8385-F388-BE9F-AEC82E5FBE88}"/>
              </a:ext>
            </a:extLst>
          </p:cNvPr>
          <p:cNvSpPr txBox="1">
            <a:spLocks/>
          </p:cNvSpPr>
          <p:nvPr/>
        </p:nvSpPr>
        <p:spPr>
          <a:xfrm>
            <a:off x="1550988" y="2028808"/>
            <a:ext cx="7381875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22" tIns="27022" rIns="27022" bIns="0" numCol="1" rtlCol="0" anchor="ctr">
            <a:spAutoFit/>
          </a:bodyPr>
          <a:lstStyle>
            <a:defPPr lvl="0">
              <a:defRPr lang="es-ES"/>
            </a:defPPr>
            <a:lvl1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 kumimoji="0" sz="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La </a:t>
            </a: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devolución de IGV a turistas extranjeros </a:t>
            </a: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permitirá que los establecimientos vendan sus bienes a los turistas extranjeros y estos recibirán la devolución de un porcentaje del IGV pagado.</a:t>
            </a:r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2" name="Rectángulo redondeado 14, chunk 1">
            <a:extLst>
              <a:ext uri="{FF2B5EF4-FFF2-40B4-BE49-F238E27FC236}">
                <a16:creationId xmlns:a16="http://schemas.microsoft.com/office/drawing/2014/main" xmlns="" id="{B58821E9-A4E9-22C9-A471-F66E423ED007}"/>
              </a:ext>
            </a:extLst>
          </p:cNvPr>
          <p:cNvSpPr txBox="1">
            <a:spLocks/>
          </p:cNvSpPr>
          <p:nvPr/>
        </p:nvSpPr>
        <p:spPr>
          <a:xfrm>
            <a:off x="1546896" y="2730043"/>
            <a:ext cx="7381875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22" tIns="27022" rIns="27022" bIns="0" numCol="1" rtlCol="0" anchor="ctr">
            <a:spAutoFit/>
          </a:bodyPr>
          <a:lstStyle>
            <a:defPPr lvl="0">
              <a:defRPr lang="es-ES"/>
            </a:defPPr>
            <a:lvl1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 kumimoji="0" sz="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None/>
              <a:tabLst/>
              <a:defRPr/>
            </a:pPr>
            <a:r>
              <a:rPr kumimoji="0" lang="es-P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Modificar la Ley del IGV en favor de fabricantes nacionales exportadores de joyería. </a:t>
            </a:r>
            <a:r>
              <a:rPr kumimoji="0" lang="es-P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Los joyeros nacionales podrán comprar el oro necesario para sus exportaciones.</a:t>
            </a:r>
          </a:p>
        </p:txBody>
      </p:sp>
      <p:sp>
        <p:nvSpPr>
          <p:cNvPr id="13" name="Rectángulo redondeado 14, chunk 1">
            <a:extLst>
              <a:ext uri="{FF2B5EF4-FFF2-40B4-BE49-F238E27FC236}">
                <a16:creationId xmlns:a16="http://schemas.microsoft.com/office/drawing/2014/main" xmlns="" id="{7ACF2C8D-1742-1ABA-AE4F-9E6F19C8CC8F}"/>
              </a:ext>
            </a:extLst>
          </p:cNvPr>
          <p:cNvSpPr txBox="1">
            <a:spLocks/>
          </p:cNvSpPr>
          <p:nvPr/>
        </p:nvSpPr>
        <p:spPr>
          <a:xfrm>
            <a:off x="1555164" y="3431278"/>
            <a:ext cx="7381875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22" tIns="27022" rIns="27022" bIns="0" numCol="1" rtlCol="0" anchor="ctr">
            <a:spAutoFit/>
          </a:bodyPr>
          <a:lstStyle>
            <a:defPPr lvl="0">
              <a:defRPr lang="es-ES"/>
            </a:defPPr>
            <a:lvl1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 kumimoji="0" sz="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Las cooperativas agrarias podrán realizar transacciones entre ellas y sus asociados, las cuales estarán inafectas del IGV y tratamiento preferencial del IR, entre otros beneficios.</a:t>
            </a:r>
          </a:p>
        </p:txBody>
      </p:sp>
      <p:sp>
        <p:nvSpPr>
          <p:cNvPr id="14" name="Rectángulo redondeado 14, chunk 1">
            <a:extLst>
              <a:ext uri="{FF2B5EF4-FFF2-40B4-BE49-F238E27FC236}">
                <a16:creationId xmlns:a16="http://schemas.microsoft.com/office/drawing/2014/main" xmlns="" id="{FB85C1B3-CDF4-7596-5994-7825204A90A0}"/>
              </a:ext>
            </a:extLst>
          </p:cNvPr>
          <p:cNvSpPr txBox="1">
            <a:spLocks/>
          </p:cNvSpPr>
          <p:nvPr/>
        </p:nvSpPr>
        <p:spPr>
          <a:xfrm>
            <a:off x="1555164" y="4132511"/>
            <a:ext cx="7381875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22" tIns="27022" rIns="27022" bIns="0" numCol="1" rtlCol="0" anchor="ctr">
            <a:spAutoFit/>
          </a:bodyPr>
          <a:lstStyle>
            <a:defPPr lvl="0">
              <a:defRPr lang="es-ES"/>
            </a:defPPr>
            <a:lvl1pPr marL="171450" indent="-171450" algn="just" defTabSz="686370">
              <a:buClr>
                <a:srgbClr val="002060"/>
              </a:buClr>
              <a:buFont typeface="Wingdings" panose="05000000000000000000" pitchFamily="2" charset="2"/>
              <a:buChar char="§"/>
              <a:defRPr kumimoji="0" sz="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just" defTabSz="686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Las importaciones del material rodante de los trenes de la Línea 2 del Metro de Lima no pagarán el IGV.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C4F8A990-E957-65D1-BD56-C6AEC0C7AD4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6492" y="2732601"/>
            <a:ext cx="910938" cy="573442"/>
          </a:xfrm>
          <a:prstGeom prst="rect">
            <a:avLst/>
          </a:prstGeom>
        </p:spPr>
      </p:pic>
      <p:pic>
        <p:nvPicPr>
          <p:cNvPr id="1026" name="Picture 2" descr="Encuentro de cooperativas agrarias fortalece modelo cooperativo en el Alto  Huallaga | Noticias | Agencia Peruana de Noticias Andina">
            <a:extLst>
              <a:ext uri="{FF2B5EF4-FFF2-40B4-BE49-F238E27FC236}">
                <a16:creationId xmlns:a16="http://schemas.microsoft.com/office/drawing/2014/main" xmlns="" id="{476C0CBE-741E-A76B-9ACD-DF2144C2843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2" y="3432557"/>
            <a:ext cx="910938" cy="5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ínea 1 del Metro de Lima anuncia nuevo horario desde el 7 de julio | TVPerú">
            <a:extLst>
              <a:ext uri="{FF2B5EF4-FFF2-40B4-BE49-F238E27FC236}">
                <a16:creationId xmlns:a16="http://schemas.microsoft.com/office/drawing/2014/main" xmlns="" id="{2AD9FD2A-B5BE-464A-1E0E-1A6A9EBE07F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2" y="4135069"/>
            <a:ext cx="910938" cy="5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5C2B24C-7A99-FF94-096D-13EE6BD2EDEC}"/>
              </a:ext>
            </a:extLst>
          </p:cNvPr>
          <p:cNvSpPr txBox="1"/>
          <p:nvPr/>
        </p:nvSpPr>
        <p:spPr>
          <a:xfrm>
            <a:off x="255588" y="793437"/>
            <a:ext cx="8683308" cy="3745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rmAutofit/>
          </a:bodyPr>
          <a:lstStyle>
            <a:defPPr lvl="0">
              <a:defRPr lang="es-ES"/>
            </a:defPPr>
            <a:lvl1pPr marR="0" algn="ctr" defTabSz="6863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"/>
              </a:defRPr>
            </a:lvl1pPr>
          </a:lstStyle>
          <a:p>
            <a:r>
              <a:rPr lang="es-PE" dirty="0">
                <a:solidFill>
                  <a:srgbClr val="002060"/>
                </a:solidFill>
              </a:rPr>
              <a:t>Principales beneficios de las medidas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xmlns="" id="{C5E40E2A-0ECD-2939-2933-F96393B6C5A9}"/>
              </a:ext>
            </a:extLst>
          </p:cNvPr>
          <p:cNvSpPr/>
          <p:nvPr/>
        </p:nvSpPr>
        <p:spPr>
          <a:xfrm>
            <a:off x="255588" y="85807"/>
            <a:ext cx="433957" cy="519052"/>
          </a:xfrm>
          <a:prstGeom prst="roundRect">
            <a:avLst/>
          </a:prstGeom>
          <a:solidFill>
            <a:srgbClr val="002060"/>
          </a:solidFill>
          <a:ln w="190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6F88AD8B-270D-DB58-2FC4-C569051FCDF2}"/>
              </a:ext>
            </a:extLst>
          </p:cNvPr>
          <p:cNvSpPr txBox="1"/>
          <p:nvPr/>
        </p:nvSpPr>
        <p:spPr>
          <a:xfrm>
            <a:off x="0" y="153759"/>
            <a:ext cx="9179418" cy="5390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640" tIns="34320" rIns="68640" bIns="34320" anchor="t" anchorCtr="1" compatLnSpc="1">
            <a:noAutofit/>
          </a:bodyPr>
          <a:lstStyle>
            <a:defPPr lvl="0">
              <a:defRPr lang="es-ES"/>
            </a:defPPr>
            <a:lvl1pPr algn="ctr" defTabSz="686447">
              <a:defRPr sz="2000" b="1" i="0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defRPr>
            </a:lvl1pPr>
          </a:lstStyle>
          <a:p>
            <a:pPr marL="0" marR="0" lvl="0" indent="0" algn="ctr" defTabSz="68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Mejora en aspectos tributarios y formalización</a:t>
            </a:r>
          </a:p>
        </p:txBody>
      </p:sp>
      <p:pic>
        <p:nvPicPr>
          <p:cNvPr id="27" name="Picture 2" descr="Perú registra un incremento en el turismo durante el primer trimestre de  2022 - Ecommerce News">
            <a:extLst>
              <a:ext uri="{FF2B5EF4-FFF2-40B4-BE49-F238E27FC236}">
                <a16:creationId xmlns:a16="http://schemas.microsoft.com/office/drawing/2014/main" xmlns="" id="{41254E74-4DC8-CCD6-C84A-D13789E7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2" y="2023432"/>
            <a:ext cx="910938" cy="5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972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8036" t="41306" r="59706" b="38737"/>
          <a:stretch/>
        </p:blipFill>
        <p:spPr>
          <a:xfrm>
            <a:off x="719004" y="2945778"/>
            <a:ext cx="937600" cy="95405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24" name="7 CuadroTexto"/>
          <p:cNvSpPr txBox="1"/>
          <p:nvPr/>
        </p:nvSpPr>
        <p:spPr>
          <a:xfrm>
            <a:off x="1587500" y="3207455"/>
            <a:ext cx="6086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Delegación de facultades en materia económica</a:t>
            </a:r>
          </a:p>
        </p:txBody>
      </p:sp>
      <p:cxnSp>
        <p:nvCxnSpPr>
          <p:cNvPr id="25" name="Conector recto 24"/>
          <p:cNvCxnSpPr>
            <a:cxnSpLocks/>
          </p:cNvCxnSpPr>
          <p:nvPr/>
        </p:nvCxnSpPr>
        <p:spPr>
          <a:xfrm flipV="1">
            <a:off x="1535837" y="3590719"/>
            <a:ext cx="5936117" cy="7201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929389" y="3098276"/>
            <a:ext cx="4515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7 CuadroTexto"/>
          <p:cNvSpPr txBox="1"/>
          <p:nvPr/>
        </p:nvSpPr>
        <p:spPr>
          <a:xfrm>
            <a:off x="1587499" y="1559605"/>
            <a:ext cx="525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Contexto económico</a:t>
            </a:r>
          </a:p>
        </p:txBody>
      </p:sp>
      <p:cxnSp>
        <p:nvCxnSpPr>
          <p:cNvPr id="32" name="Conector recto 31"/>
          <p:cNvCxnSpPr>
            <a:cxnSpLocks/>
            <a:endCxn id="31" idx="2"/>
          </p:cNvCxnSpPr>
          <p:nvPr/>
        </p:nvCxnSpPr>
        <p:spPr>
          <a:xfrm flipV="1">
            <a:off x="1535837" y="1959715"/>
            <a:ext cx="2680938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28036" t="41306" r="59706" b="38737"/>
          <a:stretch/>
        </p:blipFill>
        <p:spPr>
          <a:xfrm>
            <a:off x="719004" y="1317184"/>
            <a:ext cx="937600" cy="95405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6" name="CuadroTexto 15"/>
          <p:cNvSpPr txBox="1"/>
          <p:nvPr/>
        </p:nvSpPr>
        <p:spPr>
          <a:xfrm>
            <a:off x="929389" y="1499093"/>
            <a:ext cx="4515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117290" y="4825617"/>
            <a:ext cx="2059186" cy="274097"/>
          </a:xfrm>
        </p:spPr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8031E-7958-4A2D-984F-973EA0881A45}" type="slidenum">
              <a:rPr kumimoji="0" lang="es-PE" sz="120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sz="120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507FF6F7-99F4-864F-F210-DAFE8690491F}"/>
              </a:ext>
            </a:extLst>
          </p:cNvPr>
          <p:cNvSpPr txBox="1"/>
          <p:nvPr/>
        </p:nvSpPr>
        <p:spPr>
          <a:xfrm>
            <a:off x="526937" y="227649"/>
            <a:ext cx="170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Contenido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3C38911F-6BEF-C1A9-CBDB-4C1DC5F82E6B}"/>
              </a:ext>
            </a:extLst>
          </p:cNvPr>
          <p:cNvSpPr/>
          <p:nvPr/>
        </p:nvSpPr>
        <p:spPr>
          <a:xfrm>
            <a:off x="688431" y="2509255"/>
            <a:ext cx="7776663" cy="17965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826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572B101-20D0-3A72-A4DE-FEDD5A9F1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89" y="1720890"/>
            <a:ext cx="4099560" cy="2554224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0BAF319-1CC2-EAF0-ADC2-43C1A0262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C278F7-96F1-FF1A-C596-409021851CA3}"/>
              </a:ext>
            </a:extLst>
          </p:cNvPr>
          <p:cNvSpPr txBox="1"/>
          <p:nvPr/>
        </p:nvSpPr>
        <p:spPr>
          <a:xfrm>
            <a:off x="8163359" y="2204799"/>
            <a:ext cx="108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1" i="0" u="none" strike="noStrike" kern="1200" cap="none" spc="0" normalizeH="0" baseline="0" noProof="0" dirty="0">
                <a:ln>
                  <a:noFill/>
                </a:ln>
                <a:solidFill>
                  <a:srgbClr val="00A1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Proyección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1" i="0" u="none" strike="noStrike" kern="1200" cap="none" spc="0" normalizeH="0" baseline="0" noProof="0" dirty="0">
                <a:ln>
                  <a:noFill/>
                </a:ln>
                <a:solidFill>
                  <a:srgbClr val="00A19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2022-2026: 3%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3BCC254-2919-8990-8AF3-761DC31C8FD2}"/>
              </a:ext>
            </a:extLst>
          </p:cNvPr>
          <p:cNvSpPr txBox="1"/>
          <p:nvPr/>
        </p:nvSpPr>
        <p:spPr>
          <a:xfrm flipH="1">
            <a:off x="916507" y="1068050"/>
            <a:ext cx="276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Ingreso nacional bruto per cápita 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(US$)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038AB611-D333-F0AC-7C19-11E94A4745F7}"/>
              </a:ext>
            </a:extLst>
          </p:cNvPr>
          <p:cNvSpPr txBox="1"/>
          <p:nvPr/>
        </p:nvSpPr>
        <p:spPr>
          <a:xfrm flipH="1">
            <a:off x="5247502" y="1071532"/>
            <a:ext cx="276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PBI potencial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(Var. % real anual)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3EA6B99-9ACD-D241-E37D-9DA8D4A231A6}"/>
              </a:ext>
            </a:extLst>
          </p:cNvPr>
          <p:cNvSpPr txBox="1"/>
          <p:nvPr/>
        </p:nvSpPr>
        <p:spPr>
          <a:xfrm>
            <a:off x="0" y="4834705"/>
            <a:ext cx="9296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Nota: se usa la clasificación elaborada por el Banco Mundial según los niveles de ingresos considerando el INB per cápita en US$ corrientes, método del Atlas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Fuentes: Banco Mundial y BCRP, estimaciones MEF.</a:t>
            </a:r>
            <a:endParaRPr kumimoji="0" lang="es-P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F03C8F23-4BE4-7A8D-4B34-371AB521D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854" y="1691182"/>
            <a:ext cx="4099560" cy="2554224"/>
          </a:xfrm>
          <a:prstGeom prst="rect">
            <a:avLst/>
          </a:prstGeom>
        </p:spPr>
      </p:pic>
      <p:sp>
        <p:nvSpPr>
          <p:cNvPr id="19" name="Título 2">
            <a:extLst>
              <a:ext uri="{FF2B5EF4-FFF2-40B4-BE49-F238E27FC236}">
                <a16:creationId xmlns:a16="http://schemas.microsoft.com/office/drawing/2014/main" xmlns="" id="{6C4E6865-38FA-5031-A9F0-60C1C5D741E8}"/>
              </a:ext>
            </a:extLst>
          </p:cNvPr>
          <p:cNvSpPr txBox="1">
            <a:spLocks/>
          </p:cNvSpPr>
          <p:nvPr/>
        </p:nvSpPr>
        <p:spPr>
          <a:xfrm>
            <a:off x="0" y="52103"/>
            <a:ext cx="9151937" cy="4135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j-ea"/>
                <a:cs typeface="Arial" panose="020B0604020202020204" pitchFamily="34" charset="0"/>
              </a:rPr>
              <a:t>Es fundamental impulsar el crecimiento económico para romper la trampa de ingreso medio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2" descr="Bandera blanca y verde de arte peru, bandera de peru bandera nacional consulado del peru en saint louis, peru, diverso, bandera, Fondo de escritorio png thumbnail">
            <a:extLst>
              <a:ext uri="{FF2B5EF4-FFF2-40B4-BE49-F238E27FC236}">
                <a16:creationId xmlns:a16="http://schemas.microsoft.com/office/drawing/2014/main" xmlns="" id="{9767361F-1F05-4F08-358B-0F8300D8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17" y="3502801"/>
            <a:ext cx="308083" cy="252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33F6D218-0EE8-D0C5-ED95-8B4FA49D5067}"/>
              </a:ext>
            </a:extLst>
          </p:cNvPr>
          <p:cNvCxnSpPr>
            <a:cxnSpLocks/>
          </p:cNvCxnSpPr>
          <p:nvPr/>
        </p:nvCxnSpPr>
        <p:spPr>
          <a:xfrm>
            <a:off x="487744" y="3306724"/>
            <a:ext cx="362038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96CA51AC-E1A4-0459-7B78-53ECB786D59C}"/>
              </a:ext>
            </a:extLst>
          </p:cNvPr>
          <p:cNvCxnSpPr>
            <a:cxnSpLocks/>
          </p:cNvCxnSpPr>
          <p:nvPr/>
        </p:nvCxnSpPr>
        <p:spPr>
          <a:xfrm>
            <a:off x="498377" y="3969487"/>
            <a:ext cx="358848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735A60E0-EB2D-EF69-5694-C055357E399E}"/>
              </a:ext>
            </a:extLst>
          </p:cNvPr>
          <p:cNvSpPr txBox="1"/>
          <p:nvPr/>
        </p:nvSpPr>
        <p:spPr>
          <a:xfrm>
            <a:off x="1517243" y="3075892"/>
            <a:ext cx="10810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Ingreso alto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76B6C783-C85B-CEFC-EE61-E4833D6D50F8}"/>
              </a:ext>
            </a:extLst>
          </p:cNvPr>
          <p:cNvSpPr txBox="1"/>
          <p:nvPr/>
        </p:nvSpPr>
        <p:spPr>
          <a:xfrm>
            <a:off x="3278435" y="3760105"/>
            <a:ext cx="10810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Ingreso medio</a:t>
            </a:r>
          </a:p>
        </p:txBody>
      </p:sp>
    </p:spTree>
    <p:extLst>
      <p:ext uri="{BB962C8B-B14F-4D97-AF65-F5344CB8AC3E}">
        <p14:creationId xmlns:p14="http://schemas.microsoft.com/office/powerpoint/2010/main" val="1311393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06BE07E-56DC-F3FC-8E6A-06FE41B7DB09}"/>
              </a:ext>
            </a:extLst>
          </p:cNvPr>
          <p:cNvSpPr txBox="1"/>
          <p:nvPr/>
        </p:nvSpPr>
        <p:spPr>
          <a:xfrm>
            <a:off x="74285" y="1957289"/>
            <a:ext cx="2764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DELEGACIÓN DE FACULTADES EN MATERIA ECONÓMICA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Alex Alonso Contreras Miranda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Ministro de Economía y Finanzas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Enero 2023</a:t>
            </a:r>
          </a:p>
        </p:txBody>
      </p:sp>
    </p:spTree>
    <p:extLst>
      <p:ext uri="{BB962C8B-B14F-4D97-AF65-F5344CB8AC3E}">
        <p14:creationId xmlns:p14="http://schemas.microsoft.com/office/powerpoint/2010/main" val="178637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F3BA8BFB-3272-7B0B-6E31-898A7A7C30B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97013" y="1276350"/>
            <a:ext cx="6602412" cy="3357563"/>
            <a:chOff x="943" y="804"/>
            <a:chExt cx="4159" cy="211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xmlns="" id="{78A56E2F-985F-02DF-19DC-6696393E8E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43" y="804"/>
              <a:ext cx="4159" cy="2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xmlns="" id="{76C68D76-DD9F-3D2A-437F-7ABE4336F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" y="2502"/>
              <a:ext cx="303" cy="21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xmlns="" id="{BA6D9B3B-43AF-EDD7-D70A-1A2F66D5C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1" y="2489"/>
              <a:ext cx="302" cy="228"/>
            </a:xfrm>
            <a:prstGeom prst="rect">
              <a:avLst/>
            </a:pr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xmlns="" id="{5FAB6D28-B5D0-0DE3-C59D-8FA584CB0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" y="2391"/>
              <a:ext cx="302" cy="326"/>
            </a:xfrm>
            <a:prstGeom prst="rect">
              <a:avLst/>
            </a:pr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905A10D8-28C0-4945-B70A-B6966E3F21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" y="1042"/>
              <a:ext cx="2576" cy="1675"/>
            </a:xfrm>
            <a:custGeom>
              <a:avLst/>
              <a:gdLst>
                <a:gd name="T0" fmla="*/ 0 w 2576"/>
                <a:gd name="T1" fmla="*/ 1087 h 1675"/>
                <a:gd name="T2" fmla="*/ 302 w 2576"/>
                <a:gd name="T3" fmla="*/ 1087 h 1675"/>
                <a:gd name="T4" fmla="*/ 302 w 2576"/>
                <a:gd name="T5" fmla="*/ 1675 h 1675"/>
                <a:gd name="T6" fmla="*/ 0 w 2576"/>
                <a:gd name="T7" fmla="*/ 1675 h 1675"/>
                <a:gd name="T8" fmla="*/ 0 w 2576"/>
                <a:gd name="T9" fmla="*/ 1087 h 1675"/>
                <a:gd name="T10" fmla="*/ 455 w 2576"/>
                <a:gd name="T11" fmla="*/ 0 h 1675"/>
                <a:gd name="T12" fmla="*/ 758 w 2576"/>
                <a:gd name="T13" fmla="*/ 0 h 1675"/>
                <a:gd name="T14" fmla="*/ 758 w 2576"/>
                <a:gd name="T15" fmla="*/ 1675 h 1675"/>
                <a:gd name="T16" fmla="*/ 455 w 2576"/>
                <a:gd name="T17" fmla="*/ 1675 h 1675"/>
                <a:gd name="T18" fmla="*/ 455 w 2576"/>
                <a:gd name="T19" fmla="*/ 0 h 1675"/>
                <a:gd name="T20" fmla="*/ 909 w 2576"/>
                <a:gd name="T21" fmla="*/ 644 h 1675"/>
                <a:gd name="T22" fmla="*/ 1212 w 2576"/>
                <a:gd name="T23" fmla="*/ 644 h 1675"/>
                <a:gd name="T24" fmla="*/ 1212 w 2576"/>
                <a:gd name="T25" fmla="*/ 1675 h 1675"/>
                <a:gd name="T26" fmla="*/ 909 w 2576"/>
                <a:gd name="T27" fmla="*/ 1675 h 1675"/>
                <a:gd name="T28" fmla="*/ 909 w 2576"/>
                <a:gd name="T29" fmla="*/ 644 h 1675"/>
                <a:gd name="T30" fmla="*/ 1364 w 2576"/>
                <a:gd name="T31" fmla="*/ 1225 h 1675"/>
                <a:gd name="T32" fmla="*/ 1667 w 2576"/>
                <a:gd name="T33" fmla="*/ 1225 h 1675"/>
                <a:gd name="T34" fmla="*/ 1667 w 2576"/>
                <a:gd name="T35" fmla="*/ 1675 h 1675"/>
                <a:gd name="T36" fmla="*/ 1364 w 2576"/>
                <a:gd name="T37" fmla="*/ 1675 h 1675"/>
                <a:gd name="T38" fmla="*/ 1364 w 2576"/>
                <a:gd name="T39" fmla="*/ 1225 h 1675"/>
                <a:gd name="T40" fmla="*/ 1818 w 2576"/>
                <a:gd name="T41" fmla="*/ 1184 h 1675"/>
                <a:gd name="T42" fmla="*/ 2121 w 2576"/>
                <a:gd name="T43" fmla="*/ 1184 h 1675"/>
                <a:gd name="T44" fmla="*/ 2121 w 2576"/>
                <a:gd name="T45" fmla="*/ 1675 h 1675"/>
                <a:gd name="T46" fmla="*/ 1818 w 2576"/>
                <a:gd name="T47" fmla="*/ 1675 h 1675"/>
                <a:gd name="T48" fmla="*/ 1818 w 2576"/>
                <a:gd name="T49" fmla="*/ 1184 h 1675"/>
                <a:gd name="T50" fmla="*/ 2273 w 2576"/>
                <a:gd name="T51" fmla="*/ 1246 h 1675"/>
                <a:gd name="T52" fmla="*/ 2576 w 2576"/>
                <a:gd name="T53" fmla="*/ 1246 h 1675"/>
                <a:gd name="T54" fmla="*/ 2576 w 2576"/>
                <a:gd name="T55" fmla="*/ 1675 h 1675"/>
                <a:gd name="T56" fmla="*/ 2273 w 2576"/>
                <a:gd name="T57" fmla="*/ 1675 h 1675"/>
                <a:gd name="T58" fmla="*/ 2273 w 2576"/>
                <a:gd name="T59" fmla="*/ 1246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76" h="1675">
                  <a:moveTo>
                    <a:pt x="0" y="1087"/>
                  </a:moveTo>
                  <a:lnTo>
                    <a:pt x="302" y="1087"/>
                  </a:lnTo>
                  <a:lnTo>
                    <a:pt x="302" y="1675"/>
                  </a:lnTo>
                  <a:lnTo>
                    <a:pt x="0" y="1675"/>
                  </a:lnTo>
                  <a:lnTo>
                    <a:pt x="0" y="1087"/>
                  </a:lnTo>
                  <a:close/>
                  <a:moveTo>
                    <a:pt x="455" y="0"/>
                  </a:moveTo>
                  <a:lnTo>
                    <a:pt x="758" y="0"/>
                  </a:lnTo>
                  <a:lnTo>
                    <a:pt x="758" y="1675"/>
                  </a:lnTo>
                  <a:lnTo>
                    <a:pt x="455" y="1675"/>
                  </a:lnTo>
                  <a:lnTo>
                    <a:pt x="455" y="0"/>
                  </a:lnTo>
                  <a:close/>
                  <a:moveTo>
                    <a:pt x="909" y="644"/>
                  </a:moveTo>
                  <a:lnTo>
                    <a:pt x="1212" y="644"/>
                  </a:lnTo>
                  <a:lnTo>
                    <a:pt x="1212" y="1675"/>
                  </a:lnTo>
                  <a:lnTo>
                    <a:pt x="909" y="1675"/>
                  </a:lnTo>
                  <a:lnTo>
                    <a:pt x="909" y="644"/>
                  </a:lnTo>
                  <a:close/>
                  <a:moveTo>
                    <a:pt x="1364" y="1225"/>
                  </a:moveTo>
                  <a:lnTo>
                    <a:pt x="1667" y="1225"/>
                  </a:lnTo>
                  <a:lnTo>
                    <a:pt x="1667" y="1675"/>
                  </a:lnTo>
                  <a:lnTo>
                    <a:pt x="1364" y="1675"/>
                  </a:lnTo>
                  <a:lnTo>
                    <a:pt x="1364" y="1225"/>
                  </a:lnTo>
                  <a:close/>
                  <a:moveTo>
                    <a:pt x="1818" y="1184"/>
                  </a:moveTo>
                  <a:lnTo>
                    <a:pt x="2121" y="1184"/>
                  </a:lnTo>
                  <a:lnTo>
                    <a:pt x="2121" y="1675"/>
                  </a:lnTo>
                  <a:lnTo>
                    <a:pt x="1818" y="1675"/>
                  </a:lnTo>
                  <a:lnTo>
                    <a:pt x="1818" y="1184"/>
                  </a:lnTo>
                  <a:close/>
                  <a:moveTo>
                    <a:pt x="2273" y="1246"/>
                  </a:moveTo>
                  <a:lnTo>
                    <a:pt x="2576" y="1246"/>
                  </a:lnTo>
                  <a:lnTo>
                    <a:pt x="2576" y="1675"/>
                  </a:lnTo>
                  <a:lnTo>
                    <a:pt x="2273" y="1675"/>
                  </a:lnTo>
                  <a:lnTo>
                    <a:pt x="2273" y="124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xmlns="" id="{8699AF1E-5757-077A-6625-B57453628E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" y="2717"/>
              <a:ext cx="4093" cy="0"/>
            </a:xfrm>
            <a:prstGeom prst="line">
              <a:avLst/>
            </a:prstGeom>
            <a:noFill/>
            <a:ln w="11113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AEB24677-7DEF-CA64-96EA-84B25FDDC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1" y="2717"/>
              <a:ext cx="4093" cy="29"/>
            </a:xfrm>
            <a:custGeom>
              <a:avLst/>
              <a:gdLst>
                <a:gd name="T0" fmla="*/ 0 w 4093"/>
                <a:gd name="T1" fmla="*/ 0 h 29"/>
                <a:gd name="T2" fmla="*/ 0 w 4093"/>
                <a:gd name="T3" fmla="*/ 29 h 29"/>
                <a:gd name="T4" fmla="*/ 456 w 4093"/>
                <a:gd name="T5" fmla="*/ 0 h 29"/>
                <a:gd name="T6" fmla="*/ 456 w 4093"/>
                <a:gd name="T7" fmla="*/ 29 h 29"/>
                <a:gd name="T8" fmla="*/ 910 w 4093"/>
                <a:gd name="T9" fmla="*/ 0 h 29"/>
                <a:gd name="T10" fmla="*/ 910 w 4093"/>
                <a:gd name="T11" fmla="*/ 29 h 29"/>
                <a:gd name="T12" fmla="*/ 1365 w 4093"/>
                <a:gd name="T13" fmla="*/ 0 h 29"/>
                <a:gd name="T14" fmla="*/ 1365 w 4093"/>
                <a:gd name="T15" fmla="*/ 29 h 29"/>
                <a:gd name="T16" fmla="*/ 1819 w 4093"/>
                <a:gd name="T17" fmla="*/ 0 h 29"/>
                <a:gd name="T18" fmla="*/ 1819 w 4093"/>
                <a:gd name="T19" fmla="*/ 29 h 29"/>
                <a:gd name="T20" fmla="*/ 2274 w 4093"/>
                <a:gd name="T21" fmla="*/ 0 h 29"/>
                <a:gd name="T22" fmla="*/ 2274 w 4093"/>
                <a:gd name="T23" fmla="*/ 29 h 29"/>
                <a:gd name="T24" fmla="*/ 2728 w 4093"/>
                <a:gd name="T25" fmla="*/ 0 h 29"/>
                <a:gd name="T26" fmla="*/ 2728 w 4093"/>
                <a:gd name="T27" fmla="*/ 29 h 29"/>
                <a:gd name="T28" fmla="*/ 3183 w 4093"/>
                <a:gd name="T29" fmla="*/ 0 h 29"/>
                <a:gd name="T30" fmla="*/ 3183 w 4093"/>
                <a:gd name="T31" fmla="*/ 29 h 29"/>
                <a:gd name="T32" fmla="*/ 3637 w 4093"/>
                <a:gd name="T33" fmla="*/ 0 h 29"/>
                <a:gd name="T34" fmla="*/ 3637 w 4093"/>
                <a:gd name="T35" fmla="*/ 29 h 29"/>
                <a:gd name="T36" fmla="*/ 4093 w 4093"/>
                <a:gd name="T37" fmla="*/ 0 h 29"/>
                <a:gd name="T38" fmla="*/ 4093 w 4093"/>
                <a:gd name="T3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93" h="29">
                  <a:moveTo>
                    <a:pt x="0" y="0"/>
                  </a:moveTo>
                  <a:lnTo>
                    <a:pt x="0" y="29"/>
                  </a:lnTo>
                  <a:moveTo>
                    <a:pt x="456" y="0"/>
                  </a:moveTo>
                  <a:lnTo>
                    <a:pt x="456" y="29"/>
                  </a:lnTo>
                  <a:moveTo>
                    <a:pt x="910" y="0"/>
                  </a:moveTo>
                  <a:lnTo>
                    <a:pt x="910" y="29"/>
                  </a:lnTo>
                  <a:moveTo>
                    <a:pt x="1365" y="0"/>
                  </a:moveTo>
                  <a:lnTo>
                    <a:pt x="1365" y="29"/>
                  </a:lnTo>
                  <a:moveTo>
                    <a:pt x="1819" y="0"/>
                  </a:moveTo>
                  <a:lnTo>
                    <a:pt x="1819" y="29"/>
                  </a:lnTo>
                  <a:moveTo>
                    <a:pt x="2274" y="0"/>
                  </a:moveTo>
                  <a:lnTo>
                    <a:pt x="2274" y="29"/>
                  </a:lnTo>
                  <a:moveTo>
                    <a:pt x="2728" y="0"/>
                  </a:moveTo>
                  <a:lnTo>
                    <a:pt x="2728" y="29"/>
                  </a:lnTo>
                  <a:moveTo>
                    <a:pt x="3183" y="0"/>
                  </a:moveTo>
                  <a:lnTo>
                    <a:pt x="3183" y="29"/>
                  </a:lnTo>
                  <a:moveTo>
                    <a:pt x="3637" y="0"/>
                  </a:moveTo>
                  <a:lnTo>
                    <a:pt x="3637" y="29"/>
                  </a:lnTo>
                  <a:moveTo>
                    <a:pt x="4093" y="0"/>
                  </a:moveTo>
                  <a:lnTo>
                    <a:pt x="4093" y="29"/>
                  </a:lnTo>
                </a:path>
              </a:pathLst>
            </a:custGeom>
            <a:noFill/>
            <a:ln w="11113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xmlns="" id="{381DAF09-7D52-29E1-9C5E-3915F3ECC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" y="1974"/>
              <a:ext cx="19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4,6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xmlns="" id="{7C480A36-04DB-F770-BFF1-F0F32BF27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" y="886"/>
              <a:ext cx="25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42,0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C2A437DC-B56C-6FA3-4B8B-9012D5D6A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" y="1530"/>
              <a:ext cx="25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11,9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606D9AC0-1E22-7AEA-441C-A25E38C46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111"/>
              <a:ext cx="19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3,5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xmlns="" id="{53D87876-CAF1-5731-C215-1F7D44B72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2070"/>
              <a:ext cx="19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3,8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xmlns="" id="{09363EDA-E988-E317-9242-37FA14D31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3" y="2132"/>
              <a:ext cx="19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3,3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xmlns="" id="{71EF88F7-4FC2-B195-5058-CF1D2724B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346"/>
              <a:ext cx="19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1,7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xmlns="" id="{7C0D9790-AB64-5025-0B82-920BE6872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" y="2334"/>
              <a:ext cx="19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1" i="0" u="none" strike="noStrike" kern="1200" cap="none" spc="0" normalizeH="0" baseline="0" noProof="0">
                  <a:ln>
                    <a:noFill/>
                  </a:ln>
                  <a:solidFill>
                    <a:srgbClr val="00A79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1,8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xmlns="" id="{8E02EC13-B5B3-933E-AC7B-72D3828A3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" y="2262"/>
              <a:ext cx="35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A79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2,0 - 3,0</a:t>
              </a:r>
              <a:endPara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xmlns="" id="{75ED25DD-19FB-08DD-3F8A-EC2C7A68C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" y="2780"/>
              <a:ext cx="23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I-21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xmlns="" id="{0C21A3BA-443F-BB1A-B654-AB7B23A7F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80"/>
              <a:ext cx="26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II-21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xmlns="" id="{4387CB48-0095-B759-3A52-8391EE1B1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" y="2780"/>
              <a:ext cx="291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III-21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xmlns="" id="{9458C0F5-0CC0-AF13-13B5-9FC3C891E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3" y="2780"/>
              <a:ext cx="302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IV-21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xmlns="" id="{1E2F272A-03B1-F8C8-C210-B62AE725B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" y="2780"/>
              <a:ext cx="23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I-22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xmlns="" id="{6806287B-15A0-47D6-0279-26CE1EB20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2" y="2780"/>
              <a:ext cx="26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II-22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xmlns="" id="{D2FB11A2-5965-83C0-2487-5AAC2BA58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3" y="2780"/>
              <a:ext cx="29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III-22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xmlns="" id="{CEE5AE9C-BE0A-104C-ACC3-4B10EE241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" y="2780"/>
              <a:ext cx="301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IV-22</a:t>
              </a:r>
              <a:endParaRPr kumimoji="0" lang="es-PE" alt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xmlns="" id="{3274FAB3-05B1-D335-6490-70FDCB398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0" y="2780"/>
              <a:ext cx="20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s-P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I-23*</a:t>
              </a:r>
              <a:endPara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CFD9DC3F-FB55-6C5C-B733-8D0A6285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PE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D3FD78C-FB5D-B4B0-D677-ED8EE875ECDB}"/>
              </a:ext>
            </a:extLst>
          </p:cNvPr>
          <p:cNvSpPr txBox="1"/>
          <p:nvPr/>
        </p:nvSpPr>
        <p:spPr>
          <a:xfrm>
            <a:off x="33284" y="4993797"/>
            <a:ext cx="853932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BCRP, proyecciones MEF *Estimados MEF.</a:t>
            </a:r>
          </a:p>
        </p:txBody>
      </p:sp>
      <p:sp>
        <p:nvSpPr>
          <p:cNvPr id="86" name="Título 2">
            <a:extLst>
              <a:ext uri="{FF2B5EF4-FFF2-40B4-BE49-F238E27FC236}">
                <a16:creationId xmlns:a16="http://schemas.microsoft.com/office/drawing/2014/main" xmlns="" id="{E556CB88-1A0C-412D-8296-FA44401A84C3}"/>
              </a:ext>
            </a:extLst>
          </p:cNvPr>
          <p:cNvSpPr txBox="1">
            <a:spLocks/>
          </p:cNvSpPr>
          <p:nvPr/>
        </p:nvSpPr>
        <p:spPr>
          <a:xfrm>
            <a:off x="0" y="152935"/>
            <a:ext cx="9151938" cy="42681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marR="0" lvl="0" indent="0" algn="ctr" defTabSz="91433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conflictividad social impide una mayor recuperación de la economía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6B8CD00-E7DB-421F-95B0-E01D2B4E7C28}"/>
              </a:ext>
            </a:extLst>
          </p:cNvPr>
          <p:cNvSpPr txBox="1"/>
          <p:nvPr/>
        </p:nvSpPr>
        <p:spPr>
          <a:xfrm>
            <a:off x="1941935" y="915271"/>
            <a:ext cx="5269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PBI</a:t>
            </a:r>
            <a:endParaRPr kumimoji="0" lang="es-PE" sz="1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(Var. % real anual)</a:t>
            </a: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xmlns="" id="{4C679616-077E-4019-848B-60A6E67F551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47788" y="1314450"/>
            <a:ext cx="6456362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xmlns="" id="{27A2CAF3-5604-4E84-8EAA-939AE1502A74}"/>
              </a:ext>
            </a:extLst>
          </p:cNvPr>
          <p:cNvCxnSpPr/>
          <p:nvPr/>
        </p:nvCxnSpPr>
        <p:spPr>
          <a:xfrm flipV="1">
            <a:off x="2224088" y="1808480"/>
            <a:ext cx="828000" cy="28448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xmlns="" id="{07D93058-AF1B-45E3-87E6-0D09B44BC432}"/>
              </a:ext>
            </a:extLst>
          </p:cNvPr>
          <p:cNvCxnSpPr/>
          <p:nvPr/>
        </p:nvCxnSpPr>
        <p:spPr>
          <a:xfrm flipV="1">
            <a:off x="2226152" y="1859834"/>
            <a:ext cx="828000" cy="28448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xmlns="" id="{8E5B9A93-DF1C-4A7F-A601-18B2F2097EA2}"/>
              </a:ext>
            </a:extLst>
          </p:cNvPr>
          <p:cNvCxnSpPr/>
          <p:nvPr/>
        </p:nvCxnSpPr>
        <p:spPr>
          <a:xfrm flipV="1">
            <a:off x="3020219" y="2819481"/>
            <a:ext cx="828000" cy="28448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xmlns="" id="{8390E3DD-2168-48F7-B0B9-1CBFC968BF9E}"/>
              </a:ext>
            </a:extLst>
          </p:cNvPr>
          <p:cNvCxnSpPr/>
          <p:nvPr/>
        </p:nvCxnSpPr>
        <p:spPr>
          <a:xfrm flipV="1">
            <a:off x="3022283" y="2870835"/>
            <a:ext cx="828000" cy="28448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397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6ED6EC90-F091-4ECD-A076-DEBC26D2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xmlns="" id="{6D06ADED-DB08-42E9-AC79-611982AF5EA6}"/>
              </a:ext>
            </a:extLst>
          </p:cNvPr>
          <p:cNvSpPr txBox="1">
            <a:spLocks/>
          </p:cNvSpPr>
          <p:nvPr/>
        </p:nvSpPr>
        <p:spPr>
          <a:xfrm>
            <a:off x="0" y="33270"/>
            <a:ext cx="9151938" cy="68926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Las protestas sociales han continuado en el primer mes del año, principalmente en el sur del país, afectando la actividad económica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ítulo 2">
            <a:extLst>
              <a:ext uri="{FF2B5EF4-FFF2-40B4-BE49-F238E27FC236}">
                <a16:creationId xmlns:a16="http://schemas.microsoft.com/office/drawing/2014/main" xmlns="" id="{4BE9098D-EA1A-4F8D-8C46-681B859E70F3}"/>
              </a:ext>
            </a:extLst>
          </p:cNvPr>
          <p:cNvSpPr txBox="1">
            <a:spLocks/>
          </p:cNvSpPr>
          <p:nvPr/>
        </p:nvSpPr>
        <p:spPr>
          <a:xfrm>
            <a:off x="4720313" y="1018247"/>
            <a:ext cx="4105910" cy="35422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Impacto acumulado en la actividad económica por protestas sociales</a:t>
            </a:r>
            <a:r>
              <a:rPr kumimoji="0" lang="es-MX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(Millones de S/) </a:t>
            </a:r>
          </a:p>
        </p:txBody>
      </p:sp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xmlns="" id="{A14D9DF6-B76D-46A6-9C2B-D2A6AA597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669775"/>
              </p:ext>
            </p:extLst>
          </p:nvPr>
        </p:nvGraphicFramePr>
        <p:xfrm>
          <a:off x="135063" y="2801084"/>
          <a:ext cx="1250223" cy="10133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0223">
                  <a:extLst>
                    <a:ext uri="{9D8B030D-6E8A-4147-A177-3AD203B41FA5}">
                      <a16:colId xmlns:a16="http://schemas.microsoft.com/office/drawing/2014/main" xmlns="" val="1943658381"/>
                    </a:ext>
                  </a:extLst>
                </a:gridCol>
              </a:tblGrid>
              <a:tr h="241348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Motivo de alerta</a:t>
                      </a:r>
                      <a:endParaRPr lang="es-P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563235"/>
                  </a:ext>
                </a:extLst>
              </a:tr>
              <a:tr h="73899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 B</a:t>
                      </a:r>
                      <a:r>
                        <a:rPr lang="es-P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loqueos de carreteras por parte de pobladores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6244422"/>
                  </a:ext>
                </a:extLst>
              </a:tr>
            </a:tbl>
          </a:graphicData>
        </a:graphic>
      </p:graphicFrame>
      <p:pic>
        <p:nvPicPr>
          <p:cNvPr id="28" name="Picture 4" descr="Icono Usuario Encerclado PNG transparente - StickPNG">
            <a:extLst>
              <a:ext uri="{FF2B5EF4-FFF2-40B4-BE49-F238E27FC236}">
                <a16:creationId xmlns:a16="http://schemas.microsoft.com/office/drawing/2014/main" xmlns="" id="{8E45F0C9-CA98-444F-A9B8-71A8A5AB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8" y="3258306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echa: curvada hacia la izquierda 28">
            <a:extLst>
              <a:ext uri="{FF2B5EF4-FFF2-40B4-BE49-F238E27FC236}">
                <a16:creationId xmlns:a16="http://schemas.microsoft.com/office/drawing/2014/main" xmlns="" id="{C42E0686-2876-495A-B363-3A3462BA8BB6}"/>
              </a:ext>
            </a:extLst>
          </p:cNvPr>
          <p:cNvSpPr/>
          <p:nvPr/>
        </p:nvSpPr>
        <p:spPr>
          <a:xfrm rot="13987924" flipV="1">
            <a:off x="915615" y="1115629"/>
            <a:ext cx="501639" cy="1855898"/>
          </a:xfrm>
          <a:prstGeom prst="curvedLeftArrow">
            <a:avLst>
              <a:gd name="adj1" fmla="val 19417"/>
              <a:gd name="adj2" fmla="val 66544"/>
              <a:gd name="adj3" fmla="val 4122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4BC9BCC6-F920-4DB4-AAD1-840ED939D16B}"/>
              </a:ext>
            </a:extLst>
          </p:cNvPr>
          <p:cNvSpPr txBox="1"/>
          <p:nvPr/>
        </p:nvSpPr>
        <p:spPr>
          <a:xfrm>
            <a:off x="-45512" y="4871513"/>
            <a:ext cx="436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 No incluye Lima porque las marchas no bloquean las vías nacionales. 2/ Actualizado al 26 de enero.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SUTRAN, MEF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676BBDC3-A3B6-4640-82EA-4EBE29D5A83F}"/>
              </a:ext>
            </a:extLst>
          </p:cNvPr>
          <p:cNvGrpSpPr/>
          <p:nvPr/>
        </p:nvGrpSpPr>
        <p:grpSpPr>
          <a:xfrm>
            <a:off x="127459" y="4113611"/>
            <a:ext cx="2153274" cy="215444"/>
            <a:chOff x="-322705" y="4130617"/>
            <a:chExt cx="2411143" cy="215444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xmlns="" id="{12804C27-3EE0-4B4C-B0E1-D39B4BB092EE}"/>
                </a:ext>
              </a:extLst>
            </p:cNvPr>
            <p:cNvSpPr/>
            <p:nvPr/>
          </p:nvSpPr>
          <p:spPr>
            <a:xfrm>
              <a:off x="-322705" y="4130617"/>
              <a:ext cx="2411143" cy="2154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ct val="250000"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Ninguna carretera bloqueada</a:t>
              </a:r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xmlns="" id="{9C9C1259-C691-48E3-B27B-7AE0A28677A1}"/>
                </a:ext>
              </a:extLst>
            </p:cNvPr>
            <p:cNvSpPr/>
            <p:nvPr/>
          </p:nvSpPr>
          <p:spPr>
            <a:xfrm>
              <a:off x="-35830" y="4183756"/>
              <a:ext cx="122766" cy="101600"/>
            </a:xfrm>
            <a:prstGeom prst="rect">
              <a:avLst/>
            </a:prstGeom>
            <a:solidFill>
              <a:srgbClr val="00A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A792"/>
                </a:highligh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ítulo 2">
            <a:extLst>
              <a:ext uri="{FF2B5EF4-FFF2-40B4-BE49-F238E27FC236}">
                <a16:creationId xmlns:a16="http://schemas.microsoft.com/office/drawing/2014/main" xmlns="" id="{AD83D200-B41B-43DC-AA41-9F33D2D814BF}"/>
              </a:ext>
            </a:extLst>
          </p:cNvPr>
          <p:cNvSpPr txBox="1">
            <a:spLocks/>
          </p:cNvSpPr>
          <p:nvPr/>
        </p:nvSpPr>
        <p:spPr>
          <a:xfrm>
            <a:off x="195516" y="1082794"/>
            <a:ext cx="4361400" cy="35422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 regiones con carreteras bloqueadas</a:t>
            </a:r>
            <a:r>
              <a:rPr kumimoji="0" lang="es-MX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kumimoji="0" lang="es-ES" sz="12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ítulo 2">
            <a:extLst>
              <a:ext uri="{FF2B5EF4-FFF2-40B4-BE49-F238E27FC236}">
                <a16:creationId xmlns:a16="http://schemas.microsoft.com/office/drawing/2014/main" xmlns="" id="{B3CC830B-83DD-4002-B954-E35AE47C1563}"/>
              </a:ext>
            </a:extLst>
          </p:cNvPr>
          <p:cNvSpPr txBox="1">
            <a:spLocks/>
          </p:cNvSpPr>
          <p:nvPr/>
        </p:nvSpPr>
        <p:spPr>
          <a:xfrm>
            <a:off x="195516" y="782689"/>
            <a:ext cx="4361400" cy="35422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26 de enero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214EFABF-B736-4697-9895-03FA437E1C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3475" y="1308100"/>
            <a:ext cx="2797175" cy="3595688"/>
            <a:chOff x="714" y="856"/>
            <a:chExt cx="1762" cy="226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xmlns="" id="{C3D018C3-FBEF-4068-8086-B92D2BAE94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14" y="856"/>
              <a:ext cx="1762" cy="2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67D44A7A-1A4F-4E9C-9462-4068A4FED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278"/>
              <a:ext cx="127" cy="101"/>
            </a:xfrm>
            <a:custGeom>
              <a:avLst/>
              <a:gdLst>
                <a:gd name="T0" fmla="*/ 103 w 127"/>
                <a:gd name="T1" fmla="*/ 0 h 101"/>
                <a:gd name="T2" fmla="*/ 112 w 127"/>
                <a:gd name="T3" fmla="*/ 11 h 101"/>
                <a:gd name="T4" fmla="*/ 115 w 127"/>
                <a:gd name="T5" fmla="*/ 24 h 101"/>
                <a:gd name="T6" fmla="*/ 116 w 127"/>
                <a:gd name="T7" fmla="*/ 42 h 101"/>
                <a:gd name="T8" fmla="*/ 127 w 127"/>
                <a:gd name="T9" fmla="*/ 60 h 101"/>
                <a:gd name="T10" fmla="*/ 106 w 127"/>
                <a:gd name="T11" fmla="*/ 76 h 101"/>
                <a:gd name="T12" fmla="*/ 89 w 127"/>
                <a:gd name="T13" fmla="*/ 70 h 101"/>
                <a:gd name="T14" fmla="*/ 76 w 127"/>
                <a:gd name="T15" fmla="*/ 83 h 101"/>
                <a:gd name="T16" fmla="*/ 55 w 127"/>
                <a:gd name="T17" fmla="*/ 101 h 101"/>
                <a:gd name="T18" fmla="*/ 37 w 127"/>
                <a:gd name="T19" fmla="*/ 95 h 101"/>
                <a:gd name="T20" fmla="*/ 17 w 127"/>
                <a:gd name="T21" fmla="*/ 95 h 101"/>
                <a:gd name="T22" fmla="*/ 0 w 127"/>
                <a:gd name="T23" fmla="*/ 86 h 101"/>
                <a:gd name="T24" fmla="*/ 8 w 127"/>
                <a:gd name="T25" fmla="*/ 74 h 101"/>
                <a:gd name="T26" fmla="*/ 21 w 127"/>
                <a:gd name="T27" fmla="*/ 62 h 101"/>
                <a:gd name="T28" fmla="*/ 30 w 127"/>
                <a:gd name="T29" fmla="*/ 47 h 101"/>
                <a:gd name="T30" fmla="*/ 45 w 127"/>
                <a:gd name="T31" fmla="*/ 38 h 101"/>
                <a:gd name="T32" fmla="*/ 58 w 127"/>
                <a:gd name="T33" fmla="*/ 28 h 101"/>
                <a:gd name="T34" fmla="*/ 75 w 127"/>
                <a:gd name="T35" fmla="*/ 20 h 101"/>
                <a:gd name="T36" fmla="*/ 88 w 127"/>
                <a:gd name="T37" fmla="*/ 13 h 101"/>
                <a:gd name="T38" fmla="*/ 103 w 127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7" h="101">
                  <a:moveTo>
                    <a:pt x="103" y="0"/>
                  </a:moveTo>
                  <a:lnTo>
                    <a:pt x="112" y="11"/>
                  </a:lnTo>
                  <a:lnTo>
                    <a:pt x="115" y="24"/>
                  </a:lnTo>
                  <a:lnTo>
                    <a:pt x="116" y="42"/>
                  </a:lnTo>
                  <a:lnTo>
                    <a:pt x="127" y="60"/>
                  </a:lnTo>
                  <a:lnTo>
                    <a:pt x="106" y="76"/>
                  </a:lnTo>
                  <a:lnTo>
                    <a:pt x="89" y="70"/>
                  </a:lnTo>
                  <a:lnTo>
                    <a:pt x="76" y="83"/>
                  </a:lnTo>
                  <a:lnTo>
                    <a:pt x="55" y="101"/>
                  </a:lnTo>
                  <a:lnTo>
                    <a:pt x="37" y="95"/>
                  </a:lnTo>
                  <a:lnTo>
                    <a:pt x="17" y="95"/>
                  </a:lnTo>
                  <a:lnTo>
                    <a:pt x="0" y="86"/>
                  </a:lnTo>
                  <a:lnTo>
                    <a:pt x="8" y="74"/>
                  </a:lnTo>
                  <a:lnTo>
                    <a:pt x="21" y="62"/>
                  </a:lnTo>
                  <a:lnTo>
                    <a:pt x="30" y="47"/>
                  </a:lnTo>
                  <a:lnTo>
                    <a:pt x="45" y="38"/>
                  </a:lnTo>
                  <a:lnTo>
                    <a:pt x="58" y="28"/>
                  </a:lnTo>
                  <a:lnTo>
                    <a:pt x="75" y="20"/>
                  </a:lnTo>
                  <a:lnTo>
                    <a:pt x="88" y="1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B24C7CBA-DC76-4AAC-92A6-EADDB3A94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278"/>
              <a:ext cx="127" cy="101"/>
            </a:xfrm>
            <a:custGeom>
              <a:avLst/>
              <a:gdLst>
                <a:gd name="T0" fmla="*/ 103 w 127"/>
                <a:gd name="T1" fmla="*/ 0 h 101"/>
                <a:gd name="T2" fmla="*/ 112 w 127"/>
                <a:gd name="T3" fmla="*/ 11 h 101"/>
                <a:gd name="T4" fmla="*/ 115 w 127"/>
                <a:gd name="T5" fmla="*/ 24 h 101"/>
                <a:gd name="T6" fmla="*/ 116 w 127"/>
                <a:gd name="T7" fmla="*/ 42 h 101"/>
                <a:gd name="T8" fmla="*/ 127 w 127"/>
                <a:gd name="T9" fmla="*/ 60 h 101"/>
                <a:gd name="T10" fmla="*/ 106 w 127"/>
                <a:gd name="T11" fmla="*/ 76 h 101"/>
                <a:gd name="T12" fmla="*/ 89 w 127"/>
                <a:gd name="T13" fmla="*/ 70 h 101"/>
                <a:gd name="T14" fmla="*/ 76 w 127"/>
                <a:gd name="T15" fmla="*/ 83 h 101"/>
                <a:gd name="T16" fmla="*/ 55 w 127"/>
                <a:gd name="T17" fmla="*/ 101 h 101"/>
                <a:gd name="T18" fmla="*/ 37 w 127"/>
                <a:gd name="T19" fmla="*/ 95 h 101"/>
                <a:gd name="T20" fmla="*/ 17 w 127"/>
                <a:gd name="T21" fmla="*/ 95 h 101"/>
                <a:gd name="T22" fmla="*/ 0 w 127"/>
                <a:gd name="T23" fmla="*/ 86 h 101"/>
                <a:gd name="T24" fmla="*/ 8 w 127"/>
                <a:gd name="T25" fmla="*/ 74 h 101"/>
                <a:gd name="T26" fmla="*/ 21 w 127"/>
                <a:gd name="T27" fmla="*/ 62 h 101"/>
                <a:gd name="T28" fmla="*/ 30 w 127"/>
                <a:gd name="T29" fmla="*/ 47 h 101"/>
                <a:gd name="T30" fmla="*/ 45 w 127"/>
                <a:gd name="T31" fmla="*/ 38 h 101"/>
                <a:gd name="T32" fmla="*/ 58 w 127"/>
                <a:gd name="T33" fmla="*/ 28 h 101"/>
                <a:gd name="T34" fmla="*/ 75 w 127"/>
                <a:gd name="T35" fmla="*/ 20 h 101"/>
                <a:gd name="T36" fmla="*/ 88 w 127"/>
                <a:gd name="T37" fmla="*/ 13 h 101"/>
                <a:gd name="T38" fmla="*/ 103 w 127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7" h="101">
                  <a:moveTo>
                    <a:pt x="103" y="0"/>
                  </a:moveTo>
                  <a:lnTo>
                    <a:pt x="112" y="11"/>
                  </a:lnTo>
                  <a:lnTo>
                    <a:pt x="115" y="24"/>
                  </a:lnTo>
                  <a:lnTo>
                    <a:pt x="116" y="42"/>
                  </a:lnTo>
                  <a:lnTo>
                    <a:pt x="127" y="60"/>
                  </a:lnTo>
                  <a:lnTo>
                    <a:pt x="106" y="76"/>
                  </a:lnTo>
                  <a:lnTo>
                    <a:pt x="89" y="70"/>
                  </a:lnTo>
                  <a:lnTo>
                    <a:pt x="76" y="83"/>
                  </a:lnTo>
                  <a:lnTo>
                    <a:pt x="55" y="101"/>
                  </a:lnTo>
                  <a:lnTo>
                    <a:pt x="37" y="95"/>
                  </a:lnTo>
                  <a:lnTo>
                    <a:pt x="17" y="95"/>
                  </a:lnTo>
                  <a:lnTo>
                    <a:pt x="0" y="86"/>
                  </a:lnTo>
                  <a:lnTo>
                    <a:pt x="8" y="74"/>
                  </a:lnTo>
                  <a:lnTo>
                    <a:pt x="21" y="62"/>
                  </a:lnTo>
                  <a:lnTo>
                    <a:pt x="30" y="47"/>
                  </a:lnTo>
                  <a:lnTo>
                    <a:pt x="45" y="38"/>
                  </a:lnTo>
                  <a:lnTo>
                    <a:pt x="58" y="28"/>
                  </a:lnTo>
                  <a:lnTo>
                    <a:pt x="75" y="20"/>
                  </a:lnTo>
                  <a:lnTo>
                    <a:pt x="88" y="13"/>
                  </a:lnTo>
                  <a:lnTo>
                    <a:pt x="103" y="0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AD2B645F-ACA6-4718-98BC-568E42ADB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" y="1361"/>
              <a:ext cx="290" cy="289"/>
            </a:xfrm>
            <a:custGeom>
              <a:avLst/>
              <a:gdLst>
                <a:gd name="T0" fmla="*/ 120 w 290"/>
                <a:gd name="T1" fmla="*/ 19 h 289"/>
                <a:gd name="T2" fmla="*/ 140 w 290"/>
                <a:gd name="T3" fmla="*/ 19 h 289"/>
                <a:gd name="T4" fmla="*/ 131 w 290"/>
                <a:gd name="T5" fmla="*/ 51 h 289"/>
                <a:gd name="T6" fmla="*/ 190 w 290"/>
                <a:gd name="T7" fmla="*/ 39 h 289"/>
                <a:gd name="T8" fmla="*/ 217 w 290"/>
                <a:gd name="T9" fmla="*/ 54 h 289"/>
                <a:gd name="T10" fmla="*/ 260 w 290"/>
                <a:gd name="T11" fmla="*/ 59 h 289"/>
                <a:gd name="T12" fmla="*/ 263 w 290"/>
                <a:gd name="T13" fmla="*/ 95 h 289"/>
                <a:gd name="T14" fmla="*/ 290 w 290"/>
                <a:gd name="T15" fmla="*/ 114 h 289"/>
                <a:gd name="T16" fmla="*/ 272 w 290"/>
                <a:gd name="T17" fmla="*/ 136 h 289"/>
                <a:gd name="T18" fmla="*/ 274 w 290"/>
                <a:gd name="T19" fmla="*/ 176 h 289"/>
                <a:gd name="T20" fmla="*/ 282 w 290"/>
                <a:gd name="T21" fmla="*/ 227 h 289"/>
                <a:gd name="T22" fmla="*/ 260 w 290"/>
                <a:gd name="T23" fmla="*/ 232 h 289"/>
                <a:gd name="T24" fmla="*/ 235 w 290"/>
                <a:gd name="T25" fmla="*/ 220 h 289"/>
                <a:gd name="T26" fmla="*/ 226 w 290"/>
                <a:gd name="T27" fmla="*/ 208 h 289"/>
                <a:gd name="T28" fmla="*/ 208 w 290"/>
                <a:gd name="T29" fmla="*/ 191 h 289"/>
                <a:gd name="T30" fmla="*/ 198 w 290"/>
                <a:gd name="T31" fmla="*/ 212 h 289"/>
                <a:gd name="T32" fmla="*/ 146 w 290"/>
                <a:gd name="T33" fmla="*/ 235 h 289"/>
                <a:gd name="T34" fmla="*/ 110 w 290"/>
                <a:gd name="T35" fmla="*/ 289 h 289"/>
                <a:gd name="T36" fmla="*/ 67 w 290"/>
                <a:gd name="T37" fmla="*/ 273 h 289"/>
                <a:gd name="T38" fmla="*/ 30 w 290"/>
                <a:gd name="T39" fmla="*/ 261 h 289"/>
                <a:gd name="T40" fmla="*/ 28 w 290"/>
                <a:gd name="T41" fmla="*/ 238 h 289"/>
                <a:gd name="T42" fmla="*/ 43 w 290"/>
                <a:gd name="T43" fmla="*/ 223 h 289"/>
                <a:gd name="T44" fmla="*/ 64 w 290"/>
                <a:gd name="T45" fmla="*/ 226 h 289"/>
                <a:gd name="T46" fmla="*/ 67 w 290"/>
                <a:gd name="T47" fmla="*/ 191 h 289"/>
                <a:gd name="T48" fmla="*/ 40 w 290"/>
                <a:gd name="T49" fmla="*/ 159 h 289"/>
                <a:gd name="T50" fmla="*/ 28 w 290"/>
                <a:gd name="T51" fmla="*/ 129 h 289"/>
                <a:gd name="T52" fmla="*/ 33 w 290"/>
                <a:gd name="T53" fmla="*/ 114 h 289"/>
                <a:gd name="T54" fmla="*/ 13 w 290"/>
                <a:gd name="T55" fmla="*/ 94 h 289"/>
                <a:gd name="T56" fmla="*/ 7 w 290"/>
                <a:gd name="T57" fmla="*/ 66 h 289"/>
                <a:gd name="T58" fmla="*/ 10 w 290"/>
                <a:gd name="T59" fmla="*/ 40 h 289"/>
                <a:gd name="T60" fmla="*/ 28 w 290"/>
                <a:gd name="T61" fmla="*/ 15 h 289"/>
                <a:gd name="T62" fmla="*/ 57 w 290"/>
                <a:gd name="T63" fmla="*/ 12 h 289"/>
                <a:gd name="T64" fmla="*/ 95 w 290"/>
                <a:gd name="T65" fmla="*/ 1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0" h="289">
                  <a:moveTo>
                    <a:pt x="116" y="0"/>
                  </a:moveTo>
                  <a:lnTo>
                    <a:pt x="120" y="19"/>
                  </a:lnTo>
                  <a:lnTo>
                    <a:pt x="129" y="15"/>
                  </a:lnTo>
                  <a:lnTo>
                    <a:pt x="140" y="19"/>
                  </a:lnTo>
                  <a:lnTo>
                    <a:pt x="119" y="43"/>
                  </a:lnTo>
                  <a:lnTo>
                    <a:pt x="131" y="51"/>
                  </a:lnTo>
                  <a:lnTo>
                    <a:pt x="168" y="26"/>
                  </a:lnTo>
                  <a:lnTo>
                    <a:pt x="190" y="39"/>
                  </a:lnTo>
                  <a:lnTo>
                    <a:pt x="202" y="39"/>
                  </a:lnTo>
                  <a:lnTo>
                    <a:pt x="217" y="54"/>
                  </a:lnTo>
                  <a:lnTo>
                    <a:pt x="238" y="46"/>
                  </a:lnTo>
                  <a:lnTo>
                    <a:pt x="260" y="59"/>
                  </a:lnTo>
                  <a:lnTo>
                    <a:pt x="254" y="73"/>
                  </a:lnTo>
                  <a:lnTo>
                    <a:pt x="263" y="95"/>
                  </a:lnTo>
                  <a:lnTo>
                    <a:pt x="282" y="112"/>
                  </a:lnTo>
                  <a:lnTo>
                    <a:pt x="290" y="114"/>
                  </a:lnTo>
                  <a:lnTo>
                    <a:pt x="284" y="130"/>
                  </a:lnTo>
                  <a:lnTo>
                    <a:pt x="272" y="136"/>
                  </a:lnTo>
                  <a:lnTo>
                    <a:pt x="284" y="175"/>
                  </a:lnTo>
                  <a:lnTo>
                    <a:pt x="274" y="176"/>
                  </a:lnTo>
                  <a:lnTo>
                    <a:pt x="272" y="207"/>
                  </a:lnTo>
                  <a:lnTo>
                    <a:pt x="282" y="227"/>
                  </a:lnTo>
                  <a:lnTo>
                    <a:pt x="268" y="238"/>
                  </a:lnTo>
                  <a:lnTo>
                    <a:pt x="260" y="232"/>
                  </a:lnTo>
                  <a:lnTo>
                    <a:pt x="242" y="234"/>
                  </a:lnTo>
                  <a:lnTo>
                    <a:pt x="235" y="220"/>
                  </a:lnTo>
                  <a:lnTo>
                    <a:pt x="217" y="222"/>
                  </a:lnTo>
                  <a:lnTo>
                    <a:pt x="226" y="208"/>
                  </a:lnTo>
                  <a:lnTo>
                    <a:pt x="220" y="199"/>
                  </a:lnTo>
                  <a:lnTo>
                    <a:pt x="208" y="191"/>
                  </a:lnTo>
                  <a:lnTo>
                    <a:pt x="198" y="196"/>
                  </a:lnTo>
                  <a:lnTo>
                    <a:pt x="198" y="212"/>
                  </a:lnTo>
                  <a:lnTo>
                    <a:pt x="186" y="227"/>
                  </a:lnTo>
                  <a:lnTo>
                    <a:pt x="146" y="235"/>
                  </a:lnTo>
                  <a:lnTo>
                    <a:pt x="129" y="255"/>
                  </a:lnTo>
                  <a:lnTo>
                    <a:pt x="110" y="289"/>
                  </a:lnTo>
                  <a:lnTo>
                    <a:pt x="86" y="282"/>
                  </a:lnTo>
                  <a:lnTo>
                    <a:pt x="67" y="273"/>
                  </a:lnTo>
                  <a:lnTo>
                    <a:pt x="43" y="266"/>
                  </a:lnTo>
                  <a:lnTo>
                    <a:pt x="30" y="261"/>
                  </a:lnTo>
                  <a:lnTo>
                    <a:pt x="30" y="250"/>
                  </a:lnTo>
                  <a:lnTo>
                    <a:pt x="28" y="238"/>
                  </a:lnTo>
                  <a:lnTo>
                    <a:pt x="30" y="222"/>
                  </a:lnTo>
                  <a:lnTo>
                    <a:pt x="43" y="223"/>
                  </a:lnTo>
                  <a:lnTo>
                    <a:pt x="54" y="230"/>
                  </a:lnTo>
                  <a:lnTo>
                    <a:pt x="64" y="226"/>
                  </a:lnTo>
                  <a:lnTo>
                    <a:pt x="70" y="212"/>
                  </a:lnTo>
                  <a:lnTo>
                    <a:pt x="67" y="191"/>
                  </a:lnTo>
                  <a:lnTo>
                    <a:pt x="54" y="172"/>
                  </a:lnTo>
                  <a:lnTo>
                    <a:pt x="40" y="159"/>
                  </a:lnTo>
                  <a:lnTo>
                    <a:pt x="24" y="149"/>
                  </a:lnTo>
                  <a:lnTo>
                    <a:pt x="28" y="129"/>
                  </a:lnTo>
                  <a:lnTo>
                    <a:pt x="39" y="124"/>
                  </a:lnTo>
                  <a:lnTo>
                    <a:pt x="33" y="114"/>
                  </a:lnTo>
                  <a:lnTo>
                    <a:pt x="22" y="103"/>
                  </a:lnTo>
                  <a:lnTo>
                    <a:pt x="13" y="94"/>
                  </a:lnTo>
                  <a:lnTo>
                    <a:pt x="0" y="82"/>
                  </a:lnTo>
                  <a:lnTo>
                    <a:pt x="7" y="66"/>
                  </a:lnTo>
                  <a:lnTo>
                    <a:pt x="3" y="58"/>
                  </a:lnTo>
                  <a:lnTo>
                    <a:pt x="10" y="40"/>
                  </a:lnTo>
                  <a:lnTo>
                    <a:pt x="13" y="27"/>
                  </a:lnTo>
                  <a:lnTo>
                    <a:pt x="28" y="15"/>
                  </a:lnTo>
                  <a:lnTo>
                    <a:pt x="40" y="3"/>
                  </a:lnTo>
                  <a:lnTo>
                    <a:pt x="57" y="12"/>
                  </a:lnTo>
                  <a:lnTo>
                    <a:pt x="82" y="12"/>
                  </a:lnTo>
                  <a:lnTo>
                    <a:pt x="95" y="1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F64A7D2A-4D86-4F6F-A6CD-131F0C291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" y="1361"/>
              <a:ext cx="290" cy="289"/>
            </a:xfrm>
            <a:custGeom>
              <a:avLst/>
              <a:gdLst>
                <a:gd name="T0" fmla="*/ 120 w 290"/>
                <a:gd name="T1" fmla="*/ 19 h 289"/>
                <a:gd name="T2" fmla="*/ 140 w 290"/>
                <a:gd name="T3" fmla="*/ 19 h 289"/>
                <a:gd name="T4" fmla="*/ 131 w 290"/>
                <a:gd name="T5" fmla="*/ 51 h 289"/>
                <a:gd name="T6" fmla="*/ 190 w 290"/>
                <a:gd name="T7" fmla="*/ 39 h 289"/>
                <a:gd name="T8" fmla="*/ 217 w 290"/>
                <a:gd name="T9" fmla="*/ 54 h 289"/>
                <a:gd name="T10" fmla="*/ 260 w 290"/>
                <a:gd name="T11" fmla="*/ 59 h 289"/>
                <a:gd name="T12" fmla="*/ 263 w 290"/>
                <a:gd name="T13" fmla="*/ 95 h 289"/>
                <a:gd name="T14" fmla="*/ 290 w 290"/>
                <a:gd name="T15" fmla="*/ 114 h 289"/>
                <a:gd name="T16" fmla="*/ 272 w 290"/>
                <a:gd name="T17" fmla="*/ 136 h 289"/>
                <a:gd name="T18" fmla="*/ 274 w 290"/>
                <a:gd name="T19" fmla="*/ 176 h 289"/>
                <a:gd name="T20" fmla="*/ 282 w 290"/>
                <a:gd name="T21" fmla="*/ 227 h 289"/>
                <a:gd name="T22" fmla="*/ 260 w 290"/>
                <a:gd name="T23" fmla="*/ 232 h 289"/>
                <a:gd name="T24" fmla="*/ 235 w 290"/>
                <a:gd name="T25" fmla="*/ 220 h 289"/>
                <a:gd name="T26" fmla="*/ 226 w 290"/>
                <a:gd name="T27" fmla="*/ 208 h 289"/>
                <a:gd name="T28" fmla="*/ 208 w 290"/>
                <a:gd name="T29" fmla="*/ 191 h 289"/>
                <a:gd name="T30" fmla="*/ 198 w 290"/>
                <a:gd name="T31" fmla="*/ 212 h 289"/>
                <a:gd name="T32" fmla="*/ 146 w 290"/>
                <a:gd name="T33" fmla="*/ 235 h 289"/>
                <a:gd name="T34" fmla="*/ 110 w 290"/>
                <a:gd name="T35" fmla="*/ 289 h 289"/>
                <a:gd name="T36" fmla="*/ 67 w 290"/>
                <a:gd name="T37" fmla="*/ 273 h 289"/>
                <a:gd name="T38" fmla="*/ 30 w 290"/>
                <a:gd name="T39" fmla="*/ 261 h 289"/>
                <a:gd name="T40" fmla="*/ 28 w 290"/>
                <a:gd name="T41" fmla="*/ 238 h 289"/>
                <a:gd name="T42" fmla="*/ 43 w 290"/>
                <a:gd name="T43" fmla="*/ 223 h 289"/>
                <a:gd name="T44" fmla="*/ 64 w 290"/>
                <a:gd name="T45" fmla="*/ 226 h 289"/>
                <a:gd name="T46" fmla="*/ 67 w 290"/>
                <a:gd name="T47" fmla="*/ 191 h 289"/>
                <a:gd name="T48" fmla="*/ 40 w 290"/>
                <a:gd name="T49" fmla="*/ 159 h 289"/>
                <a:gd name="T50" fmla="*/ 28 w 290"/>
                <a:gd name="T51" fmla="*/ 129 h 289"/>
                <a:gd name="T52" fmla="*/ 33 w 290"/>
                <a:gd name="T53" fmla="*/ 114 h 289"/>
                <a:gd name="T54" fmla="*/ 13 w 290"/>
                <a:gd name="T55" fmla="*/ 94 h 289"/>
                <a:gd name="T56" fmla="*/ 7 w 290"/>
                <a:gd name="T57" fmla="*/ 66 h 289"/>
                <a:gd name="T58" fmla="*/ 10 w 290"/>
                <a:gd name="T59" fmla="*/ 40 h 289"/>
                <a:gd name="T60" fmla="*/ 28 w 290"/>
                <a:gd name="T61" fmla="*/ 15 h 289"/>
                <a:gd name="T62" fmla="*/ 57 w 290"/>
                <a:gd name="T63" fmla="*/ 12 h 289"/>
                <a:gd name="T64" fmla="*/ 95 w 290"/>
                <a:gd name="T65" fmla="*/ 1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0" h="289">
                  <a:moveTo>
                    <a:pt x="116" y="0"/>
                  </a:moveTo>
                  <a:lnTo>
                    <a:pt x="120" y="19"/>
                  </a:lnTo>
                  <a:lnTo>
                    <a:pt x="129" y="15"/>
                  </a:lnTo>
                  <a:lnTo>
                    <a:pt x="140" y="19"/>
                  </a:lnTo>
                  <a:lnTo>
                    <a:pt x="119" y="43"/>
                  </a:lnTo>
                  <a:lnTo>
                    <a:pt x="131" y="51"/>
                  </a:lnTo>
                  <a:lnTo>
                    <a:pt x="168" y="26"/>
                  </a:lnTo>
                  <a:lnTo>
                    <a:pt x="190" y="39"/>
                  </a:lnTo>
                  <a:lnTo>
                    <a:pt x="202" y="39"/>
                  </a:lnTo>
                  <a:lnTo>
                    <a:pt x="217" y="54"/>
                  </a:lnTo>
                  <a:lnTo>
                    <a:pt x="238" y="46"/>
                  </a:lnTo>
                  <a:lnTo>
                    <a:pt x="260" y="59"/>
                  </a:lnTo>
                  <a:lnTo>
                    <a:pt x="254" y="73"/>
                  </a:lnTo>
                  <a:lnTo>
                    <a:pt x="263" y="95"/>
                  </a:lnTo>
                  <a:lnTo>
                    <a:pt x="282" y="112"/>
                  </a:lnTo>
                  <a:lnTo>
                    <a:pt x="290" y="114"/>
                  </a:lnTo>
                  <a:lnTo>
                    <a:pt x="284" y="130"/>
                  </a:lnTo>
                  <a:lnTo>
                    <a:pt x="272" y="136"/>
                  </a:lnTo>
                  <a:lnTo>
                    <a:pt x="284" y="175"/>
                  </a:lnTo>
                  <a:lnTo>
                    <a:pt x="274" y="176"/>
                  </a:lnTo>
                  <a:lnTo>
                    <a:pt x="272" y="207"/>
                  </a:lnTo>
                  <a:lnTo>
                    <a:pt x="282" y="227"/>
                  </a:lnTo>
                  <a:lnTo>
                    <a:pt x="268" y="238"/>
                  </a:lnTo>
                  <a:lnTo>
                    <a:pt x="260" y="232"/>
                  </a:lnTo>
                  <a:lnTo>
                    <a:pt x="242" y="234"/>
                  </a:lnTo>
                  <a:lnTo>
                    <a:pt x="235" y="220"/>
                  </a:lnTo>
                  <a:lnTo>
                    <a:pt x="217" y="222"/>
                  </a:lnTo>
                  <a:lnTo>
                    <a:pt x="226" y="208"/>
                  </a:lnTo>
                  <a:lnTo>
                    <a:pt x="220" y="199"/>
                  </a:lnTo>
                  <a:lnTo>
                    <a:pt x="208" y="191"/>
                  </a:lnTo>
                  <a:lnTo>
                    <a:pt x="198" y="196"/>
                  </a:lnTo>
                  <a:lnTo>
                    <a:pt x="198" y="212"/>
                  </a:lnTo>
                  <a:lnTo>
                    <a:pt x="186" y="227"/>
                  </a:lnTo>
                  <a:lnTo>
                    <a:pt x="146" y="235"/>
                  </a:lnTo>
                  <a:lnTo>
                    <a:pt x="129" y="255"/>
                  </a:lnTo>
                  <a:lnTo>
                    <a:pt x="110" y="289"/>
                  </a:lnTo>
                  <a:lnTo>
                    <a:pt x="86" y="282"/>
                  </a:lnTo>
                  <a:lnTo>
                    <a:pt x="67" y="273"/>
                  </a:lnTo>
                  <a:lnTo>
                    <a:pt x="43" y="266"/>
                  </a:lnTo>
                  <a:lnTo>
                    <a:pt x="30" y="261"/>
                  </a:lnTo>
                  <a:lnTo>
                    <a:pt x="30" y="250"/>
                  </a:lnTo>
                  <a:lnTo>
                    <a:pt x="28" y="238"/>
                  </a:lnTo>
                  <a:lnTo>
                    <a:pt x="30" y="222"/>
                  </a:lnTo>
                  <a:lnTo>
                    <a:pt x="43" y="223"/>
                  </a:lnTo>
                  <a:lnTo>
                    <a:pt x="54" y="230"/>
                  </a:lnTo>
                  <a:lnTo>
                    <a:pt x="64" y="226"/>
                  </a:lnTo>
                  <a:lnTo>
                    <a:pt x="70" y="212"/>
                  </a:lnTo>
                  <a:lnTo>
                    <a:pt x="67" y="191"/>
                  </a:lnTo>
                  <a:lnTo>
                    <a:pt x="54" y="172"/>
                  </a:lnTo>
                  <a:lnTo>
                    <a:pt x="40" y="159"/>
                  </a:lnTo>
                  <a:lnTo>
                    <a:pt x="24" y="149"/>
                  </a:lnTo>
                  <a:lnTo>
                    <a:pt x="28" y="129"/>
                  </a:lnTo>
                  <a:lnTo>
                    <a:pt x="39" y="124"/>
                  </a:lnTo>
                  <a:lnTo>
                    <a:pt x="33" y="114"/>
                  </a:lnTo>
                  <a:lnTo>
                    <a:pt x="22" y="103"/>
                  </a:lnTo>
                  <a:lnTo>
                    <a:pt x="13" y="94"/>
                  </a:lnTo>
                  <a:lnTo>
                    <a:pt x="0" y="82"/>
                  </a:lnTo>
                  <a:lnTo>
                    <a:pt x="7" y="66"/>
                  </a:lnTo>
                  <a:lnTo>
                    <a:pt x="3" y="58"/>
                  </a:lnTo>
                  <a:lnTo>
                    <a:pt x="10" y="40"/>
                  </a:lnTo>
                  <a:lnTo>
                    <a:pt x="13" y="27"/>
                  </a:lnTo>
                  <a:lnTo>
                    <a:pt x="28" y="15"/>
                  </a:lnTo>
                  <a:lnTo>
                    <a:pt x="40" y="3"/>
                  </a:lnTo>
                  <a:lnTo>
                    <a:pt x="57" y="12"/>
                  </a:lnTo>
                  <a:lnTo>
                    <a:pt x="82" y="12"/>
                  </a:lnTo>
                  <a:lnTo>
                    <a:pt x="95" y="18"/>
                  </a:lnTo>
                  <a:lnTo>
                    <a:pt x="116" y="0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AEC64FFD-D850-4567-81D0-765CE4995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1552"/>
              <a:ext cx="199" cy="195"/>
            </a:xfrm>
            <a:custGeom>
              <a:avLst/>
              <a:gdLst>
                <a:gd name="T0" fmla="*/ 158 w 199"/>
                <a:gd name="T1" fmla="*/ 46 h 195"/>
                <a:gd name="T2" fmla="*/ 169 w 199"/>
                <a:gd name="T3" fmla="*/ 51 h 195"/>
                <a:gd name="T4" fmla="*/ 178 w 199"/>
                <a:gd name="T5" fmla="*/ 49 h 195"/>
                <a:gd name="T6" fmla="*/ 190 w 199"/>
                <a:gd name="T7" fmla="*/ 55 h 195"/>
                <a:gd name="T8" fmla="*/ 180 w 199"/>
                <a:gd name="T9" fmla="*/ 68 h 195"/>
                <a:gd name="T10" fmla="*/ 184 w 199"/>
                <a:gd name="T11" fmla="*/ 80 h 195"/>
                <a:gd name="T12" fmla="*/ 178 w 199"/>
                <a:gd name="T13" fmla="*/ 89 h 195"/>
                <a:gd name="T14" fmla="*/ 165 w 199"/>
                <a:gd name="T15" fmla="*/ 88 h 195"/>
                <a:gd name="T16" fmla="*/ 156 w 199"/>
                <a:gd name="T17" fmla="*/ 93 h 195"/>
                <a:gd name="T18" fmla="*/ 158 w 199"/>
                <a:gd name="T19" fmla="*/ 107 h 195"/>
                <a:gd name="T20" fmla="*/ 174 w 199"/>
                <a:gd name="T21" fmla="*/ 131 h 195"/>
                <a:gd name="T22" fmla="*/ 192 w 199"/>
                <a:gd name="T23" fmla="*/ 138 h 195"/>
                <a:gd name="T24" fmla="*/ 199 w 199"/>
                <a:gd name="T25" fmla="*/ 143 h 195"/>
                <a:gd name="T26" fmla="*/ 181 w 199"/>
                <a:gd name="T27" fmla="*/ 156 h 195"/>
                <a:gd name="T28" fmla="*/ 175 w 199"/>
                <a:gd name="T29" fmla="*/ 175 h 195"/>
                <a:gd name="T30" fmla="*/ 153 w 199"/>
                <a:gd name="T31" fmla="*/ 170 h 195"/>
                <a:gd name="T32" fmla="*/ 122 w 199"/>
                <a:gd name="T33" fmla="*/ 195 h 195"/>
                <a:gd name="T34" fmla="*/ 106 w 199"/>
                <a:gd name="T35" fmla="*/ 170 h 195"/>
                <a:gd name="T36" fmla="*/ 92 w 199"/>
                <a:gd name="T37" fmla="*/ 163 h 195"/>
                <a:gd name="T38" fmla="*/ 85 w 199"/>
                <a:gd name="T39" fmla="*/ 150 h 195"/>
                <a:gd name="T40" fmla="*/ 70 w 199"/>
                <a:gd name="T41" fmla="*/ 136 h 195"/>
                <a:gd name="T42" fmla="*/ 39 w 199"/>
                <a:gd name="T43" fmla="*/ 118 h 195"/>
                <a:gd name="T44" fmla="*/ 10 w 199"/>
                <a:gd name="T45" fmla="*/ 108 h 195"/>
                <a:gd name="T46" fmla="*/ 0 w 199"/>
                <a:gd name="T47" fmla="*/ 97 h 195"/>
                <a:gd name="T48" fmla="*/ 19 w 199"/>
                <a:gd name="T49" fmla="*/ 64 h 195"/>
                <a:gd name="T50" fmla="*/ 36 w 199"/>
                <a:gd name="T51" fmla="*/ 44 h 195"/>
                <a:gd name="T52" fmla="*/ 76 w 199"/>
                <a:gd name="T53" fmla="*/ 36 h 195"/>
                <a:gd name="T54" fmla="*/ 88 w 199"/>
                <a:gd name="T55" fmla="*/ 21 h 195"/>
                <a:gd name="T56" fmla="*/ 88 w 199"/>
                <a:gd name="T57" fmla="*/ 5 h 195"/>
                <a:gd name="T58" fmla="*/ 98 w 199"/>
                <a:gd name="T59" fmla="*/ 0 h 195"/>
                <a:gd name="T60" fmla="*/ 110 w 199"/>
                <a:gd name="T61" fmla="*/ 8 h 195"/>
                <a:gd name="T62" fmla="*/ 116 w 199"/>
                <a:gd name="T63" fmla="*/ 17 h 195"/>
                <a:gd name="T64" fmla="*/ 107 w 199"/>
                <a:gd name="T65" fmla="*/ 30 h 195"/>
                <a:gd name="T66" fmla="*/ 125 w 199"/>
                <a:gd name="T67" fmla="*/ 29 h 195"/>
                <a:gd name="T68" fmla="*/ 132 w 199"/>
                <a:gd name="T69" fmla="*/ 42 h 195"/>
                <a:gd name="T70" fmla="*/ 150 w 199"/>
                <a:gd name="T71" fmla="*/ 41 h 195"/>
                <a:gd name="T72" fmla="*/ 158 w 199"/>
                <a:gd name="T73" fmla="*/ 4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9" h="195">
                  <a:moveTo>
                    <a:pt x="158" y="46"/>
                  </a:moveTo>
                  <a:lnTo>
                    <a:pt x="169" y="51"/>
                  </a:lnTo>
                  <a:lnTo>
                    <a:pt x="178" y="49"/>
                  </a:lnTo>
                  <a:lnTo>
                    <a:pt x="190" y="55"/>
                  </a:lnTo>
                  <a:lnTo>
                    <a:pt x="180" y="68"/>
                  </a:lnTo>
                  <a:lnTo>
                    <a:pt x="184" y="80"/>
                  </a:lnTo>
                  <a:lnTo>
                    <a:pt x="178" y="89"/>
                  </a:lnTo>
                  <a:lnTo>
                    <a:pt x="165" y="88"/>
                  </a:lnTo>
                  <a:lnTo>
                    <a:pt x="156" y="93"/>
                  </a:lnTo>
                  <a:lnTo>
                    <a:pt x="158" y="107"/>
                  </a:lnTo>
                  <a:lnTo>
                    <a:pt x="174" y="131"/>
                  </a:lnTo>
                  <a:lnTo>
                    <a:pt x="192" y="138"/>
                  </a:lnTo>
                  <a:lnTo>
                    <a:pt x="199" y="143"/>
                  </a:lnTo>
                  <a:lnTo>
                    <a:pt x="181" y="156"/>
                  </a:lnTo>
                  <a:lnTo>
                    <a:pt x="175" y="175"/>
                  </a:lnTo>
                  <a:lnTo>
                    <a:pt x="153" y="170"/>
                  </a:lnTo>
                  <a:lnTo>
                    <a:pt x="122" y="195"/>
                  </a:lnTo>
                  <a:lnTo>
                    <a:pt x="106" y="170"/>
                  </a:lnTo>
                  <a:lnTo>
                    <a:pt x="92" y="163"/>
                  </a:lnTo>
                  <a:lnTo>
                    <a:pt x="85" y="150"/>
                  </a:lnTo>
                  <a:lnTo>
                    <a:pt x="70" y="136"/>
                  </a:lnTo>
                  <a:lnTo>
                    <a:pt x="39" y="118"/>
                  </a:lnTo>
                  <a:lnTo>
                    <a:pt x="10" y="108"/>
                  </a:lnTo>
                  <a:lnTo>
                    <a:pt x="0" y="97"/>
                  </a:lnTo>
                  <a:lnTo>
                    <a:pt x="19" y="64"/>
                  </a:lnTo>
                  <a:lnTo>
                    <a:pt x="36" y="44"/>
                  </a:lnTo>
                  <a:lnTo>
                    <a:pt x="76" y="36"/>
                  </a:lnTo>
                  <a:lnTo>
                    <a:pt x="88" y="21"/>
                  </a:lnTo>
                  <a:lnTo>
                    <a:pt x="88" y="5"/>
                  </a:lnTo>
                  <a:lnTo>
                    <a:pt x="98" y="0"/>
                  </a:lnTo>
                  <a:lnTo>
                    <a:pt x="110" y="8"/>
                  </a:lnTo>
                  <a:lnTo>
                    <a:pt x="116" y="17"/>
                  </a:lnTo>
                  <a:lnTo>
                    <a:pt x="107" y="30"/>
                  </a:lnTo>
                  <a:lnTo>
                    <a:pt x="125" y="29"/>
                  </a:lnTo>
                  <a:lnTo>
                    <a:pt x="132" y="42"/>
                  </a:lnTo>
                  <a:lnTo>
                    <a:pt x="150" y="41"/>
                  </a:lnTo>
                  <a:lnTo>
                    <a:pt x="158" y="46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329CA8B9-F43E-4D27-9EDB-0A7A95227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1552"/>
              <a:ext cx="199" cy="195"/>
            </a:xfrm>
            <a:custGeom>
              <a:avLst/>
              <a:gdLst>
                <a:gd name="T0" fmla="*/ 158 w 199"/>
                <a:gd name="T1" fmla="*/ 46 h 195"/>
                <a:gd name="T2" fmla="*/ 169 w 199"/>
                <a:gd name="T3" fmla="*/ 51 h 195"/>
                <a:gd name="T4" fmla="*/ 178 w 199"/>
                <a:gd name="T5" fmla="*/ 49 h 195"/>
                <a:gd name="T6" fmla="*/ 190 w 199"/>
                <a:gd name="T7" fmla="*/ 55 h 195"/>
                <a:gd name="T8" fmla="*/ 180 w 199"/>
                <a:gd name="T9" fmla="*/ 68 h 195"/>
                <a:gd name="T10" fmla="*/ 184 w 199"/>
                <a:gd name="T11" fmla="*/ 80 h 195"/>
                <a:gd name="T12" fmla="*/ 178 w 199"/>
                <a:gd name="T13" fmla="*/ 89 h 195"/>
                <a:gd name="T14" fmla="*/ 165 w 199"/>
                <a:gd name="T15" fmla="*/ 88 h 195"/>
                <a:gd name="T16" fmla="*/ 156 w 199"/>
                <a:gd name="T17" fmla="*/ 93 h 195"/>
                <a:gd name="T18" fmla="*/ 158 w 199"/>
                <a:gd name="T19" fmla="*/ 107 h 195"/>
                <a:gd name="T20" fmla="*/ 174 w 199"/>
                <a:gd name="T21" fmla="*/ 131 h 195"/>
                <a:gd name="T22" fmla="*/ 192 w 199"/>
                <a:gd name="T23" fmla="*/ 138 h 195"/>
                <a:gd name="T24" fmla="*/ 199 w 199"/>
                <a:gd name="T25" fmla="*/ 143 h 195"/>
                <a:gd name="T26" fmla="*/ 181 w 199"/>
                <a:gd name="T27" fmla="*/ 156 h 195"/>
                <a:gd name="T28" fmla="*/ 175 w 199"/>
                <a:gd name="T29" fmla="*/ 175 h 195"/>
                <a:gd name="T30" fmla="*/ 153 w 199"/>
                <a:gd name="T31" fmla="*/ 170 h 195"/>
                <a:gd name="T32" fmla="*/ 122 w 199"/>
                <a:gd name="T33" fmla="*/ 195 h 195"/>
                <a:gd name="T34" fmla="*/ 106 w 199"/>
                <a:gd name="T35" fmla="*/ 170 h 195"/>
                <a:gd name="T36" fmla="*/ 92 w 199"/>
                <a:gd name="T37" fmla="*/ 163 h 195"/>
                <a:gd name="T38" fmla="*/ 85 w 199"/>
                <a:gd name="T39" fmla="*/ 150 h 195"/>
                <a:gd name="T40" fmla="*/ 70 w 199"/>
                <a:gd name="T41" fmla="*/ 136 h 195"/>
                <a:gd name="T42" fmla="*/ 39 w 199"/>
                <a:gd name="T43" fmla="*/ 118 h 195"/>
                <a:gd name="T44" fmla="*/ 10 w 199"/>
                <a:gd name="T45" fmla="*/ 108 h 195"/>
                <a:gd name="T46" fmla="*/ 0 w 199"/>
                <a:gd name="T47" fmla="*/ 97 h 195"/>
                <a:gd name="T48" fmla="*/ 19 w 199"/>
                <a:gd name="T49" fmla="*/ 64 h 195"/>
                <a:gd name="T50" fmla="*/ 36 w 199"/>
                <a:gd name="T51" fmla="*/ 44 h 195"/>
                <a:gd name="T52" fmla="*/ 76 w 199"/>
                <a:gd name="T53" fmla="*/ 36 h 195"/>
                <a:gd name="T54" fmla="*/ 88 w 199"/>
                <a:gd name="T55" fmla="*/ 21 h 195"/>
                <a:gd name="T56" fmla="*/ 88 w 199"/>
                <a:gd name="T57" fmla="*/ 5 h 195"/>
                <a:gd name="T58" fmla="*/ 98 w 199"/>
                <a:gd name="T59" fmla="*/ 0 h 195"/>
                <a:gd name="T60" fmla="*/ 110 w 199"/>
                <a:gd name="T61" fmla="*/ 8 h 195"/>
                <a:gd name="T62" fmla="*/ 116 w 199"/>
                <a:gd name="T63" fmla="*/ 17 h 195"/>
                <a:gd name="T64" fmla="*/ 107 w 199"/>
                <a:gd name="T65" fmla="*/ 30 h 195"/>
                <a:gd name="T66" fmla="*/ 125 w 199"/>
                <a:gd name="T67" fmla="*/ 29 h 195"/>
                <a:gd name="T68" fmla="*/ 132 w 199"/>
                <a:gd name="T69" fmla="*/ 42 h 195"/>
                <a:gd name="T70" fmla="*/ 150 w 199"/>
                <a:gd name="T71" fmla="*/ 41 h 195"/>
                <a:gd name="T72" fmla="*/ 158 w 199"/>
                <a:gd name="T73" fmla="*/ 4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9" h="195">
                  <a:moveTo>
                    <a:pt x="158" y="46"/>
                  </a:moveTo>
                  <a:lnTo>
                    <a:pt x="169" y="51"/>
                  </a:lnTo>
                  <a:lnTo>
                    <a:pt x="178" y="49"/>
                  </a:lnTo>
                  <a:lnTo>
                    <a:pt x="190" y="55"/>
                  </a:lnTo>
                  <a:lnTo>
                    <a:pt x="180" y="68"/>
                  </a:lnTo>
                  <a:lnTo>
                    <a:pt x="184" y="80"/>
                  </a:lnTo>
                  <a:lnTo>
                    <a:pt x="178" y="89"/>
                  </a:lnTo>
                  <a:lnTo>
                    <a:pt x="165" y="88"/>
                  </a:lnTo>
                  <a:lnTo>
                    <a:pt x="156" y="93"/>
                  </a:lnTo>
                  <a:lnTo>
                    <a:pt x="158" y="107"/>
                  </a:lnTo>
                  <a:lnTo>
                    <a:pt x="174" y="131"/>
                  </a:lnTo>
                  <a:lnTo>
                    <a:pt x="192" y="138"/>
                  </a:lnTo>
                  <a:lnTo>
                    <a:pt x="199" y="143"/>
                  </a:lnTo>
                  <a:lnTo>
                    <a:pt x="181" y="156"/>
                  </a:lnTo>
                  <a:lnTo>
                    <a:pt x="175" y="175"/>
                  </a:lnTo>
                  <a:lnTo>
                    <a:pt x="153" y="170"/>
                  </a:lnTo>
                  <a:lnTo>
                    <a:pt x="122" y="195"/>
                  </a:lnTo>
                  <a:lnTo>
                    <a:pt x="106" y="170"/>
                  </a:lnTo>
                  <a:lnTo>
                    <a:pt x="92" y="163"/>
                  </a:lnTo>
                  <a:lnTo>
                    <a:pt x="85" y="150"/>
                  </a:lnTo>
                  <a:lnTo>
                    <a:pt x="70" y="136"/>
                  </a:lnTo>
                  <a:lnTo>
                    <a:pt x="39" y="118"/>
                  </a:lnTo>
                  <a:lnTo>
                    <a:pt x="10" y="108"/>
                  </a:lnTo>
                  <a:lnTo>
                    <a:pt x="0" y="97"/>
                  </a:lnTo>
                  <a:lnTo>
                    <a:pt x="19" y="64"/>
                  </a:lnTo>
                  <a:lnTo>
                    <a:pt x="36" y="44"/>
                  </a:lnTo>
                  <a:lnTo>
                    <a:pt x="76" y="36"/>
                  </a:lnTo>
                  <a:lnTo>
                    <a:pt x="88" y="21"/>
                  </a:lnTo>
                  <a:lnTo>
                    <a:pt x="88" y="5"/>
                  </a:lnTo>
                  <a:lnTo>
                    <a:pt x="98" y="0"/>
                  </a:lnTo>
                  <a:lnTo>
                    <a:pt x="110" y="8"/>
                  </a:lnTo>
                  <a:lnTo>
                    <a:pt x="116" y="17"/>
                  </a:lnTo>
                  <a:lnTo>
                    <a:pt x="107" y="30"/>
                  </a:lnTo>
                  <a:lnTo>
                    <a:pt x="125" y="29"/>
                  </a:lnTo>
                  <a:lnTo>
                    <a:pt x="132" y="42"/>
                  </a:lnTo>
                  <a:lnTo>
                    <a:pt x="150" y="41"/>
                  </a:lnTo>
                  <a:lnTo>
                    <a:pt x="158" y="46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4AA09099-D4B9-4F8E-BF4D-AB63A36F2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" y="1423"/>
              <a:ext cx="235" cy="399"/>
            </a:xfrm>
            <a:custGeom>
              <a:avLst/>
              <a:gdLst>
                <a:gd name="T0" fmla="*/ 40 w 235"/>
                <a:gd name="T1" fmla="*/ 52 h 399"/>
                <a:gd name="T2" fmla="*/ 64 w 235"/>
                <a:gd name="T3" fmla="*/ 47 h 399"/>
                <a:gd name="T4" fmla="*/ 77 w 235"/>
                <a:gd name="T5" fmla="*/ 35 h 399"/>
                <a:gd name="T6" fmla="*/ 86 w 235"/>
                <a:gd name="T7" fmla="*/ 4 h 399"/>
                <a:gd name="T8" fmla="*/ 111 w 235"/>
                <a:gd name="T9" fmla="*/ 13 h 399"/>
                <a:gd name="T10" fmla="*/ 120 w 235"/>
                <a:gd name="T11" fmla="*/ 42 h 399"/>
                <a:gd name="T12" fmla="*/ 108 w 235"/>
                <a:gd name="T13" fmla="*/ 68 h 399"/>
                <a:gd name="T14" fmla="*/ 114 w 235"/>
                <a:gd name="T15" fmla="*/ 121 h 399"/>
                <a:gd name="T16" fmla="*/ 95 w 235"/>
                <a:gd name="T17" fmla="*/ 149 h 399"/>
                <a:gd name="T18" fmla="*/ 117 w 235"/>
                <a:gd name="T19" fmla="*/ 189 h 399"/>
                <a:gd name="T20" fmla="*/ 153 w 235"/>
                <a:gd name="T21" fmla="*/ 228 h 399"/>
                <a:gd name="T22" fmla="*/ 186 w 235"/>
                <a:gd name="T23" fmla="*/ 252 h 399"/>
                <a:gd name="T24" fmla="*/ 202 w 235"/>
                <a:gd name="T25" fmla="*/ 302 h 399"/>
                <a:gd name="T26" fmla="*/ 235 w 235"/>
                <a:gd name="T27" fmla="*/ 360 h 399"/>
                <a:gd name="T28" fmla="*/ 216 w 235"/>
                <a:gd name="T29" fmla="*/ 362 h 399"/>
                <a:gd name="T30" fmla="*/ 187 w 235"/>
                <a:gd name="T31" fmla="*/ 385 h 399"/>
                <a:gd name="T32" fmla="*/ 159 w 235"/>
                <a:gd name="T33" fmla="*/ 388 h 399"/>
                <a:gd name="T34" fmla="*/ 120 w 235"/>
                <a:gd name="T35" fmla="*/ 370 h 399"/>
                <a:gd name="T36" fmla="*/ 98 w 235"/>
                <a:gd name="T37" fmla="*/ 372 h 399"/>
                <a:gd name="T38" fmla="*/ 67 w 235"/>
                <a:gd name="T39" fmla="*/ 391 h 399"/>
                <a:gd name="T40" fmla="*/ 58 w 235"/>
                <a:gd name="T41" fmla="*/ 370 h 399"/>
                <a:gd name="T42" fmla="*/ 12 w 235"/>
                <a:gd name="T43" fmla="*/ 344 h 399"/>
                <a:gd name="T44" fmla="*/ 16 w 235"/>
                <a:gd name="T45" fmla="*/ 319 h 399"/>
                <a:gd name="T46" fmla="*/ 25 w 235"/>
                <a:gd name="T47" fmla="*/ 286 h 399"/>
                <a:gd name="T48" fmla="*/ 36 w 235"/>
                <a:gd name="T49" fmla="*/ 267 h 399"/>
                <a:gd name="T50" fmla="*/ 1 w 235"/>
                <a:gd name="T51" fmla="*/ 236 h 399"/>
                <a:gd name="T52" fmla="*/ 9 w 235"/>
                <a:gd name="T53" fmla="*/ 217 h 399"/>
                <a:gd name="T54" fmla="*/ 28 w 235"/>
                <a:gd name="T55" fmla="*/ 209 h 399"/>
                <a:gd name="T56" fmla="*/ 34 w 235"/>
                <a:gd name="T57" fmla="*/ 184 h 399"/>
                <a:gd name="T58" fmla="*/ 13 w 235"/>
                <a:gd name="T59" fmla="*/ 180 h 399"/>
                <a:gd name="T60" fmla="*/ 16 w 235"/>
                <a:gd name="T61" fmla="*/ 165 h 399"/>
                <a:gd name="T62" fmla="*/ 7 w 235"/>
                <a:gd name="T63" fmla="*/ 114 h 399"/>
                <a:gd name="T64" fmla="*/ 6 w 235"/>
                <a:gd name="T65" fmla="*/ 74 h 399"/>
                <a:gd name="T66" fmla="*/ 24 w 235"/>
                <a:gd name="T67" fmla="*/ 5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5" h="399">
                  <a:moveTo>
                    <a:pt x="24" y="52"/>
                  </a:moveTo>
                  <a:lnTo>
                    <a:pt x="40" y="52"/>
                  </a:lnTo>
                  <a:lnTo>
                    <a:pt x="55" y="56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77" y="35"/>
                  </a:lnTo>
                  <a:lnTo>
                    <a:pt x="73" y="17"/>
                  </a:lnTo>
                  <a:lnTo>
                    <a:pt x="86" y="4"/>
                  </a:lnTo>
                  <a:lnTo>
                    <a:pt x="101" y="0"/>
                  </a:lnTo>
                  <a:lnTo>
                    <a:pt x="111" y="13"/>
                  </a:lnTo>
                  <a:lnTo>
                    <a:pt x="110" y="28"/>
                  </a:lnTo>
                  <a:lnTo>
                    <a:pt x="120" y="42"/>
                  </a:lnTo>
                  <a:lnTo>
                    <a:pt x="119" y="55"/>
                  </a:lnTo>
                  <a:lnTo>
                    <a:pt x="108" y="68"/>
                  </a:lnTo>
                  <a:lnTo>
                    <a:pt x="114" y="101"/>
                  </a:lnTo>
                  <a:lnTo>
                    <a:pt x="114" y="121"/>
                  </a:lnTo>
                  <a:lnTo>
                    <a:pt x="98" y="134"/>
                  </a:lnTo>
                  <a:lnTo>
                    <a:pt x="95" y="149"/>
                  </a:lnTo>
                  <a:lnTo>
                    <a:pt x="103" y="169"/>
                  </a:lnTo>
                  <a:lnTo>
                    <a:pt x="117" y="189"/>
                  </a:lnTo>
                  <a:lnTo>
                    <a:pt x="138" y="196"/>
                  </a:lnTo>
                  <a:lnTo>
                    <a:pt x="153" y="228"/>
                  </a:lnTo>
                  <a:lnTo>
                    <a:pt x="175" y="235"/>
                  </a:lnTo>
                  <a:lnTo>
                    <a:pt x="186" y="252"/>
                  </a:lnTo>
                  <a:lnTo>
                    <a:pt x="202" y="271"/>
                  </a:lnTo>
                  <a:lnTo>
                    <a:pt x="202" y="302"/>
                  </a:lnTo>
                  <a:lnTo>
                    <a:pt x="216" y="321"/>
                  </a:lnTo>
                  <a:lnTo>
                    <a:pt x="235" y="360"/>
                  </a:lnTo>
                  <a:lnTo>
                    <a:pt x="225" y="358"/>
                  </a:lnTo>
                  <a:lnTo>
                    <a:pt x="216" y="362"/>
                  </a:lnTo>
                  <a:lnTo>
                    <a:pt x="214" y="384"/>
                  </a:lnTo>
                  <a:lnTo>
                    <a:pt x="187" y="385"/>
                  </a:lnTo>
                  <a:lnTo>
                    <a:pt x="164" y="399"/>
                  </a:lnTo>
                  <a:lnTo>
                    <a:pt x="159" y="388"/>
                  </a:lnTo>
                  <a:lnTo>
                    <a:pt x="137" y="382"/>
                  </a:lnTo>
                  <a:lnTo>
                    <a:pt x="120" y="370"/>
                  </a:lnTo>
                  <a:lnTo>
                    <a:pt x="107" y="374"/>
                  </a:lnTo>
                  <a:lnTo>
                    <a:pt x="98" y="372"/>
                  </a:lnTo>
                  <a:lnTo>
                    <a:pt x="73" y="377"/>
                  </a:lnTo>
                  <a:lnTo>
                    <a:pt x="67" y="391"/>
                  </a:lnTo>
                  <a:lnTo>
                    <a:pt x="55" y="385"/>
                  </a:lnTo>
                  <a:lnTo>
                    <a:pt x="58" y="370"/>
                  </a:lnTo>
                  <a:lnTo>
                    <a:pt x="40" y="354"/>
                  </a:lnTo>
                  <a:lnTo>
                    <a:pt x="12" y="344"/>
                  </a:lnTo>
                  <a:lnTo>
                    <a:pt x="21" y="329"/>
                  </a:lnTo>
                  <a:lnTo>
                    <a:pt x="16" y="319"/>
                  </a:lnTo>
                  <a:lnTo>
                    <a:pt x="19" y="305"/>
                  </a:lnTo>
                  <a:lnTo>
                    <a:pt x="25" y="286"/>
                  </a:lnTo>
                  <a:lnTo>
                    <a:pt x="43" y="272"/>
                  </a:lnTo>
                  <a:lnTo>
                    <a:pt x="36" y="267"/>
                  </a:lnTo>
                  <a:lnTo>
                    <a:pt x="18" y="260"/>
                  </a:lnTo>
                  <a:lnTo>
                    <a:pt x="1" y="236"/>
                  </a:lnTo>
                  <a:lnTo>
                    <a:pt x="0" y="223"/>
                  </a:lnTo>
                  <a:lnTo>
                    <a:pt x="9" y="217"/>
                  </a:lnTo>
                  <a:lnTo>
                    <a:pt x="22" y="219"/>
                  </a:lnTo>
                  <a:lnTo>
                    <a:pt x="28" y="209"/>
                  </a:lnTo>
                  <a:lnTo>
                    <a:pt x="24" y="197"/>
                  </a:lnTo>
                  <a:lnTo>
                    <a:pt x="34" y="184"/>
                  </a:lnTo>
                  <a:lnTo>
                    <a:pt x="22" y="178"/>
                  </a:lnTo>
                  <a:lnTo>
                    <a:pt x="13" y="180"/>
                  </a:lnTo>
                  <a:lnTo>
                    <a:pt x="1" y="176"/>
                  </a:lnTo>
                  <a:lnTo>
                    <a:pt x="16" y="165"/>
                  </a:lnTo>
                  <a:lnTo>
                    <a:pt x="6" y="145"/>
                  </a:lnTo>
                  <a:lnTo>
                    <a:pt x="7" y="114"/>
                  </a:lnTo>
                  <a:lnTo>
                    <a:pt x="18" y="111"/>
                  </a:lnTo>
                  <a:lnTo>
                    <a:pt x="6" y="74"/>
                  </a:lnTo>
                  <a:lnTo>
                    <a:pt x="18" y="68"/>
                  </a:lnTo>
                  <a:lnTo>
                    <a:pt x="24" y="52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4F9F6194-EAC4-44F9-84D5-685AF17FF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" y="1423"/>
              <a:ext cx="235" cy="399"/>
            </a:xfrm>
            <a:custGeom>
              <a:avLst/>
              <a:gdLst>
                <a:gd name="T0" fmla="*/ 40 w 235"/>
                <a:gd name="T1" fmla="*/ 52 h 399"/>
                <a:gd name="T2" fmla="*/ 64 w 235"/>
                <a:gd name="T3" fmla="*/ 47 h 399"/>
                <a:gd name="T4" fmla="*/ 77 w 235"/>
                <a:gd name="T5" fmla="*/ 35 h 399"/>
                <a:gd name="T6" fmla="*/ 86 w 235"/>
                <a:gd name="T7" fmla="*/ 4 h 399"/>
                <a:gd name="T8" fmla="*/ 111 w 235"/>
                <a:gd name="T9" fmla="*/ 13 h 399"/>
                <a:gd name="T10" fmla="*/ 120 w 235"/>
                <a:gd name="T11" fmla="*/ 42 h 399"/>
                <a:gd name="T12" fmla="*/ 108 w 235"/>
                <a:gd name="T13" fmla="*/ 68 h 399"/>
                <a:gd name="T14" fmla="*/ 114 w 235"/>
                <a:gd name="T15" fmla="*/ 121 h 399"/>
                <a:gd name="T16" fmla="*/ 95 w 235"/>
                <a:gd name="T17" fmla="*/ 149 h 399"/>
                <a:gd name="T18" fmla="*/ 117 w 235"/>
                <a:gd name="T19" fmla="*/ 189 h 399"/>
                <a:gd name="T20" fmla="*/ 153 w 235"/>
                <a:gd name="T21" fmla="*/ 228 h 399"/>
                <a:gd name="T22" fmla="*/ 186 w 235"/>
                <a:gd name="T23" fmla="*/ 252 h 399"/>
                <a:gd name="T24" fmla="*/ 202 w 235"/>
                <a:gd name="T25" fmla="*/ 302 h 399"/>
                <a:gd name="T26" fmla="*/ 235 w 235"/>
                <a:gd name="T27" fmla="*/ 360 h 399"/>
                <a:gd name="T28" fmla="*/ 216 w 235"/>
                <a:gd name="T29" fmla="*/ 362 h 399"/>
                <a:gd name="T30" fmla="*/ 187 w 235"/>
                <a:gd name="T31" fmla="*/ 385 h 399"/>
                <a:gd name="T32" fmla="*/ 159 w 235"/>
                <a:gd name="T33" fmla="*/ 388 h 399"/>
                <a:gd name="T34" fmla="*/ 120 w 235"/>
                <a:gd name="T35" fmla="*/ 370 h 399"/>
                <a:gd name="T36" fmla="*/ 98 w 235"/>
                <a:gd name="T37" fmla="*/ 372 h 399"/>
                <a:gd name="T38" fmla="*/ 67 w 235"/>
                <a:gd name="T39" fmla="*/ 391 h 399"/>
                <a:gd name="T40" fmla="*/ 58 w 235"/>
                <a:gd name="T41" fmla="*/ 370 h 399"/>
                <a:gd name="T42" fmla="*/ 12 w 235"/>
                <a:gd name="T43" fmla="*/ 344 h 399"/>
                <a:gd name="T44" fmla="*/ 16 w 235"/>
                <a:gd name="T45" fmla="*/ 319 h 399"/>
                <a:gd name="T46" fmla="*/ 25 w 235"/>
                <a:gd name="T47" fmla="*/ 286 h 399"/>
                <a:gd name="T48" fmla="*/ 36 w 235"/>
                <a:gd name="T49" fmla="*/ 267 h 399"/>
                <a:gd name="T50" fmla="*/ 1 w 235"/>
                <a:gd name="T51" fmla="*/ 236 h 399"/>
                <a:gd name="T52" fmla="*/ 9 w 235"/>
                <a:gd name="T53" fmla="*/ 217 h 399"/>
                <a:gd name="T54" fmla="*/ 28 w 235"/>
                <a:gd name="T55" fmla="*/ 209 h 399"/>
                <a:gd name="T56" fmla="*/ 34 w 235"/>
                <a:gd name="T57" fmla="*/ 184 h 399"/>
                <a:gd name="T58" fmla="*/ 13 w 235"/>
                <a:gd name="T59" fmla="*/ 180 h 399"/>
                <a:gd name="T60" fmla="*/ 16 w 235"/>
                <a:gd name="T61" fmla="*/ 165 h 399"/>
                <a:gd name="T62" fmla="*/ 7 w 235"/>
                <a:gd name="T63" fmla="*/ 114 h 399"/>
                <a:gd name="T64" fmla="*/ 6 w 235"/>
                <a:gd name="T65" fmla="*/ 74 h 399"/>
                <a:gd name="T66" fmla="*/ 24 w 235"/>
                <a:gd name="T67" fmla="*/ 5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5" h="399">
                  <a:moveTo>
                    <a:pt x="24" y="52"/>
                  </a:moveTo>
                  <a:lnTo>
                    <a:pt x="40" y="52"/>
                  </a:lnTo>
                  <a:lnTo>
                    <a:pt x="55" y="56"/>
                  </a:lnTo>
                  <a:lnTo>
                    <a:pt x="64" y="47"/>
                  </a:lnTo>
                  <a:lnTo>
                    <a:pt x="62" y="35"/>
                  </a:lnTo>
                  <a:lnTo>
                    <a:pt x="77" y="35"/>
                  </a:lnTo>
                  <a:lnTo>
                    <a:pt x="73" y="17"/>
                  </a:lnTo>
                  <a:lnTo>
                    <a:pt x="86" y="4"/>
                  </a:lnTo>
                  <a:lnTo>
                    <a:pt x="101" y="0"/>
                  </a:lnTo>
                  <a:lnTo>
                    <a:pt x="111" y="13"/>
                  </a:lnTo>
                  <a:lnTo>
                    <a:pt x="110" y="28"/>
                  </a:lnTo>
                  <a:lnTo>
                    <a:pt x="120" y="42"/>
                  </a:lnTo>
                  <a:lnTo>
                    <a:pt x="119" y="55"/>
                  </a:lnTo>
                  <a:lnTo>
                    <a:pt x="108" y="68"/>
                  </a:lnTo>
                  <a:lnTo>
                    <a:pt x="114" y="101"/>
                  </a:lnTo>
                  <a:lnTo>
                    <a:pt x="114" y="121"/>
                  </a:lnTo>
                  <a:lnTo>
                    <a:pt x="98" y="134"/>
                  </a:lnTo>
                  <a:lnTo>
                    <a:pt x="95" y="149"/>
                  </a:lnTo>
                  <a:lnTo>
                    <a:pt x="103" y="169"/>
                  </a:lnTo>
                  <a:lnTo>
                    <a:pt x="117" y="189"/>
                  </a:lnTo>
                  <a:lnTo>
                    <a:pt x="138" y="196"/>
                  </a:lnTo>
                  <a:lnTo>
                    <a:pt x="153" y="228"/>
                  </a:lnTo>
                  <a:lnTo>
                    <a:pt x="175" y="235"/>
                  </a:lnTo>
                  <a:lnTo>
                    <a:pt x="186" y="252"/>
                  </a:lnTo>
                  <a:lnTo>
                    <a:pt x="202" y="271"/>
                  </a:lnTo>
                  <a:lnTo>
                    <a:pt x="202" y="302"/>
                  </a:lnTo>
                  <a:lnTo>
                    <a:pt x="216" y="321"/>
                  </a:lnTo>
                  <a:lnTo>
                    <a:pt x="235" y="360"/>
                  </a:lnTo>
                  <a:lnTo>
                    <a:pt x="225" y="358"/>
                  </a:lnTo>
                  <a:lnTo>
                    <a:pt x="216" y="362"/>
                  </a:lnTo>
                  <a:lnTo>
                    <a:pt x="214" y="384"/>
                  </a:lnTo>
                  <a:lnTo>
                    <a:pt x="187" y="385"/>
                  </a:lnTo>
                  <a:lnTo>
                    <a:pt x="164" y="399"/>
                  </a:lnTo>
                  <a:lnTo>
                    <a:pt x="159" y="388"/>
                  </a:lnTo>
                  <a:lnTo>
                    <a:pt x="137" y="382"/>
                  </a:lnTo>
                  <a:lnTo>
                    <a:pt x="120" y="370"/>
                  </a:lnTo>
                  <a:lnTo>
                    <a:pt x="107" y="374"/>
                  </a:lnTo>
                  <a:lnTo>
                    <a:pt x="98" y="372"/>
                  </a:lnTo>
                  <a:lnTo>
                    <a:pt x="73" y="377"/>
                  </a:lnTo>
                  <a:lnTo>
                    <a:pt x="67" y="391"/>
                  </a:lnTo>
                  <a:lnTo>
                    <a:pt x="55" y="385"/>
                  </a:lnTo>
                  <a:lnTo>
                    <a:pt x="58" y="370"/>
                  </a:lnTo>
                  <a:lnTo>
                    <a:pt x="40" y="354"/>
                  </a:lnTo>
                  <a:lnTo>
                    <a:pt x="12" y="344"/>
                  </a:lnTo>
                  <a:lnTo>
                    <a:pt x="21" y="329"/>
                  </a:lnTo>
                  <a:lnTo>
                    <a:pt x="16" y="319"/>
                  </a:lnTo>
                  <a:lnTo>
                    <a:pt x="19" y="305"/>
                  </a:lnTo>
                  <a:lnTo>
                    <a:pt x="25" y="286"/>
                  </a:lnTo>
                  <a:lnTo>
                    <a:pt x="43" y="272"/>
                  </a:lnTo>
                  <a:lnTo>
                    <a:pt x="36" y="267"/>
                  </a:lnTo>
                  <a:lnTo>
                    <a:pt x="18" y="260"/>
                  </a:lnTo>
                  <a:lnTo>
                    <a:pt x="1" y="236"/>
                  </a:lnTo>
                  <a:lnTo>
                    <a:pt x="0" y="223"/>
                  </a:lnTo>
                  <a:lnTo>
                    <a:pt x="9" y="217"/>
                  </a:lnTo>
                  <a:lnTo>
                    <a:pt x="22" y="219"/>
                  </a:lnTo>
                  <a:lnTo>
                    <a:pt x="28" y="209"/>
                  </a:lnTo>
                  <a:lnTo>
                    <a:pt x="24" y="197"/>
                  </a:lnTo>
                  <a:lnTo>
                    <a:pt x="34" y="184"/>
                  </a:lnTo>
                  <a:lnTo>
                    <a:pt x="22" y="178"/>
                  </a:lnTo>
                  <a:lnTo>
                    <a:pt x="13" y="180"/>
                  </a:lnTo>
                  <a:lnTo>
                    <a:pt x="1" y="176"/>
                  </a:lnTo>
                  <a:lnTo>
                    <a:pt x="16" y="165"/>
                  </a:lnTo>
                  <a:lnTo>
                    <a:pt x="6" y="145"/>
                  </a:lnTo>
                  <a:lnTo>
                    <a:pt x="7" y="114"/>
                  </a:lnTo>
                  <a:lnTo>
                    <a:pt x="18" y="111"/>
                  </a:lnTo>
                  <a:lnTo>
                    <a:pt x="6" y="74"/>
                  </a:lnTo>
                  <a:lnTo>
                    <a:pt x="18" y="68"/>
                  </a:lnTo>
                  <a:lnTo>
                    <a:pt x="24" y="52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926D0BE8-1F70-4BEF-8210-44288440C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" y="1220"/>
              <a:ext cx="223" cy="505"/>
            </a:xfrm>
            <a:custGeom>
              <a:avLst/>
              <a:gdLst>
                <a:gd name="T0" fmla="*/ 6 w 223"/>
                <a:gd name="T1" fmla="*/ 203 h 505"/>
                <a:gd name="T2" fmla="*/ 18 w 223"/>
                <a:gd name="T3" fmla="*/ 189 h 505"/>
                <a:gd name="T4" fmla="*/ 9 w 223"/>
                <a:gd name="T5" fmla="*/ 172 h 505"/>
                <a:gd name="T6" fmla="*/ 27 w 223"/>
                <a:gd name="T7" fmla="*/ 137 h 505"/>
                <a:gd name="T8" fmla="*/ 27 w 223"/>
                <a:gd name="T9" fmla="*/ 117 h 505"/>
                <a:gd name="T10" fmla="*/ 50 w 223"/>
                <a:gd name="T11" fmla="*/ 100 h 505"/>
                <a:gd name="T12" fmla="*/ 50 w 223"/>
                <a:gd name="T13" fmla="*/ 70 h 505"/>
                <a:gd name="T14" fmla="*/ 53 w 223"/>
                <a:gd name="T15" fmla="*/ 58 h 505"/>
                <a:gd name="T16" fmla="*/ 67 w 223"/>
                <a:gd name="T17" fmla="*/ 57 h 505"/>
                <a:gd name="T18" fmla="*/ 67 w 223"/>
                <a:gd name="T19" fmla="*/ 71 h 505"/>
                <a:gd name="T20" fmla="*/ 82 w 223"/>
                <a:gd name="T21" fmla="*/ 61 h 505"/>
                <a:gd name="T22" fmla="*/ 74 w 223"/>
                <a:gd name="T23" fmla="*/ 49 h 505"/>
                <a:gd name="T24" fmla="*/ 86 w 223"/>
                <a:gd name="T25" fmla="*/ 40 h 505"/>
                <a:gd name="T26" fmla="*/ 110 w 223"/>
                <a:gd name="T27" fmla="*/ 11 h 505"/>
                <a:gd name="T28" fmla="*/ 132 w 223"/>
                <a:gd name="T29" fmla="*/ 0 h 505"/>
                <a:gd name="T30" fmla="*/ 137 w 223"/>
                <a:gd name="T31" fmla="*/ 42 h 505"/>
                <a:gd name="T32" fmla="*/ 152 w 223"/>
                <a:gd name="T33" fmla="*/ 73 h 505"/>
                <a:gd name="T34" fmla="*/ 155 w 223"/>
                <a:gd name="T35" fmla="*/ 94 h 505"/>
                <a:gd name="T36" fmla="*/ 169 w 223"/>
                <a:gd name="T37" fmla="*/ 125 h 505"/>
                <a:gd name="T38" fmla="*/ 160 w 223"/>
                <a:gd name="T39" fmla="*/ 163 h 505"/>
                <a:gd name="T40" fmla="*/ 165 w 223"/>
                <a:gd name="T41" fmla="*/ 184 h 505"/>
                <a:gd name="T42" fmla="*/ 157 w 223"/>
                <a:gd name="T43" fmla="*/ 203 h 505"/>
                <a:gd name="T44" fmla="*/ 137 w 223"/>
                <a:gd name="T45" fmla="*/ 222 h 505"/>
                <a:gd name="T46" fmla="*/ 143 w 223"/>
                <a:gd name="T47" fmla="*/ 255 h 505"/>
                <a:gd name="T48" fmla="*/ 141 w 223"/>
                <a:gd name="T49" fmla="*/ 275 h 505"/>
                <a:gd name="T50" fmla="*/ 155 w 223"/>
                <a:gd name="T51" fmla="*/ 297 h 505"/>
                <a:gd name="T52" fmla="*/ 156 w 223"/>
                <a:gd name="T53" fmla="*/ 306 h 505"/>
                <a:gd name="T54" fmla="*/ 146 w 223"/>
                <a:gd name="T55" fmla="*/ 311 h 505"/>
                <a:gd name="T56" fmla="*/ 149 w 223"/>
                <a:gd name="T57" fmla="*/ 344 h 505"/>
                <a:gd name="T58" fmla="*/ 156 w 223"/>
                <a:gd name="T59" fmla="*/ 366 h 505"/>
                <a:gd name="T60" fmla="*/ 168 w 223"/>
                <a:gd name="T61" fmla="*/ 381 h 505"/>
                <a:gd name="T62" fmla="*/ 208 w 223"/>
                <a:gd name="T63" fmla="*/ 392 h 505"/>
                <a:gd name="T64" fmla="*/ 223 w 223"/>
                <a:gd name="T65" fmla="*/ 419 h 505"/>
                <a:gd name="T66" fmla="*/ 207 w 223"/>
                <a:gd name="T67" fmla="*/ 432 h 505"/>
                <a:gd name="T68" fmla="*/ 198 w 223"/>
                <a:gd name="T69" fmla="*/ 452 h 505"/>
                <a:gd name="T70" fmla="*/ 171 w 223"/>
                <a:gd name="T71" fmla="*/ 455 h 505"/>
                <a:gd name="T72" fmla="*/ 150 w 223"/>
                <a:gd name="T73" fmla="*/ 451 h 505"/>
                <a:gd name="T74" fmla="*/ 141 w 223"/>
                <a:gd name="T75" fmla="*/ 466 h 505"/>
                <a:gd name="T76" fmla="*/ 143 w 223"/>
                <a:gd name="T77" fmla="*/ 484 h 505"/>
                <a:gd name="T78" fmla="*/ 135 w 223"/>
                <a:gd name="T79" fmla="*/ 497 h 505"/>
                <a:gd name="T80" fmla="*/ 141 w 223"/>
                <a:gd name="T81" fmla="*/ 505 h 505"/>
                <a:gd name="T82" fmla="*/ 129 w 223"/>
                <a:gd name="T83" fmla="*/ 505 h 505"/>
                <a:gd name="T84" fmla="*/ 107 w 223"/>
                <a:gd name="T85" fmla="*/ 505 h 505"/>
                <a:gd name="T86" fmla="*/ 107 w 223"/>
                <a:gd name="T87" fmla="*/ 474 h 505"/>
                <a:gd name="T88" fmla="*/ 91 w 223"/>
                <a:gd name="T89" fmla="*/ 455 h 505"/>
                <a:gd name="T90" fmla="*/ 80 w 223"/>
                <a:gd name="T91" fmla="*/ 437 h 505"/>
                <a:gd name="T92" fmla="*/ 58 w 223"/>
                <a:gd name="T93" fmla="*/ 431 h 505"/>
                <a:gd name="T94" fmla="*/ 43 w 223"/>
                <a:gd name="T95" fmla="*/ 399 h 505"/>
                <a:gd name="T96" fmla="*/ 22 w 223"/>
                <a:gd name="T97" fmla="*/ 392 h 505"/>
                <a:gd name="T98" fmla="*/ 7 w 223"/>
                <a:gd name="T99" fmla="*/ 372 h 505"/>
                <a:gd name="T100" fmla="*/ 0 w 223"/>
                <a:gd name="T101" fmla="*/ 352 h 505"/>
                <a:gd name="T102" fmla="*/ 3 w 223"/>
                <a:gd name="T103" fmla="*/ 337 h 505"/>
                <a:gd name="T104" fmla="*/ 19 w 223"/>
                <a:gd name="T105" fmla="*/ 323 h 505"/>
                <a:gd name="T106" fmla="*/ 19 w 223"/>
                <a:gd name="T107" fmla="*/ 303 h 505"/>
                <a:gd name="T108" fmla="*/ 13 w 223"/>
                <a:gd name="T109" fmla="*/ 271 h 505"/>
                <a:gd name="T110" fmla="*/ 24 w 223"/>
                <a:gd name="T111" fmla="*/ 258 h 505"/>
                <a:gd name="T112" fmla="*/ 25 w 223"/>
                <a:gd name="T113" fmla="*/ 244 h 505"/>
                <a:gd name="T114" fmla="*/ 15 w 223"/>
                <a:gd name="T115" fmla="*/ 231 h 505"/>
                <a:gd name="T116" fmla="*/ 16 w 223"/>
                <a:gd name="T117" fmla="*/ 216 h 505"/>
                <a:gd name="T118" fmla="*/ 6 w 223"/>
                <a:gd name="T119" fmla="*/ 20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505">
                  <a:moveTo>
                    <a:pt x="6" y="203"/>
                  </a:moveTo>
                  <a:lnTo>
                    <a:pt x="18" y="189"/>
                  </a:lnTo>
                  <a:lnTo>
                    <a:pt x="9" y="172"/>
                  </a:lnTo>
                  <a:lnTo>
                    <a:pt x="27" y="137"/>
                  </a:lnTo>
                  <a:lnTo>
                    <a:pt x="27" y="117"/>
                  </a:lnTo>
                  <a:lnTo>
                    <a:pt x="50" y="100"/>
                  </a:lnTo>
                  <a:lnTo>
                    <a:pt x="50" y="70"/>
                  </a:lnTo>
                  <a:lnTo>
                    <a:pt x="53" y="58"/>
                  </a:lnTo>
                  <a:lnTo>
                    <a:pt x="67" y="57"/>
                  </a:lnTo>
                  <a:lnTo>
                    <a:pt x="67" y="71"/>
                  </a:lnTo>
                  <a:lnTo>
                    <a:pt x="82" y="61"/>
                  </a:lnTo>
                  <a:lnTo>
                    <a:pt x="74" y="49"/>
                  </a:lnTo>
                  <a:lnTo>
                    <a:pt x="86" y="40"/>
                  </a:lnTo>
                  <a:lnTo>
                    <a:pt x="110" y="11"/>
                  </a:lnTo>
                  <a:lnTo>
                    <a:pt x="132" y="0"/>
                  </a:lnTo>
                  <a:lnTo>
                    <a:pt x="137" y="42"/>
                  </a:lnTo>
                  <a:lnTo>
                    <a:pt x="152" y="73"/>
                  </a:lnTo>
                  <a:lnTo>
                    <a:pt x="155" y="94"/>
                  </a:lnTo>
                  <a:lnTo>
                    <a:pt x="169" y="125"/>
                  </a:lnTo>
                  <a:lnTo>
                    <a:pt x="160" y="163"/>
                  </a:lnTo>
                  <a:lnTo>
                    <a:pt x="165" y="184"/>
                  </a:lnTo>
                  <a:lnTo>
                    <a:pt x="157" y="203"/>
                  </a:lnTo>
                  <a:lnTo>
                    <a:pt x="137" y="222"/>
                  </a:lnTo>
                  <a:lnTo>
                    <a:pt x="143" y="255"/>
                  </a:lnTo>
                  <a:lnTo>
                    <a:pt x="141" y="275"/>
                  </a:lnTo>
                  <a:lnTo>
                    <a:pt x="155" y="297"/>
                  </a:lnTo>
                  <a:lnTo>
                    <a:pt x="156" y="306"/>
                  </a:lnTo>
                  <a:lnTo>
                    <a:pt x="146" y="311"/>
                  </a:lnTo>
                  <a:lnTo>
                    <a:pt x="149" y="344"/>
                  </a:lnTo>
                  <a:lnTo>
                    <a:pt x="156" y="366"/>
                  </a:lnTo>
                  <a:lnTo>
                    <a:pt x="168" y="381"/>
                  </a:lnTo>
                  <a:lnTo>
                    <a:pt x="208" y="392"/>
                  </a:lnTo>
                  <a:lnTo>
                    <a:pt x="223" y="419"/>
                  </a:lnTo>
                  <a:lnTo>
                    <a:pt x="207" y="432"/>
                  </a:lnTo>
                  <a:lnTo>
                    <a:pt x="198" y="452"/>
                  </a:lnTo>
                  <a:lnTo>
                    <a:pt x="171" y="455"/>
                  </a:lnTo>
                  <a:lnTo>
                    <a:pt x="150" y="451"/>
                  </a:lnTo>
                  <a:lnTo>
                    <a:pt x="141" y="466"/>
                  </a:lnTo>
                  <a:lnTo>
                    <a:pt x="143" y="484"/>
                  </a:lnTo>
                  <a:lnTo>
                    <a:pt x="135" y="497"/>
                  </a:lnTo>
                  <a:lnTo>
                    <a:pt x="141" y="505"/>
                  </a:lnTo>
                  <a:lnTo>
                    <a:pt x="129" y="505"/>
                  </a:lnTo>
                  <a:lnTo>
                    <a:pt x="107" y="505"/>
                  </a:lnTo>
                  <a:lnTo>
                    <a:pt x="107" y="474"/>
                  </a:lnTo>
                  <a:lnTo>
                    <a:pt x="91" y="455"/>
                  </a:lnTo>
                  <a:lnTo>
                    <a:pt x="80" y="437"/>
                  </a:lnTo>
                  <a:lnTo>
                    <a:pt x="58" y="431"/>
                  </a:lnTo>
                  <a:lnTo>
                    <a:pt x="43" y="399"/>
                  </a:lnTo>
                  <a:lnTo>
                    <a:pt x="22" y="392"/>
                  </a:lnTo>
                  <a:lnTo>
                    <a:pt x="7" y="372"/>
                  </a:lnTo>
                  <a:lnTo>
                    <a:pt x="0" y="352"/>
                  </a:lnTo>
                  <a:lnTo>
                    <a:pt x="3" y="337"/>
                  </a:lnTo>
                  <a:lnTo>
                    <a:pt x="19" y="323"/>
                  </a:lnTo>
                  <a:lnTo>
                    <a:pt x="19" y="303"/>
                  </a:lnTo>
                  <a:lnTo>
                    <a:pt x="13" y="271"/>
                  </a:lnTo>
                  <a:lnTo>
                    <a:pt x="24" y="258"/>
                  </a:lnTo>
                  <a:lnTo>
                    <a:pt x="25" y="244"/>
                  </a:lnTo>
                  <a:lnTo>
                    <a:pt x="15" y="231"/>
                  </a:lnTo>
                  <a:lnTo>
                    <a:pt x="16" y="216"/>
                  </a:lnTo>
                  <a:lnTo>
                    <a:pt x="6" y="203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AC147DEA-BB46-47B3-9660-1EA9F34CD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" y="1220"/>
              <a:ext cx="223" cy="505"/>
            </a:xfrm>
            <a:custGeom>
              <a:avLst/>
              <a:gdLst>
                <a:gd name="T0" fmla="*/ 6 w 223"/>
                <a:gd name="T1" fmla="*/ 203 h 505"/>
                <a:gd name="T2" fmla="*/ 18 w 223"/>
                <a:gd name="T3" fmla="*/ 189 h 505"/>
                <a:gd name="T4" fmla="*/ 9 w 223"/>
                <a:gd name="T5" fmla="*/ 172 h 505"/>
                <a:gd name="T6" fmla="*/ 27 w 223"/>
                <a:gd name="T7" fmla="*/ 137 h 505"/>
                <a:gd name="T8" fmla="*/ 27 w 223"/>
                <a:gd name="T9" fmla="*/ 117 h 505"/>
                <a:gd name="T10" fmla="*/ 50 w 223"/>
                <a:gd name="T11" fmla="*/ 100 h 505"/>
                <a:gd name="T12" fmla="*/ 50 w 223"/>
                <a:gd name="T13" fmla="*/ 70 h 505"/>
                <a:gd name="T14" fmla="*/ 53 w 223"/>
                <a:gd name="T15" fmla="*/ 58 h 505"/>
                <a:gd name="T16" fmla="*/ 67 w 223"/>
                <a:gd name="T17" fmla="*/ 57 h 505"/>
                <a:gd name="T18" fmla="*/ 67 w 223"/>
                <a:gd name="T19" fmla="*/ 71 h 505"/>
                <a:gd name="T20" fmla="*/ 82 w 223"/>
                <a:gd name="T21" fmla="*/ 61 h 505"/>
                <a:gd name="T22" fmla="*/ 74 w 223"/>
                <a:gd name="T23" fmla="*/ 49 h 505"/>
                <a:gd name="T24" fmla="*/ 86 w 223"/>
                <a:gd name="T25" fmla="*/ 40 h 505"/>
                <a:gd name="T26" fmla="*/ 110 w 223"/>
                <a:gd name="T27" fmla="*/ 11 h 505"/>
                <a:gd name="T28" fmla="*/ 132 w 223"/>
                <a:gd name="T29" fmla="*/ 0 h 505"/>
                <a:gd name="T30" fmla="*/ 137 w 223"/>
                <a:gd name="T31" fmla="*/ 42 h 505"/>
                <a:gd name="T32" fmla="*/ 152 w 223"/>
                <a:gd name="T33" fmla="*/ 73 h 505"/>
                <a:gd name="T34" fmla="*/ 155 w 223"/>
                <a:gd name="T35" fmla="*/ 94 h 505"/>
                <a:gd name="T36" fmla="*/ 169 w 223"/>
                <a:gd name="T37" fmla="*/ 125 h 505"/>
                <a:gd name="T38" fmla="*/ 160 w 223"/>
                <a:gd name="T39" fmla="*/ 163 h 505"/>
                <a:gd name="T40" fmla="*/ 165 w 223"/>
                <a:gd name="T41" fmla="*/ 184 h 505"/>
                <a:gd name="T42" fmla="*/ 157 w 223"/>
                <a:gd name="T43" fmla="*/ 203 h 505"/>
                <a:gd name="T44" fmla="*/ 137 w 223"/>
                <a:gd name="T45" fmla="*/ 222 h 505"/>
                <a:gd name="T46" fmla="*/ 143 w 223"/>
                <a:gd name="T47" fmla="*/ 255 h 505"/>
                <a:gd name="T48" fmla="*/ 141 w 223"/>
                <a:gd name="T49" fmla="*/ 275 h 505"/>
                <a:gd name="T50" fmla="*/ 155 w 223"/>
                <a:gd name="T51" fmla="*/ 297 h 505"/>
                <a:gd name="T52" fmla="*/ 156 w 223"/>
                <a:gd name="T53" fmla="*/ 306 h 505"/>
                <a:gd name="T54" fmla="*/ 146 w 223"/>
                <a:gd name="T55" fmla="*/ 311 h 505"/>
                <a:gd name="T56" fmla="*/ 149 w 223"/>
                <a:gd name="T57" fmla="*/ 344 h 505"/>
                <a:gd name="T58" fmla="*/ 156 w 223"/>
                <a:gd name="T59" fmla="*/ 366 h 505"/>
                <a:gd name="T60" fmla="*/ 168 w 223"/>
                <a:gd name="T61" fmla="*/ 381 h 505"/>
                <a:gd name="T62" fmla="*/ 208 w 223"/>
                <a:gd name="T63" fmla="*/ 392 h 505"/>
                <a:gd name="T64" fmla="*/ 223 w 223"/>
                <a:gd name="T65" fmla="*/ 419 h 505"/>
                <a:gd name="T66" fmla="*/ 207 w 223"/>
                <a:gd name="T67" fmla="*/ 432 h 505"/>
                <a:gd name="T68" fmla="*/ 198 w 223"/>
                <a:gd name="T69" fmla="*/ 452 h 505"/>
                <a:gd name="T70" fmla="*/ 171 w 223"/>
                <a:gd name="T71" fmla="*/ 455 h 505"/>
                <a:gd name="T72" fmla="*/ 150 w 223"/>
                <a:gd name="T73" fmla="*/ 451 h 505"/>
                <a:gd name="T74" fmla="*/ 141 w 223"/>
                <a:gd name="T75" fmla="*/ 466 h 505"/>
                <a:gd name="T76" fmla="*/ 143 w 223"/>
                <a:gd name="T77" fmla="*/ 484 h 505"/>
                <a:gd name="T78" fmla="*/ 135 w 223"/>
                <a:gd name="T79" fmla="*/ 497 h 505"/>
                <a:gd name="T80" fmla="*/ 141 w 223"/>
                <a:gd name="T81" fmla="*/ 505 h 505"/>
                <a:gd name="T82" fmla="*/ 129 w 223"/>
                <a:gd name="T83" fmla="*/ 505 h 505"/>
                <a:gd name="T84" fmla="*/ 107 w 223"/>
                <a:gd name="T85" fmla="*/ 505 h 505"/>
                <a:gd name="T86" fmla="*/ 107 w 223"/>
                <a:gd name="T87" fmla="*/ 474 h 505"/>
                <a:gd name="T88" fmla="*/ 91 w 223"/>
                <a:gd name="T89" fmla="*/ 455 h 505"/>
                <a:gd name="T90" fmla="*/ 80 w 223"/>
                <a:gd name="T91" fmla="*/ 437 h 505"/>
                <a:gd name="T92" fmla="*/ 58 w 223"/>
                <a:gd name="T93" fmla="*/ 431 h 505"/>
                <a:gd name="T94" fmla="*/ 43 w 223"/>
                <a:gd name="T95" fmla="*/ 399 h 505"/>
                <a:gd name="T96" fmla="*/ 22 w 223"/>
                <a:gd name="T97" fmla="*/ 392 h 505"/>
                <a:gd name="T98" fmla="*/ 7 w 223"/>
                <a:gd name="T99" fmla="*/ 372 h 505"/>
                <a:gd name="T100" fmla="*/ 0 w 223"/>
                <a:gd name="T101" fmla="*/ 352 h 505"/>
                <a:gd name="T102" fmla="*/ 3 w 223"/>
                <a:gd name="T103" fmla="*/ 337 h 505"/>
                <a:gd name="T104" fmla="*/ 19 w 223"/>
                <a:gd name="T105" fmla="*/ 323 h 505"/>
                <a:gd name="T106" fmla="*/ 19 w 223"/>
                <a:gd name="T107" fmla="*/ 303 h 505"/>
                <a:gd name="T108" fmla="*/ 13 w 223"/>
                <a:gd name="T109" fmla="*/ 271 h 505"/>
                <a:gd name="T110" fmla="*/ 24 w 223"/>
                <a:gd name="T111" fmla="*/ 258 h 505"/>
                <a:gd name="T112" fmla="*/ 25 w 223"/>
                <a:gd name="T113" fmla="*/ 244 h 505"/>
                <a:gd name="T114" fmla="*/ 15 w 223"/>
                <a:gd name="T115" fmla="*/ 231 h 505"/>
                <a:gd name="T116" fmla="*/ 16 w 223"/>
                <a:gd name="T117" fmla="*/ 216 h 505"/>
                <a:gd name="T118" fmla="*/ 6 w 223"/>
                <a:gd name="T119" fmla="*/ 20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505">
                  <a:moveTo>
                    <a:pt x="6" y="203"/>
                  </a:moveTo>
                  <a:lnTo>
                    <a:pt x="18" y="189"/>
                  </a:lnTo>
                  <a:lnTo>
                    <a:pt x="9" y="172"/>
                  </a:lnTo>
                  <a:lnTo>
                    <a:pt x="27" y="137"/>
                  </a:lnTo>
                  <a:lnTo>
                    <a:pt x="27" y="117"/>
                  </a:lnTo>
                  <a:lnTo>
                    <a:pt x="50" y="100"/>
                  </a:lnTo>
                  <a:lnTo>
                    <a:pt x="50" y="70"/>
                  </a:lnTo>
                  <a:lnTo>
                    <a:pt x="53" y="58"/>
                  </a:lnTo>
                  <a:lnTo>
                    <a:pt x="67" y="57"/>
                  </a:lnTo>
                  <a:lnTo>
                    <a:pt x="67" y="71"/>
                  </a:lnTo>
                  <a:lnTo>
                    <a:pt x="82" y="61"/>
                  </a:lnTo>
                  <a:lnTo>
                    <a:pt x="74" y="49"/>
                  </a:lnTo>
                  <a:lnTo>
                    <a:pt x="86" y="40"/>
                  </a:lnTo>
                  <a:lnTo>
                    <a:pt x="110" y="11"/>
                  </a:lnTo>
                  <a:lnTo>
                    <a:pt x="132" y="0"/>
                  </a:lnTo>
                  <a:lnTo>
                    <a:pt x="137" y="42"/>
                  </a:lnTo>
                  <a:lnTo>
                    <a:pt x="152" y="73"/>
                  </a:lnTo>
                  <a:lnTo>
                    <a:pt x="155" y="94"/>
                  </a:lnTo>
                  <a:lnTo>
                    <a:pt x="169" y="125"/>
                  </a:lnTo>
                  <a:lnTo>
                    <a:pt x="160" y="163"/>
                  </a:lnTo>
                  <a:lnTo>
                    <a:pt x="165" y="184"/>
                  </a:lnTo>
                  <a:lnTo>
                    <a:pt x="157" y="203"/>
                  </a:lnTo>
                  <a:lnTo>
                    <a:pt x="137" y="222"/>
                  </a:lnTo>
                  <a:lnTo>
                    <a:pt x="143" y="255"/>
                  </a:lnTo>
                  <a:lnTo>
                    <a:pt x="141" y="275"/>
                  </a:lnTo>
                  <a:lnTo>
                    <a:pt x="155" y="297"/>
                  </a:lnTo>
                  <a:lnTo>
                    <a:pt x="156" y="306"/>
                  </a:lnTo>
                  <a:lnTo>
                    <a:pt x="146" y="311"/>
                  </a:lnTo>
                  <a:lnTo>
                    <a:pt x="149" y="344"/>
                  </a:lnTo>
                  <a:lnTo>
                    <a:pt x="156" y="366"/>
                  </a:lnTo>
                  <a:lnTo>
                    <a:pt x="168" y="381"/>
                  </a:lnTo>
                  <a:lnTo>
                    <a:pt x="208" y="392"/>
                  </a:lnTo>
                  <a:lnTo>
                    <a:pt x="223" y="419"/>
                  </a:lnTo>
                  <a:lnTo>
                    <a:pt x="207" y="432"/>
                  </a:lnTo>
                  <a:lnTo>
                    <a:pt x="198" y="452"/>
                  </a:lnTo>
                  <a:lnTo>
                    <a:pt x="171" y="455"/>
                  </a:lnTo>
                  <a:lnTo>
                    <a:pt x="150" y="451"/>
                  </a:lnTo>
                  <a:lnTo>
                    <a:pt x="141" y="466"/>
                  </a:lnTo>
                  <a:lnTo>
                    <a:pt x="143" y="484"/>
                  </a:lnTo>
                  <a:lnTo>
                    <a:pt x="135" y="497"/>
                  </a:lnTo>
                  <a:lnTo>
                    <a:pt x="141" y="505"/>
                  </a:lnTo>
                  <a:lnTo>
                    <a:pt x="129" y="505"/>
                  </a:lnTo>
                  <a:lnTo>
                    <a:pt x="107" y="505"/>
                  </a:lnTo>
                  <a:lnTo>
                    <a:pt x="107" y="474"/>
                  </a:lnTo>
                  <a:lnTo>
                    <a:pt x="91" y="455"/>
                  </a:lnTo>
                  <a:lnTo>
                    <a:pt x="80" y="437"/>
                  </a:lnTo>
                  <a:lnTo>
                    <a:pt x="58" y="431"/>
                  </a:lnTo>
                  <a:lnTo>
                    <a:pt x="43" y="399"/>
                  </a:lnTo>
                  <a:lnTo>
                    <a:pt x="22" y="392"/>
                  </a:lnTo>
                  <a:lnTo>
                    <a:pt x="7" y="372"/>
                  </a:lnTo>
                  <a:lnTo>
                    <a:pt x="0" y="352"/>
                  </a:lnTo>
                  <a:lnTo>
                    <a:pt x="3" y="337"/>
                  </a:lnTo>
                  <a:lnTo>
                    <a:pt x="19" y="323"/>
                  </a:lnTo>
                  <a:lnTo>
                    <a:pt x="19" y="303"/>
                  </a:lnTo>
                  <a:lnTo>
                    <a:pt x="13" y="271"/>
                  </a:lnTo>
                  <a:lnTo>
                    <a:pt x="24" y="258"/>
                  </a:lnTo>
                  <a:lnTo>
                    <a:pt x="25" y="244"/>
                  </a:lnTo>
                  <a:lnTo>
                    <a:pt x="15" y="231"/>
                  </a:lnTo>
                  <a:lnTo>
                    <a:pt x="16" y="216"/>
                  </a:lnTo>
                  <a:lnTo>
                    <a:pt x="6" y="203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FCB70B4-0CED-40CF-AC97-AC0119555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" y="1722"/>
              <a:ext cx="396" cy="247"/>
            </a:xfrm>
            <a:custGeom>
              <a:avLst/>
              <a:gdLst>
                <a:gd name="T0" fmla="*/ 281 w 396"/>
                <a:gd name="T1" fmla="*/ 19 h 247"/>
                <a:gd name="T2" fmla="*/ 290 w 396"/>
                <a:gd name="T3" fmla="*/ 35 h 247"/>
                <a:gd name="T4" fmla="*/ 309 w 396"/>
                <a:gd name="T5" fmla="*/ 63 h 247"/>
                <a:gd name="T6" fmla="*/ 313 w 396"/>
                <a:gd name="T7" fmla="*/ 83 h 247"/>
                <a:gd name="T8" fmla="*/ 321 w 396"/>
                <a:gd name="T9" fmla="*/ 110 h 247"/>
                <a:gd name="T10" fmla="*/ 343 w 396"/>
                <a:gd name="T11" fmla="*/ 132 h 247"/>
                <a:gd name="T12" fmla="*/ 392 w 396"/>
                <a:gd name="T13" fmla="*/ 156 h 247"/>
                <a:gd name="T14" fmla="*/ 376 w 396"/>
                <a:gd name="T15" fmla="*/ 199 h 247"/>
                <a:gd name="T16" fmla="*/ 367 w 396"/>
                <a:gd name="T17" fmla="*/ 187 h 247"/>
                <a:gd name="T18" fmla="*/ 334 w 396"/>
                <a:gd name="T19" fmla="*/ 191 h 247"/>
                <a:gd name="T20" fmla="*/ 310 w 396"/>
                <a:gd name="T21" fmla="*/ 156 h 247"/>
                <a:gd name="T22" fmla="*/ 291 w 396"/>
                <a:gd name="T23" fmla="*/ 144 h 247"/>
                <a:gd name="T24" fmla="*/ 269 w 396"/>
                <a:gd name="T25" fmla="*/ 137 h 247"/>
                <a:gd name="T26" fmla="*/ 248 w 396"/>
                <a:gd name="T27" fmla="*/ 148 h 247"/>
                <a:gd name="T28" fmla="*/ 218 w 396"/>
                <a:gd name="T29" fmla="*/ 180 h 247"/>
                <a:gd name="T30" fmla="*/ 208 w 396"/>
                <a:gd name="T31" fmla="*/ 205 h 247"/>
                <a:gd name="T32" fmla="*/ 171 w 396"/>
                <a:gd name="T33" fmla="*/ 220 h 247"/>
                <a:gd name="T34" fmla="*/ 157 w 396"/>
                <a:gd name="T35" fmla="*/ 244 h 247"/>
                <a:gd name="T36" fmla="*/ 146 w 396"/>
                <a:gd name="T37" fmla="*/ 236 h 247"/>
                <a:gd name="T38" fmla="*/ 135 w 396"/>
                <a:gd name="T39" fmla="*/ 203 h 247"/>
                <a:gd name="T40" fmla="*/ 107 w 396"/>
                <a:gd name="T41" fmla="*/ 168 h 247"/>
                <a:gd name="T42" fmla="*/ 73 w 396"/>
                <a:gd name="T43" fmla="*/ 129 h 247"/>
                <a:gd name="T44" fmla="*/ 40 w 396"/>
                <a:gd name="T45" fmla="*/ 94 h 247"/>
                <a:gd name="T46" fmla="*/ 19 w 396"/>
                <a:gd name="T47" fmla="*/ 48 h 247"/>
                <a:gd name="T48" fmla="*/ 0 w 396"/>
                <a:gd name="T49" fmla="*/ 26 h 247"/>
                <a:gd name="T50" fmla="*/ 54 w 396"/>
                <a:gd name="T51" fmla="*/ 6 h 247"/>
                <a:gd name="T52" fmla="*/ 55 w 396"/>
                <a:gd name="T53" fmla="*/ 30 h 247"/>
                <a:gd name="T54" fmla="*/ 74 w 396"/>
                <a:gd name="T55" fmla="*/ 55 h 247"/>
                <a:gd name="T56" fmla="*/ 89 w 396"/>
                <a:gd name="T57" fmla="*/ 86 h 247"/>
                <a:gd name="T58" fmla="*/ 107 w 396"/>
                <a:gd name="T59" fmla="*/ 78 h 247"/>
                <a:gd name="T60" fmla="*/ 141 w 396"/>
                <a:gd name="T61" fmla="*/ 75 h 247"/>
                <a:gd name="T62" fmla="*/ 171 w 396"/>
                <a:gd name="T63" fmla="*/ 83 h 247"/>
                <a:gd name="T64" fmla="*/ 198 w 396"/>
                <a:gd name="T65" fmla="*/ 99 h 247"/>
                <a:gd name="T66" fmla="*/ 248 w 396"/>
                <a:gd name="T67" fmla="*/ 85 h 247"/>
                <a:gd name="T68" fmla="*/ 258 w 396"/>
                <a:gd name="T69" fmla="*/ 59 h 247"/>
                <a:gd name="T70" fmla="*/ 250 w 396"/>
                <a:gd name="T71" fmla="*/ 22 h 247"/>
                <a:gd name="T72" fmla="*/ 270 w 396"/>
                <a:gd name="T73" fmla="*/ 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6" h="247">
                  <a:moveTo>
                    <a:pt x="270" y="3"/>
                  </a:moveTo>
                  <a:lnTo>
                    <a:pt x="281" y="19"/>
                  </a:lnTo>
                  <a:lnTo>
                    <a:pt x="293" y="24"/>
                  </a:lnTo>
                  <a:lnTo>
                    <a:pt x="290" y="35"/>
                  </a:lnTo>
                  <a:lnTo>
                    <a:pt x="296" y="57"/>
                  </a:lnTo>
                  <a:lnTo>
                    <a:pt x="309" y="63"/>
                  </a:lnTo>
                  <a:lnTo>
                    <a:pt x="316" y="73"/>
                  </a:lnTo>
                  <a:lnTo>
                    <a:pt x="313" y="83"/>
                  </a:lnTo>
                  <a:lnTo>
                    <a:pt x="316" y="105"/>
                  </a:lnTo>
                  <a:lnTo>
                    <a:pt x="321" y="110"/>
                  </a:lnTo>
                  <a:lnTo>
                    <a:pt x="327" y="137"/>
                  </a:lnTo>
                  <a:lnTo>
                    <a:pt x="343" y="132"/>
                  </a:lnTo>
                  <a:lnTo>
                    <a:pt x="376" y="142"/>
                  </a:lnTo>
                  <a:lnTo>
                    <a:pt x="392" y="156"/>
                  </a:lnTo>
                  <a:lnTo>
                    <a:pt x="396" y="196"/>
                  </a:lnTo>
                  <a:lnTo>
                    <a:pt x="376" y="199"/>
                  </a:lnTo>
                  <a:lnTo>
                    <a:pt x="376" y="187"/>
                  </a:lnTo>
                  <a:lnTo>
                    <a:pt x="367" y="187"/>
                  </a:lnTo>
                  <a:lnTo>
                    <a:pt x="358" y="191"/>
                  </a:lnTo>
                  <a:lnTo>
                    <a:pt x="334" y="191"/>
                  </a:lnTo>
                  <a:lnTo>
                    <a:pt x="330" y="180"/>
                  </a:lnTo>
                  <a:lnTo>
                    <a:pt x="310" y="156"/>
                  </a:lnTo>
                  <a:lnTo>
                    <a:pt x="304" y="153"/>
                  </a:lnTo>
                  <a:lnTo>
                    <a:pt x="291" y="144"/>
                  </a:lnTo>
                  <a:lnTo>
                    <a:pt x="288" y="129"/>
                  </a:lnTo>
                  <a:lnTo>
                    <a:pt x="269" y="137"/>
                  </a:lnTo>
                  <a:lnTo>
                    <a:pt x="251" y="133"/>
                  </a:lnTo>
                  <a:lnTo>
                    <a:pt x="248" y="148"/>
                  </a:lnTo>
                  <a:lnTo>
                    <a:pt x="229" y="158"/>
                  </a:lnTo>
                  <a:lnTo>
                    <a:pt x="218" y="180"/>
                  </a:lnTo>
                  <a:lnTo>
                    <a:pt x="206" y="191"/>
                  </a:lnTo>
                  <a:lnTo>
                    <a:pt x="208" y="205"/>
                  </a:lnTo>
                  <a:lnTo>
                    <a:pt x="183" y="223"/>
                  </a:lnTo>
                  <a:lnTo>
                    <a:pt x="171" y="220"/>
                  </a:lnTo>
                  <a:lnTo>
                    <a:pt x="159" y="228"/>
                  </a:lnTo>
                  <a:lnTo>
                    <a:pt x="157" y="244"/>
                  </a:lnTo>
                  <a:lnTo>
                    <a:pt x="150" y="247"/>
                  </a:lnTo>
                  <a:lnTo>
                    <a:pt x="146" y="236"/>
                  </a:lnTo>
                  <a:lnTo>
                    <a:pt x="135" y="225"/>
                  </a:lnTo>
                  <a:lnTo>
                    <a:pt x="135" y="203"/>
                  </a:lnTo>
                  <a:lnTo>
                    <a:pt x="113" y="185"/>
                  </a:lnTo>
                  <a:lnTo>
                    <a:pt x="107" y="168"/>
                  </a:lnTo>
                  <a:lnTo>
                    <a:pt x="94" y="144"/>
                  </a:lnTo>
                  <a:lnTo>
                    <a:pt x="73" y="129"/>
                  </a:lnTo>
                  <a:lnTo>
                    <a:pt x="55" y="117"/>
                  </a:lnTo>
                  <a:lnTo>
                    <a:pt x="40" y="94"/>
                  </a:lnTo>
                  <a:lnTo>
                    <a:pt x="21" y="63"/>
                  </a:lnTo>
                  <a:lnTo>
                    <a:pt x="19" y="48"/>
                  </a:lnTo>
                  <a:lnTo>
                    <a:pt x="12" y="34"/>
                  </a:lnTo>
                  <a:lnTo>
                    <a:pt x="0" y="26"/>
                  </a:lnTo>
                  <a:lnTo>
                    <a:pt x="31" y="0"/>
                  </a:lnTo>
                  <a:lnTo>
                    <a:pt x="54" y="6"/>
                  </a:lnTo>
                  <a:lnTo>
                    <a:pt x="51" y="20"/>
                  </a:lnTo>
                  <a:lnTo>
                    <a:pt x="55" y="30"/>
                  </a:lnTo>
                  <a:lnTo>
                    <a:pt x="46" y="44"/>
                  </a:lnTo>
                  <a:lnTo>
                    <a:pt x="74" y="55"/>
                  </a:lnTo>
                  <a:lnTo>
                    <a:pt x="92" y="71"/>
                  </a:lnTo>
                  <a:lnTo>
                    <a:pt x="89" y="86"/>
                  </a:lnTo>
                  <a:lnTo>
                    <a:pt x="101" y="91"/>
                  </a:lnTo>
                  <a:lnTo>
                    <a:pt x="107" y="78"/>
                  </a:lnTo>
                  <a:lnTo>
                    <a:pt x="132" y="73"/>
                  </a:lnTo>
                  <a:lnTo>
                    <a:pt x="141" y="75"/>
                  </a:lnTo>
                  <a:lnTo>
                    <a:pt x="154" y="71"/>
                  </a:lnTo>
                  <a:lnTo>
                    <a:pt x="171" y="83"/>
                  </a:lnTo>
                  <a:lnTo>
                    <a:pt x="193" y="89"/>
                  </a:lnTo>
                  <a:lnTo>
                    <a:pt x="198" y="99"/>
                  </a:lnTo>
                  <a:lnTo>
                    <a:pt x="221" y="86"/>
                  </a:lnTo>
                  <a:lnTo>
                    <a:pt x="248" y="85"/>
                  </a:lnTo>
                  <a:lnTo>
                    <a:pt x="250" y="63"/>
                  </a:lnTo>
                  <a:lnTo>
                    <a:pt x="258" y="59"/>
                  </a:lnTo>
                  <a:lnTo>
                    <a:pt x="269" y="61"/>
                  </a:lnTo>
                  <a:lnTo>
                    <a:pt x="250" y="22"/>
                  </a:lnTo>
                  <a:lnTo>
                    <a:pt x="236" y="3"/>
                  </a:lnTo>
                  <a:lnTo>
                    <a:pt x="270" y="3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51BD8A2A-FF9F-428C-9F05-D79E9FA7F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" y="1722"/>
              <a:ext cx="396" cy="247"/>
            </a:xfrm>
            <a:custGeom>
              <a:avLst/>
              <a:gdLst>
                <a:gd name="T0" fmla="*/ 281 w 396"/>
                <a:gd name="T1" fmla="*/ 19 h 247"/>
                <a:gd name="T2" fmla="*/ 290 w 396"/>
                <a:gd name="T3" fmla="*/ 35 h 247"/>
                <a:gd name="T4" fmla="*/ 309 w 396"/>
                <a:gd name="T5" fmla="*/ 63 h 247"/>
                <a:gd name="T6" fmla="*/ 313 w 396"/>
                <a:gd name="T7" fmla="*/ 83 h 247"/>
                <a:gd name="T8" fmla="*/ 321 w 396"/>
                <a:gd name="T9" fmla="*/ 110 h 247"/>
                <a:gd name="T10" fmla="*/ 343 w 396"/>
                <a:gd name="T11" fmla="*/ 132 h 247"/>
                <a:gd name="T12" fmla="*/ 392 w 396"/>
                <a:gd name="T13" fmla="*/ 156 h 247"/>
                <a:gd name="T14" fmla="*/ 376 w 396"/>
                <a:gd name="T15" fmla="*/ 199 h 247"/>
                <a:gd name="T16" fmla="*/ 367 w 396"/>
                <a:gd name="T17" fmla="*/ 187 h 247"/>
                <a:gd name="T18" fmla="*/ 334 w 396"/>
                <a:gd name="T19" fmla="*/ 191 h 247"/>
                <a:gd name="T20" fmla="*/ 310 w 396"/>
                <a:gd name="T21" fmla="*/ 156 h 247"/>
                <a:gd name="T22" fmla="*/ 291 w 396"/>
                <a:gd name="T23" fmla="*/ 144 h 247"/>
                <a:gd name="T24" fmla="*/ 269 w 396"/>
                <a:gd name="T25" fmla="*/ 137 h 247"/>
                <a:gd name="T26" fmla="*/ 248 w 396"/>
                <a:gd name="T27" fmla="*/ 148 h 247"/>
                <a:gd name="T28" fmla="*/ 218 w 396"/>
                <a:gd name="T29" fmla="*/ 180 h 247"/>
                <a:gd name="T30" fmla="*/ 208 w 396"/>
                <a:gd name="T31" fmla="*/ 205 h 247"/>
                <a:gd name="T32" fmla="*/ 171 w 396"/>
                <a:gd name="T33" fmla="*/ 220 h 247"/>
                <a:gd name="T34" fmla="*/ 157 w 396"/>
                <a:gd name="T35" fmla="*/ 244 h 247"/>
                <a:gd name="T36" fmla="*/ 146 w 396"/>
                <a:gd name="T37" fmla="*/ 236 h 247"/>
                <a:gd name="T38" fmla="*/ 135 w 396"/>
                <a:gd name="T39" fmla="*/ 203 h 247"/>
                <a:gd name="T40" fmla="*/ 107 w 396"/>
                <a:gd name="T41" fmla="*/ 168 h 247"/>
                <a:gd name="T42" fmla="*/ 73 w 396"/>
                <a:gd name="T43" fmla="*/ 129 h 247"/>
                <a:gd name="T44" fmla="*/ 40 w 396"/>
                <a:gd name="T45" fmla="*/ 94 h 247"/>
                <a:gd name="T46" fmla="*/ 19 w 396"/>
                <a:gd name="T47" fmla="*/ 48 h 247"/>
                <a:gd name="T48" fmla="*/ 0 w 396"/>
                <a:gd name="T49" fmla="*/ 26 h 247"/>
                <a:gd name="T50" fmla="*/ 54 w 396"/>
                <a:gd name="T51" fmla="*/ 6 h 247"/>
                <a:gd name="T52" fmla="*/ 55 w 396"/>
                <a:gd name="T53" fmla="*/ 30 h 247"/>
                <a:gd name="T54" fmla="*/ 74 w 396"/>
                <a:gd name="T55" fmla="*/ 55 h 247"/>
                <a:gd name="T56" fmla="*/ 89 w 396"/>
                <a:gd name="T57" fmla="*/ 86 h 247"/>
                <a:gd name="T58" fmla="*/ 107 w 396"/>
                <a:gd name="T59" fmla="*/ 78 h 247"/>
                <a:gd name="T60" fmla="*/ 141 w 396"/>
                <a:gd name="T61" fmla="*/ 75 h 247"/>
                <a:gd name="T62" fmla="*/ 171 w 396"/>
                <a:gd name="T63" fmla="*/ 83 h 247"/>
                <a:gd name="T64" fmla="*/ 198 w 396"/>
                <a:gd name="T65" fmla="*/ 99 h 247"/>
                <a:gd name="T66" fmla="*/ 248 w 396"/>
                <a:gd name="T67" fmla="*/ 85 h 247"/>
                <a:gd name="T68" fmla="*/ 258 w 396"/>
                <a:gd name="T69" fmla="*/ 59 h 247"/>
                <a:gd name="T70" fmla="*/ 250 w 396"/>
                <a:gd name="T71" fmla="*/ 22 h 247"/>
                <a:gd name="T72" fmla="*/ 270 w 396"/>
                <a:gd name="T73" fmla="*/ 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6" h="247">
                  <a:moveTo>
                    <a:pt x="270" y="3"/>
                  </a:moveTo>
                  <a:lnTo>
                    <a:pt x="281" y="19"/>
                  </a:lnTo>
                  <a:lnTo>
                    <a:pt x="293" y="24"/>
                  </a:lnTo>
                  <a:lnTo>
                    <a:pt x="290" y="35"/>
                  </a:lnTo>
                  <a:lnTo>
                    <a:pt x="296" y="57"/>
                  </a:lnTo>
                  <a:lnTo>
                    <a:pt x="309" y="63"/>
                  </a:lnTo>
                  <a:lnTo>
                    <a:pt x="316" y="73"/>
                  </a:lnTo>
                  <a:lnTo>
                    <a:pt x="313" y="83"/>
                  </a:lnTo>
                  <a:lnTo>
                    <a:pt x="316" y="105"/>
                  </a:lnTo>
                  <a:lnTo>
                    <a:pt x="321" y="110"/>
                  </a:lnTo>
                  <a:lnTo>
                    <a:pt x="327" y="137"/>
                  </a:lnTo>
                  <a:lnTo>
                    <a:pt x="343" y="132"/>
                  </a:lnTo>
                  <a:lnTo>
                    <a:pt x="376" y="142"/>
                  </a:lnTo>
                  <a:lnTo>
                    <a:pt x="392" y="156"/>
                  </a:lnTo>
                  <a:lnTo>
                    <a:pt x="396" y="196"/>
                  </a:lnTo>
                  <a:lnTo>
                    <a:pt x="376" y="199"/>
                  </a:lnTo>
                  <a:lnTo>
                    <a:pt x="376" y="187"/>
                  </a:lnTo>
                  <a:lnTo>
                    <a:pt x="367" y="187"/>
                  </a:lnTo>
                  <a:lnTo>
                    <a:pt x="358" y="191"/>
                  </a:lnTo>
                  <a:lnTo>
                    <a:pt x="334" y="191"/>
                  </a:lnTo>
                  <a:lnTo>
                    <a:pt x="330" y="180"/>
                  </a:lnTo>
                  <a:lnTo>
                    <a:pt x="310" y="156"/>
                  </a:lnTo>
                  <a:lnTo>
                    <a:pt x="304" y="153"/>
                  </a:lnTo>
                  <a:lnTo>
                    <a:pt x="291" y="144"/>
                  </a:lnTo>
                  <a:lnTo>
                    <a:pt x="288" y="129"/>
                  </a:lnTo>
                  <a:lnTo>
                    <a:pt x="269" y="137"/>
                  </a:lnTo>
                  <a:lnTo>
                    <a:pt x="251" y="133"/>
                  </a:lnTo>
                  <a:lnTo>
                    <a:pt x="248" y="148"/>
                  </a:lnTo>
                  <a:lnTo>
                    <a:pt x="229" y="158"/>
                  </a:lnTo>
                  <a:lnTo>
                    <a:pt x="218" y="180"/>
                  </a:lnTo>
                  <a:lnTo>
                    <a:pt x="206" y="191"/>
                  </a:lnTo>
                  <a:lnTo>
                    <a:pt x="208" y="205"/>
                  </a:lnTo>
                  <a:lnTo>
                    <a:pt x="183" y="223"/>
                  </a:lnTo>
                  <a:lnTo>
                    <a:pt x="171" y="220"/>
                  </a:lnTo>
                  <a:lnTo>
                    <a:pt x="159" y="228"/>
                  </a:lnTo>
                  <a:lnTo>
                    <a:pt x="157" y="244"/>
                  </a:lnTo>
                  <a:lnTo>
                    <a:pt x="150" y="247"/>
                  </a:lnTo>
                  <a:lnTo>
                    <a:pt x="146" y="236"/>
                  </a:lnTo>
                  <a:lnTo>
                    <a:pt x="135" y="225"/>
                  </a:lnTo>
                  <a:lnTo>
                    <a:pt x="135" y="203"/>
                  </a:lnTo>
                  <a:lnTo>
                    <a:pt x="113" y="185"/>
                  </a:lnTo>
                  <a:lnTo>
                    <a:pt x="107" y="168"/>
                  </a:lnTo>
                  <a:lnTo>
                    <a:pt x="94" y="144"/>
                  </a:lnTo>
                  <a:lnTo>
                    <a:pt x="73" y="129"/>
                  </a:lnTo>
                  <a:lnTo>
                    <a:pt x="55" y="117"/>
                  </a:lnTo>
                  <a:lnTo>
                    <a:pt x="40" y="94"/>
                  </a:lnTo>
                  <a:lnTo>
                    <a:pt x="21" y="63"/>
                  </a:lnTo>
                  <a:lnTo>
                    <a:pt x="19" y="48"/>
                  </a:lnTo>
                  <a:lnTo>
                    <a:pt x="12" y="34"/>
                  </a:lnTo>
                  <a:lnTo>
                    <a:pt x="0" y="26"/>
                  </a:lnTo>
                  <a:lnTo>
                    <a:pt x="31" y="0"/>
                  </a:lnTo>
                  <a:lnTo>
                    <a:pt x="54" y="6"/>
                  </a:lnTo>
                  <a:lnTo>
                    <a:pt x="51" y="20"/>
                  </a:lnTo>
                  <a:lnTo>
                    <a:pt x="55" y="30"/>
                  </a:lnTo>
                  <a:lnTo>
                    <a:pt x="46" y="44"/>
                  </a:lnTo>
                  <a:lnTo>
                    <a:pt x="74" y="55"/>
                  </a:lnTo>
                  <a:lnTo>
                    <a:pt x="92" y="71"/>
                  </a:lnTo>
                  <a:lnTo>
                    <a:pt x="89" y="86"/>
                  </a:lnTo>
                  <a:lnTo>
                    <a:pt x="101" y="91"/>
                  </a:lnTo>
                  <a:lnTo>
                    <a:pt x="107" y="78"/>
                  </a:lnTo>
                  <a:lnTo>
                    <a:pt x="132" y="73"/>
                  </a:lnTo>
                  <a:lnTo>
                    <a:pt x="141" y="75"/>
                  </a:lnTo>
                  <a:lnTo>
                    <a:pt x="154" y="71"/>
                  </a:lnTo>
                  <a:lnTo>
                    <a:pt x="171" y="83"/>
                  </a:lnTo>
                  <a:lnTo>
                    <a:pt x="193" y="89"/>
                  </a:lnTo>
                  <a:lnTo>
                    <a:pt x="198" y="99"/>
                  </a:lnTo>
                  <a:lnTo>
                    <a:pt x="221" y="86"/>
                  </a:lnTo>
                  <a:lnTo>
                    <a:pt x="248" y="85"/>
                  </a:lnTo>
                  <a:lnTo>
                    <a:pt x="250" y="63"/>
                  </a:lnTo>
                  <a:lnTo>
                    <a:pt x="258" y="59"/>
                  </a:lnTo>
                  <a:lnTo>
                    <a:pt x="269" y="61"/>
                  </a:lnTo>
                  <a:lnTo>
                    <a:pt x="250" y="22"/>
                  </a:lnTo>
                  <a:lnTo>
                    <a:pt x="236" y="3"/>
                  </a:lnTo>
                  <a:lnTo>
                    <a:pt x="270" y="3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B2497B36-C86B-48DE-9B36-64D558A3B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" y="1851"/>
              <a:ext cx="264" cy="338"/>
            </a:xfrm>
            <a:custGeom>
              <a:avLst/>
              <a:gdLst>
                <a:gd name="T0" fmla="*/ 198 w 264"/>
                <a:gd name="T1" fmla="*/ 91 h 338"/>
                <a:gd name="T2" fmla="*/ 244 w 264"/>
                <a:gd name="T3" fmla="*/ 130 h 338"/>
                <a:gd name="T4" fmla="*/ 250 w 264"/>
                <a:gd name="T5" fmla="*/ 159 h 338"/>
                <a:gd name="T6" fmla="*/ 235 w 264"/>
                <a:gd name="T7" fmla="*/ 185 h 338"/>
                <a:gd name="T8" fmla="*/ 220 w 264"/>
                <a:gd name="T9" fmla="*/ 212 h 338"/>
                <a:gd name="T10" fmla="*/ 235 w 264"/>
                <a:gd name="T11" fmla="*/ 236 h 338"/>
                <a:gd name="T12" fmla="*/ 244 w 264"/>
                <a:gd name="T13" fmla="*/ 256 h 338"/>
                <a:gd name="T14" fmla="*/ 241 w 264"/>
                <a:gd name="T15" fmla="*/ 281 h 338"/>
                <a:gd name="T16" fmla="*/ 202 w 264"/>
                <a:gd name="T17" fmla="*/ 314 h 338"/>
                <a:gd name="T18" fmla="*/ 169 w 264"/>
                <a:gd name="T19" fmla="*/ 338 h 338"/>
                <a:gd name="T20" fmla="*/ 152 w 264"/>
                <a:gd name="T21" fmla="*/ 319 h 338"/>
                <a:gd name="T22" fmla="*/ 131 w 264"/>
                <a:gd name="T23" fmla="*/ 314 h 338"/>
                <a:gd name="T24" fmla="*/ 140 w 264"/>
                <a:gd name="T25" fmla="*/ 293 h 338"/>
                <a:gd name="T26" fmla="*/ 122 w 264"/>
                <a:gd name="T27" fmla="*/ 291 h 338"/>
                <a:gd name="T28" fmla="*/ 119 w 264"/>
                <a:gd name="T29" fmla="*/ 315 h 338"/>
                <a:gd name="T30" fmla="*/ 94 w 264"/>
                <a:gd name="T31" fmla="*/ 297 h 338"/>
                <a:gd name="T32" fmla="*/ 67 w 264"/>
                <a:gd name="T33" fmla="*/ 251 h 338"/>
                <a:gd name="T34" fmla="*/ 61 w 264"/>
                <a:gd name="T35" fmla="*/ 222 h 338"/>
                <a:gd name="T36" fmla="*/ 42 w 264"/>
                <a:gd name="T37" fmla="*/ 196 h 338"/>
                <a:gd name="T38" fmla="*/ 33 w 264"/>
                <a:gd name="T39" fmla="*/ 175 h 338"/>
                <a:gd name="T40" fmla="*/ 21 w 264"/>
                <a:gd name="T41" fmla="*/ 164 h 338"/>
                <a:gd name="T42" fmla="*/ 21 w 264"/>
                <a:gd name="T43" fmla="*/ 145 h 338"/>
                <a:gd name="T44" fmla="*/ 12 w 264"/>
                <a:gd name="T45" fmla="*/ 156 h 338"/>
                <a:gd name="T46" fmla="*/ 7 w 264"/>
                <a:gd name="T47" fmla="*/ 134 h 338"/>
                <a:gd name="T48" fmla="*/ 0 w 264"/>
                <a:gd name="T49" fmla="*/ 118 h 338"/>
                <a:gd name="T50" fmla="*/ 9 w 264"/>
                <a:gd name="T51" fmla="*/ 99 h 338"/>
                <a:gd name="T52" fmla="*/ 33 w 264"/>
                <a:gd name="T53" fmla="*/ 94 h 338"/>
                <a:gd name="T54" fmla="*/ 56 w 264"/>
                <a:gd name="T55" fmla="*/ 61 h 338"/>
                <a:gd name="T56" fmla="*/ 79 w 264"/>
                <a:gd name="T57" fmla="*/ 29 h 338"/>
                <a:gd name="T58" fmla="*/ 101 w 264"/>
                <a:gd name="T59" fmla="*/ 4 h 338"/>
                <a:gd name="T60" fmla="*/ 138 w 264"/>
                <a:gd name="T61" fmla="*/ 0 h 338"/>
                <a:gd name="T62" fmla="*/ 154 w 264"/>
                <a:gd name="T63" fmla="*/ 24 h 338"/>
                <a:gd name="T64" fmla="*/ 180 w 264"/>
                <a:gd name="T65" fmla="*/ 51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" h="338">
                  <a:moveTo>
                    <a:pt x="184" y="61"/>
                  </a:moveTo>
                  <a:lnTo>
                    <a:pt x="198" y="91"/>
                  </a:lnTo>
                  <a:lnTo>
                    <a:pt x="215" y="119"/>
                  </a:lnTo>
                  <a:lnTo>
                    <a:pt x="244" y="130"/>
                  </a:lnTo>
                  <a:lnTo>
                    <a:pt x="264" y="142"/>
                  </a:lnTo>
                  <a:lnTo>
                    <a:pt x="250" y="159"/>
                  </a:lnTo>
                  <a:lnTo>
                    <a:pt x="242" y="179"/>
                  </a:lnTo>
                  <a:lnTo>
                    <a:pt x="235" y="185"/>
                  </a:lnTo>
                  <a:lnTo>
                    <a:pt x="236" y="195"/>
                  </a:lnTo>
                  <a:lnTo>
                    <a:pt x="220" y="212"/>
                  </a:lnTo>
                  <a:lnTo>
                    <a:pt x="227" y="234"/>
                  </a:lnTo>
                  <a:lnTo>
                    <a:pt x="235" y="236"/>
                  </a:lnTo>
                  <a:lnTo>
                    <a:pt x="230" y="254"/>
                  </a:lnTo>
                  <a:lnTo>
                    <a:pt x="244" y="256"/>
                  </a:lnTo>
                  <a:lnTo>
                    <a:pt x="236" y="268"/>
                  </a:lnTo>
                  <a:lnTo>
                    <a:pt x="241" y="281"/>
                  </a:lnTo>
                  <a:lnTo>
                    <a:pt x="221" y="286"/>
                  </a:lnTo>
                  <a:lnTo>
                    <a:pt x="202" y="314"/>
                  </a:lnTo>
                  <a:lnTo>
                    <a:pt x="187" y="319"/>
                  </a:lnTo>
                  <a:lnTo>
                    <a:pt x="169" y="338"/>
                  </a:lnTo>
                  <a:lnTo>
                    <a:pt x="153" y="337"/>
                  </a:lnTo>
                  <a:lnTo>
                    <a:pt x="152" y="319"/>
                  </a:lnTo>
                  <a:lnTo>
                    <a:pt x="140" y="314"/>
                  </a:lnTo>
                  <a:lnTo>
                    <a:pt x="131" y="314"/>
                  </a:lnTo>
                  <a:lnTo>
                    <a:pt x="134" y="305"/>
                  </a:lnTo>
                  <a:lnTo>
                    <a:pt x="140" y="293"/>
                  </a:lnTo>
                  <a:lnTo>
                    <a:pt x="131" y="290"/>
                  </a:lnTo>
                  <a:lnTo>
                    <a:pt x="122" y="291"/>
                  </a:lnTo>
                  <a:lnTo>
                    <a:pt x="122" y="305"/>
                  </a:lnTo>
                  <a:lnTo>
                    <a:pt x="119" y="315"/>
                  </a:lnTo>
                  <a:lnTo>
                    <a:pt x="110" y="322"/>
                  </a:lnTo>
                  <a:lnTo>
                    <a:pt x="94" y="297"/>
                  </a:lnTo>
                  <a:lnTo>
                    <a:pt x="77" y="271"/>
                  </a:lnTo>
                  <a:lnTo>
                    <a:pt x="67" y="251"/>
                  </a:lnTo>
                  <a:lnTo>
                    <a:pt x="61" y="236"/>
                  </a:lnTo>
                  <a:lnTo>
                    <a:pt x="61" y="222"/>
                  </a:lnTo>
                  <a:lnTo>
                    <a:pt x="49" y="209"/>
                  </a:lnTo>
                  <a:lnTo>
                    <a:pt x="42" y="196"/>
                  </a:lnTo>
                  <a:lnTo>
                    <a:pt x="39" y="177"/>
                  </a:lnTo>
                  <a:lnTo>
                    <a:pt x="33" y="175"/>
                  </a:lnTo>
                  <a:lnTo>
                    <a:pt x="33" y="164"/>
                  </a:lnTo>
                  <a:lnTo>
                    <a:pt x="21" y="164"/>
                  </a:lnTo>
                  <a:lnTo>
                    <a:pt x="21" y="153"/>
                  </a:lnTo>
                  <a:lnTo>
                    <a:pt x="21" y="145"/>
                  </a:lnTo>
                  <a:lnTo>
                    <a:pt x="15" y="145"/>
                  </a:lnTo>
                  <a:lnTo>
                    <a:pt x="12" y="156"/>
                  </a:lnTo>
                  <a:lnTo>
                    <a:pt x="9" y="144"/>
                  </a:lnTo>
                  <a:lnTo>
                    <a:pt x="7" y="134"/>
                  </a:lnTo>
                  <a:lnTo>
                    <a:pt x="1" y="123"/>
                  </a:lnTo>
                  <a:lnTo>
                    <a:pt x="0" y="118"/>
                  </a:lnTo>
                  <a:lnTo>
                    <a:pt x="7" y="115"/>
                  </a:lnTo>
                  <a:lnTo>
                    <a:pt x="9" y="99"/>
                  </a:lnTo>
                  <a:lnTo>
                    <a:pt x="21" y="91"/>
                  </a:lnTo>
                  <a:lnTo>
                    <a:pt x="33" y="94"/>
                  </a:lnTo>
                  <a:lnTo>
                    <a:pt x="58" y="76"/>
                  </a:lnTo>
                  <a:lnTo>
                    <a:pt x="56" y="61"/>
                  </a:lnTo>
                  <a:lnTo>
                    <a:pt x="68" y="51"/>
                  </a:lnTo>
                  <a:lnTo>
                    <a:pt x="79" y="29"/>
                  </a:lnTo>
                  <a:lnTo>
                    <a:pt x="98" y="19"/>
                  </a:lnTo>
                  <a:lnTo>
                    <a:pt x="101" y="4"/>
                  </a:lnTo>
                  <a:lnTo>
                    <a:pt x="119" y="8"/>
                  </a:lnTo>
                  <a:lnTo>
                    <a:pt x="138" y="0"/>
                  </a:lnTo>
                  <a:lnTo>
                    <a:pt x="141" y="15"/>
                  </a:lnTo>
                  <a:lnTo>
                    <a:pt x="154" y="24"/>
                  </a:lnTo>
                  <a:lnTo>
                    <a:pt x="160" y="27"/>
                  </a:lnTo>
                  <a:lnTo>
                    <a:pt x="180" y="51"/>
                  </a:lnTo>
                  <a:lnTo>
                    <a:pt x="184" y="61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C640BEEE-207F-4175-976C-FA88E5941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" y="1851"/>
              <a:ext cx="264" cy="338"/>
            </a:xfrm>
            <a:custGeom>
              <a:avLst/>
              <a:gdLst>
                <a:gd name="T0" fmla="*/ 198 w 264"/>
                <a:gd name="T1" fmla="*/ 91 h 338"/>
                <a:gd name="T2" fmla="*/ 244 w 264"/>
                <a:gd name="T3" fmla="*/ 130 h 338"/>
                <a:gd name="T4" fmla="*/ 250 w 264"/>
                <a:gd name="T5" fmla="*/ 159 h 338"/>
                <a:gd name="T6" fmla="*/ 235 w 264"/>
                <a:gd name="T7" fmla="*/ 185 h 338"/>
                <a:gd name="T8" fmla="*/ 220 w 264"/>
                <a:gd name="T9" fmla="*/ 212 h 338"/>
                <a:gd name="T10" fmla="*/ 235 w 264"/>
                <a:gd name="T11" fmla="*/ 236 h 338"/>
                <a:gd name="T12" fmla="*/ 244 w 264"/>
                <a:gd name="T13" fmla="*/ 256 h 338"/>
                <a:gd name="T14" fmla="*/ 241 w 264"/>
                <a:gd name="T15" fmla="*/ 281 h 338"/>
                <a:gd name="T16" fmla="*/ 202 w 264"/>
                <a:gd name="T17" fmla="*/ 314 h 338"/>
                <a:gd name="T18" fmla="*/ 169 w 264"/>
                <a:gd name="T19" fmla="*/ 338 h 338"/>
                <a:gd name="T20" fmla="*/ 152 w 264"/>
                <a:gd name="T21" fmla="*/ 319 h 338"/>
                <a:gd name="T22" fmla="*/ 131 w 264"/>
                <a:gd name="T23" fmla="*/ 314 h 338"/>
                <a:gd name="T24" fmla="*/ 140 w 264"/>
                <a:gd name="T25" fmla="*/ 293 h 338"/>
                <a:gd name="T26" fmla="*/ 122 w 264"/>
                <a:gd name="T27" fmla="*/ 291 h 338"/>
                <a:gd name="T28" fmla="*/ 119 w 264"/>
                <a:gd name="T29" fmla="*/ 315 h 338"/>
                <a:gd name="T30" fmla="*/ 94 w 264"/>
                <a:gd name="T31" fmla="*/ 297 h 338"/>
                <a:gd name="T32" fmla="*/ 67 w 264"/>
                <a:gd name="T33" fmla="*/ 251 h 338"/>
                <a:gd name="T34" fmla="*/ 61 w 264"/>
                <a:gd name="T35" fmla="*/ 222 h 338"/>
                <a:gd name="T36" fmla="*/ 42 w 264"/>
                <a:gd name="T37" fmla="*/ 196 h 338"/>
                <a:gd name="T38" fmla="*/ 33 w 264"/>
                <a:gd name="T39" fmla="*/ 175 h 338"/>
                <a:gd name="T40" fmla="*/ 21 w 264"/>
                <a:gd name="T41" fmla="*/ 164 h 338"/>
                <a:gd name="T42" fmla="*/ 21 w 264"/>
                <a:gd name="T43" fmla="*/ 145 h 338"/>
                <a:gd name="T44" fmla="*/ 12 w 264"/>
                <a:gd name="T45" fmla="*/ 156 h 338"/>
                <a:gd name="T46" fmla="*/ 7 w 264"/>
                <a:gd name="T47" fmla="*/ 134 h 338"/>
                <a:gd name="T48" fmla="*/ 0 w 264"/>
                <a:gd name="T49" fmla="*/ 118 h 338"/>
                <a:gd name="T50" fmla="*/ 9 w 264"/>
                <a:gd name="T51" fmla="*/ 99 h 338"/>
                <a:gd name="T52" fmla="*/ 33 w 264"/>
                <a:gd name="T53" fmla="*/ 94 h 338"/>
                <a:gd name="T54" fmla="*/ 56 w 264"/>
                <a:gd name="T55" fmla="*/ 61 h 338"/>
                <a:gd name="T56" fmla="*/ 79 w 264"/>
                <a:gd name="T57" fmla="*/ 29 h 338"/>
                <a:gd name="T58" fmla="*/ 101 w 264"/>
                <a:gd name="T59" fmla="*/ 4 h 338"/>
                <a:gd name="T60" fmla="*/ 138 w 264"/>
                <a:gd name="T61" fmla="*/ 0 h 338"/>
                <a:gd name="T62" fmla="*/ 154 w 264"/>
                <a:gd name="T63" fmla="*/ 24 h 338"/>
                <a:gd name="T64" fmla="*/ 180 w 264"/>
                <a:gd name="T65" fmla="*/ 51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" h="338">
                  <a:moveTo>
                    <a:pt x="184" y="61"/>
                  </a:moveTo>
                  <a:lnTo>
                    <a:pt x="198" y="91"/>
                  </a:lnTo>
                  <a:lnTo>
                    <a:pt x="215" y="119"/>
                  </a:lnTo>
                  <a:lnTo>
                    <a:pt x="244" y="130"/>
                  </a:lnTo>
                  <a:lnTo>
                    <a:pt x="264" y="142"/>
                  </a:lnTo>
                  <a:lnTo>
                    <a:pt x="250" y="159"/>
                  </a:lnTo>
                  <a:lnTo>
                    <a:pt x="242" y="179"/>
                  </a:lnTo>
                  <a:lnTo>
                    <a:pt x="235" y="185"/>
                  </a:lnTo>
                  <a:lnTo>
                    <a:pt x="236" y="195"/>
                  </a:lnTo>
                  <a:lnTo>
                    <a:pt x="220" y="212"/>
                  </a:lnTo>
                  <a:lnTo>
                    <a:pt x="227" y="234"/>
                  </a:lnTo>
                  <a:lnTo>
                    <a:pt x="235" y="236"/>
                  </a:lnTo>
                  <a:lnTo>
                    <a:pt x="230" y="254"/>
                  </a:lnTo>
                  <a:lnTo>
                    <a:pt x="244" y="256"/>
                  </a:lnTo>
                  <a:lnTo>
                    <a:pt x="236" y="268"/>
                  </a:lnTo>
                  <a:lnTo>
                    <a:pt x="241" y="281"/>
                  </a:lnTo>
                  <a:lnTo>
                    <a:pt x="221" y="286"/>
                  </a:lnTo>
                  <a:lnTo>
                    <a:pt x="202" y="314"/>
                  </a:lnTo>
                  <a:lnTo>
                    <a:pt x="187" y="319"/>
                  </a:lnTo>
                  <a:lnTo>
                    <a:pt x="169" y="338"/>
                  </a:lnTo>
                  <a:lnTo>
                    <a:pt x="153" y="337"/>
                  </a:lnTo>
                  <a:lnTo>
                    <a:pt x="152" y="319"/>
                  </a:lnTo>
                  <a:lnTo>
                    <a:pt x="140" y="314"/>
                  </a:lnTo>
                  <a:lnTo>
                    <a:pt x="131" y="314"/>
                  </a:lnTo>
                  <a:lnTo>
                    <a:pt x="134" y="305"/>
                  </a:lnTo>
                  <a:lnTo>
                    <a:pt x="140" y="293"/>
                  </a:lnTo>
                  <a:lnTo>
                    <a:pt x="131" y="290"/>
                  </a:lnTo>
                  <a:lnTo>
                    <a:pt x="122" y="291"/>
                  </a:lnTo>
                  <a:lnTo>
                    <a:pt x="122" y="305"/>
                  </a:lnTo>
                  <a:lnTo>
                    <a:pt x="119" y="315"/>
                  </a:lnTo>
                  <a:lnTo>
                    <a:pt x="110" y="322"/>
                  </a:lnTo>
                  <a:lnTo>
                    <a:pt x="94" y="297"/>
                  </a:lnTo>
                  <a:lnTo>
                    <a:pt x="77" y="271"/>
                  </a:lnTo>
                  <a:lnTo>
                    <a:pt x="67" y="251"/>
                  </a:lnTo>
                  <a:lnTo>
                    <a:pt x="61" y="236"/>
                  </a:lnTo>
                  <a:lnTo>
                    <a:pt x="61" y="222"/>
                  </a:lnTo>
                  <a:lnTo>
                    <a:pt x="49" y="209"/>
                  </a:lnTo>
                  <a:lnTo>
                    <a:pt x="42" y="196"/>
                  </a:lnTo>
                  <a:lnTo>
                    <a:pt x="39" y="177"/>
                  </a:lnTo>
                  <a:lnTo>
                    <a:pt x="33" y="175"/>
                  </a:lnTo>
                  <a:lnTo>
                    <a:pt x="33" y="164"/>
                  </a:lnTo>
                  <a:lnTo>
                    <a:pt x="21" y="164"/>
                  </a:lnTo>
                  <a:lnTo>
                    <a:pt x="21" y="153"/>
                  </a:lnTo>
                  <a:lnTo>
                    <a:pt x="21" y="145"/>
                  </a:lnTo>
                  <a:lnTo>
                    <a:pt x="15" y="145"/>
                  </a:lnTo>
                  <a:lnTo>
                    <a:pt x="12" y="156"/>
                  </a:lnTo>
                  <a:lnTo>
                    <a:pt x="9" y="144"/>
                  </a:lnTo>
                  <a:lnTo>
                    <a:pt x="7" y="134"/>
                  </a:lnTo>
                  <a:lnTo>
                    <a:pt x="1" y="123"/>
                  </a:lnTo>
                  <a:lnTo>
                    <a:pt x="0" y="118"/>
                  </a:lnTo>
                  <a:lnTo>
                    <a:pt x="7" y="115"/>
                  </a:lnTo>
                  <a:lnTo>
                    <a:pt x="9" y="99"/>
                  </a:lnTo>
                  <a:lnTo>
                    <a:pt x="21" y="91"/>
                  </a:lnTo>
                  <a:lnTo>
                    <a:pt x="33" y="94"/>
                  </a:lnTo>
                  <a:lnTo>
                    <a:pt x="58" y="76"/>
                  </a:lnTo>
                  <a:lnTo>
                    <a:pt x="56" y="61"/>
                  </a:lnTo>
                  <a:lnTo>
                    <a:pt x="68" y="51"/>
                  </a:lnTo>
                  <a:lnTo>
                    <a:pt x="79" y="29"/>
                  </a:lnTo>
                  <a:lnTo>
                    <a:pt x="98" y="19"/>
                  </a:lnTo>
                  <a:lnTo>
                    <a:pt x="101" y="4"/>
                  </a:lnTo>
                  <a:lnTo>
                    <a:pt x="119" y="8"/>
                  </a:lnTo>
                  <a:lnTo>
                    <a:pt x="138" y="0"/>
                  </a:lnTo>
                  <a:lnTo>
                    <a:pt x="141" y="15"/>
                  </a:lnTo>
                  <a:lnTo>
                    <a:pt x="154" y="24"/>
                  </a:lnTo>
                  <a:lnTo>
                    <a:pt x="160" y="27"/>
                  </a:lnTo>
                  <a:lnTo>
                    <a:pt x="180" y="51"/>
                  </a:lnTo>
                  <a:lnTo>
                    <a:pt x="184" y="61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3CCE4080-8D12-49B7-993C-B3C5969DE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" y="1526"/>
              <a:ext cx="319" cy="412"/>
            </a:xfrm>
            <a:custGeom>
              <a:avLst/>
              <a:gdLst>
                <a:gd name="T0" fmla="*/ 40 w 319"/>
                <a:gd name="T1" fmla="*/ 10 h 412"/>
                <a:gd name="T2" fmla="*/ 70 w 319"/>
                <a:gd name="T3" fmla="*/ 27 h 412"/>
                <a:gd name="T4" fmla="*/ 119 w 319"/>
                <a:gd name="T5" fmla="*/ 35 h 412"/>
                <a:gd name="T6" fmla="*/ 144 w 319"/>
                <a:gd name="T7" fmla="*/ 67 h 412"/>
                <a:gd name="T8" fmla="*/ 172 w 319"/>
                <a:gd name="T9" fmla="*/ 75 h 412"/>
                <a:gd name="T10" fmla="*/ 207 w 319"/>
                <a:gd name="T11" fmla="*/ 65 h 412"/>
                <a:gd name="T12" fmla="*/ 266 w 319"/>
                <a:gd name="T13" fmla="*/ 84 h 412"/>
                <a:gd name="T14" fmla="*/ 319 w 319"/>
                <a:gd name="T15" fmla="*/ 106 h 412"/>
                <a:gd name="T16" fmla="*/ 318 w 319"/>
                <a:gd name="T17" fmla="*/ 161 h 412"/>
                <a:gd name="T18" fmla="*/ 279 w 319"/>
                <a:gd name="T19" fmla="*/ 169 h 412"/>
                <a:gd name="T20" fmla="*/ 248 w 319"/>
                <a:gd name="T21" fmla="*/ 167 h 412"/>
                <a:gd name="T22" fmla="*/ 230 w 319"/>
                <a:gd name="T23" fmla="*/ 193 h 412"/>
                <a:gd name="T24" fmla="*/ 235 w 319"/>
                <a:gd name="T25" fmla="*/ 231 h 412"/>
                <a:gd name="T26" fmla="*/ 262 w 319"/>
                <a:gd name="T27" fmla="*/ 298 h 412"/>
                <a:gd name="T28" fmla="*/ 279 w 319"/>
                <a:gd name="T29" fmla="*/ 346 h 412"/>
                <a:gd name="T30" fmla="*/ 254 w 319"/>
                <a:gd name="T31" fmla="*/ 396 h 412"/>
                <a:gd name="T32" fmla="*/ 239 w 319"/>
                <a:gd name="T33" fmla="*/ 412 h 412"/>
                <a:gd name="T34" fmla="*/ 221 w 319"/>
                <a:gd name="T35" fmla="*/ 384 h 412"/>
                <a:gd name="T36" fmla="*/ 201 w 319"/>
                <a:gd name="T37" fmla="*/ 368 h 412"/>
                <a:gd name="T38" fmla="*/ 198 w 319"/>
                <a:gd name="T39" fmla="*/ 394 h 412"/>
                <a:gd name="T40" fmla="*/ 146 w 319"/>
                <a:gd name="T41" fmla="*/ 386 h 412"/>
                <a:gd name="T42" fmla="*/ 128 w 319"/>
                <a:gd name="T43" fmla="*/ 352 h 412"/>
                <a:gd name="T44" fmla="*/ 79 w 319"/>
                <a:gd name="T45" fmla="*/ 327 h 412"/>
                <a:gd name="T46" fmla="*/ 57 w 319"/>
                <a:gd name="T47" fmla="*/ 306 h 412"/>
                <a:gd name="T48" fmla="*/ 49 w 319"/>
                <a:gd name="T49" fmla="*/ 279 h 412"/>
                <a:gd name="T50" fmla="*/ 45 w 319"/>
                <a:gd name="T51" fmla="*/ 259 h 412"/>
                <a:gd name="T52" fmla="*/ 25 w 319"/>
                <a:gd name="T53" fmla="*/ 231 h 412"/>
                <a:gd name="T54" fmla="*/ 16 w 319"/>
                <a:gd name="T55" fmla="*/ 215 h 412"/>
                <a:gd name="T56" fmla="*/ 0 w 319"/>
                <a:gd name="T57" fmla="*/ 191 h 412"/>
                <a:gd name="T58" fmla="*/ 6 w 319"/>
                <a:gd name="T59" fmla="*/ 160 h 412"/>
                <a:gd name="T60" fmla="*/ 36 w 319"/>
                <a:gd name="T61" fmla="*/ 149 h 412"/>
                <a:gd name="T62" fmla="*/ 71 w 319"/>
                <a:gd name="T63" fmla="*/ 126 h 412"/>
                <a:gd name="T64" fmla="*/ 73 w 319"/>
                <a:gd name="T65" fmla="*/ 86 h 412"/>
                <a:gd name="T66" fmla="*/ 21 w 319"/>
                <a:gd name="T67" fmla="*/ 61 h 412"/>
                <a:gd name="T68" fmla="*/ 11 w 319"/>
                <a:gd name="T69" fmla="*/ 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9" h="412">
                  <a:moveTo>
                    <a:pt x="21" y="0"/>
                  </a:moveTo>
                  <a:lnTo>
                    <a:pt x="40" y="10"/>
                  </a:lnTo>
                  <a:lnTo>
                    <a:pt x="61" y="13"/>
                  </a:lnTo>
                  <a:lnTo>
                    <a:pt x="70" y="27"/>
                  </a:lnTo>
                  <a:lnTo>
                    <a:pt x="83" y="33"/>
                  </a:lnTo>
                  <a:lnTo>
                    <a:pt x="119" y="35"/>
                  </a:lnTo>
                  <a:lnTo>
                    <a:pt x="137" y="47"/>
                  </a:lnTo>
                  <a:lnTo>
                    <a:pt x="144" y="67"/>
                  </a:lnTo>
                  <a:lnTo>
                    <a:pt x="156" y="78"/>
                  </a:lnTo>
                  <a:lnTo>
                    <a:pt x="172" y="75"/>
                  </a:lnTo>
                  <a:lnTo>
                    <a:pt x="196" y="59"/>
                  </a:lnTo>
                  <a:lnTo>
                    <a:pt x="207" y="65"/>
                  </a:lnTo>
                  <a:lnTo>
                    <a:pt x="230" y="86"/>
                  </a:lnTo>
                  <a:lnTo>
                    <a:pt x="266" y="84"/>
                  </a:lnTo>
                  <a:lnTo>
                    <a:pt x="297" y="89"/>
                  </a:lnTo>
                  <a:lnTo>
                    <a:pt x="319" y="106"/>
                  </a:lnTo>
                  <a:lnTo>
                    <a:pt x="316" y="129"/>
                  </a:lnTo>
                  <a:lnTo>
                    <a:pt x="318" y="161"/>
                  </a:lnTo>
                  <a:lnTo>
                    <a:pt x="299" y="188"/>
                  </a:lnTo>
                  <a:lnTo>
                    <a:pt x="279" y="169"/>
                  </a:lnTo>
                  <a:lnTo>
                    <a:pt x="264" y="164"/>
                  </a:lnTo>
                  <a:lnTo>
                    <a:pt x="248" y="167"/>
                  </a:lnTo>
                  <a:lnTo>
                    <a:pt x="239" y="177"/>
                  </a:lnTo>
                  <a:lnTo>
                    <a:pt x="230" y="193"/>
                  </a:lnTo>
                  <a:lnTo>
                    <a:pt x="238" y="207"/>
                  </a:lnTo>
                  <a:lnTo>
                    <a:pt x="235" y="231"/>
                  </a:lnTo>
                  <a:lnTo>
                    <a:pt x="242" y="256"/>
                  </a:lnTo>
                  <a:lnTo>
                    <a:pt x="262" y="298"/>
                  </a:lnTo>
                  <a:lnTo>
                    <a:pt x="279" y="326"/>
                  </a:lnTo>
                  <a:lnTo>
                    <a:pt x="279" y="346"/>
                  </a:lnTo>
                  <a:lnTo>
                    <a:pt x="263" y="362"/>
                  </a:lnTo>
                  <a:lnTo>
                    <a:pt x="254" y="396"/>
                  </a:lnTo>
                  <a:lnTo>
                    <a:pt x="245" y="394"/>
                  </a:lnTo>
                  <a:lnTo>
                    <a:pt x="239" y="412"/>
                  </a:lnTo>
                  <a:lnTo>
                    <a:pt x="229" y="408"/>
                  </a:lnTo>
                  <a:lnTo>
                    <a:pt x="221" y="384"/>
                  </a:lnTo>
                  <a:lnTo>
                    <a:pt x="210" y="365"/>
                  </a:lnTo>
                  <a:lnTo>
                    <a:pt x="201" y="368"/>
                  </a:lnTo>
                  <a:lnTo>
                    <a:pt x="204" y="384"/>
                  </a:lnTo>
                  <a:lnTo>
                    <a:pt x="198" y="394"/>
                  </a:lnTo>
                  <a:lnTo>
                    <a:pt x="171" y="393"/>
                  </a:lnTo>
                  <a:lnTo>
                    <a:pt x="146" y="386"/>
                  </a:lnTo>
                  <a:lnTo>
                    <a:pt x="132" y="392"/>
                  </a:lnTo>
                  <a:lnTo>
                    <a:pt x="128" y="352"/>
                  </a:lnTo>
                  <a:lnTo>
                    <a:pt x="112" y="338"/>
                  </a:lnTo>
                  <a:lnTo>
                    <a:pt x="79" y="327"/>
                  </a:lnTo>
                  <a:lnTo>
                    <a:pt x="63" y="333"/>
                  </a:lnTo>
                  <a:lnTo>
                    <a:pt x="57" y="306"/>
                  </a:lnTo>
                  <a:lnTo>
                    <a:pt x="52" y="301"/>
                  </a:lnTo>
                  <a:lnTo>
                    <a:pt x="49" y="279"/>
                  </a:lnTo>
                  <a:lnTo>
                    <a:pt x="52" y="268"/>
                  </a:lnTo>
                  <a:lnTo>
                    <a:pt x="45" y="259"/>
                  </a:lnTo>
                  <a:lnTo>
                    <a:pt x="31" y="252"/>
                  </a:lnTo>
                  <a:lnTo>
                    <a:pt x="25" y="231"/>
                  </a:lnTo>
                  <a:lnTo>
                    <a:pt x="28" y="220"/>
                  </a:lnTo>
                  <a:lnTo>
                    <a:pt x="16" y="215"/>
                  </a:lnTo>
                  <a:lnTo>
                    <a:pt x="6" y="199"/>
                  </a:lnTo>
                  <a:lnTo>
                    <a:pt x="0" y="191"/>
                  </a:lnTo>
                  <a:lnTo>
                    <a:pt x="8" y="179"/>
                  </a:lnTo>
                  <a:lnTo>
                    <a:pt x="6" y="160"/>
                  </a:lnTo>
                  <a:lnTo>
                    <a:pt x="15" y="145"/>
                  </a:lnTo>
                  <a:lnTo>
                    <a:pt x="36" y="149"/>
                  </a:lnTo>
                  <a:lnTo>
                    <a:pt x="63" y="147"/>
                  </a:lnTo>
                  <a:lnTo>
                    <a:pt x="71" y="126"/>
                  </a:lnTo>
                  <a:lnTo>
                    <a:pt x="88" y="113"/>
                  </a:lnTo>
                  <a:lnTo>
                    <a:pt x="73" y="86"/>
                  </a:lnTo>
                  <a:lnTo>
                    <a:pt x="33" y="75"/>
                  </a:lnTo>
                  <a:lnTo>
                    <a:pt x="21" y="61"/>
                  </a:lnTo>
                  <a:lnTo>
                    <a:pt x="14" y="38"/>
                  </a:lnTo>
                  <a:lnTo>
                    <a:pt x="11" y="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xmlns="" id="{6158FC7D-D1B0-4546-923F-7617DFBE2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" y="1526"/>
              <a:ext cx="319" cy="412"/>
            </a:xfrm>
            <a:custGeom>
              <a:avLst/>
              <a:gdLst>
                <a:gd name="T0" fmla="*/ 40 w 319"/>
                <a:gd name="T1" fmla="*/ 10 h 412"/>
                <a:gd name="T2" fmla="*/ 70 w 319"/>
                <a:gd name="T3" fmla="*/ 27 h 412"/>
                <a:gd name="T4" fmla="*/ 119 w 319"/>
                <a:gd name="T5" fmla="*/ 35 h 412"/>
                <a:gd name="T6" fmla="*/ 144 w 319"/>
                <a:gd name="T7" fmla="*/ 67 h 412"/>
                <a:gd name="T8" fmla="*/ 172 w 319"/>
                <a:gd name="T9" fmla="*/ 75 h 412"/>
                <a:gd name="T10" fmla="*/ 207 w 319"/>
                <a:gd name="T11" fmla="*/ 65 h 412"/>
                <a:gd name="T12" fmla="*/ 266 w 319"/>
                <a:gd name="T13" fmla="*/ 84 h 412"/>
                <a:gd name="T14" fmla="*/ 319 w 319"/>
                <a:gd name="T15" fmla="*/ 106 h 412"/>
                <a:gd name="T16" fmla="*/ 318 w 319"/>
                <a:gd name="T17" fmla="*/ 161 h 412"/>
                <a:gd name="T18" fmla="*/ 279 w 319"/>
                <a:gd name="T19" fmla="*/ 169 h 412"/>
                <a:gd name="T20" fmla="*/ 248 w 319"/>
                <a:gd name="T21" fmla="*/ 167 h 412"/>
                <a:gd name="T22" fmla="*/ 230 w 319"/>
                <a:gd name="T23" fmla="*/ 193 h 412"/>
                <a:gd name="T24" fmla="*/ 235 w 319"/>
                <a:gd name="T25" fmla="*/ 231 h 412"/>
                <a:gd name="T26" fmla="*/ 262 w 319"/>
                <a:gd name="T27" fmla="*/ 298 h 412"/>
                <a:gd name="T28" fmla="*/ 279 w 319"/>
                <a:gd name="T29" fmla="*/ 346 h 412"/>
                <a:gd name="T30" fmla="*/ 254 w 319"/>
                <a:gd name="T31" fmla="*/ 396 h 412"/>
                <a:gd name="T32" fmla="*/ 239 w 319"/>
                <a:gd name="T33" fmla="*/ 412 h 412"/>
                <a:gd name="T34" fmla="*/ 221 w 319"/>
                <a:gd name="T35" fmla="*/ 384 h 412"/>
                <a:gd name="T36" fmla="*/ 201 w 319"/>
                <a:gd name="T37" fmla="*/ 368 h 412"/>
                <a:gd name="T38" fmla="*/ 198 w 319"/>
                <a:gd name="T39" fmla="*/ 394 h 412"/>
                <a:gd name="T40" fmla="*/ 146 w 319"/>
                <a:gd name="T41" fmla="*/ 386 h 412"/>
                <a:gd name="T42" fmla="*/ 128 w 319"/>
                <a:gd name="T43" fmla="*/ 352 h 412"/>
                <a:gd name="T44" fmla="*/ 79 w 319"/>
                <a:gd name="T45" fmla="*/ 327 h 412"/>
                <a:gd name="T46" fmla="*/ 57 w 319"/>
                <a:gd name="T47" fmla="*/ 306 h 412"/>
                <a:gd name="T48" fmla="*/ 49 w 319"/>
                <a:gd name="T49" fmla="*/ 279 h 412"/>
                <a:gd name="T50" fmla="*/ 45 w 319"/>
                <a:gd name="T51" fmla="*/ 259 h 412"/>
                <a:gd name="T52" fmla="*/ 25 w 319"/>
                <a:gd name="T53" fmla="*/ 231 h 412"/>
                <a:gd name="T54" fmla="*/ 16 w 319"/>
                <a:gd name="T55" fmla="*/ 215 h 412"/>
                <a:gd name="T56" fmla="*/ 0 w 319"/>
                <a:gd name="T57" fmla="*/ 191 h 412"/>
                <a:gd name="T58" fmla="*/ 6 w 319"/>
                <a:gd name="T59" fmla="*/ 160 h 412"/>
                <a:gd name="T60" fmla="*/ 36 w 319"/>
                <a:gd name="T61" fmla="*/ 149 h 412"/>
                <a:gd name="T62" fmla="*/ 71 w 319"/>
                <a:gd name="T63" fmla="*/ 126 h 412"/>
                <a:gd name="T64" fmla="*/ 73 w 319"/>
                <a:gd name="T65" fmla="*/ 86 h 412"/>
                <a:gd name="T66" fmla="*/ 21 w 319"/>
                <a:gd name="T67" fmla="*/ 61 h 412"/>
                <a:gd name="T68" fmla="*/ 11 w 319"/>
                <a:gd name="T69" fmla="*/ 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9" h="412">
                  <a:moveTo>
                    <a:pt x="21" y="0"/>
                  </a:moveTo>
                  <a:lnTo>
                    <a:pt x="40" y="10"/>
                  </a:lnTo>
                  <a:lnTo>
                    <a:pt x="61" y="13"/>
                  </a:lnTo>
                  <a:lnTo>
                    <a:pt x="70" y="27"/>
                  </a:lnTo>
                  <a:lnTo>
                    <a:pt x="83" y="33"/>
                  </a:lnTo>
                  <a:lnTo>
                    <a:pt x="119" y="35"/>
                  </a:lnTo>
                  <a:lnTo>
                    <a:pt x="137" y="47"/>
                  </a:lnTo>
                  <a:lnTo>
                    <a:pt x="144" y="67"/>
                  </a:lnTo>
                  <a:lnTo>
                    <a:pt x="156" y="78"/>
                  </a:lnTo>
                  <a:lnTo>
                    <a:pt x="172" y="75"/>
                  </a:lnTo>
                  <a:lnTo>
                    <a:pt x="196" y="59"/>
                  </a:lnTo>
                  <a:lnTo>
                    <a:pt x="207" y="65"/>
                  </a:lnTo>
                  <a:lnTo>
                    <a:pt x="230" y="86"/>
                  </a:lnTo>
                  <a:lnTo>
                    <a:pt x="266" y="84"/>
                  </a:lnTo>
                  <a:lnTo>
                    <a:pt x="297" y="89"/>
                  </a:lnTo>
                  <a:lnTo>
                    <a:pt x="319" y="106"/>
                  </a:lnTo>
                  <a:lnTo>
                    <a:pt x="316" y="129"/>
                  </a:lnTo>
                  <a:lnTo>
                    <a:pt x="318" y="161"/>
                  </a:lnTo>
                  <a:lnTo>
                    <a:pt x="299" y="188"/>
                  </a:lnTo>
                  <a:lnTo>
                    <a:pt x="279" y="169"/>
                  </a:lnTo>
                  <a:lnTo>
                    <a:pt x="264" y="164"/>
                  </a:lnTo>
                  <a:lnTo>
                    <a:pt x="248" y="167"/>
                  </a:lnTo>
                  <a:lnTo>
                    <a:pt x="239" y="177"/>
                  </a:lnTo>
                  <a:lnTo>
                    <a:pt x="230" y="193"/>
                  </a:lnTo>
                  <a:lnTo>
                    <a:pt x="238" y="207"/>
                  </a:lnTo>
                  <a:lnTo>
                    <a:pt x="235" y="231"/>
                  </a:lnTo>
                  <a:lnTo>
                    <a:pt x="242" y="256"/>
                  </a:lnTo>
                  <a:lnTo>
                    <a:pt x="262" y="298"/>
                  </a:lnTo>
                  <a:lnTo>
                    <a:pt x="279" y="326"/>
                  </a:lnTo>
                  <a:lnTo>
                    <a:pt x="279" y="346"/>
                  </a:lnTo>
                  <a:lnTo>
                    <a:pt x="263" y="362"/>
                  </a:lnTo>
                  <a:lnTo>
                    <a:pt x="254" y="396"/>
                  </a:lnTo>
                  <a:lnTo>
                    <a:pt x="245" y="394"/>
                  </a:lnTo>
                  <a:lnTo>
                    <a:pt x="239" y="412"/>
                  </a:lnTo>
                  <a:lnTo>
                    <a:pt x="229" y="408"/>
                  </a:lnTo>
                  <a:lnTo>
                    <a:pt x="221" y="384"/>
                  </a:lnTo>
                  <a:lnTo>
                    <a:pt x="210" y="365"/>
                  </a:lnTo>
                  <a:lnTo>
                    <a:pt x="201" y="368"/>
                  </a:lnTo>
                  <a:lnTo>
                    <a:pt x="204" y="384"/>
                  </a:lnTo>
                  <a:lnTo>
                    <a:pt x="198" y="394"/>
                  </a:lnTo>
                  <a:lnTo>
                    <a:pt x="171" y="393"/>
                  </a:lnTo>
                  <a:lnTo>
                    <a:pt x="146" y="386"/>
                  </a:lnTo>
                  <a:lnTo>
                    <a:pt x="132" y="392"/>
                  </a:lnTo>
                  <a:lnTo>
                    <a:pt x="128" y="352"/>
                  </a:lnTo>
                  <a:lnTo>
                    <a:pt x="112" y="338"/>
                  </a:lnTo>
                  <a:lnTo>
                    <a:pt x="79" y="327"/>
                  </a:lnTo>
                  <a:lnTo>
                    <a:pt x="63" y="333"/>
                  </a:lnTo>
                  <a:lnTo>
                    <a:pt x="57" y="306"/>
                  </a:lnTo>
                  <a:lnTo>
                    <a:pt x="52" y="301"/>
                  </a:lnTo>
                  <a:lnTo>
                    <a:pt x="49" y="279"/>
                  </a:lnTo>
                  <a:lnTo>
                    <a:pt x="52" y="268"/>
                  </a:lnTo>
                  <a:lnTo>
                    <a:pt x="45" y="259"/>
                  </a:lnTo>
                  <a:lnTo>
                    <a:pt x="31" y="252"/>
                  </a:lnTo>
                  <a:lnTo>
                    <a:pt x="25" y="231"/>
                  </a:lnTo>
                  <a:lnTo>
                    <a:pt x="28" y="220"/>
                  </a:lnTo>
                  <a:lnTo>
                    <a:pt x="16" y="215"/>
                  </a:lnTo>
                  <a:lnTo>
                    <a:pt x="6" y="199"/>
                  </a:lnTo>
                  <a:lnTo>
                    <a:pt x="0" y="191"/>
                  </a:lnTo>
                  <a:lnTo>
                    <a:pt x="8" y="179"/>
                  </a:lnTo>
                  <a:lnTo>
                    <a:pt x="6" y="160"/>
                  </a:lnTo>
                  <a:lnTo>
                    <a:pt x="15" y="145"/>
                  </a:lnTo>
                  <a:lnTo>
                    <a:pt x="36" y="149"/>
                  </a:lnTo>
                  <a:lnTo>
                    <a:pt x="63" y="147"/>
                  </a:lnTo>
                  <a:lnTo>
                    <a:pt x="71" y="126"/>
                  </a:lnTo>
                  <a:lnTo>
                    <a:pt x="88" y="113"/>
                  </a:lnTo>
                  <a:lnTo>
                    <a:pt x="73" y="86"/>
                  </a:lnTo>
                  <a:lnTo>
                    <a:pt x="33" y="75"/>
                  </a:lnTo>
                  <a:lnTo>
                    <a:pt x="21" y="61"/>
                  </a:lnTo>
                  <a:lnTo>
                    <a:pt x="14" y="38"/>
                  </a:lnTo>
                  <a:lnTo>
                    <a:pt x="11" y="6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xmlns="" id="{DA8CD8D7-7ED1-4D64-9607-EE14AEB49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" y="857"/>
              <a:ext cx="1085" cy="1065"/>
            </a:xfrm>
            <a:custGeom>
              <a:avLst/>
              <a:gdLst>
                <a:gd name="T0" fmla="*/ 308 w 1085"/>
                <a:gd name="T1" fmla="*/ 187 h 1065"/>
                <a:gd name="T2" fmla="*/ 345 w 1085"/>
                <a:gd name="T3" fmla="*/ 86 h 1065"/>
                <a:gd name="T4" fmla="*/ 308 w 1085"/>
                <a:gd name="T5" fmla="*/ 18 h 1065"/>
                <a:gd name="T6" fmla="*/ 332 w 1085"/>
                <a:gd name="T7" fmla="*/ 15 h 1065"/>
                <a:gd name="T8" fmla="*/ 391 w 1085"/>
                <a:gd name="T9" fmla="*/ 12 h 1065"/>
                <a:gd name="T10" fmla="*/ 427 w 1085"/>
                <a:gd name="T11" fmla="*/ 42 h 1065"/>
                <a:gd name="T12" fmla="*/ 477 w 1085"/>
                <a:gd name="T13" fmla="*/ 77 h 1065"/>
                <a:gd name="T14" fmla="*/ 492 w 1085"/>
                <a:gd name="T15" fmla="*/ 124 h 1065"/>
                <a:gd name="T16" fmla="*/ 535 w 1085"/>
                <a:gd name="T17" fmla="*/ 141 h 1065"/>
                <a:gd name="T18" fmla="*/ 563 w 1085"/>
                <a:gd name="T19" fmla="*/ 152 h 1065"/>
                <a:gd name="T20" fmla="*/ 590 w 1085"/>
                <a:gd name="T21" fmla="*/ 214 h 1065"/>
                <a:gd name="T22" fmla="*/ 635 w 1085"/>
                <a:gd name="T23" fmla="*/ 222 h 1065"/>
                <a:gd name="T24" fmla="*/ 646 w 1085"/>
                <a:gd name="T25" fmla="*/ 286 h 1065"/>
                <a:gd name="T26" fmla="*/ 697 w 1085"/>
                <a:gd name="T27" fmla="*/ 299 h 1065"/>
                <a:gd name="T28" fmla="*/ 750 w 1085"/>
                <a:gd name="T29" fmla="*/ 297 h 1065"/>
                <a:gd name="T30" fmla="*/ 813 w 1085"/>
                <a:gd name="T31" fmla="*/ 291 h 1065"/>
                <a:gd name="T32" fmla="*/ 854 w 1085"/>
                <a:gd name="T33" fmla="*/ 270 h 1065"/>
                <a:gd name="T34" fmla="*/ 880 w 1085"/>
                <a:gd name="T35" fmla="*/ 279 h 1065"/>
                <a:gd name="T36" fmla="*/ 939 w 1085"/>
                <a:gd name="T37" fmla="*/ 281 h 1065"/>
                <a:gd name="T38" fmla="*/ 966 w 1085"/>
                <a:gd name="T39" fmla="*/ 282 h 1065"/>
                <a:gd name="T40" fmla="*/ 1021 w 1085"/>
                <a:gd name="T41" fmla="*/ 309 h 1065"/>
                <a:gd name="T42" fmla="*/ 1047 w 1085"/>
                <a:gd name="T43" fmla="*/ 321 h 1065"/>
                <a:gd name="T44" fmla="*/ 1071 w 1085"/>
                <a:gd name="T45" fmla="*/ 333 h 1065"/>
                <a:gd name="T46" fmla="*/ 1050 w 1085"/>
                <a:gd name="T47" fmla="*/ 482 h 1065"/>
                <a:gd name="T48" fmla="*/ 1071 w 1085"/>
                <a:gd name="T49" fmla="*/ 534 h 1065"/>
                <a:gd name="T50" fmla="*/ 1033 w 1085"/>
                <a:gd name="T51" fmla="*/ 509 h 1065"/>
                <a:gd name="T52" fmla="*/ 995 w 1085"/>
                <a:gd name="T53" fmla="*/ 515 h 1065"/>
                <a:gd name="T54" fmla="*/ 942 w 1085"/>
                <a:gd name="T55" fmla="*/ 538 h 1065"/>
                <a:gd name="T56" fmla="*/ 875 w 1085"/>
                <a:gd name="T57" fmla="*/ 545 h 1065"/>
                <a:gd name="T58" fmla="*/ 758 w 1085"/>
                <a:gd name="T59" fmla="*/ 585 h 1065"/>
                <a:gd name="T60" fmla="*/ 715 w 1085"/>
                <a:gd name="T61" fmla="*/ 624 h 1065"/>
                <a:gd name="T62" fmla="*/ 666 w 1085"/>
                <a:gd name="T63" fmla="*/ 674 h 1065"/>
                <a:gd name="T64" fmla="*/ 632 w 1085"/>
                <a:gd name="T65" fmla="*/ 759 h 1065"/>
                <a:gd name="T66" fmla="*/ 571 w 1085"/>
                <a:gd name="T67" fmla="*/ 837 h 1065"/>
                <a:gd name="T68" fmla="*/ 550 w 1085"/>
                <a:gd name="T69" fmla="*/ 903 h 1065"/>
                <a:gd name="T70" fmla="*/ 534 w 1085"/>
                <a:gd name="T71" fmla="*/ 927 h 1065"/>
                <a:gd name="T72" fmla="*/ 453 w 1085"/>
                <a:gd name="T73" fmla="*/ 900 h 1065"/>
                <a:gd name="T74" fmla="*/ 440 w 1085"/>
                <a:gd name="T75" fmla="*/ 967 h 1065"/>
                <a:gd name="T76" fmla="*/ 342 w 1085"/>
                <a:gd name="T77" fmla="*/ 1001 h 1065"/>
                <a:gd name="T78" fmla="*/ 333 w 1085"/>
                <a:gd name="T79" fmla="*/ 1041 h 1065"/>
                <a:gd name="T80" fmla="*/ 285 w 1085"/>
                <a:gd name="T81" fmla="*/ 1048 h 1065"/>
                <a:gd name="T82" fmla="*/ 283 w 1085"/>
                <a:gd name="T83" fmla="*/ 1015 h 1065"/>
                <a:gd name="T84" fmla="*/ 238 w 1085"/>
                <a:gd name="T85" fmla="*/ 900 h 1065"/>
                <a:gd name="T86" fmla="*/ 251 w 1085"/>
                <a:gd name="T87" fmla="*/ 836 h 1065"/>
                <a:gd name="T88" fmla="*/ 321 w 1085"/>
                <a:gd name="T89" fmla="*/ 830 h 1065"/>
                <a:gd name="T90" fmla="*/ 269 w 1085"/>
                <a:gd name="T91" fmla="*/ 753 h 1065"/>
                <a:gd name="T92" fmla="*/ 176 w 1085"/>
                <a:gd name="T93" fmla="*/ 745 h 1065"/>
                <a:gd name="T94" fmla="*/ 122 w 1085"/>
                <a:gd name="T95" fmla="*/ 704 h 1065"/>
                <a:gd name="T96" fmla="*/ 43 w 1085"/>
                <a:gd name="T97" fmla="*/ 679 h 1065"/>
                <a:gd name="T98" fmla="*/ 11 w 1085"/>
                <a:gd name="T99" fmla="*/ 616 h 1065"/>
                <a:gd name="T100" fmla="*/ 29 w 1085"/>
                <a:gd name="T101" fmla="*/ 523 h 1065"/>
                <a:gd name="T102" fmla="*/ 5 w 1085"/>
                <a:gd name="T103" fmla="*/ 405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5" h="1065">
                  <a:moveTo>
                    <a:pt x="0" y="364"/>
                  </a:moveTo>
                  <a:lnTo>
                    <a:pt x="156" y="316"/>
                  </a:lnTo>
                  <a:lnTo>
                    <a:pt x="231" y="265"/>
                  </a:lnTo>
                  <a:lnTo>
                    <a:pt x="308" y="187"/>
                  </a:lnTo>
                  <a:lnTo>
                    <a:pt x="327" y="110"/>
                  </a:lnTo>
                  <a:lnTo>
                    <a:pt x="340" y="118"/>
                  </a:lnTo>
                  <a:lnTo>
                    <a:pt x="358" y="118"/>
                  </a:lnTo>
                  <a:lnTo>
                    <a:pt x="345" y="86"/>
                  </a:lnTo>
                  <a:lnTo>
                    <a:pt x="352" y="63"/>
                  </a:lnTo>
                  <a:lnTo>
                    <a:pt x="329" y="49"/>
                  </a:lnTo>
                  <a:lnTo>
                    <a:pt x="323" y="26"/>
                  </a:lnTo>
                  <a:lnTo>
                    <a:pt x="308" y="18"/>
                  </a:lnTo>
                  <a:lnTo>
                    <a:pt x="299" y="18"/>
                  </a:lnTo>
                  <a:lnTo>
                    <a:pt x="299" y="8"/>
                  </a:lnTo>
                  <a:lnTo>
                    <a:pt x="318" y="12"/>
                  </a:lnTo>
                  <a:lnTo>
                    <a:pt x="332" y="15"/>
                  </a:lnTo>
                  <a:lnTo>
                    <a:pt x="351" y="10"/>
                  </a:lnTo>
                  <a:lnTo>
                    <a:pt x="358" y="0"/>
                  </a:lnTo>
                  <a:lnTo>
                    <a:pt x="373" y="0"/>
                  </a:lnTo>
                  <a:lnTo>
                    <a:pt x="391" y="12"/>
                  </a:lnTo>
                  <a:lnTo>
                    <a:pt x="392" y="22"/>
                  </a:lnTo>
                  <a:lnTo>
                    <a:pt x="406" y="26"/>
                  </a:lnTo>
                  <a:lnTo>
                    <a:pt x="418" y="23"/>
                  </a:lnTo>
                  <a:lnTo>
                    <a:pt x="427" y="42"/>
                  </a:lnTo>
                  <a:lnTo>
                    <a:pt x="447" y="49"/>
                  </a:lnTo>
                  <a:lnTo>
                    <a:pt x="452" y="58"/>
                  </a:lnTo>
                  <a:lnTo>
                    <a:pt x="468" y="63"/>
                  </a:lnTo>
                  <a:lnTo>
                    <a:pt x="477" y="77"/>
                  </a:lnTo>
                  <a:lnTo>
                    <a:pt x="477" y="89"/>
                  </a:lnTo>
                  <a:lnTo>
                    <a:pt x="492" y="104"/>
                  </a:lnTo>
                  <a:lnTo>
                    <a:pt x="485" y="112"/>
                  </a:lnTo>
                  <a:lnTo>
                    <a:pt x="492" y="124"/>
                  </a:lnTo>
                  <a:lnTo>
                    <a:pt x="511" y="128"/>
                  </a:lnTo>
                  <a:lnTo>
                    <a:pt x="523" y="125"/>
                  </a:lnTo>
                  <a:lnTo>
                    <a:pt x="528" y="137"/>
                  </a:lnTo>
                  <a:lnTo>
                    <a:pt x="535" y="141"/>
                  </a:lnTo>
                  <a:lnTo>
                    <a:pt x="545" y="140"/>
                  </a:lnTo>
                  <a:lnTo>
                    <a:pt x="545" y="152"/>
                  </a:lnTo>
                  <a:lnTo>
                    <a:pt x="557" y="157"/>
                  </a:lnTo>
                  <a:lnTo>
                    <a:pt x="563" y="152"/>
                  </a:lnTo>
                  <a:lnTo>
                    <a:pt x="578" y="160"/>
                  </a:lnTo>
                  <a:lnTo>
                    <a:pt x="590" y="181"/>
                  </a:lnTo>
                  <a:lnTo>
                    <a:pt x="602" y="195"/>
                  </a:lnTo>
                  <a:lnTo>
                    <a:pt x="590" y="214"/>
                  </a:lnTo>
                  <a:lnTo>
                    <a:pt x="605" y="216"/>
                  </a:lnTo>
                  <a:lnTo>
                    <a:pt x="606" y="224"/>
                  </a:lnTo>
                  <a:lnTo>
                    <a:pt x="620" y="227"/>
                  </a:lnTo>
                  <a:lnTo>
                    <a:pt x="635" y="222"/>
                  </a:lnTo>
                  <a:lnTo>
                    <a:pt x="651" y="236"/>
                  </a:lnTo>
                  <a:lnTo>
                    <a:pt x="654" y="265"/>
                  </a:lnTo>
                  <a:lnTo>
                    <a:pt x="643" y="275"/>
                  </a:lnTo>
                  <a:lnTo>
                    <a:pt x="646" y="286"/>
                  </a:lnTo>
                  <a:lnTo>
                    <a:pt x="660" y="294"/>
                  </a:lnTo>
                  <a:lnTo>
                    <a:pt x="669" y="293"/>
                  </a:lnTo>
                  <a:lnTo>
                    <a:pt x="676" y="305"/>
                  </a:lnTo>
                  <a:lnTo>
                    <a:pt x="697" y="299"/>
                  </a:lnTo>
                  <a:lnTo>
                    <a:pt x="713" y="303"/>
                  </a:lnTo>
                  <a:lnTo>
                    <a:pt x="721" y="294"/>
                  </a:lnTo>
                  <a:lnTo>
                    <a:pt x="733" y="301"/>
                  </a:lnTo>
                  <a:lnTo>
                    <a:pt x="750" y="297"/>
                  </a:lnTo>
                  <a:lnTo>
                    <a:pt x="755" y="305"/>
                  </a:lnTo>
                  <a:lnTo>
                    <a:pt x="786" y="301"/>
                  </a:lnTo>
                  <a:lnTo>
                    <a:pt x="793" y="289"/>
                  </a:lnTo>
                  <a:lnTo>
                    <a:pt x="813" y="291"/>
                  </a:lnTo>
                  <a:lnTo>
                    <a:pt x="828" y="271"/>
                  </a:lnTo>
                  <a:lnTo>
                    <a:pt x="842" y="265"/>
                  </a:lnTo>
                  <a:lnTo>
                    <a:pt x="845" y="273"/>
                  </a:lnTo>
                  <a:lnTo>
                    <a:pt x="854" y="270"/>
                  </a:lnTo>
                  <a:lnTo>
                    <a:pt x="857" y="275"/>
                  </a:lnTo>
                  <a:lnTo>
                    <a:pt x="869" y="274"/>
                  </a:lnTo>
                  <a:lnTo>
                    <a:pt x="869" y="286"/>
                  </a:lnTo>
                  <a:lnTo>
                    <a:pt x="880" y="279"/>
                  </a:lnTo>
                  <a:lnTo>
                    <a:pt x="890" y="290"/>
                  </a:lnTo>
                  <a:lnTo>
                    <a:pt x="920" y="290"/>
                  </a:lnTo>
                  <a:lnTo>
                    <a:pt x="926" y="282"/>
                  </a:lnTo>
                  <a:lnTo>
                    <a:pt x="939" y="281"/>
                  </a:lnTo>
                  <a:lnTo>
                    <a:pt x="940" y="273"/>
                  </a:lnTo>
                  <a:lnTo>
                    <a:pt x="952" y="277"/>
                  </a:lnTo>
                  <a:lnTo>
                    <a:pt x="960" y="274"/>
                  </a:lnTo>
                  <a:lnTo>
                    <a:pt x="966" y="282"/>
                  </a:lnTo>
                  <a:lnTo>
                    <a:pt x="978" y="285"/>
                  </a:lnTo>
                  <a:lnTo>
                    <a:pt x="994" y="305"/>
                  </a:lnTo>
                  <a:lnTo>
                    <a:pt x="1003" y="299"/>
                  </a:lnTo>
                  <a:lnTo>
                    <a:pt x="1021" y="309"/>
                  </a:lnTo>
                  <a:lnTo>
                    <a:pt x="1036" y="305"/>
                  </a:lnTo>
                  <a:lnTo>
                    <a:pt x="1031" y="313"/>
                  </a:lnTo>
                  <a:lnTo>
                    <a:pt x="1047" y="314"/>
                  </a:lnTo>
                  <a:lnTo>
                    <a:pt x="1047" y="321"/>
                  </a:lnTo>
                  <a:lnTo>
                    <a:pt x="1056" y="324"/>
                  </a:lnTo>
                  <a:lnTo>
                    <a:pt x="1058" y="329"/>
                  </a:lnTo>
                  <a:lnTo>
                    <a:pt x="1065" y="326"/>
                  </a:lnTo>
                  <a:lnTo>
                    <a:pt x="1071" y="333"/>
                  </a:lnTo>
                  <a:lnTo>
                    <a:pt x="978" y="464"/>
                  </a:lnTo>
                  <a:lnTo>
                    <a:pt x="1003" y="476"/>
                  </a:lnTo>
                  <a:lnTo>
                    <a:pt x="1027" y="466"/>
                  </a:lnTo>
                  <a:lnTo>
                    <a:pt x="1050" y="482"/>
                  </a:lnTo>
                  <a:lnTo>
                    <a:pt x="1053" y="498"/>
                  </a:lnTo>
                  <a:lnTo>
                    <a:pt x="1085" y="519"/>
                  </a:lnTo>
                  <a:lnTo>
                    <a:pt x="1080" y="529"/>
                  </a:lnTo>
                  <a:lnTo>
                    <a:pt x="1071" y="534"/>
                  </a:lnTo>
                  <a:lnTo>
                    <a:pt x="1064" y="526"/>
                  </a:lnTo>
                  <a:lnTo>
                    <a:pt x="1049" y="533"/>
                  </a:lnTo>
                  <a:lnTo>
                    <a:pt x="1034" y="523"/>
                  </a:lnTo>
                  <a:lnTo>
                    <a:pt x="1033" y="509"/>
                  </a:lnTo>
                  <a:lnTo>
                    <a:pt x="1018" y="509"/>
                  </a:lnTo>
                  <a:lnTo>
                    <a:pt x="1009" y="517"/>
                  </a:lnTo>
                  <a:lnTo>
                    <a:pt x="1003" y="509"/>
                  </a:lnTo>
                  <a:lnTo>
                    <a:pt x="995" y="515"/>
                  </a:lnTo>
                  <a:lnTo>
                    <a:pt x="990" y="506"/>
                  </a:lnTo>
                  <a:lnTo>
                    <a:pt x="982" y="514"/>
                  </a:lnTo>
                  <a:lnTo>
                    <a:pt x="964" y="510"/>
                  </a:lnTo>
                  <a:lnTo>
                    <a:pt x="942" y="538"/>
                  </a:lnTo>
                  <a:lnTo>
                    <a:pt x="932" y="535"/>
                  </a:lnTo>
                  <a:lnTo>
                    <a:pt x="899" y="538"/>
                  </a:lnTo>
                  <a:lnTo>
                    <a:pt x="896" y="546"/>
                  </a:lnTo>
                  <a:lnTo>
                    <a:pt x="875" y="545"/>
                  </a:lnTo>
                  <a:lnTo>
                    <a:pt x="862" y="551"/>
                  </a:lnTo>
                  <a:lnTo>
                    <a:pt x="816" y="556"/>
                  </a:lnTo>
                  <a:lnTo>
                    <a:pt x="767" y="586"/>
                  </a:lnTo>
                  <a:lnTo>
                    <a:pt x="758" y="585"/>
                  </a:lnTo>
                  <a:lnTo>
                    <a:pt x="746" y="590"/>
                  </a:lnTo>
                  <a:lnTo>
                    <a:pt x="744" y="602"/>
                  </a:lnTo>
                  <a:lnTo>
                    <a:pt x="716" y="616"/>
                  </a:lnTo>
                  <a:lnTo>
                    <a:pt x="715" y="624"/>
                  </a:lnTo>
                  <a:lnTo>
                    <a:pt x="694" y="623"/>
                  </a:lnTo>
                  <a:lnTo>
                    <a:pt x="675" y="632"/>
                  </a:lnTo>
                  <a:lnTo>
                    <a:pt x="678" y="649"/>
                  </a:lnTo>
                  <a:lnTo>
                    <a:pt x="666" y="674"/>
                  </a:lnTo>
                  <a:lnTo>
                    <a:pt x="669" y="694"/>
                  </a:lnTo>
                  <a:lnTo>
                    <a:pt x="646" y="722"/>
                  </a:lnTo>
                  <a:lnTo>
                    <a:pt x="630" y="747"/>
                  </a:lnTo>
                  <a:lnTo>
                    <a:pt x="632" y="759"/>
                  </a:lnTo>
                  <a:lnTo>
                    <a:pt x="646" y="787"/>
                  </a:lnTo>
                  <a:lnTo>
                    <a:pt x="635" y="809"/>
                  </a:lnTo>
                  <a:lnTo>
                    <a:pt x="615" y="809"/>
                  </a:lnTo>
                  <a:lnTo>
                    <a:pt x="571" y="837"/>
                  </a:lnTo>
                  <a:lnTo>
                    <a:pt x="560" y="849"/>
                  </a:lnTo>
                  <a:lnTo>
                    <a:pt x="553" y="872"/>
                  </a:lnTo>
                  <a:lnTo>
                    <a:pt x="568" y="903"/>
                  </a:lnTo>
                  <a:lnTo>
                    <a:pt x="550" y="903"/>
                  </a:lnTo>
                  <a:lnTo>
                    <a:pt x="542" y="910"/>
                  </a:lnTo>
                  <a:lnTo>
                    <a:pt x="531" y="908"/>
                  </a:lnTo>
                  <a:lnTo>
                    <a:pt x="535" y="916"/>
                  </a:lnTo>
                  <a:lnTo>
                    <a:pt x="534" y="927"/>
                  </a:lnTo>
                  <a:lnTo>
                    <a:pt x="522" y="927"/>
                  </a:lnTo>
                  <a:lnTo>
                    <a:pt x="492" y="914"/>
                  </a:lnTo>
                  <a:lnTo>
                    <a:pt x="473" y="914"/>
                  </a:lnTo>
                  <a:lnTo>
                    <a:pt x="453" y="900"/>
                  </a:lnTo>
                  <a:lnTo>
                    <a:pt x="443" y="906"/>
                  </a:lnTo>
                  <a:lnTo>
                    <a:pt x="450" y="935"/>
                  </a:lnTo>
                  <a:lnTo>
                    <a:pt x="447" y="959"/>
                  </a:lnTo>
                  <a:lnTo>
                    <a:pt x="440" y="967"/>
                  </a:lnTo>
                  <a:lnTo>
                    <a:pt x="433" y="983"/>
                  </a:lnTo>
                  <a:lnTo>
                    <a:pt x="385" y="991"/>
                  </a:lnTo>
                  <a:lnTo>
                    <a:pt x="367" y="1005"/>
                  </a:lnTo>
                  <a:lnTo>
                    <a:pt x="342" y="1001"/>
                  </a:lnTo>
                  <a:lnTo>
                    <a:pt x="338" y="1013"/>
                  </a:lnTo>
                  <a:lnTo>
                    <a:pt x="326" y="1014"/>
                  </a:lnTo>
                  <a:lnTo>
                    <a:pt x="318" y="1021"/>
                  </a:lnTo>
                  <a:lnTo>
                    <a:pt x="333" y="1041"/>
                  </a:lnTo>
                  <a:lnTo>
                    <a:pt x="326" y="1048"/>
                  </a:lnTo>
                  <a:lnTo>
                    <a:pt x="305" y="1033"/>
                  </a:lnTo>
                  <a:lnTo>
                    <a:pt x="299" y="1042"/>
                  </a:lnTo>
                  <a:lnTo>
                    <a:pt x="285" y="1048"/>
                  </a:lnTo>
                  <a:lnTo>
                    <a:pt x="272" y="1061"/>
                  </a:lnTo>
                  <a:lnTo>
                    <a:pt x="257" y="1065"/>
                  </a:lnTo>
                  <a:lnTo>
                    <a:pt x="266" y="1032"/>
                  </a:lnTo>
                  <a:lnTo>
                    <a:pt x="283" y="1015"/>
                  </a:lnTo>
                  <a:lnTo>
                    <a:pt x="283" y="995"/>
                  </a:lnTo>
                  <a:lnTo>
                    <a:pt x="265" y="967"/>
                  </a:lnTo>
                  <a:lnTo>
                    <a:pt x="244" y="926"/>
                  </a:lnTo>
                  <a:lnTo>
                    <a:pt x="238" y="900"/>
                  </a:lnTo>
                  <a:lnTo>
                    <a:pt x="241" y="876"/>
                  </a:lnTo>
                  <a:lnTo>
                    <a:pt x="234" y="863"/>
                  </a:lnTo>
                  <a:lnTo>
                    <a:pt x="242" y="847"/>
                  </a:lnTo>
                  <a:lnTo>
                    <a:pt x="251" y="836"/>
                  </a:lnTo>
                  <a:lnTo>
                    <a:pt x="268" y="833"/>
                  </a:lnTo>
                  <a:lnTo>
                    <a:pt x="283" y="838"/>
                  </a:lnTo>
                  <a:lnTo>
                    <a:pt x="302" y="857"/>
                  </a:lnTo>
                  <a:lnTo>
                    <a:pt x="321" y="830"/>
                  </a:lnTo>
                  <a:lnTo>
                    <a:pt x="320" y="798"/>
                  </a:lnTo>
                  <a:lnTo>
                    <a:pt x="323" y="775"/>
                  </a:lnTo>
                  <a:lnTo>
                    <a:pt x="300" y="758"/>
                  </a:lnTo>
                  <a:lnTo>
                    <a:pt x="269" y="753"/>
                  </a:lnTo>
                  <a:lnTo>
                    <a:pt x="234" y="755"/>
                  </a:lnTo>
                  <a:lnTo>
                    <a:pt x="210" y="734"/>
                  </a:lnTo>
                  <a:lnTo>
                    <a:pt x="199" y="729"/>
                  </a:lnTo>
                  <a:lnTo>
                    <a:pt x="176" y="745"/>
                  </a:lnTo>
                  <a:lnTo>
                    <a:pt x="159" y="747"/>
                  </a:lnTo>
                  <a:lnTo>
                    <a:pt x="147" y="737"/>
                  </a:lnTo>
                  <a:lnTo>
                    <a:pt x="140" y="716"/>
                  </a:lnTo>
                  <a:lnTo>
                    <a:pt x="122" y="704"/>
                  </a:lnTo>
                  <a:lnTo>
                    <a:pt x="86" y="702"/>
                  </a:lnTo>
                  <a:lnTo>
                    <a:pt x="73" y="696"/>
                  </a:lnTo>
                  <a:lnTo>
                    <a:pt x="64" y="682"/>
                  </a:lnTo>
                  <a:lnTo>
                    <a:pt x="43" y="679"/>
                  </a:lnTo>
                  <a:lnTo>
                    <a:pt x="24" y="670"/>
                  </a:lnTo>
                  <a:lnTo>
                    <a:pt x="23" y="660"/>
                  </a:lnTo>
                  <a:lnTo>
                    <a:pt x="9" y="639"/>
                  </a:lnTo>
                  <a:lnTo>
                    <a:pt x="11" y="616"/>
                  </a:lnTo>
                  <a:lnTo>
                    <a:pt x="5" y="585"/>
                  </a:lnTo>
                  <a:lnTo>
                    <a:pt x="26" y="566"/>
                  </a:lnTo>
                  <a:lnTo>
                    <a:pt x="33" y="547"/>
                  </a:lnTo>
                  <a:lnTo>
                    <a:pt x="29" y="523"/>
                  </a:lnTo>
                  <a:lnTo>
                    <a:pt x="37" y="489"/>
                  </a:lnTo>
                  <a:lnTo>
                    <a:pt x="23" y="458"/>
                  </a:lnTo>
                  <a:lnTo>
                    <a:pt x="20" y="436"/>
                  </a:lnTo>
                  <a:lnTo>
                    <a:pt x="5" y="405"/>
                  </a:lnTo>
                  <a:lnTo>
                    <a:pt x="0" y="364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xmlns="" id="{0679B6BE-0B03-432A-9E85-A376CDDDD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" y="857"/>
              <a:ext cx="1085" cy="1065"/>
            </a:xfrm>
            <a:custGeom>
              <a:avLst/>
              <a:gdLst>
                <a:gd name="T0" fmla="*/ 308 w 1085"/>
                <a:gd name="T1" fmla="*/ 187 h 1065"/>
                <a:gd name="T2" fmla="*/ 345 w 1085"/>
                <a:gd name="T3" fmla="*/ 86 h 1065"/>
                <a:gd name="T4" fmla="*/ 308 w 1085"/>
                <a:gd name="T5" fmla="*/ 18 h 1065"/>
                <a:gd name="T6" fmla="*/ 332 w 1085"/>
                <a:gd name="T7" fmla="*/ 15 h 1065"/>
                <a:gd name="T8" fmla="*/ 391 w 1085"/>
                <a:gd name="T9" fmla="*/ 12 h 1065"/>
                <a:gd name="T10" fmla="*/ 427 w 1085"/>
                <a:gd name="T11" fmla="*/ 42 h 1065"/>
                <a:gd name="T12" fmla="*/ 477 w 1085"/>
                <a:gd name="T13" fmla="*/ 77 h 1065"/>
                <a:gd name="T14" fmla="*/ 492 w 1085"/>
                <a:gd name="T15" fmla="*/ 124 h 1065"/>
                <a:gd name="T16" fmla="*/ 535 w 1085"/>
                <a:gd name="T17" fmla="*/ 141 h 1065"/>
                <a:gd name="T18" fmla="*/ 563 w 1085"/>
                <a:gd name="T19" fmla="*/ 152 h 1065"/>
                <a:gd name="T20" fmla="*/ 590 w 1085"/>
                <a:gd name="T21" fmla="*/ 214 h 1065"/>
                <a:gd name="T22" fmla="*/ 635 w 1085"/>
                <a:gd name="T23" fmla="*/ 222 h 1065"/>
                <a:gd name="T24" fmla="*/ 646 w 1085"/>
                <a:gd name="T25" fmla="*/ 286 h 1065"/>
                <a:gd name="T26" fmla="*/ 697 w 1085"/>
                <a:gd name="T27" fmla="*/ 299 h 1065"/>
                <a:gd name="T28" fmla="*/ 750 w 1085"/>
                <a:gd name="T29" fmla="*/ 297 h 1065"/>
                <a:gd name="T30" fmla="*/ 813 w 1085"/>
                <a:gd name="T31" fmla="*/ 291 h 1065"/>
                <a:gd name="T32" fmla="*/ 854 w 1085"/>
                <a:gd name="T33" fmla="*/ 270 h 1065"/>
                <a:gd name="T34" fmla="*/ 880 w 1085"/>
                <a:gd name="T35" fmla="*/ 279 h 1065"/>
                <a:gd name="T36" fmla="*/ 939 w 1085"/>
                <a:gd name="T37" fmla="*/ 281 h 1065"/>
                <a:gd name="T38" fmla="*/ 966 w 1085"/>
                <a:gd name="T39" fmla="*/ 282 h 1065"/>
                <a:gd name="T40" fmla="*/ 1021 w 1085"/>
                <a:gd name="T41" fmla="*/ 309 h 1065"/>
                <a:gd name="T42" fmla="*/ 1047 w 1085"/>
                <a:gd name="T43" fmla="*/ 321 h 1065"/>
                <a:gd name="T44" fmla="*/ 1071 w 1085"/>
                <a:gd name="T45" fmla="*/ 333 h 1065"/>
                <a:gd name="T46" fmla="*/ 1050 w 1085"/>
                <a:gd name="T47" fmla="*/ 482 h 1065"/>
                <a:gd name="T48" fmla="*/ 1071 w 1085"/>
                <a:gd name="T49" fmla="*/ 534 h 1065"/>
                <a:gd name="T50" fmla="*/ 1033 w 1085"/>
                <a:gd name="T51" fmla="*/ 509 h 1065"/>
                <a:gd name="T52" fmla="*/ 995 w 1085"/>
                <a:gd name="T53" fmla="*/ 515 h 1065"/>
                <a:gd name="T54" fmla="*/ 942 w 1085"/>
                <a:gd name="T55" fmla="*/ 538 h 1065"/>
                <a:gd name="T56" fmla="*/ 875 w 1085"/>
                <a:gd name="T57" fmla="*/ 545 h 1065"/>
                <a:gd name="T58" fmla="*/ 758 w 1085"/>
                <a:gd name="T59" fmla="*/ 585 h 1065"/>
                <a:gd name="T60" fmla="*/ 715 w 1085"/>
                <a:gd name="T61" fmla="*/ 624 h 1065"/>
                <a:gd name="T62" fmla="*/ 666 w 1085"/>
                <a:gd name="T63" fmla="*/ 674 h 1065"/>
                <a:gd name="T64" fmla="*/ 632 w 1085"/>
                <a:gd name="T65" fmla="*/ 759 h 1065"/>
                <a:gd name="T66" fmla="*/ 571 w 1085"/>
                <a:gd name="T67" fmla="*/ 837 h 1065"/>
                <a:gd name="T68" fmla="*/ 550 w 1085"/>
                <a:gd name="T69" fmla="*/ 903 h 1065"/>
                <a:gd name="T70" fmla="*/ 534 w 1085"/>
                <a:gd name="T71" fmla="*/ 927 h 1065"/>
                <a:gd name="T72" fmla="*/ 453 w 1085"/>
                <a:gd name="T73" fmla="*/ 900 h 1065"/>
                <a:gd name="T74" fmla="*/ 440 w 1085"/>
                <a:gd name="T75" fmla="*/ 967 h 1065"/>
                <a:gd name="T76" fmla="*/ 342 w 1085"/>
                <a:gd name="T77" fmla="*/ 1001 h 1065"/>
                <a:gd name="T78" fmla="*/ 333 w 1085"/>
                <a:gd name="T79" fmla="*/ 1041 h 1065"/>
                <a:gd name="T80" fmla="*/ 285 w 1085"/>
                <a:gd name="T81" fmla="*/ 1048 h 1065"/>
                <a:gd name="T82" fmla="*/ 283 w 1085"/>
                <a:gd name="T83" fmla="*/ 1015 h 1065"/>
                <a:gd name="T84" fmla="*/ 238 w 1085"/>
                <a:gd name="T85" fmla="*/ 900 h 1065"/>
                <a:gd name="T86" fmla="*/ 251 w 1085"/>
                <a:gd name="T87" fmla="*/ 836 h 1065"/>
                <a:gd name="T88" fmla="*/ 321 w 1085"/>
                <a:gd name="T89" fmla="*/ 830 h 1065"/>
                <a:gd name="T90" fmla="*/ 269 w 1085"/>
                <a:gd name="T91" fmla="*/ 753 h 1065"/>
                <a:gd name="T92" fmla="*/ 176 w 1085"/>
                <a:gd name="T93" fmla="*/ 745 h 1065"/>
                <a:gd name="T94" fmla="*/ 122 w 1085"/>
                <a:gd name="T95" fmla="*/ 704 h 1065"/>
                <a:gd name="T96" fmla="*/ 43 w 1085"/>
                <a:gd name="T97" fmla="*/ 679 h 1065"/>
                <a:gd name="T98" fmla="*/ 11 w 1085"/>
                <a:gd name="T99" fmla="*/ 616 h 1065"/>
                <a:gd name="T100" fmla="*/ 29 w 1085"/>
                <a:gd name="T101" fmla="*/ 523 h 1065"/>
                <a:gd name="T102" fmla="*/ 5 w 1085"/>
                <a:gd name="T103" fmla="*/ 405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85" h="1065">
                  <a:moveTo>
                    <a:pt x="0" y="364"/>
                  </a:moveTo>
                  <a:lnTo>
                    <a:pt x="156" y="316"/>
                  </a:lnTo>
                  <a:lnTo>
                    <a:pt x="231" y="265"/>
                  </a:lnTo>
                  <a:lnTo>
                    <a:pt x="308" y="187"/>
                  </a:lnTo>
                  <a:lnTo>
                    <a:pt x="327" y="110"/>
                  </a:lnTo>
                  <a:lnTo>
                    <a:pt x="340" y="118"/>
                  </a:lnTo>
                  <a:lnTo>
                    <a:pt x="358" y="118"/>
                  </a:lnTo>
                  <a:lnTo>
                    <a:pt x="345" y="86"/>
                  </a:lnTo>
                  <a:lnTo>
                    <a:pt x="352" y="63"/>
                  </a:lnTo>
                  <a:lnTo>
                    <a:pt x="329" y="49"/>
                  </a:lnTo>
                  <a:lnTo>
                    <a:pt x="323" y="26"/>
                  </a:lnTo>
                  <a:lnTo>
                    <a:pt x="308" y="18"/>
                  </a:lnTo>
                  <a:lnTo>
                    <a:pt x="299" y="18"/>
                  </a:lnTo>
                  <a:lnTo>
                    <a:pt x="299" y="8"/>
                  </a:lnTo>
                  <a:lnTo>
                    <a:pt x="318" y="12"/>
                  </a:lnTo>
                  <a:lnTo>
                    <a:pt x="332" y="15"/>
                  </a:lnTo>
                  <a:lnTo>
                    <a:pt x="351" y="10"/>
                  </a:lnTo>
                  <a:lnTo>
                    <a:pt x="358" y="0"/>
                  </a:lnTo>
                  <a:lnTo>
                    <a:pt x="373" y="0"/>
                  </a:lnTo>
                  <a:lnTo>
                    <a:pt x="391" y="12"/>
                  </a:lnTo>
                  <a:lnTo>
                    <a:pt x="392" y="22"/>
                  </a:lnTo>
                  <a:lnTo>
                    <a:pt x="406" y="26"/>
                  </a:lnTo>
                  <a:lnTo>
                    <a:pt x="418" y="23"/>
                  </a:lnTo>
                  <a:lnTo>
                    <a:pt x="427" y="42"/>
                  </a:lnTo>
                  <a:lnTo>
                    <a:pt x="447" y="49"/>
                  </a:lnTo>
                  <a:lnTo>
                    <a:pt x="452" y="58"/>
                  </a:lnTo>
                  <a:lnTo>
                    <a:pt x="468" y="63"/>
                  </a:lnTo>
                  <a:lnTo>
                    <a:pt x="477" y="77"/>
                  </a:lnTo>
                  <a:lnTo>
                    <a:pt x="477" y="89"/>
                  </a:lnTo>
                  <a:lnTo>
                    <a:pt x="492" y="104"/>
                  </a:lnTo>
                  <a:lnTo>
                    <a:pt x="485" y="112"/>
                  </a:lnTo>
                  <a:lnTo>
                    <a:pt x="492" y="124"/>
                  </a:lnTo>
                  <a:lnTo>
                    <a:pt x="511" y="128"/>
                  </a:lnTo>
                  <a:lnTo>
                    <a:pt x="523" y="125"/>
                  </a:lnTo>
                  <a:lnTo>
                    <a:pt x="528" y="137"/>
                  </a:lnTo>
                  <a:lnTo>
                    <a:pt x="535" y="141"/>
                  </a:lnTo>
                  <a:lnTo>
                    <a:pt x="545" y="140"/>
                  </a:lnTo>
                  <a:lnTo>
                    <a:pt x="545" y="152"/>
                  </a:lnTo>
                  <a:lnTo>
                    <a:pt x="557" y="157"/>
                  </a:lnTo>
                  <a:lnTo>
                    <a:pt x="563" y="152"/>
                  </a:lnTo>
                  <a:lnTo>
                    <a:pt x="578" y="160"/>
                  </a:lnTo>
                  <a:lnTo>
                    <a:pt x="590" y="181"/>
                  </a:lnTo>
                  <a:lnTo>
                    <a:pt x="602" y="195"/>
                  </a:lnTo>
                  <a:lnTo>
                    <a:pt x="590" y="214"/>
                  </a:lnTo>
                  <a:lnTo>
                    <a:pt x="605" y="216"/>
                  </a:lnTo>
                  <a:lnTo>
                    <a:pt x="606" y="224"/>
                  </a:lnTo>
                  <a:lnTo>
                    <a:pt x="620" y="227"/>
                  </a:lnTo>
                  <a:lnTo>
                    <a:pt x="635" y="222"/>
                  </a:lnTo>
                  <a:lnTo>
                    <a:pt x="651" y="236"/>
                  </a:lnTo>
                  <a:lnTo>
                    <a:pt x="654" y="265"/>
                  </a:lnTo>
                  <a:lnTo>
                    <a:pt x="643" y="275"/>
                  </a:lnTo>
                  <a:lnTo>
                    <a:pt x="646" y="286"/>
                  </a:lnTo>
                  <a:lnTo>
                    <a:pt x="660" y="294"/>
                  </a:lnTo>
                  <a:lnTo>
                    <a:pt x="669" y="293"/>
                  </a:lnTo>
                  <a:lnTo>
                    <a:pt x="676" y="305"/>
                  </a:lnTo>
                  <a:lnTo>
                    <a:pt x="697" y="299"/>
                  </a:lnTo>
                  <a:lnTo>
                    <a:pt x="713" y="303"/>
                  </a:lnTo>
                  <a:lnTo>
                    <a:pt x="721" y="294"/>
                  </a:lnTo>
                  <a:lnTo>
                    <a:pt x="733" y="301"/>
                  </a:lnTo>
                  <a:lnTo>
                    <a:pt x="750" y="297"/>
                  </a:lnTo>
                  <a:lnTo>
                    <a:pt x="755" y="305"/>
                  </a:lnTo>
                  <a:lnTo>
                    <a:pt x="786" y="301"/>
                  </a:lnTo>
                  <a:lnTo>
                    <a:pt x="793" y="289"/>
                  </a:lnTo>
                  <a:lnTo>
                    <a:pt x="813" y="291"/>
                  </a:lnTo>
                  <a:lnTo>
                    <a:pt x="828" y="271"/>
                  </a:lnTo>
                  <a:lnTo>
                    <a:pt x="842" y="265"/>
                  </a:lnTo>
                  <a:lnTo>
                    <a:pt x="845" y="273"/>
                  </a:lnTo>
                  <a:lnTo>
                    <a:pt x="854" y="270"/>
                  </a:lnTo>
                  <a:lnTo>
                    <a:pt x="857" y="275"/>
                  </a:lnTo>
                  <a:lnTo>
                    <a:pt x="869" y="274"/>
                  </a:lnTo>
                  <a:lnTo>
                    <a:pt x="869" y="286"/>
                  </a:lnTo>
                  <a:lnTo>
                    <a:pt x="880" y="279"/>
                  </a:lnTo>
                  <a:lnTo>
                    <a:pt x="890" y="290"/>
                  </a:lnTo>
                  <a:lnTo>
                    <a:pt x="920" y="290"/>
                  </a:lnTo>
                  <a:lnTo>
                    <a:pt x="926" y="282"/>
                  </a:lnTo>
                  <a:lnTo>
                    <a:pt x="939" y="281"/>
                  </a:lnTo>
                  <a:lnTo>
                    <a:pt x="940" y="273"/>
                  </a:lnTo>
                  <a:lnTo>
                    <a:pt x="952" y="277"/>
                  </a:lnTo>
                  <a:lnTo>
                    <a:pt x="960" y="274"/>
                  </a:lnTo>
                  <a:lnTo>
                    <a:pt x="966" y="282"/>
                  </a:lnTo>
                  <a:lnTo>
                    <a:pt x="978" y="285"/>
                  </a:lnTo>
                  <a:lnTo>
                    <a:pt x="994" y="305"/>
                  </a:lnTo>
                  <a:lnTo>
                    <a:pt x="1003" y="299"/>
                  </a:lnTo>
                  <a:lnTo>
                    <a:pt x="1021" y="309"/>
                  </a:lnTo>
                  <a:lnTo>
                    <a:pt x="1036" y="305"/>
                  </a:lnTo>
                  <a:lnTo>
                    <a:pt x="1031" y="313"/>
                  </a:lnTo>
                  <a:lnTo>
                    <a:pt x="1047" y="314"/>
                  </a:lnTo>
                  <a:lnTo>
                    <a:pt x="1047" y="321"/>
                  </a:lnTo>
                  <a:lnTo>
                    <a:pt x="1056" y="324"/>
                  </a:lnTo>
                  <a:lnTo>
                    <a:pt x="1058" y="329"/>
                  </a:lnTo>
                  <a:lnTo>
                    <a:pt x="1065" y="326"/>
                  </a:lnTo>
                  <a:lnTo>
                    <a:pt x="1071" y="333"/>
                  </a:lnTo>
                  <a:lnTo>
                    <a:pt x="978" y="464"/>
                  </a:lnTo>
                  <a:lnTo>
                    <a:pt x="1003" y="476"/>
                  </a:lnTo>
                  <a:lnTo>
                    <a:pt x="1027" y="466"/>
                  </a:lnTo>
                  <a:lnTo>
                    <a:pt x="1050" y="482"/>
                  </a:lnTo>
                  <a:lnTo>
                    <a:pt x="1053" y="498"/>
                  </a:lnTo>
                  <a:lnTo>
                    <a:pt x="1085" y="519"/>
                  </a:lnTo>
                  <a:lnTo>
                    <a:pt x="1080" y="529"/>
                  </a:lnTo>
                  <a:lnTo>
                    <a:pt x="1071" y="534"/>
                  </a:lnTo>
                  <a:lnTo>
                    <a:pt x="1064" y="526"/>
                  </a:lnTo>
                  <a:lnTo>
                    <a:pt x="1049" y="533"/>
                  </a:lnTo>
                  <a:lnTo>
                    <a:pt x="1034" y="523"/>
                  </a:lnTo>
                  <a:lnTo>
                    <a:pt x="1033" y="509"/>
                  </a:lnTo>
                  <a:lnTo>
                    <a:pt x="1018" y="509"/>
                  </a:lnTo>
                  <a:lnTo>
                    <a:pt x="1009" y="517"/>
                  </a:lnTo>
                  <a:lnTo>
                    <a:pt x="1003" y="509"/>
                  </a:lnTo>
                  <a:lnTo>
                    <a:pt x="995" y="515"/>
                  </a:lnTo>
                  <a:lnTo>
                    <a:pt x="990" y="506"/>
                  </a:lnTo>
                  <a:lnTo>
                    <a:pt x="982" y="514"/>
                  </a:lnTo>
                  <a:lnTo>
                    <a:pt x="964" y="510"/>
                  </a:lnTo>
                  <a:lnTo>
                    <a:pt x="942" y="538"/>
                  </a:lnTo>
                  <a:lnTo>
                    <a:pt x="932" y="535"/>
                  </a:lnTo>
                  <a:lnTo>
                    <a:pt x="899" y="538"/>
                  </a:lnTo>
                  <a:lnTo>
                    <a:pt x="896" y="546"/>
                  </a:lnTo>
                  <a:lnTo>
                    <a:pt x="875" y="545"/>
                  </a:lnTo>
                  <a:lnTo>
                    <a:pt x="862" y="551"/>
                  </a:lnTo>
                  <a:lnTo>
                    <a:pt x="816" y="556"/>
                  </a:lnTo>
                  <a:lnTo>
                    <a:pt x="767" y="586"/>
                  </a:lnTo>
                  <a:lnTo>
                    <a:pt x="758" y="585"/>
                  </a:lnTo>
                  <a:lnTo>
                    <a:pt x="746" y="590"/>
                  </a:lnTo>
                  <a:lnTo>
                    <a:pt x="744" y="602"/>
                  </a:lnTo>
                  <a:lnTo>
                    <a:pt x="716" y="616"/>
                  </a:lnTo>
                  <a:lnTo>
                    <a:pt x="715" y="624"/>
                  </a:lnTo>
                  <a:lnTo>
                    <a:pt x="694" y="623"/>
                  </a:lnTo>
                  <a:lnTo>
                    <a:pt x="675" y="632"/>
                  </a:lnTo>
                  <a:lnTo>
                    <a:pt x="678" y="649"/>
                  </a:lnTo>
                  <a:lnTo>
                    <a:pt x="666" y="674"/>
                  </a:lnTo>
                  <a:lnTo>
                    <a:pt x="669" y="694"/>
                  </a:lnTo>
                  <a:lnTo>
                    <a:pt x="646" y="722"/>
                  </a:lnTo>
                  <a:lnTo>
                    <a:pt x="630" y="747"/>
                  </a:lnTo>
                  <a:lnTo>
                    <a:pt x="632" y="759"/>
                  </a:lnTo>
                  <a:lnTo>
                    <a:pt x="646" y="787"/>
                  </a:lnTo>
                  <a:lnTo>
                    <a:pt x="635" y="809"/>
                  </a:lnTo>
                  <a:lnTo>
                    <a:pt x="615" y="809"/>
                  </a:lnTo>
                  <a:lnTo>
                    <a:pt x="571" y="837"/>
                  </a:lnTo>
                  <a:lnTo>
                    <a:pt x="560" y="849"/>
                  </a:lnTo>
                  <a:lnTo>
                    <a:pt x="553" y="872"/>
                  </a:lnTo>
                  <a:lnTo>
                    <a:pt x="568" y="903"/>
                  </a:lnTo>
                  <a:lnTo>
                    <a:pt x="550" y="903"/>
                  </a:lnTo>
                  <a:lnTo>
                    <a:pt x="542" y="910"/>
                  </a:lnTo>
                  <a:lnTo>
                    <a:pt x="531" y="908"/>
                  </a:lnTo>
                  <a:lnTo>
                    <a:pt x="535" y="916"/>
                  </a:lnTo>
                  <a:lnTo>
                    <a:pt x="534" y="927"/>
                  </a:lnTo>
                  <a:lnTo>
                    <a:pt x="522" y="927"/>
                  </a:lnTo>
                  <a:lnTo>
                    <a:pt x="492" y="914"/>
                  </a:lnTo>
                  <a:lnTo>
                    <a:pt x="473" y="914"/>
                  </a:lnTo>
                  <a:lnTo>
                    <a:pt x="453" y="900"/>
                  </a:lnTo>
                  <a:lnTo>
                    <a:pt x="443" y="906"/>
                  </a:lnTo>
                  <a:lnTo>
                    <a:pt x="450" y="935"/>
                  </a:lnTo>
                  <a:lnTo>
                    <a:pt x="447" y="959"/>
                  </a:lnTo>
                  <a:lnTo>
                    <a:pt x="440" y="967"/>
                  </a:lnTo>
                  <a:lnTo>
                    <a:pt x="433" y="983"/>
                  </a:lnTo>
                  <a:lnTo>
                    <a:pt x="385" y="991"/>
                  </a:lnTo>
                  <a:lnTo>
                    <a:pt x="367" y="1005"/>
                  </a:lnTo>
                  <a:lnTo>
                    <a:pt x="342" y="1001"/>
                  </a:lnTo>
                  <a:lnTo>
                    <a:pt x="338" y="1013"/>
                  </a:lnTo>
                  <a:lnTo>
                    <a:pt x="326" y="1014"/>
                  </a:lnTo>
                  <a:lnTo>
                    <a:pt x="318" y="1021"/>
                  </a:lnTo>
                  <a:lnTo>
                    <a:pt x="333" y="1041"/>
                  </a:lnTo>
                  <a:lnTo>
                    <a:pt x="326" y="1048"/>
                  </a:lnTo>
                  <a:lnTo>
                    <a:pt x="305" y="1033"/>
                  </a:lnTo>
                  <a:lnTo>
                    <a:pt x="299" y="1042"/>
                  </a:lnTo>
                  <a:lnTo>
                    <a:pt x="285" y="1048"/>
                  </a:lnTo>
                  <a:lnTo>
                    <a:pt x="272" y="1061"/>
                  </a:lnTo>
                  <a:lnTo>
                    <a:pt x="257" y="1065"/>
                  </a:lnTo>
                  <a:lnTo>
                    <a:pt x="266" y="1032"/>
                  </a:lnTo>
                  <a:lnTo>
                    <a:pt x="283" y="1015"/>
                  </a:lnTo>
                  <a:lnTo>
                    <a:pt x="283" y="995"/>
                  </a:lnTo>
                  <a:lnTo>
                    <a:pt x="265" y="967"/>
                  </a:lnTo>
                  <a:lnTo>
                    <a:pt x="244" y="926"/>
                  </a:lnTo>
                  <a:lnTo>
                    <a:pt x="238" y="900"/>
                  </a:lnTo>
                  <a:lnTo>
                    <a:pt x="241" y="876"/>
                  </a:lnTo>
                  <a:lnTo>
                    <a:pt x="234" y="863"/>
                  </a:lnTo>
                  <a:lnTo>
                    <a:pt x="242" y="847"/>
                  </a:lnTo>
                  <a:lnTo>
                    <a:pt x="251" y="836"/>
                  </a:lnTo>
                  <a:lnTo>
                    <a:pt x="268" y="833"/>
                  </a:lnTo>
                  <a:lnTo>
                    <a:pt x="283" y="838"/>
                  </a:lnTo>
                  <a:lnTo>
                    <a:pt x="302" y="857"/>
                  </a:lnTo>
                  <a:lnTo>
                    <a:pt x="321" y="830"/>
                  </a:lnTo>
                  <a:lnTo>
                    <a:pt x="320" y="798"/>
                  </a:lnTo>
                  <a:lnTo>
                    <a:pt x="323" y="775"/>
                  </a:lnTo>
                  <a:lnTo>
                    <a:pt x="300" y="758"/>
                  </a:lnTo>
                  <a:lnTo>
                    <a:pt x="269" y="753"/>
                  </a:lnTo>
                  <a:lnTo>
                    <a:pt x="234" y="755"/>
                  </a:lnTo>
                  <a:lnTo>
                    <a:pt x="210" y="734"/>
                  </a:lnTo>
                  <a:lnTo>
                    <a:pt x="199" y="729"/>
                  </a:lnTo>
                  <a:lnTo>
                    <a:pt x="176" y="745"/>
                  </a:lnTo>
                  <a:lnTo>
                    <a:pt x="159" y="747"/>
                  </a:lnTo>
                  <a:lnTo>
                    <a:pt x="147" y="737"/>
                  </a:lnTo>
                  <a:lnTo>
                    <a:pt x="140" y="716"/>
                  </a:lnTo>
                  <a:lnTo>
                    <a:pt x="122" y="704"/>
                  </a:lnTo>
                  <a:lnTo>
                    <a:pt x="86" y="702"/>
                  </a:lnTo>
                  <a:lnTo>
                    <a:pt x="73" y="696"/>
                  </a:lnTo>
                  <a:lnTo>
                    <a:pt x="64" y="682"/>
                  </a:lnTo>
                  <a:lnTo>
                    <a:pt x="43" y="679"/>
                  </a:lnTo>
                  <a:lnTo>
                    <a:pt x="24" y="670"/>
                  </a:lnTo>
                  <a:lnTo>
                    <a:pt x="23" y="660"/>
                  </a:lnTo>
                  <a:lnTo>
                    <a:pt x="9" y="639"/>
                  </a:lnTo>
                  <a:lnTo>
                    <a:pt x="11" y="616"/>
                  </a:lnTo>
                  <a:lnTo>
                    <a:pt x="5" y="585"/>
                  </a:lnTo>
                  <a:lnTo>
                    <a:pt x="26" y="566"/>
                  </a:lnTo>
                  <a:lnTo>
                    <a:pt x="33" y="547"/>
                  </a:lnTo>
                  <a:lnTo>
                    <a:pt x="29" y="523"/>
                  </a:lnTo>
                  <a:lnTo>
                    <a:pt x="37" y="489"/>
                  </a:lnTo>
                  <a:lnTo>
                    <a:pt x="23" y="458"/>
                  </a:lnTo>
                  <a:lnTo>
                    <a:pt x="20" y="436"/>
                  </a:lnTo>
                  <a:lnTo>
                    <a:pt x="5" y="405"/>
                  </a:lnTo>
                  <a:lnTo>
                    <a:pt x="0" y="364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xmlns="" id="{F775361F-A47C-42AF-A0D0-155BF0116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" y="1891"/>
              <a:ext cx="383" cy="261"/>
            </a:xfrm>
            <a:custGeom>
              <a:avLst/>
              <a:gdLst>
                <a:gd name="T0" fmla="*/ 185 w 383"/>
                <a:gd name="T1" fmla="*/ 42 h 261"/>
                <a:gd name="T2" fmla="*/ 193 w 383"/>
                <a:gd name="T3" fmla="*/ 78 h 261"/>
                <a:gd name="T4" fmla="*/ 208 w 383"/>
                <a:gd name="T5" fmla="*/ 105 h 261"/>
                <a:gd name="T6" fmla="*/ 226 w 383"/>
                <a:gd name="T7" fmla="*/ 133 h 261"/>
                <a:gd name="T8" fmla="*/ 276 w 383"/>
                <a:gd name="T9" fmla="*/ 109 h 261"/>
                <a:gd name="T10" fmla="*/ 335 w 383"/>
                <a:gd name="T11" fmla="*/ 43 h 261"/>
                <a:gd name="T12" fmla="*/ 368 w 383"/>
                <a:gd name="T13" fmla="*/ 28 h 261"/>
                <a:gd name="T14" fmla="*/ 383 w 383"/>
                <a:gd name="T15" fmla="*/ 46 h 261"/>
                <a:gd name="T16" fmla="*/ 365 w 383"/>
                <a:gd name="T17" fmla="*/ 78 h 261"/>
                <a:gd name="T18" fmla="*/ 364 w 383"/>
                <a:gd name="T19" fmla="*/ 103 h 261"/>
                <a:gd name="T20" fmla="*/ 380 w 383"/>
                <a:gd name="T21" fmla="*/ 158 h 261"/>
                <a:gd name="T22" fmla="*/ 319 w 383"/>
                <a:gd name="T23" fmla="*/ 179 h 261"/>
                <a:gd name="T24" fmla="*/ 270 w 383"/>
                <a:gd name="T25" fmla="*/ 188 h 261"/>
                <a:gd name="T26" fmla="*/ 203 w 383"/>
                <a:gd name="T27" fmla="*/ 200 h 261"/>
                <a:gd name="T28" fmla="*/ 214 w 383"/>
                <a:gd name="T29" fmla="*/ 247 h 261"/>
                <a:gd name="T30" fmla="*/ 175 w 383"/>
                <a:gd name="T31" fmla="*/ 247 h 261"/>
                <a:gd name="T32" fmla="*/ 137 w 383"/>
                <a:gd name="T33" fmla="*/ 235 h 261"/>
                <a:gd name="T34" fmla="*/ 83 w 383"/>
                <a:gd name="T35" fmla="*/ 261 h 261"/>
                <a:gd name="T36" fmla="*/ 70 w 383"/>
                <a:gd name="T37" fmla="*/ 247 h 261"/>
                <a:gd name="T38" fmla="*/ 56 w 383"/>
                <a:gd name="T39" fmla="*/ 241 h 261"/>
                <a:gd name="T40" fmla="*/ 59 w 383"/>
                <a:gd name="T41" fmla="*/ 217 h 261"/>
                <a:gd name="T42" fmla="*/ 50 w 383"/>
                <a:gd name="T43" fmla="*/ 196 h 261"/>
                <a:gd name="T44" fmla="*/ 36 w 383"/>
                <a:gd name="T45" fmla="*/ 172 h 261"/>
                <a:gd name="T46" fmla="*/ 50 w 383"/>
                <a:gd name="T47" fmla="*/ 146 h 261"/>
                <a:gd name="T48" fmla="*/ 65 w 383"/>
                <a:gd name="T49" fmla="*/ 119 h 261"/>
                <a:gd name="T50" fmla="*/ 59 w 383"/>
                <a:gd name="T51" fmla="*/ 91 h 261"/>
                <a:gd name="T52" fmla="*/ 13 w 383"/>
                <a:gd name="T53" fmla="*/ 51 h 261"/>
                <a:gd name="T54" fmla="*/ 24 w 383"/>
                <a:gd name="T55" fmla="*/ 22 h 261"/>
                <a:gd name="T56" fmla="*/ 42 w 383"/>
                <a:gd name="T57" fmla="*/ 18 h 261"/>
                <a:gd name="T58" fmla="*/ 62 w 383"/>
                <a:gd name="T59" fmla="*/ 27 h 261"/>
                <a:gd name="T60" fmla="*/ 101 w 383"/>
                <a:gd name="T61" fmla="*/ 28 h 261"/>
                <a:gd name="T62" fmla="*/ 134 w 383"/>
                <a:gd name="T63" fmla="*/ 19 h 261"/>
                <a:gd name="T64" fmla="*/ 139 w 383"/>
                <a:gd name="T65" fmla="*/ 0 h 261"/>
                <a:gd name="T66" fmla="*/ 159 w 383"/>
                <a:gd name="T67" fmla="*/ 43 h 261"/>
                <a:gd name="T68" fmla="*/ 175 w 383"/>
                <a:gd name="T69" fmla="*/ 3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3" h="261">
                  <a:moveTo>
                    <a:pt x="184" y="31"/>
                  </a:moveTo>
                  <a:lnTo>
                    <a:pt x="185" y="42"/>
                  </a:lnTo>
                  <a:lnTo>
                    <a:pt x="191" y="51"/>
                  </a:lnTo>
                  <a:lnTo>
                    <a:pt x="193" y="78"/>
                  </a:lnTo>
                  <a:lnTo>
                    <a:pt x="208" y="86"/>
                  </a:lnTo>
                  <a:lnTo>
                    <a:pt x="208" y="105"/>
                  </a:lnTo>
                  <a:lnTo>
                    <a:pt x="223" y="117"/>
                  </a:lnTo>
                  <a:lnTo>
                    <a:pt x="226" y="133"/>
                  </a:lnTo>
                  <a:lnTo>
                    <a:pt x="257" y="113"/>
                  </a:lnTo>
                  <a:lnTo>
                    <a:pt x="276" y="109"/>
                  </a:lnTo>
                  <a:lnTo>
                    <a:pt x="307" y="58"/>
                  </a:lnTo>
                  <a:lnTo>
                    <a:pt x="335" y="43"/>
                  </a:lnTo>
                  <a:lnTo>
                    <a:pt x="343" y="32"/>
                  </a:lnTo>
                  <a:lnTo>
                    <a:pt x="368" y="28"/>
                  </a:lnTo>
                  <a:lnTo>
                    <a:pt x="380" y="35"/>
                  </a:lnTo>
                  <a:lnTo>
                    <a:pt x="383" y="46"/>
                  </a:lnTo>
                  <a:lnTo>
                    <a:pt x="368" y="55"/>
                  </a:lnTo>
                  <a:lnTo>
                    <a:pt x="365" y="78"/>
                  </a:lnTo>
                  <a:lnTo>
                    <a:pt x="359" y="86"/>
                  </a:lnTo>
                  <a:lnTo>
                    <a:pt x="364" y="103"/>
                  </a:lnTo>
                  <a:lnTo>
                    <a:pt x="356" y="124"/>
                  </a:lnTo>
                  <a:lnTo>
                    <a:pt x="380" y="158"/>
                  </a:lnTo>
                  <a:lnTo>
                    <a:pt x="350" y="172"/>
                  </a:lnTo>
                  <a:lnTo>
                    <a:pt x="319" y="179"/>
                  </a:lnTo>
                  <a:lnTo>
                    <a:pt x="294" y="175"/>
                  </a:lnTo>
                  <a:lnTo>
                    <a:pt x="270" y="188"/>
                  </a:lnTo>
                  <a:lnTo>
                    <a:pt x="237" y="188"/>
                  </a:lnTo>
                  <a:lnTo>
                    <a:pt x="203" y="200"/>
                  </a:lnTo>
                  <a:lnTo>
                    <a:pt x="205" y="226"/>
                  </a:lnTo>
                  <a:lnTo>
                    <a:pt x="214" y="247"/>
                  </a:lnTo>
                  <a:lnTo>
                    <a:pt x="190" y="255"/>
                  </a:lnTo>
                  <a:lnTo>
                    <a:pt x="175" y="247"/>
                  </a:lnTo>
                  <a:lnTo>
                    <a:pt x="145" y="249"/>
                  </a:lnTo>
                  <a:lnTo>
                    <a:pt x="137" y="235"/>
                  </a:lnTo>
                  <a:lnTo>
                    <a:pt x="101" y="239"/>
                  </a:lnTo>
                  <a:lnTo>
                    <a:pt x="83" y="261"/>
                  </a:lnTo>
                  <a:lnTo>
                    <a:pt x="70" y="259"/>
                  </a:lnTo>
                  <a:lnTo>
                    <a:pt x="70" y="247"/>
                  </a:lnTo>
                  <a:lnTo>
                    <a:pt x="56" y="247"/>
                  </a:lnTo>
                  <a:lnTo>
                    <a:pt x="56" y="241"/>
                  </a:lnTo>
                  <a:lnTo>
                    <a:pt x="52" y="229"/>
                  </a:lnTo>
                  <a:lnTo>
                    <a:pt x="59" y="217"/>
                  </a:lnTo>
                  <a:lnTo>
                    <a:pt x="46" y="214"/>
                  </a:lnTo>
                  <a:lnTo>
                    <a:pt x="50" y="196"/>
                  </a:lnTo>
                  <a:lnTo>
                    <a:pt x="43" y="194"/>
                  </a:lnTo>
                  <a:lnTo>
                    <a:pt x="36" y="172"/>
                  </a:lnTo>
                  <a:lnTo>
                    <a:pt x="52" y="155"/>
                  </a:lnTo>
                  <a:lnTo>
                    <a:pt x="50" y="146"/>
                  </a:lnTo>
                  <a:lnTo>
                    <a:pt x="58" y="139"/>
                  </a:lnTo>
                  <a:lnTo>
                    <a:pt x="65" y="119"/>
                  </a:lnTo>
                  <a:lnTo>
                    <a:pt x="80" y="103"/>
                  </a:lnTo>
                  <a:lnTo>
                    <a:pt x="59" y="91"/>
                  </a:lnTo>
                  <a:lnTo>
                    <a:pt x="31" y="79"/>
                  </a:lnTo>
                  <a:lnTo>
                    <a:pt x="13" y="51"/>
                  </a:lnTo>
                  <a:lnTo>
                    <a:pt x="0" y="22"/>
                  </a:lnTo>
                  <a:lnTo>
                    <a:pt x="24" y="22"/>
                  </a:lnTo>
                  <a:lnTo>
                    <a:pt x="33" y="18"/>
                  </a:lnTo>
                  <a:lnTo>
                    <a:pt x="42" y="18"/>
                  </a:lnTo>
                  <a:lnTo>
                    <a:pt x="42" y="30"/>
                  </a:lnTo>
                  <a:lnTo>
                    <a:pt x="62" y="27"/>
                  </a:lnTo>
                  <a:lnTo>
                    <a:pt x="76" y="22"/>
                  </a:lnTo>
                  <a:lnTo>
                    <a:pt x="101" y="28"/>
                  </a:lnTo>
                  <a:lnTo>
                    <a:pt x="128" y="30"/>
                  </a:lnTo>
                  <a:lnTo>
                    <a:pt x="134" y="19"/>
                  </a:lnTo>
                  <a:lnTo>
                    <a:pt x="131" y="3"/>
                  </a:lnTo>
                  <a:lnTo>
                    <a:pt x="139" y="0"/>
                  </a:lnTo>
                  <a:lnTo>
                    <a:pt x="151" y="19"/>
                  </a:lnTo>
                  <a:lnTo>
                    <a:pt x="159" y="43"/>
                  </a:lnTo>
                  <a:lnTo>
                    <a:pt x="169" y="47"/>
                  </a:lnTo>
                  <a:lnTo>
                    <a:pt x="175" y="30"/>
                  </a:lnTo>
                  <a:lnTo>
                    <a:pt x="184" y="31"/>
                  </a:lnTo>
                  <a:close/>
                </a:path>
              </a:pathLst>
            </a:custGeom>
            <a:solidFill>
              <a:srgbClr val="BF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xmlns="" id="{97CAA2DE-E683-4838-BEFF-10339DC85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" y="1891"/>
              <a:ext cx="383" cy="261"/>
            </a:xfrm>
            <a:custGeom>
              <a:avLst/>
              <a:gdLst>
                <a:gd name="T0" fmla="*/ 185 w 383"/>
                <a:gd name="T1" fmla="*/ 42 h 261"/>
                <a:gd name="T2" fmla="*/ 193 w 383"/>
                <a:gd name="T3" fmla="*/ 78 h 261"/>
                <a:gd name="T4" fmla="*/ 208 w 383"/>
                <a:gd name="T5" fmla="*/ 105 h 261"/>
                <a:gd name="T6" fmla="*/ 226 w 383"/>
                <a:gd name="T7" fmla="*/ 133 h 261"/>
                <a:gd name="T8" fmla="*/ 276 w 383"/>
                <a:gd name="T9" fmla="*/ 109 h 261"/>
                <a:gd name="T10" fmla="*/ 335 w 383"/>
                <a:gd name="T11" fmla="*/ 43 h 261"/>
                <a:gd name="T12" fmla="*/ 368 w 383"/>
                <a:gd name="T13" fmla="*/ 28 h 261"/>
                <a:gd name="T14" fmla="*/ 383 w 383"/>
                <a:gd name="T15" fmla="*/ 46 h 261"/>
                <a:gd name="T16" fmla="*/ 365 w 383"/>
                <a:gd name="T17" fmla="*/ 78 h 261"/>
                <a:gd name="T18" fmla="*/ 364 w 383"/>
                <a:gd name="T19" fmla="*/ 103 h 261"/>
                <a:gd name="T20" fmla="*/ 380 w 383"/>
                <a:gd name="T21" fmla="*/ 158 h 261"/>
                <a:gd name="T22" fmla="*/ 319 w 383"/>
                <a:gd name="T23" fmla="*/ 179 h 261"/>
                <a:gd name="T24" fmla="*/ 270 w 383"/>
                <a:gd name="T25" fmla="*/ 188 h 261"/>
                <a:gd name="T26" fmla="*/ 203 w 383"/>
                <a:gd name="T27" fmla="*/ 200 h 261"/>
                <a:gd name="T28" fmla="*/ 214 w 383"/>
                <a:gd name="T29" fmla="*/ 247 h 261"/>
                <a:gd name="T30" fmla="*/ 175 w 383"/>
                <a:gd name="T31" fmla="*/ 247 h 261"/>
                <a:gd name="T32" fmla="*/ 137 w 383"/>
                <a:gd name="T33" fmla="*/ 235 h 261"/>
                <a:gd name="T34" fmla="*/ 83 w 383"/>
                <a:gd name="T35" fmla="*/ 261 h 261"/>
                <a:gd name="T36" fmla="*/ 70 w 383"/>
                <a:gd name="T37" fmla="*/ 247 h 261"/>
                <a:gd name="T38" fmla="*/ 56 w 383"/>
                <a:gd name="T39" fmla="*/ 241 h 261"/>
                <a:gd name="T40" fmla="*/ 59 w 383"/>
                <a:gd name="T41" fmla="*/ 217 h 261"/>
                <a:gd name="T42" fmla="*/ 50 w 383"/>
                <a:gd name="T43" fmla="*/ 196 h 261"/>
                <a:gd name="T44" fmla="*/ 36 w 383"/>
                <a:gd name="T45" fmla="*/ 172 h 261"/>
                <a:gd name="T46" fmla="*/ 50 w 383"/>
                <a:gd name="T47" fmla="*/ 146 h 261"/>
                <a:gd name="T48" fmla="*/ 65 w 383"/>
                <a:gd name="T49" fmla="*/ 119 h 261"/>
                <a:gd name="T50" fmla="*/ 59 w 383"/>
                <a:gd name="T51" fmla="*/ 91 h 261"/>
                <a:gd name="T52" fmla="*/ 13 w 383"/>
                <a:gd name="T53" fmla="*/ 51 h 261"/>
                <a:gd name="T54" fmla="*/ 24 w 383"/>
                <a:gd name="T55" fmla="*/ 22 h 261"/>
                <a:gd name="T56" fmla="*/ 42 w 383"/>
                <a:gd name="T57" fmla="*/ 18 h 261"/>
                <a:gd name="T58" fmla="*/ 62 w 383"/>
                <a:gd name="T59" fmla="*/ 27 h 261"/>
                <a:gd name="T60" fmla="*/ 101 w 383"/>
                <a:gd name="T61" fmla="*/ 28 h 261"/>
                <a:gd name="T62" fmla="*/ 134 w 383"/>
                <a:gd name="T63" fmla="*/ 19 h 261"/>
                <a:gd name="T64" fmla="*/ 139 w 383"/>
                <a:gd name="T65" fmla="*/ 0 h 261"/>
                <a:gd name="T66" fmla="*/ 159 w 383"/>
                <a:gd name="T67" fmla="*/ 43 h 261"/>
                <a:gd name="T68" fmla="*/ 175 w 383"/>
                <a:gd name="T69" fmla="*/ 3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3" h="261">
                  <a:moveTo>
                    <a:pt x="184" y="31"/>
                  </a:moveTo>
                  <a:lnTo>
                    <a:pt x="185" y="42"/>
                  </a:lnTo>
                  <a:lnTo>
                    <a:pt x="191" y="51"/>
                  </a:lnTo>
                  <a:lnTo>
                    <a:pt x="193" y="78"/>
                  </a:lnTo>
                  <a:lnTo>
                    <a:pt x="208" y="86"/>
                  </a:lnTo>
                  <a:lnTo>
                    <a:pt x="208" y="105"/>
                  </a:lnTo>
                  <a:lnTo>
                    <a:pt x="223" y="117"/>
                  </a:lnTo>
                  <a:lnTo>
                    <a:pt x="226" y="133"/>
                  </a:lnTo>
                  <a:lnTo>
                    <a:pt x="257" y="113"/>
                  </a:lnTo>
                  <a:lnTo>
                    <a:pt x="276" y="109"/>
                  </a:lnTo>
                  <a:lnTo>
                    <a:pt x="307" y="58"/>
                  </a:lnTo>
                  <a:lnTo>
                    <a:pt x="335" y="43"/>
                  </a:lnTo>
                  <a:lnTo>
                    <a:pt x="343" y="32"/>
                  </a:lnTo>
                  <a:lnTo>
                    <a:pt x="368" y="28"/>
                  </a:lnTo>
                  <a:lnTo>
                    <a:pt x="380" y="35"/>
                  </a:lnTo>
                  <a:lnTo>
                    <a:pt x="383" y="46"/>
                  </a:lnTo>
                  <a:lnTo>
                    <a:pt x="368" y="55"/>
                  </a:lnTo>
                  <a:lnTo>
                    <a:pt x="365" y="78"/>
                  </a:lnTo>
                  <a:lnTo>
                    <a:pt x="359" y="86"/>
                  </a:lnTo>
                  <a:lnTo>
                    <a:pt x="364" y="103"/>
                  </a:lnTo>
                  <a:lnTo>
                    <a:pt x="356" y="124"/>
                  </a:lnTo>
                  <a:lnTo>
                    <a:pt x="380" y="158"/>
                  </a:lnTo>
                  <a:lnTo>
                    <a:pt x="350" y="172"/>
                  </a:lnTo>
                  <a:lnTo>
                    <a:pt x="319" y="179"/>
                  </a:lnTo>
                  <a:lnTo>
                    <a:pt x="294" y="175"/>
                  </a:lnTo>
                  <a:lnTo>
                    <a:pt x="270" y="188"/>
                  </a:lnTo>
                  <a:lnTo>
                    <a:pt x="237" y="188"/>
                  </a:lnTo>
                  <a:lnTo>
                    <a:pt x="203" y="200"/>
                  </a:lnTo>
                  <a:lnTo>
                    <a:pt x="205" y="226"/>
                  </a:lnTo>
                  <a:lnTo>
                    <a:pt x="214" y="247"/>
                  </a:lnTo>
                  <a:lnTo>
                    <a:pt x="190" y="255"/>
                  </a:lnTo>
                  <a:lnTo>
                    <a:pt x="175" y="247"/>
                  </a:lnTo>
                  <a:lnTo>
                    <a:pt x="145" y="249"/>
                  </a:lnTo>
                  <a:lnTo>
                    <a:pt x="137" y="235"/>
                  </a:lnTo>
                  <a:lnTo>
                    <a:pt x="101" y="239"/>
                  </a:lnTo>
                  <a:lnTo>
                    <a:pt x="83" y="261"/>
                  </a:lnTo>
                  <a:lnTo>
                    <a:pt x="70" y="259"/>
                  </a:lnTo>
                  <a:lnTo>
                    <a:pt x="70" y="247"/>
                  </a:lnTo>
                  <a:lnTo>
                    <a:pt x="56" y="247"/>
                  </a:lnTo>
                  <a:lnTo>
                    <a:pt x="56" y="241"/>
                  </a:lnTo>
                  <a:lnTo>
                    <a:pt x="52" y="229"/>
                  </a:lnTo>
                  <a:lnTo>
                    <a:pt x="59" y="217"/>
                  </a:lnTo>
                  <a:lnTo>
                    <a:pt x="46" y="214"/>
                  </a:lnTo>
                  <a:lnTo>
                    <a:pt x="50" y="196"/>
                  </a:lnTo>
                  <a:lnTo>
                    <a:pt x="43" y="194"/>
                  </a:lnTo>
                  <a:lnTo>
                    <a:pt x="36" y="172"/>
                  </a:lnTo>
                  <a:lnTo>
                    <a:pt x="52" y="155"/>
                  </a:lnTo>
                  <a:lnTo>
                    <a:pt x="50" y="146"/>
                  </a:lnTo>
                  <a:lnTo>
                    <a:pt x="58" y="139"/>
                  </a:lnTo>
                  <a:lnTo>
                    <a:pt x="65" y="119"/>
                  </a:lnTo>
                  <a:lnTo>
                    <a:pt x="80" y="103"/>
                  </a:lnTo>
                  <a:lnTo>
                    <a:pt x="59" y="91"/>
                  </a:lnTo>
                  <a:lnTo>
                    <a:pt x="31" y="79"/>
                  </a:lnTo>
                  <a:lnTo>
                    <a:pt x="13" y="51"/>
                  </a:lnTo>
                  <a:lnTo>
                    <a:pt x="0" y="22"/>
                  </a:lnTo>
                  <a:lnTo>
                    <a:pt x="24" y="22"/>
                  </a:lnTo>
                  <a:lnTo>
                    <a:pt x="33" y="18"/>
                  </a:lnTo>
                  <a:lnTo>
                    <a:pt x="42" y="18"/>
                  </a:lnTo>
                  <a:lnTo>
                    <a:pt x="42" y="30"/>
                  </a:lnTo>
                  <a:lnTo>
                    <a:pt x="62" y="27"/>
                  </a:lnTo>
                  <a:lnTo>
                    <a:pt x="76" y="22"/>
                  </a:lnTo>
                  <a:lnTo>
                    <a:pt x="101" y="28"/>
                  </a:lnTo>
                  <a:lnTo>
                    <a:pt x="128" y="30"/>
                  </a:lnTo>
                  <a:lnTo>
                    <a:pt x="134" y="19"/>
                  </a:lnTo>
                  <a:lnTo>
                    <a:pt x="131" y="3"/>
                  </a:lnTo>
                  <a:lnTo>
                    <a:pt x="139" y="0"/>
                  </a:lnTo>
                  <a:lnTo>
                    <a:pt x="151" y="19"/>
                  </a:lnTo>
                  <a:lnTo>
                    <a:pt x="159" y="43"/>
                  </a:lnTo>
                  <a:lnTo>
                    <a:pt x="169" y="47"/>
                  </a:lnTo>
                  <a:lnTo>
                    <a:pt x="175" y="30"/>
                  </a:lnTo>
                  <a:lnTo>
                    <a:pt x="184" y="31"/>
                  </a:lnTo>
                  <a:close/>
                </a:path>
              </a:pathLst>
            </a:custGeom>
            <a:solidFill>
              <a:srgbClr val="00A792"/>
            </a:solidFill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xmlns="" id="{223B41F7-EAD4-4B51-A730-C75474F3A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2049"/>
              <a:ext cx="352" cy="185"/>
            </a:xfrm>
            <a:custGeom>
              <a:avLst/>
              <a:gdLst>
                <a:gd name="T0" fmla="*/ 297 w 352"/>
                <a:gd name="T1" fmla="*/ 0 h 185"/>
                <a:gd name="T2" fmla="*/ 312 w 352"/>
                <a:gd name="T3" fmla="*/ 25 h 185"/>
                <a:gd name="T4" fmla="*/ 312 w 352"/>
                <a:gd name="T5" fmla="*/ 37 h 185"/>
                <a:gd name="T6" fmla="*/ 326 w 352"/>
                <a:gd name="T7" fmla="*/ 61 h 185"/>
                <a:gd name="T8" fmla="*/ 320 w 352"/>
                <a:gd name="T9" fmla="*/ 82 h 185"/>
                <a:gd name="T10" fmla="*/ 333 w 352"/>
                <a:gd name="T11" fmla="*/ 106 h 185"/>
                <a:gd name="T12" fmla="*/ 352 w 352"/>
                <a:gd name="T13" fmla="*/ 114 h 185"/>
                <a:gd name="T14" fmla="*/ 339 w 352"/>
                <a:gd name="T15" fmla="*/ 120 h 185"/>
                <a:gd name="T16" fmla="*/ 315 w 352"/>
                <a:gd name="T17" fmla="*/ 143 h 185"/>
                <a:gd name="T18" fmla="*/ 305 w 352"/>
                <a:gd name="T19" fmla="*/ 150 h 185"/>
                <a:gd name="T20" fmla="*/ 271 w 352"/>
                <a:gd name="T21" fmla="*/ 148 h 185"/>
                <a:gd name="T22" fmla="*/ 253 w 352"/>
                <a:gd name="T23" fmla="*/ 142 h 185"/>
                <a:gd name="T24" fmla="*/ 232 w 352"/>
                <a:gd name="T25" fmla="*/ 126 h 185"/>
                <a:gd name="T26" fmla="*/ 220 w 352"/>
                <a:gd name="T27" fmla="*/ 138 h 185"/>
                <a:gd name="T28" fmla="*/ 205 w 352"/>
                <a:gd name="T29" fmla="*/ 138 h 185"/>
                <a:gd name="T30" fmla="*/ 189 w 352"/>
                <a:gd name="T31" fmla="*/ 144 h 185"/>
                <a:gd name="T32" fmla="*/ 170 w 352"/>
                <a:gd name="T33" fmla="*/ 143 h 185"/>
                <a:gd name="T34" fmla="*/ 136 w 352"/>
                <a:gd name="T35" fmla="*/ 155 h 185"/>
                <a:gd name="T36" fmla="*/ 100 w 352"/>
                <a:gd name="T37" fmla="*/ 158 h 185"/>
                <a:gd name="T38" fmla="*/ 94 w 352"/>
                <a:gd name="T39" fmla="*/ 151 h 185"/>
                <a:gd name="T40" fmla="*/ 84 w 352"/>
                <a:gd name="T41" fmla="*/ 156 h 185"/>
                <a:gd name="T42" fmla="*/ 63 w 352"/>
                <a:gd name="T43" fmla="*/ 159 h 185"/>
                <a:gd name="T44" fmla="*/ 63 w 352"/>
                <a:gd name="T45" fmla="*/ 181 h 185"/>
                <a:gd name="T46" fmla="*/ 33 w 352"/>
                <a:gd name="T47" fmla="*/ 185 h 185"/>
                <a:gd name="T48" fmla="*/ 36 w 352"/>
                <a:gd name="T49" fmla="*/ 175 h 185"/>
                <a:gd name="T50" fmla="*/ 24 w 352"/>
                <a:gd name="T51" fmla="*/ 170 h 185"/>
                <a:gd name="T52" fmla="*/ 24 w 352"/>
                <a:gd name="T53" fmla="*/ 150 h 185"/>
                <a:gd name="T54" fmla="*/ 11 w 352"/>
                <a:gd name="T55" fmla="*/ 139 h 185"/>
                <a:gd name="T56" fmla="*/ 11 w 352"/>
                <a:gd name="T57" fmla="*/ 126 h 185"/>
                <a:gd name="T58" fmla="*/ 5 w 352"/>
                <a:gd name="T59" fmla="*/ 119 h 185"/>
                <a:gd name="T60" fmla="*/ 0 w 352"/>
                <a:gd name="T61" fmla="*/ 103 h 185"/>
                <a:gd name="T62" fmla="*/ 18 w 352"/>
                <a:gd name="T63" fmla="*/ 82 h 185"/>
                <a:gd name="T64" fmla="*/ 54 w 352"/>
                <a:gd name="T65" fmla="*/ 78 h 185"/>
                <a:gd name="T66" fmla="*/ 63 w 352"/>
                <a:gd name="T67" fmla="*/ 91 h 185"/>
                <a:gd name="T68" fmla="*/ 93 w 352"/>
                <a:gd name="T69" fmla="*/ 90 h 185"/>
                <a:gd name="T70" fmla="*/ 107 w 352"/>
                <a:gd name="T71" fmla="*/ 98 h 185"/>
                <a:gd name="T72" fmla="*/ 131 w 352"/>
                <a:gd name="T73" fmla="*/ 90 h 185"/>
                <a:gd name="T74" fmla="*/ 122 w 352"/>
                <a:gd name="T75" fmla="*/ 68 h 185"/>
                <a:gd name="T76" fmla="*/ 121 w 352"/>
                <a:gd name="T77" fmla="*/ 43 h 185"/>
                <a:gd name="T78" fmla="*/ 152 w 352"/>
                <a:gd name="T79" fmla="*/ 32 h 185"/>
                <a:gd name="T80" fmla="*/ 188 w 352"/>
                <a:gd name="T81" fmla="*/ 31 h 185"/>
                <a:gd name="T82" fmla="*/ 211 w 352"/>
                <a:gd name="T83" fmla="*/ 17 h 185"/>
                <a:gd name="T84" fmla="*/ 236 w 352"/>
                <a:gd name="T85" fmla="*/ 21 h 185"/>
                <a:gd name="T86" fmla="*/ 268 w 352"/>
                <a:gd name="T87" fmla="*/ 15 h 185"/>
                <a:gd name="T88" fmla="*/ 297 w 352"/>
                <a:gd name="T8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2" h="185">
                  <a:moveTo>
                    <a:pt x="297" y="0"/>
                  </a:moveTo>
                  <a:lnTo>
                    <a:pt x="312" y="25"/>
                  </a:lnTo>
                  <a:lnTo>
                    <a:pt x="312" y="37"/>
                  </a:lnTo>
                  <a:lnTo>
                    <a:pt x="326" y="61"/>
                  </a:lnTo>
                  <a:lnTo>
                    <a:pt x="320" y="82"/>
                  </a:lnTo>
                  <a:lnTo>
                    <a:pt x="333" y="106"/>
                  </a:lnTo>
                  <a:lnTo>
                    <a:pt x="352" y="114"/>
                  </a:lnTo>
                  <a:lnTo>
                    <a:pt x="339" y="120"/>
                  </a:lnTo>
                  <a:lnTo>
                    <a:pt x="315" y="143"/>
                  </a:lnTo>
                  <a:lnTo>
                    <a:pt x="305" y="150"/>
                  </a:lnTo>
                  <a:lnTo>
                    <a:pt x="271" y="148"/>
                  </a:lnTo>
                  <a:lnTo>
                    <a:pt x="253" y="142"/>
                  </a:lnTo>
                  <a:lnTo>
                    <a:pt x="232" y="126"/>
                  </a:lnTo>
                  <a:lnTo>
                    <a:pt x="220" y="138"/>
                  </a:lnTo>
                  <a:lnTo>
                    <a:pt x="205" y="138"/>
                  </a:lnTo>
                  <a:lnTo>
                    <a:pt x="189" y="144"/>
                  </a:lnTo>
                  <a:lnTo>
                    <a:pt x="170" y="143"/>
                  </a:lnTo>
                  <a:lnTo>
                    <a:pt x="136" y="155"/>
                  </a:lnTo>
                  <a:lnTo>
                    <a:pt x="100" y="158"/>
                  </a:lnTo>
                  <a:lnTo>
                    <a:pt x="94" y="151"/>
                  </a:lnTo>
                  <a:lnTo>
                    <a:pt x="84" y="156"/>
                  </a:lnTo>
                  <a:lnTo>
                    <a:pt x="63" y="159"/>
                  </a:lnTo>
                  <a:lnTo>
                    <a:pt x="63" y="181"/>
                  </a:lnTo>
                  <a:lnTo>
                    <a:pt x="33" y="185"/>
                  </a:lnTo>
                  <a:lnTo>
                    <a:pt x="36" y="175"/>
                  </a:lnTo>
                  <a:lnTo>
                    <a:pt x="24" y="170"/>
                  </a:lnTo>
                  <a:lnTo>
                    <a:pt x="24" y="150"/>
                  </a:lnTo>
                  <a:lnTo>
                    <a:pt x="11" y="139"/>
                  </a:lnTo>
                  <a:lnTo>
                    <a:pt x="11" y="126"/>
                  </a:lnTo>
                  <a:lnTo>
                    <a:pt x="5" y="119"/>
                  </a:lnTo>
                  <a:lnTo>
                    <a:pt x="0" y="103"/>
                  </a:lnTo>
                  <a:lnTo>
                    <a:pt x="18" y="82"/>
                  </a:lnTo>
                  <a:lnTo>
                    <a:pt x="54" y="78"/>
                  </a:lnTo>
                  <a:lnTo>
                    <a:pt x="63" y="91"/>
                  </a:lnTo>
                  <a:lnTo>
                    <a:pt x="93" y="90"/>
                  </a:lnTo>
                  <a:lnTo>
                    <a:pt x="107" y="98"/>
                  </a:lnTo>
                  <a:lnTo>
                    <a:pt x="131" y="90"/>
                  </a:lnTo>
                  <a:lnTo>
                    <a:pt x="122" y="68"/>
                  </a:lnTo>
                  <a:lnTo>
                    <a:pt x="121" y="43"/>
                  </a:lnTo>
                  <a:lnTo>
                    <a:pt x="152" y="32"/>
                  </a:lnTo>
                  <a:lnTo>
                    <a:pt x="188" y="31"/>
                  </a:lnTo>
                  <a:lnTo>
                    <a:pt x="211" y="17"/>
                  </a:lnTo>
                  <a:lnTo>
                    <a:pt x="236" y="21"/>
                  </a:lnTo>
                  <a:lnTo>
                    <a:pt x="268" y="15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xmlns="" id="{8BDE4678-15C0-4B5B-B275-C2C95B2C3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2049"/>
              <a:ext cx="352" cy="185"/>
            </a:xfrm>
            <a:custGeom>
              <a:avLst/>
              <a:gdLst>
                <a:gd name="T0" fmla="*/ 297 w 352"/>
                <a:gd name="T1" fmla="*/ 0 h 185"/>
                <a:gd name="T2" fmla="*/ 312 w 352"/>
                <a:gd name="T3" fmla="*/ 25 h 185"/>
                <a:gd name="T4" fmla="*/ 312 w 352"/>
                <a:gd name="T5" fmla="*/ 37 h 185"/>
                <a:gd name="T6" fmla="*/ 326 w 352"/>
                <a:gd name="T7" fmla="*/ 61 h 185"/>
                <a:gd name="T8" fmla="*/ 320 w 352"/>
                <a:gd name="T9" fmla="*/ 82 h 185"/>
                <a:gd name="T10" fmla="*/ 333 w 352"/>
                <a:gd name="T11" fmla="*/ 106 h 185"/>
                <a:gd name="T12" fmla="*/ 352 w 352"/>
                <a:gd name="T13" fmla="*/ 114 h 185"/>
                <a:gd name="T14" fmla="*/ 339 w 352"/>
                <a:gd name="T15" fmla="*/ 120 h 185"/>
                <a:gd name="T16" fmla="*/ 315 w 352"/>
                <a:gd name="T17" fmla="*/ 143 h 185"/>
                <a:gd name="T18" fmla="*/ 305 w 352"/>
                <a:gd name="T19" fmla="*/ 150 h 185"/>
                <a:gd name="T20" fmla="*/ 271 w 352"/>
                <a:gd name="T21" fmla="*/ 148 h 185"/>
                <a:gd name="T22" fmla="*/ 253 w 352"/>
                <a:gd name="T23" fmla="*/ 142 h 185"/>
                <a:gd name="T24" fmla="*/ 232 w 352"/>
                <a:gd name="T25" fmla="*/ 126 h 185"/>
                <a:gd name="T26" fmla="*/ 220 w 352"/>
                <a:gd name="T27" fmla="*/ 138 h 185"/>
                <a:gd name="T28" fmla="*/ 205 w 352"/>
                <a:gd name="T29" fmla="*/ 138 h 185"/>
                <a:gd name="T30" fmla="*/ 189 w 352"/>
                <a:gd name="T31" fmla="*/ 144 h 185"/>
                <a:gd name="T32" fmla="*/ 170 w 352"/>
                <a:gd name="T33" fmla="*/ 143 h 185"/>
                <a:gd name="T34" fmla="*/ 136 w 352"/>
                <a:gd name="T35" fmla="*/ 155 h 185"/>
                <a:gd name="T36" fmla="*/ 100 w 352"/>
                <a:gd name="T37" fmla="*/ 158 h 185"/>
                <a:gd name="T38" fmla="*/ 94 w 352"/>
                <a:gd name="T39" fmla="*/ 151 h 185"/>
                <a:gd name="T40" fmla="*/ 84 w 352"/>
                <a:gd name="T41" fmla="*/ 156 h 185"/>
                <a:gd name="T42" fmla="*/ 63 w 352"/>
                <a:gd name="T43" fmla="*/ 159 h 185"/>
                <a:gd name="T44" fmla="*/ 63 w 352"/>
                <a:gd name="T45" fmla="*/ 181 h 185"/>
                <a:gd name="T46" fmla="*/ 33 w 352"/>
                <a:gd name="T47" fmla="*/ 185 h 185"/>
                <a:gd name="T48" fmla="*/ 36 w 352"/>
                <a:gd name="T49" fmla="*/ 175 h 185"/>
                <a:gd name="T50" fmla="*/ 24 w 352"/>
                <a:gd name="T51" fmla="*/ 170 h 185"/>
                <a:gd name="T52" fmla="*/ 24 w 352"/>
                <a:gd name="T53" fmla="*/ 150 h 185"/>
                <a:gd name="T54" fmla="*/ 11 w 352"/>
                <a:gd name="T55" fmla="*/ 139 h 185"/>
                <a:gd name="T56" fmla="*/ 11 w 352"/>
                <a:gd name="T57" fmla="*/ 126 h 185"/>
                <a:gd name="T58" fmla="*/ 5 w 352"/>
                <a:gd name="T59" fmla="*/ 119 h 185"/>
                <a:gd name="T60" fmla="*/ 0 w 352"/>
                <a:gd name="T61" fmla="*/ 103 h 185"/>
                <a:gd name="T62" fmla="*/ 18 w 352"/>
                <a:gd name="T63" fmla="*/ 82 h 185"/>
                <a:gd name="T64" fmla="*/ 54 w 352"/>
                <a:gd name="T65" fmla="*/ 78 h 185"/>
                <a:gd name="T66" fmla="*/ 63 w 352"/>
                <a:gd name="T67" fmla="*/ 91 h 185"/>
                <a:gd name="T68" fmla="*/ 93 w 352"/>
                <a:gd name="T69" fmla="*/ 90 h 185"/>
                <a:gd name="T70" fmla="*/ 107 w 352"/>
                <a:gd name="T71" fmla="*/ 98 h 185"/>
                <a:gd name="T72" fmla="*/ 131 w 352"/>
                <a:gd name="T73" fmla="*/ 90 h 185"/>
                <a:gd name="T74" fmla="*/ 122 w 352"/>
                <a:gd name="T75" fmla="*/ 68 h 185"/>
                <a:gd name="T76" fmla="*/ 121 w 352"/>
                <a:gd name="T77" fmla="*/ 43 h 185"/>
                <a:gd name="T78" fmla="*/ 152 w 352"/>
                <a:gd name="T79" fmla="*/ 32 h 185"/>
                <a:gd name="T80" fmla="*/ 188 w 352"/>
                <a:gd name="T81" fmla="*/ 31 h 185"/>
                <a:gd name="T82" fmla="*/ 211 w 352"/>
                <a:gd name="T83" fmla="*/ 17 h 185"/>
                <a:gd name="T84" fmla="*/ 236 w 352"/>
                <a:gd name="T85" fmla="*/ 21 h 185"/>
                <a:gd name="T86" fmla="*/ 268 w 352"/>
                <a:gd name="T87" fmla="*/ 15 h 185"/>
                <a:gd name="T88" fmla="*/ 297 w 352"/>
                <a:gd name="T8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2" h="185">
                  <a:moveTo>
                    <a:pt x="297" y="0"/>
                  </a:moveTo>
                  <a:lnTo>
                    <a:pt x="312" y="25"/>
                  </a:lnTo>
                  <a:lnTo>
                    <a:pt x="312" y="37"/>
                  </a:lnTo>
                  <a:lnTo>
                    <a:pt x="326" y="61"/>
                  </a:lnTo>
                  <a:lnTo>
                    <a:pt x="320" y="82"/>
                  </a:lnTo>
                  <a:lnTo>
                    <a:pt x="333" y="106"/>
                  </a:lnTo>
                  <a:lnTo>
                    <a:pt x="352" y="114"/>
                  </a:lnTo>
                  <a:lnTo>
                    <a:pt x="339" y="120"/>
                  </a:lnTo>
                  <a:lnTo>
                    <a:pt x="315" y="143"/>
                  </a:lnTo>
                  <a:lnTo>
                    <a:pt x="305" y="150"/>
                  </a:lnTo>
                  <a:lnTo>
                    <a:pt x="271" y="148"/>
                  </a:lnTo>
                  <a:lnTo>
                    <a:pt x="253" y="142"/>
                  </a:lnTo>
                  <a:lnTo>
                    <a:pt x="232" y="126"/>
                  </a:lnTo>
                  <a:lnTo>
                    <a:pt x="220" y="138"/>
                  </a:lnTo>
                  <a:lnTo>
                    <a:pt x="205" y="138"/>
                  </a:lnTo>
                  <a:lnTo>
                    <a:pt x="189" y="144"/>
                  </a:lnTo>
                  <a:lnTo>
                    <a:pt x="170" y="143"/>
                  </a:lnTo>
                  <a:lnTo>
                    <a:pt x="136" y="155"/>
                  </a:lnTo>
                  <a:lnTo>
                    <a:pt x="100" y="158"/>
                  </a:lnTo>
                  <a:lnTo>
                    <a:pt x="94" y="151"/>
                  </a:lnTo>
                  <a:lnTo>
                    <a:pt x="84" y="156"/>
                  </a:lnTo>
                  <a:lnTo>
                    <a:pt x="63" y="159"/>
                  </a:lnTo>
                  <a:lnTo>
                    <a:pt x="63" y="181"/>
                  </a:lnTo>
                  <a:lnTo>
                    <a:pt x="33" y="185"/>
                  </a:lnTo>
                  <a:lnTo>
                    <a:pt x="36" y="175"/>
                  </a:lnTo>
                  <a:lnTo>
                    <a:pt x="24" y="170"/>
                  </a:lnTo>
                  <a:lnTo>
                    <a:pt x="24" y="150"/>
                  </a:lnTo>
                  <a:lnTo>
                    <a:pt x="11" y="139"/>
                  </a:lnTo>
                  <a:lnTo>
                    <a:pt x="11" y="126"/>
                  </a:lnTo>
                  <a:lnTo>
                    <a:pt x="5" y="119"/>
                  </a:lnTo>
                  <a:lnTo>
                    <a:pt x="0" y="103"/>
                  </a:lnTo>
                  <a:lnTo>
                    <a:pt x="18" y="82"/>
                  </a:lnTo>
                  <a:lnTo>
                    <a:pt x="54" y="78"/>
                  </a:lnTo>
                  <a:lnTo>
                    <a:pt x="63" y="91"/>
                  </a:lnTo>
                  <a:lnTo>
                    <a:pt x="93" y="90"/>
                  </a:lnTo>
                  <a:lnTo>
                    <a:pt x="107" y="98"/>
                  </a:lnTo>
                  <a:lnTo>
                    <a:pt x="131" y="90"/>
                  </a:lnTo>
                  <a:lnTo>
                    <a:pt x="122" y="68"/>
                  </a:lnTo>
                  <a:lnTo>
                    <a:pt x="121" y="43"/>
                  </a:lnTo>
                  <a:lnTo>
                    <a:pt x="152" y="32"/>
                  </a:lnTo>
                  <a:lnTo>
                    <a:pt x="188" y="31"/>
                  </a:lnTo>
                  <a:lnTo>
                    <a:pt x="211" y="17"/>
                  </a:lnTo>
                  <a:lnTo>
                    <a:pt x="236" y="21"/>
                  </a:lnTo>
                  <a:lnTo>
                    <a:pt x="268" y="15"/>
                  </a:lnTo>
                  <a:lnTo>
                    <a:pt x="297" y="0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27">
              <a:extLst>
                <a:ext uri="{FF2B5EF4-FFF2-40B4-BE49-F238E27FC236}">
                  <a16:creationId xmlns:a16="http://schemas.microsoft.com/office/drawing/2014/main" xmlns="" id="{4A7068F8-4261-4E95-A953-9AF593E88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2130"/>
              <a:ext cx="331" cy="374"/>
            </a:xfrm>
            <a:custGeom>
              <a:avLst/>
              <a:gdLst>
                <a:gd name="T0" fmla="*/ 88 w 331"/>
                <a:gd name="T1" fmla="*/ 167 h 374"/>
                <a:gd name="T2" fmla="*/ 80 w 331"/>
                <a:gd name="T3" fmla="*/ 154 h 374"/>
                <a:gd name="T4" fmla="*/ 62 w 331"/>
                <a:gd name="T5" fmla="*/ 143 h 374"/>
                <a:gd name="T6" fmla="*/ 37 w 331"/>
                <a:gd name="T7" fmla="*/ 130 h 374"/>
                <a:gd name="T8" fmla="*/ 39 w 331"/>
                <a:gd name="T9" fmla="*/ 110 h 374"/>
                <a:gd name="T10" fmla="*/ 25 w 331"/>
                <a:gd name="T11" fmla="*/ 73 h 374"/>
                <a:gd name="T12" fmla="*/ 3 w 331"/>
                <a:gd name="T13" fmla="*/ 49 h 374"/>
                <a:gd name="T14" fmla="*/ 9 w 331"/>
                <a:gd name="T15" fmla="*/ 34 h 374"/>
                <a:gd name="T16" fmla="*/ 12 w 331"/>
                <a:gd name="T17" fmla="*/ 10 h 374"/>
                <a:gd name="T18" fmla="*/ 30 w 331"/>
                <a:gd name="T19" fmla="*/ 12 h 374"/>
                <a:gd name="T20" fmla="*/ 21 w 331"/>
                <a:gd name="T21" fmla="*/ 33 h 374"/>
                <a:gd name="T22" fmla="*/ 42 w 331"/>
                <a:gd name="T23" fmla="*/ 38 h 374"/>
                <a:gd name="T24" fmla="*/ 59 w 331"/>
                <a:gd name="T25" fmla="*/ 57 h 374"/>
                <a:gd name="T26" fmla="*/ 92 w 331"/>
                <a:gd name="T27" fmla="*/ 33 h 374"/>
                <a:gd name="T28" fmla="*/ 131 w 331"/>
                <a:gd name="T29" fmla="*/ 0 h 374"/>
                <a:gd name="T30" fmla="*/ 144 w 331"/>
                <a:gd name="T31" fmla="*/ 6 h 374"/>
                <a:gd name="T32" fmla="*/ 157 w 331"/>
                <a:gd name="T33" fmla="*/ 20 h 374"/>
                <a:gd name="T34" fmla="*/ 168 w 331"/>
                <a:gd name="T35" fmla="*/ 43 h 374"/>
                <a:gd name="T36" fmla="*/ 181 w 331"/>
                <a:gd name="T37" fmla="*/ 67 h 374"/>
                <a:gd name="T38" fmla="*/ 193 w 331"/>
                <a:gd name="T39" fmla="*/ 92 h 374"/>
                <a:gd name="T40" fmla="*/ 192 w 331"/>
                <a:gd name="T41" fmla="*/ 123 h 374"/>
                <a:gd name="T42" fmla="*/ 205 w 331"/>
                <a:gd name="T43" fmla="*/ 145 h 374"/>
                <a:gd name="T44" fmla="*/ 224 w 331"/>
                <a:gd name="T45" fmla="*/ 158 h 374"/>
                <a:gd name="T46" fmla="*/ 233 w 331"/>
                <a:gd name="T47" fmla="*/ 184 h 374"/>
                <a:gd name="T48" fmla="*/ 251 w 331"/>
                <a:gd name="T49" fmla="*/ 201 h 374"/>
                <a:gd name="T50" fmla="*/ 260 w 331"/>
                <a:gd name="T51" fmla="*/ 212 h 374"/>
                <a:gd name="T52" fmla="*/ 288 w 331"/>
                <a:gd name="T53" fmla="*/ 220 h 374"/>
                <a:gd name="T54" fmla="*/ 307 w 331"/>
                <a:gd name="T55" fmla="*/ 236 h 374"/>
                <a:gd name="T56" fmla="*/ 316 w 331"/>
                <a:gd name="T57" fmla="*/ 283 h 374"/>
                <a:gd name="T58" fmla="*/ 330 w 331"/>
                <a:gd name="T59" fmla="*/ 304 h 374"/>
                <a:gd name="T60" fmla="*/ 293 w 331"/>
                <a:gd name="T61" fmla="*/ 335 h 374"/>
                <a:gd name="T62" fmla="*/ 261 w 331"/>
                <a:gd name="T63" fmla="*/ 345 h 374"/>
                <a:gd name="T64" fmla="*/ 238 w 331"/>
                <a:gd name="T65" fmla="*/ 373 h 374"/>
                <a:gd name="T66" fmla="*/ 214 w 331"/>
                <a:gd name="T67" fmla="*/ 363 h 374"/>
                <a:gd name="T68" fmla="*/ 204 w 331"/>
                <a:gd name="T69" fmla="*/ 346 h 374"/>
                <a:gd name="T70" fmla="*/ 192 w 331"/>
                <a:gd name="T71" fmla="*/ 326 h 374"/>
                <a:gd name="T72" fmla="*/ 180 w 331"/>
                <a:gd name="T73" fmla="*/ 310 h 374"/>
                <a:gd name="T74" fmla="*/ 166 w 331"/>
                <a:gd name="T75" fmla="*/ 290 h 374"/>
                <a:gd name="T76" fmla="*/ 157 w 331"/>
                <a:gd name="T77" fmla="*/ 277 h 374"/>
                <a:gd name="T78" fmla="*/ 153 w 331"/>
                <a:gd name="T79" fmla="*/ 263 h 374"/>
                <a:gd name="T80" fmla="*/ 156 w 331"/>
                <a:gd name="T81" fmla="*/ 244 h 374"/>
                <a:gd name="T82" fmla="*/ 141 w 331"/>
                <a:gd name="T83" fmla="*/ 232 h 374"/>
                <a:gd name="T84" fmla="*/ 123 w 331"/>
                <a:gd name="T85" fmla="*/ 222 h 374"/>
                <a:gd name="T86" fmla="*/ 126 w 331"/>
                <a:gd name="T87" fmla="*/ 206 h 374"/>
                <a:gd name="T88" fmla="*/ 125 w 331"/>
                <a:gd name="T89" fmla="*/ 188 h 374"/>
                <a:gd name="T90" fmla="*/ 110 w 331"/>
                <a:gd name="T91" fmla="*/ 166 h 374"/>
                <a:gd name="T92" fmla="*/ 95 w 331"/>
                <a:gd name="T93" fmla="*/ 17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1" h="374">
                  <a:moveTo>
                    <a:pt x="95" y="177"/>
                  </a:moveTo>
                  <a:lnTo>
                    <a:pt x="88" y="167"/>
                  </a:lnTo>
                  <a:lnTo>
                    <a:pt x="82" y="165"/>
                  </a:lnTo>
                  <a:lnTo>
                    <a:pt x="80" y="154"/>
                  </a:lnTo>
                  <a:lnTo>
                    <a:pt x="74" y="146"/>
                  </a:lnTo>
                  <a:lnTo>
                    <a:pt x="62" y="143"/>
                  </a:lnTo>
                  <a:lnTo>
                    <a:pt x="49" y="135"/>
                  </a:lnTo>
                  <a:lnTo>
                    <a:pt x="37" y="130"/>
                  </a:lnTo>
                  <a:lnTo>
                    <a:pt x="34" y="120"/>
                  </a:lnTo>
                  <a:lnTo>
                    <a:pt x="39" y="110"/>
                  </a:lnTo>
                  <a:lnTo>
                    <a:pt x="33" y="92"/>
                  </a:lnTo>
                  <a:lnTo>
                    <a:pt x="25" y="73"/>
                  </a:lnTo>
                  <a:lnTo>
                    <a:pt x="10" y="59"/>
                  </a:lnTo>
                  <a:lnTo>
                    <a:pt x="3" y="49"/>
                  </a:lnTo>
                  <a:lnTo>
                    <a:pt x="0" y="41"/>
                  </a:lnTo>
                  <a:lnTo>
                    <a:pt x="9" y="34"/>
                  </a:lnTo>
                  <a:lnTo>
                    <a:pt x="12" y="21"/>
                  </a:lnTo>
                  <a:lnTo>
                    <a:pt x="12" y="10"/>
                  </a:lnTo>
                  <a:lnTo>
                    <a:pt x="21" y="9"/>
                  </a:lnTo>
                  <a:lnTo>
                    <a:pt x="30" y="12"/>
                  </a:lnTo>
                  <a:lnTo>
                    <a:pt x="24" y="24"/>
                  </a:lnTo>
                  <a:lnTo>
                    <a:pt x="21" y="33"/>
                  </a:lnTo>
                  <a:lnTo>
                    <a:pt x="30" y="33"/>
                  </a:lnTo>
                  <a:lnTo>
                    <a:pt x="42" y="38"/>
                  </a:lnTo>
                  <a:lnTo>
                    <a:pt x="43" y="56"/>
                  </a:lnTo>
                  <a:lnTo>
                    <a:pt x="59" y="57"/>
                  </a:lnTo>
                  <a:lnTo>
                    <a:pt x="77" y="38"/>
                  </a:lnTo>
                  <a:lnTo>
                    <a:pt x="92" y="33"/>
                  </a:lnTo>
                  <a:lnTo>
                    <a:pt x="111" y="5"/>
                  </a:lnTo>
                  <a:lnTo>
                    <a:pt x="131" y="0"/>
                  </a:lnTo>
                  <a:lnTo>
                    <a:pt x="131" y="6"/>
                  </a:lnTo>
                  <a:lnTo>
                    <a:pt x="144" y="6"/>
                  </a:lnTo>
                  <a:lnTo>
                    <a:pt x="144" y="18"/>
                  </a:lnTo>
                  <a:lnTo>
                    <a:pt x="157" y="20"/>
                  </a:lnTo>
                  <a:lnTo>
                    <a:pt x="162" y="36"/>
                  </a:lnTo>
                  <a:lnTo>
                    <a:pt x="168" y="43"/>
                  </a:lnTo>
                  <a:lnTo>
                    <a:pt x="168" y="56"/>
                  </a:lnTo>
                  <a:lnTo>
                    <a:pt x="181" y="67"/>
                  </a:lnTo>
                  <a:lnTo>
                    <a:pt x="181" y="87"/>
                  </a:lnTo>
                  <a:lnTo>
                    <a:pt x="193" y="92"/>
                  </a:lnTo>
                  <a:lnTo>
                    <a:pt x="190" y="102"/>
                  </a:lnTo>
                  <a:lnTo>
                    <a:pt x="192" y="123"/>
                  </a:lnTo>
                  <a:lnTo>
                    <a:pt x="202" y="132"/>
                  </a:lnTo>
                  <a:lnTo>
                    <a:pt x="205" y="145"/>
                  </a:lnTo>
                  <a:lnTo>
                    <a:pt x="214" y="159"/>
                  </a:lnTo>
                  <a:lnTo>
                    <a:pt x="224" y="158"/>
                  </a:lnTo>
                  <a:lnTo>
                    <a:pt x="229" y="165"/>
                  </a:lnTo>
                  <a:lnTo>
                    <a:pt x="233" y="184"/>
                  </a:lnTo>
                  <a:lnTo>
                    <a:pt x="241" y="197"/>
                  </a:lnTo>
                  <a:lnTo>
                    <a:pt x="251" y="201"/>
                  </a:lnTo>
                  <a:lnTo>
                    <a:pt x="253" y="209"/>
                  </a:lnTo>
                  <a:lnTo>
                    <a:pt x="260" y="212"/>
                  </a:lnTo>
                  <a:lnTo>
                    <a:pt x="272" y="208"/>
                  </a:lnTo>
                  <a:lnTo>
                    <a:pt x="288" y="220"/>
                  </a:lnTo>
                  <a:lnTo>
                    <a:pt x="309" y="222"/>
                  </a:lnTo>
                  <a:lnTo>
                    <a:pt x="307" y="236"/>
                  </a:lnTo>
                  <a:lnTo>
                    <a:pt x="324" y="260"/>
                  </a:lnTo>
                  <a:lnTo>
                    <a:pt x="316" y="283"/>
                  </a:lnTo>
                  <a:lnTo>
                    <a:pt x="331" y="292"/>
                  </a:lnTo>
                  <a:lnTo>
                    <a:pt x="330" y="304"/>
                  </a:lnTo>
                  <a:lnTo>
                    <a:pt x="315" y="324"/>
                  </a:lnTo>
                  <a:lnTo>
                    <a:pt x="293" y="335"/>
                  </a:lnTo>
                  <a:lnTo>
                    <a:pt x="276" y="333"/>
                  </a:lnTo>
                  <a:lnTo>
                    <a:pt x="261" y="345"/>
                  </a:lnTo>
                  <a:lnTo>
                    <a:pt x="242" y="361"/>
                  </a:lnTo>
                  <a:lnTo>
                    <a:pt x="238" y="373"/>
                  </a:lnTo>
                  <a:lnTo>
                    <a:pt x="226" y="374"/>
                  </a:lnTo>
                  <a:lnTo>
                    <a:pt x="214" y="363"/>
                  </a:lnTo>
                  <a:lnTo>
                    <a:pt x="209" y="354"/>
                  </a:lnTo>
                  <a:lnTo>
                    <a:pt x="204" y="346"/>
                  </a:lnTo>
                  <a:lnTo>
                    <a:pt x="196" y="338"/>
                  </a:lnTo>
                  <a:lnTo>
                    <a:pt x="192" y="326"/>
                  </a:lnTo>
                  <a:lnTo>
                    <a:pt x="190" y="314"/>
                  </a:lnTo>
                  <a:lnTo>
                    <a:pt x="180" y="310"/>
                  </a:lnTo>
                  <a:lnTo>
                    <a:pt x="174" y="302"/>
                  </a:lnTo>
                  <a:lnTo>
                    <a:pt x="166" y="290"/>
                  </a:lnTo>
                  <a:lnTo>
                    <a:pt x="160" y="281"/>
                  </a:lnTo>
                  <a:lnTo>
                    <a:pt x="157" y="277"/>
                  </a:lnTo>
                  <a:lnTo>
                    <a:pt x="154" y="276"/>
                  </a:lnTo>
                  <a:lnTo>
                    <a:pt x="153" y="263"/>
                  </a:lnTo>
                  <a:lnTo>
                    <a:pt x="150" y="259"/>
                  </a:lnTo>
                  <a:lnTo>
                    <a:pt x="156" y="244"/>
                  </a:lnTo>
                  <a:lnTo>
                    <a:pt x="146" y="239"/>
                  </a:lnTo>
                  <a:lnTo>
                    <a:pt x="141" y="232"/>
                  </a:lnTo>
                  <a:lnTo>
                    <a:pt x="132" y="226"/>
                  </a:lnTo>
                  <a:lnTo>
                    <a:pt x="123" y="222"/>
                  </a:lnTo>
                  <a:lnTo>
                    <a:pt x="125" y="216"/>
                  </a:lnTo>
                  <a:lnTo>
                    <a:pt x="126" y="206"/>
                  </a:lnTo>
                  <a:lnTo>
                    <a:pt x="126" y="196"/>
                  </a:lnTo>
                  <a:lnTo>
                    <a:pt x="125" y="188"/>
                  </a:lnTo>
                  <a:lnTo>
                    <a:pt x="120" y="175"/>
                  </a:lnTo>
                  <a:lnTo>
                    <a:pt x="110" y="166"/>
                  </a:lnTo>
                  <a:lnTo>
                    <a:pt x="100" y="174"/>
                  </a:lnTo>
                  <a:lnTo>
                    <a:pt x="95" y="177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28">
              <a:extLst>
                <a:ext uri="{FF2B5EF4-FFF2-40B4-BE49-F238E27FC236}">
                  <a16:creationId xmlns:a16="http://schemas.microsoft.com/office/drawing/2014/main" xmlns="" id="{2FF93B24-76D0-4FA1-B3D7-0CF40A6F1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2130"/>
              <a:ext cx="331" cy="374"/>
            </a:xfrm>
            <a:custGeom>
              <a:avLst/>
              <a:gdLst>
                <a:gd name="T0" fmla="*/ 88 w 331"/>
                <a:gd name="T1" fmla="*/ 167 h 374"/>
                <a:gd name="T2" fmla="*/ 80 w 331"/>
                <a:gd name="T3" fmla="*/ 154 h 374"/>
                <a:gd name="T4" fmla="*/ 62 w 331"/>
                <a:gd name="T5" fmla="*/ 143 h 374"/>
                <a:gd name="T6" fmla="*/ 37 w 331"/>
                <a:gd name="T7" fmla="*/ 130 h 374"/>
                <a:gd name="T8" fmla="*/ 39 w 331"/>
                <a:gd name="T9" fmla="*/ 110 h 374"/>
                <a:gd name="T10" fmla="*/ 25 w 331"/>
                <a:gd name="T11" fmla="*/ 73 h 374"/>
                <a:gd name="T12" fmla="*/ 3 w 331"/>
                <a:gd name="T13" fmla="*/ 49 h 374"/>
                <a:gd name="T14" fmla="*/ 9 w 331"/>
                <a:gd name="T15" fmla="*/ 34 h 374"/>
                <a:gd name="T16" fmla="*/ 12 w 331"/>
                <a:gd name="T17" fmla="*/ 10 h 374"/>
                <a:gd name="T18" fmla="*/ 30 w 331"/>
                <a:gd name="T19" fmla="*/ 12 h 374"/>
                <a:gd name="T20" fmla="*/ 21 w 331"/>
                <a:gd name="T21" fmla="*/ 33 h 374"/>
                <a:gd name="T22" fmla="*/ 42 w 331"/>
                <a:gd name="T23" fmla="*/ 38 h 374"/>
                <a:gd name="T24" fmla="*/ 59 w 331"/>
                <a:gd name="T25" fmla="*/ 57 h 374"/>
                <a:gd name="T26" fmla="*/ 92 w 331"/>
                <a:gd name="T27" fmla="*/ 33 h 374"/>
                <a:gd name="T28" fmla="*/ 131 w 331"/>
                <a:gd name="T29" fmla="*/ 0 h 374"/>
                <a:gd name="T30" fmla="*/ 144 w 331"/>
                <a:gd name="T31" fmla="*/ 6 h 374"/>
                <a:gd name="T32" fmla="*/ 157 w 331"/>
                <a:gd name="T33" fmla="*/ 20 h 374"/>
                <a:gd name="T34" fmla="*/ 168 w 331"/>
                <a:gd name="T35" fmla="*/ 43 h 374"/>
                <a:gd name="T36" fmla="*/ 181 w 331"/>
                <a:gd name="T37" fmla="*/ 67 h 374"/>
                <a:gd name="T38" fmla="*/ 193 w 331"/>
                <a:gd name="T39" fmla="*/ 92 h 374"/>
                <a:gd name="T40" fmla="*/ 192 w 331"/>
                <a:gd name="T41" fmla="*/ 123 h 374"/>
                <a:gd name="T42" fmla="*/ 205 w 331"/>
                <a:gd name="T43" fmla="*/ 145 h 374"/>
                <a:gd name="T44" fmla="*/ 224 w 331"/>
                <a:gd name="T45" fmla="*/ 158 h 374"/>
                <a:gd name="T46" fmla="*/ 233 w 331"/>
                <a:gd name="T47" fmla="*/ 184 h 374"/>
                <a:gd name="T48" fmla="*/ 251 w 331"/>
                <a:gd name="T49" fmla="*/ 201 h 374"/>
                <a:gd name="T50" fmla="*/ 260 w 331"/>
                <a:gd name="T51" fmla="*/ 212 h 374"/>
                <a:gd name="T52" fmla="*/ 288 w 331"/>
                <a:gd name="T53" fmla="*/ 220 h 374"/>
                <a:gd name="T54" fmla="*/ 307 w 331"/>
                <a:gd name="T55" fmla="*/ 236 h 374"/>
                <a:gd name="T56" fmla="*/ 316 w 331"/>
                <a:gd name="T57" fmla="*/ 283 h 374"/>
                <a:gd name="T58" fmla="*/ 330 w 331"/>
                <a:gd name="T59" fmla="*/ 304 h 374"/>
                <a:gd name="T60" fmla="*/ 293 w 331"/>
                <a:gd name="T61" fmla="*/ 335 h 374"/>
                <a:gd name="T62" fmla="*/ 261 w 331"/>
                <a:gd name="T63" fmla="*/ 345 h 374"/>
                <a:gd name="T64" fmla="*/ 238 w 331"/>
                <a:gd name="T65" fmla="*/ 373 h 374"/>
                <a:gd name="T66" fmla="*/ 214 w 331"/>
                <a:gd name="T67" fmla="*/ 363 h 374"/>
                <a:gd name="T68" fmla="*/ 204 w 331"/>
                <a:gd name="T69" fmla="*/ 346 h 374"/>
                <a:gd name="T70" fmla="*/ 192 w 331"/>
                <a:gd name="T71" fmla="*/ 326 h 374"/>
                <a:gd name="T72" fmla="*/ 180 w 331"/>
                <a:gd name="T73" fmla="*/ 310 h 374"/>
                <a:gd name="T74" fmla="*/ 166 w 331"/>
                <a:gd name="T75" fmla="*/ 290 h 374"/>
                <a:gd name="T76" fmla="*/ 157 w 331"/>
                <a:gd name="T77" fmla="*/ 277 h 374"/>
                <a:gd name="T78" fmla="*/ 153 w 331"/>
                <a:gd name="T79" fmla="*/ 263 h 374"/>
                <a:gd name="T80" fmla="*/ 156 w 331"/>
                <a:gd name="T81" fmla="*/ 244 h 374"/>
                <a:gd name="T82" fmla="*/ 141 w 331"/>
                <a:gd name="T83" fmla="*/ 232 h 374"/>
                <a:gd name="T84" fmla="*/ 123 w 331"/>
                <a:gd name="T85" fmla="*/ 222 h 374"/>
                <a:gd name="T86" fmla="*/ 126 w 331"/>
                <a:gd name="T87" fmla="*/ 206 h 374"/>
                <a:gd name="T88" fmla="*/ 125 w 331"/>
                <a:gd name="T89" fmla="*/ 188 h 374"/>
                <a:gd name="T90" fmla="*/ 110 w 331"/>
                <a:gd name="T91" fmla="*/ 166 h 374"/>
                <a:gd name="T92" fmla="*/ 95 w 331"/>
                <a:gd name="T93" fmla="*/ 17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1" h="374">
                  <a:moveTo>
                    <a:pt x="95" y="177"/>
                  </a:moveTo>
                  <a:lnTo>
                    <a:pt x="88" y="167"/>
                  </a:lnTo>
                  <a:lnTo>
                    <a:pt x="82" y="165"/>
                  </a:lnTo>
                  <a:lnTo>
                    <a:pt x="80" y="154"/>
                  </a:lnTo>
                  <a:lnTo>
                    <a:pt x="74" y="146"/>
                  </a:lnTo>
                  <a:lnTo>
                    <a:pt x="62" y="143"/>
                  </a:lnTo>
                  <a:lnTo>
                    <a:pt x="49" y="135"/>
                  </a:lnTo>
                  <a:lnTo>
                    <a:pt x="37" y="130"/>
                  </a:lnTo>
                  <a:lnTo>
                    <a:pt x="34" y="120"/>
                  </a:lnTo>
                  <a:lnTo>
                    <a:pt x="39" y="110"/>
                  </a:lnTo>
                  <a:lnTo>
                    <a:pt x="33" y="92"/>
                  </a:lnTo>
                  <a:lnTo>
                    <a:pt x="25" y="73"/>
                  </a:lnTo>
                  <a:lnTo>
                    <a:pt x="10" y="59"/>
                  </a:lnTo>
                  <a:lnTo>
                    <a:pt x="3" y="49"/>
                  </a:lnTo>
                  <a:lnTo>
                    <a:pt x="0" y="41"/>
                  </a:lnTo>
                  <a:lnTo>
                    <a:pt x="9" y="34"/>
                  </a:lnTo>
                  <a:lnTo>
                    <a:pt x="12" y="21"/>
                  </a:lnTo>
                  <a:lnTo>
                    <a:pt x="12" y="10"/>
                  </a:lnTo>
                  <a:lnTo>
                    <a:pt x="21" y="9"/>
                  </a:lnTo>
                  <a:lnTo>
                    <a:pt x="30" y="12"/>
                  </a:lnTo>
                  <a:lnTo>
                    <a:pt x="24" y="24"/>
                  </a:lnTo>
                  <a:lnTo>
                    <a:pt x="21" y="33"/>
                  </a:lnTo>
                  <a:lnTo>
                    <a:pt x="30" y="33"/>
                  </a:lnTo>
                  <a:lnTo>
                    <a:pt x="42" y="38"/>
                  </a:lnTo>
                  <a:lnTo>
                    <a:pt x="43" y="56"/>
                  </a:lnTo>
                  <a:lnTo>
                    <a:pt x="59" y="57"/>
                  </a:lnTo>
                  <a:lnTo>
                    <a:pt x="77" y="38"/>
                  </a:lnTo>
                  <a:lnTo>
                    <a:pt x="92" y="33"/>
                  </a:lnTo>
                  <a:lnTo>
                    <a:pt x="111" y="5"/>
                  </a:lnTo>
                  <a:lnTo>
                    <a:pt x="131" y="0"/>
                  </a:lnTo>
                  <a:lnTo>
                    <a:pt x="131" y="6"/>
                  </a:lnTo>
                  <a:lnTo>
                    <a:pt x="144" y="6"/>
                  </a:lnTo>
                  <a:lnTo>
                    <a:pt x="144" y="18"/>
                  </a:lnTo>
                  <a:lnTo>
                    <a:pt x="157" y="20"/>
                  </a:lnTo>
                  <a:lnTo>
                    <a:pt x="162" y="36"/>
                  </a:lnTo>
                  <a:lnTo>
                    <a:pt x="168" y="43"/>
                  </a:lnTo>
                  <a:lnTo>
                    <a:pt x="168" y="56"/>
                  </a:lnTo>
                  <a:lnTo>
                    <a:pt x="181" y="67"/>
                  </a:lnTo>
                  <a:lnTo>
                    <a:pt x="181" y="87"/>
                  </a:lnTo>
                  <a:lnTo>
                    <a:pt x="193" y="92"/>
                  </a:lnTo>
                  <a:lnTo>
                    <a:pt x="190" y="102"/>
                  </a:lnTo>
                  <a:lnTo>
                    <a:pt x="192" y="123"/>
                  </a:lnTo>
                  <a:lnTo>
                    <a:pt x="202" y="132"/>
                  </a:lnTo>
                  <a:lnTo>
                    <a:pt x="205" y="145"/>
                  </a:lnTo>
                  <a:lnTo>
                    <a:pt x="214" y="159"/>
                  </a:lnTo>
                  <a:lnTo>
                    <a:pt x="224" y="158"/>
                  </a:lnTo>
                  <a:lnTo>
                    <a:pt x="229" y="165"/>
                  </a:lnTo>
                  <a:lnTo>
                    <a:pt x="233" y="184"/>
                  </a:lnTo>
                  <a:lnTo>
                    <a:pt x="241" y="197"/>
                  </a:lnTo>
                  <a:lnTo>
                    <a:pt x="251" y="201"/>
                  </a:lnTo>
                  <a:lnTo>
                    <a:pt x="253" y="209"/>
                  </a:lnTo>
                  <a:lnTo>
                    <a:pt x="260" y="212"/>
                  </a:lnTo>
                  <a:lnTo>
                    <a:pt x="272" y="208"/>
                  </a:lnTo>
                  <a:lnTo>
                    <a:pt x="288" y="220"/>
                  </a:lnTo>
                  <a:lnTo>
                    <a:pt x="309" y="222"/>
                  </a:lnTo>
                  <a:lnTo>
                    <a:pt x="307" y="236"/>
                  </a:lnTo>
                  <a:lnTo>
                    <a:pt x="324" y="260"/>
                  </a:lnTo>
                  <a:lnTo>
                    <a:pt x="316" y="283"/>
                  </a:lnTo>
                  <a:lnTo>
                    <a:pt x="331" y="292"/>
                  </a:lnTo>
                  <a:lnTo>
                    <a:pt x="330" y="304"/>
                  </a:lnTo>
                  <a:lnTo>
                    <a:pt x="315" y="324"/>
                  </a:lnTo>
                  <a:lnTo>
                    <a:pt x="293" y="335"/>
                  </a:lnTo>
                  <a:lnTo>
                    <a:pt x="276" y="333"/>
                  </a:lnTo>
                  <a:lnTo>
                    <a:pt x="261" y="345"/>
                  </a:lnTo>
                  <a:lnTo>
                    <a:pt x="242" y="361"/>
                  </a:lnTo>
                  <a:lnTo>
                    <a:pt x="238" y="373"/>
                  </a:lnTo>
                  <a:lnTo>
                    <a:pt x="226" y="374"/>
                  </a:lnTo>
                  <a:lnTo>
                    <a:pt x="214" y="363"/>
                  </a:lnTo>
                  <a:lnTo>
                    <a:pt x="209" y="354"/>
                  </a:lnTo>
                  <a:lnTo>
                    <a:pt x="204" y="346"/>
                  </a:lnTo>
                  <a:lnTo>
                    <a:pt x="196" y="338"/>
                  </a:lnTo>
                  <a:lnTo>
                    <a:pt x="192" y="326"/>
                  </a:lnTo>
                  <a:lnTo>
                    <a:pt x="190" y="314"/>
                  </a:lnTo>
                  <a:lnTo>
                    <a:pt x="180" y="310"/>
                  </a:lnTo>
                  <a:lnTo>
                    <a:pt x="174" y="302"/>
                  </a:lnTo>
                  <a:lnTo>
                    <a:pt x="166" y="290"/>
                  </a:lnTo>
                  <a:lnTo>
                    <a:pt x="160" y="281"/>
                  </a:lnTo>
                  <a:lnTo>
                    <a:pt x="157" y="277"/>
                  </a:lnTo>
                  <a:lnTo>
                    <a:pt x="154" y="276"/>
                  </a:lnTo>
                  <a:lnTo>
                    <a:pt x="153" y="263"/>
                  </a:lnTo>
                  <a:lnTo>
                    <a:pt x="150" y="259"/>
                  </a:lnTo>
                  <a:lnTo>
                    <a:pt x="156" y="244"/>
                  </a:lnTo>
                  <a:lnTo>
                    <a:pt x="146" y="239"/>
                  </a:lnTo>
                  <a:lnTo>
                    <a:pt x="141" y="232"/>
                  </a:lnTo>
                  <a:lnTo>
                    <a:pt x="132" y="226"/>
                  </a:lnTo>
                  <a:lnTo>
                    <a:pt x="123" y="222"/>
                  </a:lnTo>
                  <a:lnTo>
                    <a:pt x="125" y="216"/>
                  </a:lnTo>
                  <a:lnTo>
                    <a:pt x="126" y="206"/>
                  </a:lnTo>
                  <a:lnTo>
                    <a:pt x="126" y="196"/>
                  </a:lnTo>
                  <a:lnTo>
                    <a:pt x="125" y="188"/>
                  </a:lnTo>
                  <a:lnTo>
                    <a:pt x="120" y="175"/>
                  </a:lnTo>
                  <a:lnTo>
                    <a:pt x="110" y="166"/>
                  </a:lnTo>
                  <a:lnTo>
                    <a:pt x="100" y="174"/>
                  </a:lnTo>
                  <a:lnTo>
                    <a:pt x="95" y="177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xmlns="" id="{2B489768-61E9-4E3F-9E32-4DD0D93B1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174"/>
              <a:ext cx="415" cy="250"/>
            </a:xfrm>
            <a:custGeom>
              <a:avLst/>
              <a:gdLst>
                <a:gd name="T0" fmla="*/ 272 w 415"/>
                <a:gd name="T1" fmla="*/ 39 h 250"/>
                <a:gd name="T2" fmla="*/ 298 w 415"/>
                <a:gd name="T3" fmla="*/ 41 h 250"/>
                <a:gd name="T4" fmla="*/ 316 w 415"/>
                <a:gd name="T5" fmla="*/ 39 h 250"/>
                <a:gd name="T6" fmla="*/ 372 w 415"/>
                <a:gd name="T7" fmla="*/ 10 h 250"/>
                <a:gd name="T8" fmla="*/ 389 w 415"/>
                <a:gd name="T9" fmla="*/ 15 h 250"/>
                <a:gd name="T10" fmla="*/ 404 w 415"/>
                <a:gd name="T11" fmla="*/ 61 h 250"/>
                <a:gd name="T12" fmla="*/ 408 w 415"/>
                <a:gd name="T13" fmla="*/ 100 h 250"/>
                <a:gd name="T14" fmla="*/ 381 w 415"/>
                <a:gd name="T15" fmla="*/ 119 h 250"/>
                <a:gd name="T16" fmla="*/ 404 w 415"/>
                <a:gd name="T17" fmla="*/ 128 h 250"/>
                <a:gd name="T18" fmla="*/ 393 w 415"/>
                <a:gd name="T19" fmla="*/ 166 h 250"/>
                <a:gd name="T20" fmla="*/ 375 w 415"/>
                <a:gd name="T21" fmla="*/ 196 h 250"/>
                <a:gd name="T22" fmla="*/ 331 w 415"/>
                <a:gd name="T23" fmla="*/ 198 h 250"/>
                <a:gd name="T24" fmla="*/ 306 w 415"/>
                <a:gd name="T25" fmla="*/ 200 h 250"/>
                <a:gd name="T26" fmla="*/ 291 w 415"/>
                <a:gd name="T27" fmla="*/ 192 h 250"/>
                <a:gd name="T28" fmla="*/ 269 w 415"/>
                <a:gd name="T29" fmla="*/ 172 h 250"/>
                <a:gd name="T30" fmla="*/ 239 w 415"/>
                <a:gd name="T31" fmla="*/ 172 h 250"/>
                <a:gd name="T32" fmla="*/ 215 w 415"/>
                <a:gd name="T33" fmla="*/ 175 h 250"/>
                <a:gd name="T34" fmla="*/ 190 w 415"/>
                <a:gd name="T35" fmla="*/ 174 h 250"/>
                <a:gd name="T36" fmla="*/ 194 w 415"/>
                <a:gd name="T37" fmla="*/ 198 h 250"/>
                <a:gd name="T38" fmla="*/ 188 w 415"/>
                <a:gd name="T39" fmla="*/ 215 h 250"/>
                <a:gd name="T40" fmla="*/ 172 w 415"/>
                <a:gd name="T41" fmla="*/ 225 h 250"/>
                <a:gd name="T42" fmla="*/ 141 w 415"/>
                <a:gd name="T43" fmla="*/ 250 h 250"/>
                <a:gd name="T44" fmla="*/ 134 w 415"/>
                <a:gd name="T45" fmla="*/ 218 h 250"/>
                <a:gd name="T46" fmla="*/ 119 w 415"/>
                <a:gd name="T47" fmla="*/ 180 h 250"/>
                <a:gd name="T48" fmla="*/ 82 w 415"/>
                <a:gd name="T49" fmla="*/ 166 h 250"/>
                <a:gd name="T50" fmla="*/ 62 w 415"/>
                <a:gd name="T51" fmla="*/ 167 h 250"/>
                <a:gd name="T52" fmla="*/ 50 w 415"/>
                <a:gd name="T53" fmla="*/ 155 h 250"/>
                <a:gd name="T54" fmla="*/ 39 w 415"/>
                <a:gd name="T55" fmla="*/ 123 h 250"/>
                <a:gd name="T56" fmla="*/ 24 w 415"/>
                <a:gd name="T57" fmla="*/ 117 h 250"/>
                <a:gd name="T58" fmla="*/ 12 w 415"/>
                <a:gd name="T59" fmla="*/ 90 h 250"/>
                <a:gd name="T60" fmla="*/ 0 w 415"/>
                <a:gd name="T61" fmla="*/ 60 h 250"/>
                <a:gd name="T62" fmla="*/ 30 w 415"/>
                <a:gd name="T63" fmla="*/ 34 h 250"/>
                <a:gd name="T64" fmla="*/ 61 w 415"/>
                <a:gd name="T65" fmla="*/ 26 h 250"/>
                <a:gd name="T66" fmla="*/ 102 w 415"/>
                <a:gd name="T67" fmla="*/ 30 h 250"/>
                <a:gd name="T68" fmla="*/ 156 w 415"/>
                <a:gd name="T69" fmla="*/ 19 h 250"/>
                <a:gd name="T70" fmla="*/ 187 w 415"/>
                <a:gd name="T71" fmla="*/ 13 h 250"/>
                <a:gd name="T72" fmla="*/ 220 w 415"/>
                <a:gd name="T73" fmla="*/ 17 h 250"/>
                <a:gd name="T74" fmla="*/ 272 w 415"/>
                <a:gd name="T75" fmla="*/ 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5" h="250">
                  <a:moveTo>
                    <a:pt x="272" y="25"/>
                  </a:moveTo>
                  <a:lnTo>
                    <a:pt x="272" y="39"/>
                  </a:lnTo>
                  <a:lnTo>
                    <a:pt x="279" y="47"/>
                  </a:lnTo>
                  <a:lnTo>
                    <a:pt x="298" y="41"/>
                  </a:lnTo>
                  <a:lnTo>
                    <a:pt x="307" y="45"/>
                  </a:lnTo>
                  <a:lnTo>
                    <a:pt x="316" y="39"/>
                  </a:lnTo>
                  <a:lnTo>
                    <a:pt x="350" y="37"/>
                  </a:lnTo>
                  <a:lnTo>
                    <a:pt x="372" y="10"/>
                  </a:lnTo>
                  <a:lnTo>
                    <a:pt x="381" y="15"/>
                  </a:lnTo>
                  <a:lnTo>
                    <a:pt x="389" y="15"/>
                  </a:lnTo>
                  <a:lnTo>
                    <a:pt x="408" y="38"/>
                  </a:lnTo>
                  <a:lnTo>
                    <a:pt x="404" y="61"/>
                  </a:lnTo>
                  <a:lnTo>
                    <a:pt x="415" y="84"/>
                  </a:lnTo>
                  <a:lnTo>
                    <a:pt x="408" y="100"/>
                  </a:lnTo>
                  <a:lnTo>
                    <a:pt x="401" y="109"/>
                  </a:lnTo>
                  <a:lnTo>
                    <a:pt x="381" y="119"/>
                  </a:lnTo>
                  <a:lnTo>
                    <a:pt x="383" y="124"/>
                  </a:lnTo>
                  <a:lnTo>
                    <a:pt x="404" y="128"/>
                  </a:lnTo>
                  <a:lnTo>
                    <a:pt x="407" y="147"/>
                  </a:lnTo>
                  <a:lnTo>
                    <a:pt x="393" y="166"/>
                  </a:lnTo>
                  <a:lnTo>
                    <a:pt x="393" y="182"/>
                  </a:lnTo>
                  <a:lnTo>
                    <a:pt x="375" y="196"/>
                  </a:lnTo>
                  <a:lnTo>
                    <a:pt x="350" y="200"/>
                  </a:lnTo>
                  <a:lnTo>
                    <a:pt x="331" y="198"/>
                  </a:lnTo>
                  <a:lnTo>
                    <a:pt x="319" y="204"/>
                  </a:lnTo>
                  <a:lnTo>
                    <a:pt x="306" y="200"/>
                  </a:lnTo>
                  <a:lnTo>
                    <a:pt x="300" y="194"/>
                  </a:lnTo>
                  <a:lnTo>
                    <a:pt x="291" y="192"/>
                  </a:lnTo>
                  <a:lnTo>
                    <a:pt x="286" y="184"/>
                  </a:lnTo>
                  <a:lnTo>
                    <a:pt x="269" y="172"/>
                  </a:lnTo>
                  <a:lnTo>
                    <a:pt x="251" y="166"/>
                  </a:lnTo>
                  <a:lnTo>
                    <a:pt x="239" y="172"/>
                  </a:lnTo>
                  <a:lnTo>
                    <a:pt x="221" y="170"/>
                  </a:lnTo>
                  <a:lnTo>
                    <a:pt x="215" y="175"/>
                  </a:lnTo>
                  <a:lnTo>
                    <a:pt x="197" y="167"/>
                  </a:lnTo>
                  <a:lnTo>
                    <a:pt x="190" y="174"/>
                  </a:lnTo>
                  <a:lnTo>
                    <a:pt x="199" y="186"/>
                  </a:lnTo>
                  <a:lnTo>
                    <a:pt x="194" y="198"/>
                  </a:lnTo>
                  <a:lnTo>
                    <a:pt x="183" y="202"/>
                  </a:lnTo>
                  <a:lnTo>
                    <a:pt x="188" y="215"/>
                  </a:lnTo>
                  <a:lnTo>
                    <a:pt x="178" y="215"/>
                  </a:lnTo>
                  <a:lnTo>
                    <a:pt x="172" y="225"/>
                  </a:lnTo>
                  <a:lnTo>
                    <a:pt x="163" y="226"/>
                  </a:lnTo>
                  <a:lnTo>
                    <a:pt x="141" y="250"/>
                  </a:lnTo>
                  <a:lnTo>
                    <a:pt x="126" y="241"/>
                  </a:lnTo>
                  <a:lnTo>
                    <a:pt x="134" y="218"/>
                  </a:lnTo>
                  <a:lnTo>
                    <a:pt x="117" y="194"/>
                  </a:lnTo>
                  <a:lnTo>
                    <a:pt x="119" y="180"/>
                  </a:lnTo>
                  <a:lnTo>
                    <a:pt x="98" y="178"/>
                  </a:lnTo>
                  <a:lnTo>
                    <a:pt x="82" y="166"/>
                  </a:lnTo>
                  <a:lnTo>
                    <a:pt x="70" y="170"/>
                  </a:lnTo>
                  <a:lnTo>
                    <a:pt x="62" y="167"/>
                  </a:lnTo>
                  <a:lnTo>
                    <a:pt x="61" y="159"/>
                  </a:lnTo>
                  <a:lnTo>
                    <a:pt x="50" y="155"/>
                  </a:lnTo>
                  <a:lnTo>
                    <a:pt x="43" y="141"/>
                  </a:lnTo>
                  <a:lnTo>
                    <a:pt x="39" y="123"/>
                  </a:lnTo>
                  <a:lnTo>
                    <a:pt x="34" y="116"/>
                  </a:lnTo>
                  <a:lnTo>
                    <a:pt x="24" y="117"/>
                  </a:lnTo>
                  <a:lnTo>
                    <a:pt x="15" y="102"/>
                  </a:lnTo>
                  <a:lnTo>
                    <a:pt x="12" y="90"/>
                  </a:lnTo>
                  <a:lnTo>
                    <a:pt x="1" y="81"/>
                  </a:lnTo>
                  <a:lnTo>
                    <a:pt x="0" y="60"/>
                  </a:lnTo>
                  <a:lnTo>
                    <a:pt x="30" y="56"/>
                  </a:lnTo>
                  <a:lnTo>
                    <a:pt x="30" y="34"/>
                  </a:lnTo>
                  <a:lnTo>
                    <a:pt x="50" y="31"/>
                  </a:lnTo>
                  <a:lnTo>
                    <a:pt x="61" y="26"/>
                  </a:lnTo>
                  <a:lnTo>
                    <a:pt x="67" y="33"/>
                  </a:lnTo>
                  <a:lnTo>
                    <a:pt x="102" y="30"/>
                  </a:lnTo>
                  <a:lnTo>
                    <a:pt x="135" y="19"/>
                  </a:lnTo>
                  <a:lnTo>
                    <a:pt x="156" y="19"/>
                  </a:lnTo>
                  <a:lnTo>
                    <a:pt x="172" y="13"/>
                  </a:lnTo>
                  <a:lnTo>
                    <a:pt x="187" y="13"/>
                  </a:lnTo>
                  <a:lnTo>
                    <a:pt x="199" y="0"/>
                  </a:lnTo>
                  <a:lnTo>
                    <a:pt x="220" y="17"/>
                  </a:lnTo>
                  <a:lnTo>
                    <a:pt x="237" y="23"/>
                  </a:lnTo>
                  <a:lnTo>
                    <a:pt x="272" y="2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0">
              <a:extLst>
                <a:ext uri="{FF2B5EF4-FFF2-40B4-BE49-F238E27FC236}">
                  <a16:creationId xmlns:a16="http://schemas.microsoft.com/office/drawing/2014/main" xmlns="" id="{2CF32B2E-E5C1-4F62-9EA4-79087DCDB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174"/>
              <a:ext cx="415" cy="250"/>
            </a:xfrm>
            <a:custGeom>
              <a:avLst/>
              <a:gdLst>
                <a:gd name="T0" fmla="*/ 272 w 415"/>
                <a:gd name="T1" fmla="*/ 39 h 250"/>
                <a:gd name="T2" fmla="*/ 298 w 415"/>
                <a:gd name="T3" fmla="*/ 41 h 250"/>
                <a:gd name="T4" fmla="*/ 316 w 415"/>
                <a:gd name="T5" fmla="*/ 39 h 250"/>
                <a:gd name="T6" fmla="*/ 372 w 415"/>
                <a:gd name="T7" fmla="*/ 10 h 250"/>
                <a:gd name="T8" fmla="*/ 389 w 415"/>
                <a:gd name="T9" fmla="*/ 15 h 250"/>
                <a:gd name="T10" fmla="*/ 404 w 415"/>
                <a:gd name="T11" fmla="*/ 61 h 250"/>
                <a:gd name="T12" fmla="*/ 408 w 415"/>
                <a:gd name="T13" fmla="*/ 100 h 250"/>
                <a:gd name="T14" fmla="*/ 381 w 415"/>
                <a:gd name="T15" fmla="*/ 119 h 250"/>
                <a:gd name="T16" fmla="*/ 404 w 415"/>
                <a:gd name="T17" fmla="*/ 128 h 250"/>
                <a:gd name="T18" fmla="*/ 393 w 415"/>
                <a:gd name="T19" fmla="*/ 166 h 250"/>
                <a:gd name="T20" fmla="*/ 375 w 415"/>
                <a:gd name="T21" fmla="*/ 196 h 250"/>
                <a:gd name="T22" fmla="*/ 331 w 415"/>
                <a:gd name="T23" fmla="*/ 198 h 250"/>
                <a:gd name="T24" fmla="*/ 306 w 415"/>
                <a:gd name="T25" fmla="*/ 200 h 250"/>
                <a:gd name="T26" fmla="*/ 291 w 415"/>
                <a:gd name="T27" fmla="*/ 192 h 250"/>
                <a:gd name="T28" fmla="*/ 269 w 415"/>
                <a:gd name="T29" fmla="*/ 172 h 250"/>
                <a:gd name="T30" fmla="*/ 239 w 415"/>
                <a:gd name="T31" fmla="*/ 172 h 250"/>
                <a:gd name="T32" fmla="*/ 215 w 415"/>
                <a:gd name="T33" fmla="*/ 175 h 250"/>
                <a:gd name="T34" fmla="*/ 190 w 415"/>
                <a:gd name="T35" fmla="*/ 174 h 250"/>
                <a:gd name="T36" fmla="*/ 194 w 415"/>
                <a:gd name="T37" fmla="*/ 198 h 250"/>
                <a:gd name="T38" fmla="*/ 188 w 415"/>
                <a:gd name="T39" fmla="*/ 215 h 250"/>
                <a:gd name="T40" fmla="*/ 172 w 415"/>
                <a:gd name="T41" fmla="*/ 225 h 250"/>
                <a:gd name="T42" fmla="*/ 141 w 415"/>
                <a:gd name="T43" fmla="*/ 250 h 250"/>
                <a:gd name="T44" fmla="*/ 134 w 415"/>
                <a:gd name="T45" fmla="*/ 218 h 250"/>
                <a:gd name="T46" fmla="*/ 119 w 415"/>
                <a:gd name="T47" fmla="*/ 180 h 250"/>
                <a:gd name="T48" fmla="*/ 82 w 415"/>
                <a:gd name="T49" fmla="*/ 166 h 250"/>
                <a:gd name="T50" fmla="*/ 62 w 415"/>
                <a:gd name="T51" fmla="*/ 167 h 250"/>
                <a:gd name="T52" fmla="*/ 50 w 415"/>
                <a:gd name="T53" fmla="*/ 155 h 250"/>
                <a:gd name="T54" fmla="*/ 39 w 415"/>
                <a:gd name="T55" fmla="*/ 123 h 250"/>
                <a:gd name="T56" fmla="*/ 24 w 415"/>
                <a:gd name="T57" fmla="*/ 117 h 250"/>
                <a:gd name="T58" fmla="*/ 12 w 415"/>
                <a:gd name="T59" fmla="*/ 90 h 250"/>
                <a:gd name="T60" fmla="*/ 0 w 415"/>
                <a:gd name="T61" fmla="*/ 60 h 250"/>
                <a:gd name="T62" fmla="*/ 30 w 415"/>
                <a:gd name="T63" fmla="*/ 34 h 250"/>
                <a:gd name="T64" fmla="*/ 61 w 415"/>
                <a:gd name="T65" fmla="*/ 26 h 250"/>
                <a:gd name="T66" fmla="*/ 102 w 415"/>
                <a:gd name="T67" fmla="*/ 30 h 250"/>
                <a:gd name="T68" fmla="*/ 156 w 415"/>
                <a:gd name="T69" fmla="*/ 19 h 250"/>
                <a:gd name="T70" fmla="*/ 187 w 415"/>
                <a:gd name="T71" fmla="*/ 13 h 250"/>
                <a:gd name="T72" fmla="*/ 220 w 415"/>
                <a:gd name="T73" fmla="*/ 17 h 250"/>
                <a:gd name="T74" fmla="*/ 272 w 415"/>
                <a:gd name="T75" fmla="*/ 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5" h="250">
                  <a:moveTo>
                    <a:pt x="272" y="25"/>
                  </a:moveTo>
                  <a:lnTo>
                    <a:pt x="272" y="39"/>
                  </a:lnTo>
                  <a:lnTo>
                    <a:pt x="279" y="47"/>
                  </a:lnTo>
                  <a:lnTo>
                    <a:pt x="298" y="41"/>
                  </a:lnTo>
                  <a:lnTo>
                    <a:pt x="307" y="45"/>
                  </a:lnTo>
                  <a:lnTo>
                    <a:pt x="316" y="39"/>
                  </a:lnTo>
                  <a:lnTo>
                    <a:pt x="350" y="37"/>
                  </a:lnTo>
                  <a:lnTo>
                    <a:pt x="372" y="10"/>
                  </a:lnTo>
                  <a:lnTo>
                    <a:pt x="381" y="15"/>
                  </a:lnTo>
                  <a:lnTo>
                    <a:pt x="389" y="15"/>
                  </a:lnTo>
                  <a:lnTo>
                    <a:pt x="408" y="38"/>
                  </a:lnTo>
                  <a:lnTo>
                    <a:pt x="404" y="61"/>
                  </a:lnTo>
                  <a:lnTo>
                    <a:pt x="415" y="84"/>
                  </a:lnTo>
                  <a:lnTo>
                    <a:pt x="408" y="100"/>
                  </a:lnTo>
                  <a:lnTo>
                    <a:pt x="401" y="109"/>
                  </a:lnTo>
                  <a:lnTo>
                    <a:pt x="381" y="119"/>
                  </a:lnTo>
                  <a:lnTo>
                    <a:pt x="383" y="124"/>
                  </a:lnTo>
                  <a:lnTo>
                    <a:pt x="404" y="128"/>
                  </a:lnTo>
                  <a:lnTo>
                    <a:pt x="407" y="147"/>
                  </a:lnTo>
                  <a:lnTo>
                    <a:pt x="393" y="166"/>
                  </a:lnTo>
                  <a:lnTo>
                    <a:pt x="393" y="182"/>
                  </a:lnTo>
                  <a:lnTo>
                    <a:pt x="375" y="196"/>
                  </a:lnTo>
                  <a:lnTo>
                    <a:pt x="350" y="200"/>
                  </a:lnTo>
                  <a:lnTo>
                    <a:pt x="331" y="198"/>
                  </a:lnTo>
                  <a:lnTo>
                    <a:pt x="319" y="204"/>
                  </a:lnTo>
                  <a:lnTo>
                    <a:pt x="306" y="200"/>
                  </a:lnTo>
                  <a:lnTo>
                    <a:pt x="300" y="194"/>
                  </a:lnTo>
                  <a:lnTo>
                    <a:pt x="291" y="192"/>
                  </a:lnTo>
                  <a:lnTo>
                    <a:pt x="286" y="184"/>
                  </a:lnTo>
                  <a:lnTo>
                    <a:pt x="269" y="172"/>
                  </a:lnTo>
                  <a:lnTo>
                    <a:pt x="251" y="166"/>
                  </a:lnTo>
                  <a:lnTo>
                    <a:pt x="239" y="172"/>
                  </a:lnTo>
                  <a:lnTo>
                    <a:pt x="221" y="170"/>
                  </a:lnTo>
                  <a:lnTo>
                    <a:pt x="215" y="175"/>
                  </a:lnTo>
                  <a:lnTo>
                    <a:pt x="197" y="167"/>
                  </a:lnTo>
                  <a:lnTo>
                    <a:pt x="190" y="174"/>
                  </a:lnTo>
                  <a:lnTo>
                    <a:pt x="199" y="186"/>
                  </a:lnTo>
                  <a:lnTo>
                    <a:pt x="194" y="198"/>
                  </a:lnTo>
                  <a:lnTo>
                    <a:pt x="183" y="202"/>
                  </a:lnTo>
                  <a:lnTo>
                    <a:pt x="188" y="215"/>
                  </a:lnTo>
                  <a:lnTo>
                    <a:pt x="178" y="215"/>
                  </a:lnTo>
                  <a:lnTo>
                    <a:pt x="172" y="225"/>
                  </a:lnTo>
                  <a:lnTo>
                    <a:pt x="163" y="226"/>
                  </a:lnTo>
                  <a:lnTo>
                    <a:pt x="141" y="250"/>
                  </a:lnTo>
                  <a:lnTo>
                    <a:pt x="126" y="241"/>
                  </a:lnTo>
                  <a:lnTo>
                    <a:pt x="134" y="218"/>
                  </a:lnTo>
                  <a:lnTo>
                    <a:pt x="117" y="194"/>
                  </a:lnTo>
                  <a:lnTo>
                    <a:pt x="119" y="180"/>
                  </a:lnTo>
                  <a:lnTo>
                    <a:pt x="98" y="178"/>
                  </a:lnTo>
                  <a:lnTo>
                    <a:pt x="82" y="166"/>
                  </a:lnTo>
                  <a:lnTo>
                    <a:pt x="70" y="170"/>
                  </a:lnTo>
                  <a:lnTo>
                    <a:pt x="62" y="167"/>
                  </a:lnTo>
                  <a:lnTo>
                    <a:pt x="61" y="159"/>
                  </a:lnTo>
                  <a:lnTo>
                    <a:pt x="50" y="155"/>
                  </a:lnTo>
                  <a:lnTo>
                    <a:pt x="43" y="141"/>
                  </a:lnTo>
                  <a:lnTo>
                    <a:pt x="39" y="123"/>
                  </a:lnTo>
                  <a:lnTo>
                    <a:pt x="34" y="116"/>
                  </a:lnTo>
                  <a:lnTo>
                    <a:pt x="24" y="117"/>
                  </a:lnTo>
                  <a:lnTo>
                    <a:pt x="15" y="102"/>
                  </a:lnTo>
                  <a:lnTo>
                    <a:pt x="12" y="90"/>
                  </a:lnTo>
                  <a:lnTo>
                    <a:pt x="1" y="81"/>
                  </a:lnTo>
                  <a:lnTo>
                    <a:pt x="0" y="60"/>
                  </a:lnTo>
                  <a:lnTo>
                    <a:pt x="30" y="56"/>
                  </a:lnTo>
                  <a:lnTo>
                    <a:pt x="30" y="34"/>
                  </a:lnTo>
                  <a:lnTo>
                    <a:pt x="50" y="31"/>
                  </a:lnTo>
                  <a:lnTo>
                    <a:pt x="61" y="26"/>
                  </a:lnTo>
                  <a:lnTo>
                    <a:pt x="67" y="33"/>
                  </a:lnTo>
                  <a:lnTo>
                    <a:pt x="102" y="30"/>
                  </a:lnTo>
                  <a:lnTo>
                    <a:pt x="135" y="19"/>
                  </a:lnTo>
                  <a:lnTo>
                    <a:pt x="156" y="19"/>
                  </a:lnTo>
                  <a:lnTo>
                    <a:pt x="172" y="13"/>
                  </a:lnTo>
                  <a:lnTo>
                    <a:pt x="187" y="13"/>
                  </a:lnTo>
                  <a:lnTo>
                    <a:pt x="199" y="0"/>
                  </a:lnTo>
                  <a:lnTo>
                    <a:pt x="220" y="17"/>
                  </a:lnTo>
                  <a:lnTo>
                    <a:pt x="237" y="23"/>
                  </a:lnTo>
                  <a:lnTo>
                    <a:pt x="272" y="25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xmlns="" id="{2A585CE1-920E-4A8A-8D40-A8B242442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" y="2340"/>
              <a:ext cx="203" cy="265"/>
            </a:xfrm>
            <a:custGeom>
              <a:avLst/>
              <a:gdLst>
                <a:gd name="T0" fmla="*/ 177 w 203"/>
                <a:gd name="T1" fmla="*/ 24 h 265"/>
                <a:gd name="T2" fmla="*/ 165 w 203"/>
                <a:gd name="T3" fmla="*/ 49 h 265"/>
                <a:gd name="T4" fmla="*/ 180 w 203"/>
                <a:gd name="T5" fmla="*/ 58 h 265"/>
                <a:gd name="T6" fmla="*/ 197 w 203"/>
                <a:gd name="T7" fmla="*/ 78 h 265"/>
                <a:gd name="T8" fmla="*/ 200 w 203"/>
                <a:gd name="T9" fmla="*/ 94 h 265"/>
                <a:gd name="T10" fmla="*/ 193 w 203"/>
                <a:gd name="T11" fmla="*/ 104 h 265"/>
                <a:gd name="T12" fmla="*/ 203 w 203"/>
                <a:gd name="T13" fmla="*/ 130 h 265"/>
                <a:gd name="T14" fmla="*/ 184 w 203"/>
                <a:gd name="T15" fmla="*/ 129 h 265"/>
                <a:gd name="T16" fmla="*/ 181 w 203"/>
                <a:gd name="T17" fmla="*/ 147 h 265"/>
                <a:gd name="T18" fmla="*/ 147 w 203"/>
                <a:gd name="T19" fmla="*/ 161 h 265"/>
                <a:gd name="T20" fmla="*/ 154 w 203"/>
                <a:gd name="T21" fmla="*/ 173 h 265"/>
                <a:gd name="T22" fmla="*/ 134 w 203"/>
                <a:gd name="T23" fmla="*/ 163 h 265"/>
                <a:gd name="T24" fmla="*/ 114 w 203"/>
                <a:gd name="T25" fmla="*/ 181 h 265"/>
                <a:gd name="T26" fmla="*/ 134 w 203"/>
                <a:gd name="T27" fmla="*/ 208 h 265"/>
                <a:gd name="T28" fmla="*/ 141 w 203"/>
                <a:gd name="T29" fmla="*/ 256 h 265"/>
                <a:gd name="T30" fmla="*/ 96 w 203"/>
                <a:gd name="T31" fmla="*/ 265 h 265"/>
                <a:gd name="T32" fmla="*/ 83 w 203"/>
                <a:gd name="T33" fmla="*/ 260 h 265"/>
                <a:gd name="T34" fmla="*/ 59 w 203"/>
                <a:gd name="T35" fmla="*/ 242 h 265"/>
                <a:gd name="T36" fmla="*/ 39 w 203"/>
                <a:gd name="T37" fmla="*/ 238 h 265"/>
                <a:gd name="T38" fmla="*/ 36 w 203"/>
                <a:gd name="T39" fmla="*/ 225 h 265"/>
                <a:gd name="T40" fmla="*/ 36 w 203"/>
                <a:gd name="T41" fmla="*/ 212 h 265"/>
                <a:gd name="T42" fmla="*/ 43 w 203"/>
                <a:gd name="T43" fmla="*/ 188 h 265"/>
                <a:gd name="T44" fmla="*/ 27 w 203"/>
                <a:gd name="T45" fmla="*/ 181 h 265"/>
                <a:gd name="T46" fmla="*/ 0 w 203"/>
                <a:gd name="T47" fmla="*/ 178 h 265"/>
                <a:gd name="T48" fmla="*/ 6 w 203"/>
                <a:gd name="T49" fmla="*/ 157 h 265"/>
                <a:gd name="T50" fmla="*/ 6 w 203"/>
                <a:gd name="T51" fmla="*/ 137 h 265"/>
                <a:gd name="T52" fmla="*/ 24 w 203"/>
                <a:gd name="T53" fmla="*/ 116 h 265"/>
                <a:gd name="T54" fmla="*/ 40 w 203"/>
                <a:gd name="T55" fmla="*/ 84 h 265"/>
                <a:gd name="T56" fmla="*/ 71 w 203"/>
                <a:gd name="T57" fmla="*/ 59 h 265"/>
                <a:gd name="T58" fmla="*/ 88 w 203"/>
                <a:gd name="T59" fmla="*/ 49 h 265"/>
                <a:gd name="T60" fmla="*/ 93 w 203"/>
                <a:gd name="T61" fmla="*/ 32 h 265"/>
                <a:gd name="T62" fmla="*/ 89 w 203"/>
                <a:gd name="T63" fmla="*/ 8 h 265"/>
                <a:gd name="T64" fmla="*/ 114 w 203"/>
                <a:gd name="T65" fmla="*/ 9 h 265"/>
                <a:gd name="T66" fmla="*/ 138 w 203"/>
                <a:gd name="T67" fmla="*/ 7 h 265"/>
                <a:gd name="T68" fmla="*/ 168 w 203"/>
                <a:gd name="T69" fmla="*/ 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3" h="265">
                  <a:moveTo>
                    <a:pt x="185" y="19"/>
                  </a:moveTo>
                  <a:lnTo>
                    <a:pt x="177" y="24"/>
                  </a:lnTo>
                  <a:lnTo>
                    <a:pt x="169" y="35"/>
                  </a:lnTo>
                  <a:lnTo>
                    <a:pt x="165" y="49"/>
                  </a:lnTo>
                  <a:lnTo>
                    <a:pt x="169" y="56"/>
                  </a:lnTo>
                  <a:lnTo>
                    <a:pt x="180" y="58"/>
                  </a:lnTo>
                  <a:lnTo>
                    <a:pt x="184" y="67"/>
                  </a:lnTo>
                  <a:lnTo>
                    <a:pt x="197" y="78"/>
                  </a:lnTo>
                  <a:lnTo>
                    <a:pt x="193" y="88"/>
                  </a:lnTo>
                  <a:lnTo>
                    <a:pt x="200" y="94"/>
                  </a:lnTo>
                  <a:lnTo>
                    <a:pt x="200" y="100"/>
                  </a:lnTo>
                  <a:lnTo>
                    <a:pt x="193" y="104"/>
                  </a:lnTo>
                  <a:lnTo>
                    <a:pt x="200" y="116"/>
                  </a:lnTo>
                  <a:lnTo>
                    <a:pt x="203" y="130"/>
                  </a:lnTo>
                  <a:lnTo>
                    <a:pt x="193" y="124"/>
                  </a:lnTo>
                  <a:lnTo>
                    <a:pt x="184" y="129"/>
                  </a:lnTo>
                  <a:lnTo>
                    <a:pt x="185" y="141"/>
                  </a:lnTo>
                  <a:lnTo>
                    <a:pt x="181" y="147"/>
                  </a:lnTo>
                  <a:lnTo>
                    <a:pt x="163" y="147"/>
                  </a:lnTo>
                  <a:lnTo>
                    <a:pt x="147" y="161"/>
                  </a:lnTo>
                  <a:lnTo>
                    <a:pt x="160" y="166"/>
                  </a:lnTo>
                  <a:lnTo>
                    <a:pt x="154" y="173"/>
                  </a:lnTo>
                  <a:lnTo>
                    <a:pt x="138" y="169"/>
                  </a:lnTo>
                  <a:lnTo>
                    <a:pt x="134" y="163"/>
                  </a:lnTo>
                  <a:lnTo>
                    <a:pt x="120" y="167"/>
                  </a:lnTo>
                  <a:lnTo>
                    <a:pt x="114" y="181"/>
                  </a:lnTo>
                  <a:lnTo>
                    <a:pt x="134" y="194"/>
                  </a:lnTo>
                  <a:lnTo>
                    <a:pt x="134" y="208"/>
                  </a:lnTo>
                  <a:lnTo>
                    <a:pt x="142" y="229"/>
                  </a:lnTo>
                  <a:lnTo>
                    <a:pt x="141" y="256"/>
                  </a:lnTo>
                  <a:lnTo>
                    <a:pt x="116" y="256"/>
                  </a:lnTo>
                  <a:lnTo>
                    <a:pt x="96" y="265"/>
                  </a:lnTo>
                  <a:lnTo>
                    <a:pt x="92" y="260"/>
                  </a:lnTo>
                  <a:lnTo>
                    <a:pt x="83" y="260"/>
                  </a:lnTo>
                  <a:lnTo>
                    <a:pt x="74" y="252"/>
                  </a:lnTo>
                  <a:lnTo>
                    <a:pt x="59" y="242"/>
                  </a:lnTo>
                  <a:lnTo>
                    <a:pt x="52" y="245"/>
                  </a:lnTo>
                  <a:lnTo>
                    <a:pt x="39" y="238"/>
                  </a:lnTo>
                  <a:lnTo>
                    <a:pt x="34" y="233"/>
                  </a:lnTo>
                  <a:lnTo>
                    <a:pt x="36" y="225"/>
                  </a:lnTo>
                  <a:lnTo>
                    <a:pt x="31" y="220"/>
                  </a:lnTo>
                  <a:lnTo>
                    <a:pt x="36" y="212"/>
                  </a:lnTo>
                  <a:lnTo>
                    <a:pt x="33" y="194"/>
                  </a:lnTo>
                  <a:lnTo>
                    <a:pt x="43" y="188"/>
                  </a:lnTo>
                  <a:lnTo>
                    <a:pt x="42" y="181"/>
                  </a:lnTo>
                  <a:lnTo>
                    <a:pt x="27" y="181"/>
                  </a:lnTo>
                  <a:lnTo>
                    <a:pt x="21" y="174"/>
                  </a:lnTo>
                  <a:lnTo>
                    <a:pt x="0" y="178"/>
                  </a:lnTo>
                  <a:lnTo>
                    <a:pt x="0" y="166"/>
                  </a:lnTo>
                  <a:lnTo>
                    <a:pt x="6" y="157"/>
                  </a:lnTo>
                  <a:lnTo>
                    <a:pt x="15" y="147"/>
                  </a:lnTo>
                  <a:lnTo>
                    <a:pt x="6" y="137"/>
                  </a:lnTo>
                  <a:lnTo>
                    <a:pt x="1" y="127"/>
                  </a:lnTo>
                  <a:lnTo>
                    <a:pt x="24" y="116"/>
                  </a:lnTo>
                  <a:lnTo>
                    <a:pt x="39" y="96"/>
                  </a:lnTo>
                  <a:lnTo>
                    <a:pt x="40" y="84"/>
                  </a:lnTo>
                  <a:lnTo>
                    <a:pt x="62" y="60"/>
                  </a:lnTo>
                  <a:lnTo>
                    <a:pt x="71" y="59"/>
                  </a:lnTo>
                  <a:lnTo>
                    <a:pt x="77" y="49"/>
                  </a:lnTo>
                  <a:lnTo>
                    <a:pt x="88" y="49"/>
                  </a:lnTo>
                  <a:lnTo>
                    <a:pt x="82" y="36"/>
                  </a:lnTo>
                  <a:lnTo>
                    <a:pt x="93" y="32"/>
                  </a:lnTo>
                  <a:lnTo>
                    <a:pt x="98" y="20"/>
                  </a:lnTo>
                  <a:lnTo>
                    <a:pt x="89" y="8"/>
                  </a:lnTo>
                  <a:lnTo>
                    <a:pt x="96" y="1"/>
                  </a:lnTo>
                  <a:lnTo>
                    <a:pt x="114" y="9"/>
                  </a:lnTo>
                  <a:lnTo>
                    <a:pt x="120" y="4"/>
                  </a:lnTo>
                  <a:lnTo>
                    <a:pt x="138" y="7"/>
                  </a:lnTo>
                  <a:lnTo>
                    <a:pt x="150" y="0"/>
                  </a:lnTo>
                  <a:lnTo>
                    <a:pt x="168" y="7"/>
                  </a:lnTo>
                  <a:lnTo>
                    <a:pt x="185" y="19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xmlns="" id="{F36411CD-F905-4766-B212-2FC6C1689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" y="2340"/>
              <a:ext cx="203" cy="265"/>
            </a:xfrm>
            <a:custGeom>
              <a:avLst/>
              <a:gdLst>
                <a:gd name="T0" fmla="*/ 177 w 203"/>
                <a:gd name="T1" fmla="*/ 24 h 265"/>
                <a:gd name="T2" fmla="*/ 165 w 203"/>
                <a:gd name="T3" fmla="*/ 49 h 265"/>
                <a:gd name="T4" fmla="*/ 180 w 203"/>
                <a:gd name="T5" fmla="*/ 58 h 265"/>
                <a:gd name="T6" fmla="*/ 197 w 203"/>
                <a:gd name="T7" fmla="*/ 78 h 265"/>
                <a:gd name="T8" fmla="*/ 200 w 203"/>
                <a:gd name="T9" fmla="*/ 94 h 265"/>
                <a:gd name="T10" fmla="*/ 193 w 203"/>
                <a:gd name="T11" fmla="*/ 104 h 265"/>
                <a:gd name="T12" fmla="*/ 203 w 203"/>
                <a:gd name="T13" fmla="*/ 130 h 265"/>
                <a:gd name="T14" fmla="*/ 184 w 203"/>
                <a:gd name="T15" fmla="*/ 129 h 265"/>
                <a:gd name="T16" fmla="*/ 181 w 203"/>
                <a:gd name="T17" fmla="*/ 147 h 265"/>
                <a:gd name="T18" fmla="*/ 147 w 203"/>
                <a:gd name="T19" fmla="*/ 161 h 265"/>
                <a:gd name="T20" fmla="*/ 154 w 203"/>
                <a:gd name="T21" fmla="*/ 173 h 265"/>
                <a:gd name="T22" fmla="*/ 134 w 203"/>
                <a:gd name="T23" fmla="*/ 163 h 265"/>
                <a:gd name="T24" fmla="*/ 114 w 203"/>
                <a:gd name="T25" fmla="*/ 181 h 265"/>
                <a:gd name="T26" fmla="*/ 134 w 203"/>
                <a:gd name="T27" fmla="*/ 208 h 265"/>
                <a:gd name="T28" fmla="*/ 141 w 203"/>
                <a:gd name="T29" fmla="*/ 256 h 265"/>
                <a:gd name="T30" fmla="*/ 96 w 203"/>
                <a:gd name="T31" fmla="*/ 265 h 265"/>
                <a:gd name="T32" fmla="*/ 83 w 203"/>
                <a:gd name="T33" fmla="*/ 260 h 265"/>
                <a:gd name="T34" fmla="*/ 59 w 203"/>
                <a:gd name="T35" fmla="*/ 242 h 265"/>
                <a:gd name="T36" fmla="*/ 39 w 203"/>
                <a:gd name="T37" fmla="*/ 238 h 265"/>
                <a:gd name="T38" fmla="*/ 36 w 203"/>
                <a:gd name="T39" fmla="*/ 225 h 265"/>
                <a:gd name="T40" fmla="*/ 36 w 203"/>
                <a:gd name="T41" fmla="*/ 212 h 265"/>
                <a:gd name="T42" fmla="*/ 43 w 203"/>
                <a:gd name="T43" fmla="*/ 188 h 265"/>
                <a:gd name="T44" fmla="*/ 27 w 203"/>
                <a:gd name="T45" fmla="*/ 181 h 265"/>
                <a:gd name="T46" fmla="*/ 0 w 203"/>
                <a:gd name="T47" fmla="*/ 178 h 265"/>
                <a:gd name="T48" fmla="*/ 6 w 203"/>
                <a:gd name="T49" fmla="*/ 157 h 265"/>
                <a:gd name="T50" fmla="*/ 6 w 203"/>
                <a:gd name="T51" fmla="*/ 137 h 265"/>
                <a:gd name="T52" fmla="*/ 24 w 203"/>
                <a:gd name="T53" fmla="*/ 116 h 265"/>
                <a:gd name="T54" fmla="*/ 40 w 203"/>
                <a:gd name="T55" fmla="*/ 84 h 265"/>
                <a:gd name="T56" fmla="*/ 71 w 203"/>
                <a:gd name="T57" fmla="*/ 59 h 265"/>
                <a:gd name="T58" fmla="*/ 88 w 203"/>
                <a:gd name="T59" fmla="*/ 49 h 265"/>
                <a:gd name="T60" fmla="*/ 93 w 203"/>
                <a:gd name="T61" fmla="*/ 32 h 265"/>
                <a:gd name="T62" fmla="*/ 89 w 203"/>
                <a:gd name="T63" fmla="*/ 8 h 265"/>
                <a:gd name="T64" fmla="*/ 114 w 203"/>
                <a:gd name="T65" fmla="*/ 9 h 265"/>
                <a:gd name="T66" fmla="*/ 138 w 203"/>
                <a:gd name="T67" fmla="*/ 7 h 265"/>
                <a:gd name="T68" fmla="*/ 168 w 203"/>
                <a:gd name="T69" fmla="*/ 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3" h="265">
                  <a:moveTo>
                    <a:pt x="185" y="19"/>
                  </a:moveTo>
                  <a:lnTo>
                    <a:pt x="177" y="24"/>
                  </a:lnTo>
                  <a:lnTo>
                    <a:pt x="169" y="35"/>
                  </a:lnTo>
                  <a:lnTo>
                    <a:pt x="165" y="49"/>
                  </a:lnTo>
                  <a:lnTo>
                    <a:pt x="169" y="56"/>
                  </a:lnTo>
                  <a:lnTo>
                    <a:pt x="180" y="58"/>
                  </a:lnTo>
                  <a:lnTo>
                    <a:pt x="184" y="67"/>
                  </a:lnTo>
                  <a:lnTo>
                    <a:pt x="197" y="78"/>
                  </a:lnTo>
                  <a:lnTo>
                    <a:pt x="193" y="88"/>
                  </a:lnTo>
                  <a:lnTo>
                    <a:pt x="200" y="94"/>
                  </a:lnTo>
                  <a:lnTo>
                    <a:pt x="200" y="100"/>
                  </a:lnTo>
                  <a:lnTo>
                    <a:pt x="193" y="104"/>
                  </a:lnTo>
                  <a:lnTo>
                    <a:pt x="200" y="116"/>
                  </a:lnTo>
                  <a:lnTo>
                    <a:pt x="203" y="130"/>
                  </a:lnTo>
                  <a:lnTo>
                    <a:pt x="193" y="124"/>
                  </a:lnTo>
                  <a:lnTo>
                    <a:pt x="184" y="129"/>
                  </a:lnTo>
                  <a:lnTo>
                    <a:pt x="185" y="141"/>
                  </a:lnTo>
                  <a:lnTo>
                    <a:pt x="181" y="147"/>
                  </a:lnTo>
                  <a:lnTo>
                    <a:pt x="163" y="147"/>
                  </a:lnTo>
                  <a:lnTo>
                    <a:pt x="147" y="161"/>
                  </a:lnTo>
                  <a:lnTo>
                    <a:pt x="160" y="166"/>
                  </a:lnTo>
                  <a:lnTo>
                    <a:pt x="154" y="173"/>
                  </a:lnTo>
                  <a:lnTo>
                    <a:pt x="138" y="169"/>
                  </a:lnTo>
                  <a:lnTo>
                    <a:pt x="134" y="163"/>
                  </a:lnTo>
                  <a:lnTo>
                    <a:pt x="120" y="167"/>
                  </a:lnTo>
                  <a:lnTo>
                    <a:pt x="114" y="181"/>
                  </a:lnTo>
                  <a:lnTo>
                    <a:pt x="134" y="194"/>
                  </a:lnTo>
                  <a:lnTo>
                    <a:pt x="134" y="208"/>
                  </a:lnTo>
                  <a:lnTo>
                    <a:pt x="142" y="229"/>
                  </a:lnTo>
                  <a:lnTo>
                    <a:pt x="141" y="256"/>
                  </a:lnTo>
                  <a:lnTo>
                    <a:pt x="116" y="256"/>
                  </a:lnTo>
                  <a:lnTo>
                    <a:pt x="96" y="265"/>
                  </a:lnTo>
                  <a:lnTo>
                    <a:pt x="92" y="260"/>
                  </a:lnTo>
                  <a:lnTo>
                    <a:pt x="83" y="260"/>
                  </a:lnTo>
                  <a:lnTo>
                    <a:pt x="74" y="252"/>
                  </a:lnTo>
                  <a:lnTo>
                    <a:pt x="59" y="242"/>
                  </a:lnTo>
                  <a:lnTo>
                    <a:pt x="52" y="245"/>
                  </a:lnTo>
                  <a:lnTo>
                    <a:pt x="39" y="238"/>
                  </a:lnTo>
                  <a:lnTo>
                    <a:pt x="34" y="233"/>
                  </a:lnTo>
                  <a:lnTo>
                    <a:pt x="36" y="225"/>
                  </a:lnTo>
                  <a:lnTo>
                    <a:pt x="31" y="220"/>
                  </a:lnTo>
                  <a:lnTo>
                    <a:pt x="36" y="212"/>
                  </a:lnTo>
                  <a:lnTo>
                    <a:pt x="33" y="194"/>
                  </a:lnTo>
                  <a:lnTo>
                    <a:pt x="43" y="188"/>
                  </a:lnTo>
                  <a:lnTo>
                    <a:pt x="42" y="181"/>
                  </a:lnTo>
                  <a:lnTo>
                    <a:pt x="27" y="181"/>
                  </a:lnTo>
                  <a:lnTo>
                    <a:pt x="21" y="174"/>
                  </a:lnTo>
                  <a:lnTo>
                    <a:pt x="0" y="178"/>
                  </a:lnTo>
                  <a:lnTo>
                    <a:pt x="0" y="166"/>
                  </a:lnTo>
                  <a:lnTo>
                    <a:pt x="6" y="157"/>
                  </a:lnTo>
                  <a:lnTo>
                    <a:pt x="15" y="147"/>
                  </a:lnTo>
                  <a:lnTo>
                    <a:pt x="6" y="137"/>
                  </a:lnTo>
                  <a:lnTo>
                    <a:pt x="1" y="127"/>
                  </a:lnTo>
                  <a:lnTo>
                    <a:pt x="24" y="116"/>
                  </a:lnTo>
                  <a:lnTo>
                    <a:pt x="39" y="96"/>
                  </a:lnTo>
                  <a:lnTo>
                    <a:pt x="40" y="84"/>
                  </a:lnTo>
                  <a:lnTo>
                    <a:pt x="62" y="60"/>
                  </a:lnTo>
                  <a:lnTo>
                    <a:pt x="71" y="59"/>
                  </a:lnTo>
                  <a:lnTo>
                    <a:pt x="77" y="49"/>
                  </a:lnTo>
                  <a:lnTo>
                    <a:pt x="88" y="49"/>
                  </a:lnTo>
                  <a:lnTo>
                    <a:pt x="82" y="36"/>
                  </a:lnTo>
                  <a:lnTo>
                    <a:pt x="93" y="32"/>
                  </a:lnTo>
                  <a:lnTo>
                    <a:pt x="98" y="20"/>
                  </a:lnTo>
                  <a:lnTo>
                    <a:pt x="89" y="8"/>
                  </a:lnTo>
                  <a:lnTo>
                    <a:pt x="96" y="1"/>
                  </a:lnTo>
                  <a:lnTo>
                    <a:pt x="114" y="9"/>
                  </a:lnTo>
                  <a:lnTo>
                    <a:pt x="120" y="4"/>
                  </a:lnTo>
                  <a:lnTo>
                    <a:pt x="138" y="7"/>
                  </a:lnTo>
                  <a:lnTo>
                    <a:pt x="150" y="0"/>
                  </a:lnTo>
                  <a:lnTo>
                    <a:pt x="168" y="7"/>
                  </a:lnTo>
                  <a:lnTo>
                    <a:pt x="185" y="19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xmlns="" id="{99D1B380-AED8-453F-BB1D-162FCC83A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1756"/>
              <a:ext cx="744" cy="513"/>
            </a:xfrm>
            <a:custGeom>
              <a:avLst/>
              <a:gdLst>
                <a:gd name="T0" fmla="*/ 276 w 744"/>
                <a:gd name="T1" fmla="*/ 39 h 513"/>
                <a:gd name="T2" fmla="*/ 309 w 744"/>
                <a:gd name="T3" fmla="*/ 61 h 513"/>
                <a:gd name="T4" fmla="*/ 297 w 744"/>
                <a:gd name="T5" fmla="*/ 70 h 513"/>
                <a:gd name="T6" fmla="*/ 314 w 744"/>
                <a:gd name="T7" fmla="*/ 89 h 513"/>
                <a:gd name="T8" fmla="*/ 320 w 744"/>
                <a:gd name="T9" fmla="*/ 114 h 513"/>
                <a:gd name="T10" fmla="*/ 332 w 744"/>
                <a:gd name="T11" fmla="*/ 129 h 513"/>
                <a:gd name="T12" fmla="*/ 358 w 744"/>
                <a:gd name="T13" fmla="*/ 160 h 513"/>
                <a:gd name="T14" fmla="*/ 380 w 744"/>
                <a:gd name="T15" fmla="*/ 172 h 513"/>
                <a:gd name="T16" fmla="*/ 409 w 744"/>
                <a:gd name="T17" fmla="*/ 207 h 513"/>
                <a:gd name="T18" fmla="*/ 380 w 744"/>
                <a:gd name="T19" fmla="*/ 260 h 513"/>
                <a:gd name="T20" fmla="*/ 469 w 744"/>
                <a:gd name="T21" fmla="*/ 273 h 513"/>
                <a:gd name="T22" fmla="*/ 508 w 744"/>
                <a:gd name="T23" fmla="*/ 291 h 513"/>
                <a:gd name="T24" fmla="*/ 519 w 744"/>
                <a:gd name="T25" fmla="*/ 312 h 513"/>
                <a:gd name="T26" fmla="*/ 626 w 744"/>
                <a:gd name="T27" fmla="*/ 335 h 513"/>
                <a:gd name="T28" fmla="*/ 656 w 744"/>
                <a:gd name="T29" fmla="*/ 315 h 513"/>
                <a:gd name="T30" fmla="*/ 695 w 744"/>
                <a:gd name="T31" fmla="*/ 293 h 513"/>
                <a:gd name="T32" fmla="*/ 730 w 744"/>
                <a:gd name="T33" fmla="*/ 265 h 513"/>
                <a:gd name="T34" fmla="*/ 742 w 744"/>
                <a:gd name="T35" fmla="*/ 274 h 513"/>
                <a:gd name="T36" fmla="*/ 744 w 744"/>
                <a:gd name="T37" fmla="*/ 299 h 513"/>
                <a:gd name="T38" fmla="*/ 727 w 744"/>
                <a:gd name="T39" fmla="*/ 315 h 513"/>
                <a:gd name="T40" fmla="*/ 702 w 744"/>
                <a:gd name="T41" fmla="*/ 347 h 513"/>
                <a:gd name="T42" fmla="*/ 671 w 744"/>
                <a:gd name="T43" fmla="*/ 409 h 513"/>
                <a:gd name="T44" fmla="*/ 546 w 744"/>
                <a:gd name="T45" fmla="*/ 457 h 513"/>
                <a:gd name="T46" fmla="*/ 522 w 744"/>
                <a:gd name="T47" fmla="*/ 449 h 513"/>
                <a:gd name="T48" fmla="*/ 530 w 744"/>
                <a:gd name="T49" fmla="*/ 470 h 513"/>
                <a:gd name="T50" fmla="*/ 516 w 744"/>
                <a:gd name="T51" fmla="*/ 497 h 513"/>
                <a:gd name="T52" fmla="*/ 469 w 744"/>
                <a:gd name="T53" fmla="*/ 513 h 513"/>
                <a:gd name="T54" fmla="*/ 429 w 744"/>
                <a:gd name="T55" fmla="*/ 505 h 513"/>
                <a:gd name="T56" fmla="*/ 414 w 744"/>
                <a:gd name="T57" fmla="*/ 489 h 513"/>
                <a:gd name="T58" fmla="*/ 396 w 744"/>
                <a:gd name="T59" fmla="*/ 496 h 513"/>
                <a:gd name="T60" fmla="*/ 335 w 744"/>
                <a:gd name="T61" fmla="*/ 478 h 513"/>
                <a:gd name="T62" fmla="*/ 320 w 744"/>
                <a:gd name="T63" fmla="*/ 433 h 513"/>
                <a:gd name="T64" fmla="*/ 304 w 744"/>
                <a:gd name="T65" fmla="*/ 427 h 513"/>
                <a:gd name="T66" fmla="*/ 248 w 744"/>
                <a:gd name="T67" fmla="*/ 457 h 513"/>
                <a:gd name="T68" fmla="*/ 230 w 744"/>
                <a:gd name="T69" fmla="*/ 458 h 513"/>
                <a:gd name="T70" fmla="*/ 203 w 744"/>
                <a:gd name="T71" fmla="*/ 457 h 513"/>
                <a:gd name="T72" fmla="*/ 214 w 744"/>
                <a:gd name="T73" fmla="*/ 435 h 513"/>
                <a:gd name="T74" fmla="*/ 251 w 744"/>
                <a:gd name="T75" fmla="*/ 406 h 513"/>
                <a:gd name="T76" fmla="*/ 218 w 744"/>
                <a:gd name="T77" fmla="*/ 374 h 513"/>
                <a:gd name="T78" fmla="*/ 211 w 744"/>
                <a:gd name="T79" fmla="*/ 329 h 513"/>
                <a:gd name="T80" fmla="*/ 196 w 744"/>
                <a:gd name="T81" fmla="*/ 292 h 513"/>
                <a:gd name="T82" fmla="*/ 179 w 744"/>
                <a:gd name="T83" fmla="*/ 237 h 513"/>
                <a:gd name="T84" fmla="*/ 181 w 744"/>
                <a:gd name="T85" fmla="*/ 212 h 513"/>
                <a:gd name="T86" fmla="*/ 199 w 744"/>
                <a:gd name="T87" fmla="*/ 180 h 513"/>
                <a:gd name="T88" fmla="*/ 184 w 744"/>
                <a:gd name="T89" fmla="*/ 162 h 513"/>
                <a:gd name="T90" fmla="*/ 151 w 744"/>
                <a:gd name="T91" fmla="*/ 177 h 513"/>
                <a:gd name="T92" fmla="*/ 92 w 744"/>
                <a:gd name="T93" fmla="*/ 244 h 513"/>
                <a:gd name="T94" fmla="*/ 41 w 744"/>
                <a:gd name="T95" fmla="*/ 268 h 513"/>
                <a:gd name="T96" fmla="*/ 24 w 744"/>
                <a:gd name="T97" fmla="*/ 240 h 513"/>
                <a:gd name="T98" fmla="*/ 9 w 744"/>
                <a:gd name="T99" fmla="*/ 212 h 513"/>
                <a:gd name="T100" fmla="*/ 1 w 744"/>
                <a:gd name="T101" fmla="*/ 176 h 513"/>
                <a:gd name="T102" fmla="*/ 15 w 744"/>
                <a:gd name="T103" fmla="*/ 161 h 513"/>
                <a:gd name="T104" fmla="*/ 41 w 744"/>
                <a:gd name="T105" fmla="*/ 142 h 513"/>
                <a:gd name="T106" fmla="*/ 68 w 744"/>
                <a:gd name="T107" fmla="*/ 148 h 513"/>
                <a:gd name="T108" fmla="*/ 61 w 744"/>
                <a:gd name="T109" fmla="*/ 121 h 513"/>
                <a:gd name="T110" fmla="*/ 80 w 744"/>
                <a:gd name="T111" fmla="*/ 113 h 513"/>
                <a:gd name="T112" fmla="*/ 110 w 744"/>
                <a:gd name="T113" fmla="*/ 105 h 513"/>
                <a:gd name="T114" fmla="*/ 175 w 744"/>
                <a:gd name="T115" fmla="*/ 83 h 513"/>
                <a:gd name="T116" fmla="*/ 190 w 744"/>
                <a:gd name="T117" fmla="*/ 59 h 513"/>
                <a:gd name="T118" fmla="*/ 185 w 744"/>
                <a:gd name="T119" fmla="*/ 5 h 513"/>
                <a:gd name="T120" fmla="*/ 215 w 744"/>
                <a:gd name="T121" fmla="*/ 14 h 513"/>
                <a:gd name="T122" fmla="*/ 264 w 744"/>
                <a:gd name="T123" fmla="*/ 27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44" h="513">
                  <a:moveTo>
                    <a:pt x="276" y="27"/>
                  </a:moveTo>
                  <a:lnTo>
                    <a:pt x="276" y="39"/>
                  </a:lnTo>
                  <a:lnTo>
                    <a:pt x="291" y="55"/>
                  </a:lnTo>
                  <a:lnTo>
                    <a:pt x="309" y="61"/>
                  </a:lnTo>
                  <a:lnTo>
                    <a:pt x="309" y="71"/>
                  </a:lnTo>
                  <a:lnTo>
                    <a:pt x="297" y="70"/>
                  </a:lnTo>
                  <a:lnTo>
                    <a:pt x="300" y="83"/>
                  </a:lnTo>
                  <a:lnTo>
                    <a:pt x="314" y="89"/>
                  </a:lnTo>
                  <a:lnTo>
                    <a:pt x="328" y="105"/>
                  </a:lnTo>
                  <a:lnTo>
                    <a:pt x="320" y="114"/>
                  </a:lnTo>
                  <a:lnTo>
                    <a:pt x="332" y="120"/>
                  </a:lnTo>
                  <a:lnTo>
                    <a:pt x="332" y="129"/>
                  </a:lnTo>
                  <a:lnTo>
                    <a:pt x="359" y="146"/>
                  </a:lnTo>
                  <a:lnTo>
                    <a:pt x="358" y="160"/>
                  </a:lnTo>
                  <a:lnTo>
                    <a:pt x="365" y="171"/>
                  </a:lnTo>
                  <a:lnTo>
                    <a:pt x="380" y="172"/>
                  </a:lnTo>
                  <a:lnTo>
                    <a:pt x="396" y="197"/>
                  </a:lnTo>
                  <a:lnTo>
                    <a:pt x="409" y="207"/>
                  </a:lnTo>
                  <a:lnTo>
                    <a:pt x="409" y="227"/>
                  </a:lnTo>
                  <a:lnTo>
                    <a:pt x="380" y="260"/>
                  </a:lnTo>
                  <a:lnTo>
                    <a:pt x="442" y="262"/>
                  </a:lnTo>
                  <a:lnTo>
                    <a:pt x="469" y="273"/>
                  </a:lnTo>
                  <a:lnTo>
                    <a:pt x="493" y="272"/>
                  </a:lnTo>
                  <a:lnTo>
                    <a:pt x="508" y="291"/>
                  </a:lnTo>
                  <a:lnTo>
                    <a:pt x="504" y="303"/>
                  </a:lnTo>
                  <a:lnTo>
                    <a:pt x="519" y="312"/>
                  </a:lnTo>
                  <a:lnTo>
                    <a:pt x="516" y="335"/>
                  </a:lnTo>
                  <a:lnTo>
                    <a:pt x="626" y="335"/>
                  </a:lnTo>
                  <a:lnTo>
                    <a:pt x="652" y="328"/>
                  </a:lnTo>
                  <a:lnTo>
                    <a:pt x="656" y="315"/>
                  </a:lnTo>
                  <a:lnTo>
                    <a:pt x="680" y="311"/>
                  </a:lnTo>
                  <a:lnTo>
                    <a:pt x="695" y="293"/>
                  </a:lnTo>
                  <a:lnTo>
                    <a:pt x="723" y="276"/>
                  </a:lnTo>
                  <a:lnTo>
                    <a:pt x="730" y="265"/>
                  </a:lnTo>
                  <a:lnTo>
                    <a:pt x="742" y="265"/>
                  </a:lnTo>
                  <a:lnTo>
                    <a:pt x="742" y="274"/>
                  </a:lnTo>
                  <a:lnTo>
                    <a:pt x="730" y="285"/>
                  </a:lnTo>
                  <a:lnTo>
                    <a:pt x="744" y="299"/>
                  </a:lnTo>
                  <a:lnTo>
                    <a:pt x="738" y="308"/>
                  </a:lnTo>
                  <a:lnTo>
                    <a:pt x="727" y="315"/>
                  </a:lnTo>
                  <a:lnTo>
                    <a:pt x="726" y="329"/>
                  </a:lnTo>
                  <a:lnTo>
                    <a:pt x="702" y="347"/>
                  </a:lnTo>
                  <a:lnTo>
                    <a:pt x="696" y="382"/>
                  </a:lnTo>
                  <a:lnTo>
                    <a:pt x="671" y="409"/>
                  </a:lnTo>
                  <a:lnTo>
                    <a:pt x="573" y="453"/>
                  </a:lnTo>
                  <a:lnTo>
                    <a:pt x="546" y="457"/>
                  </a:lnTo>
                  <a:lnTo>
                    <a:pt x="531" y="449"/>
                  </a:lnTo>
                  <a:lnTo>
                    <a:pt x="522" y="449"/>
                  </a:lnTo>
                  <a:lnTo>
                    <a:pt x="521" y="456"/>
                  </a:lnTo>
                  <a:lnTo>
                    <a:pt x="530" y="470"/>
                  </a:lnTo>
                  <a:lnTo>
                    <a:pt x="518" y="484"/>
                  </a:lnTo>
                  <a:lnTo>
                    <a:pt x="516" y="497"/>
                  </a:lnTo>
                  <a:lnTo>
                    <a:pt x="494" y="497"/>
                  </a:lnTo>
                  <a:lnTo>
                    <a:pt x="469" y="513"/>
                  </a:lnTo>
                  <a:lnTo>
                    <a:pt x="445" y="502"/>
                  </a:lnTo>
                  <a:lnTo>
                    <a:pt x="429" y="505"/>
                  </a:lnTo>
                  <a:lnTo>
                    <a:pt x="418" y="500"/>
                  </a:lnTo>
                  <a:lnTo>
                    <a:pt x="414" y="489"/>
                  </a:lnTo>
                  <a:lnTo>
                    <a:pt x="404" y="486"/>
                  </a:lnTo>
                  <a:lnTo>
                    <a:pt x="396" y="496"/>
                  </a:lnTo>
                  <a:lnTo>
                    <a:pt x="347" y="501"/>
                  </a:lnTo>
                  <a:lnTo>
                    <a:pt x="335" y="478"/>
                  </a:lnTo>
                  <a:lnTo>
                    <a:pt x="340" y="456"/>
                  </a:lnTo>
                  <a:lnTo>
                    <a:pt x="320" y="433"/>
                  </a:lnTo>
                  <a:lnTo>
                    <a:pt x="313" y="433"/>
                  </a:lnTo>
                  <a:lnTo>
                    <a:pt x="304" y="427"/>
                  </a:lnTo>
                  <a:lnTo>
                    <a:pt x="282" y="454"/>
                  </a:lnTo>
                  <a:lnTo>
                    <a:pt x="248" y="457"/>
                  </a:lnTo>
                  <a:lnTo>
                    <a:pt x="239" y="462"/>
                  </a:lnTo>
                  <a:lnTo>
                    <a:pt x="230" y="458"/>
                  </a:lnTo>
                  <a:lnTo>
                    <a:pt x="211" y="465"/>
                  </a:lnTo>
                  <a:lnTo>
                    <a:pt x="203" y="457"/>
                  </a:lnTo>
                  <a:lnTo>
                    <a:pt x="203" y="442"/>
                  </a:lnTo>
                  <a:lnTo>
                    <a:pt x="214" y="435"/>
                  </a:lnTo>
                  <a:lnTo>
                    <a:pt x="237" y="413"/>
                  </a:lnTo>
                  <a:lnTo>
                    <a:pt x="251" y="406"/>
                  </a:lnTo>
                  <a:lnTo>
                    <a:pt x="231" y="398"/>
                  </a:lnTo>
                  <a:lnTo>
                    <a:pt x="218" y="374"/>
                  </a:lnTo>
                  <a:lnTo>
                    <a:pt x="224" y="354"/>
                  </a:lnTo>
                  <a:lnTo>
                    <a:pt x="211" y="329"/>
                  </a:lnTo>
                  <a:lnTo>
                    <a:pt x="211" y="317"/>
                  </a:lnTo>
                  <a:lnTo>
                    <a:pt x="196" y="292"/>
                  </a:lnTo>
                  <a:lnTo>
                    <a:pt x="172" y="258"/>
                  </a:lnTo>
                  <a:lnTo>
                    <a:pt x="179" y="237"/>
                  </a:lnTo>
                  <a:lnTo>
                    <a:pt x="175" y="220"/>
                  </a:lnTo>
                  <a:lnTo>
                    <a:pt x="181" y="212"/>
                  </a:lnTo>
                  <a:lnTo>
                    <a:pt x="184" y="189"/>
                  </a:lnTo>
                  <a:lnTo>
                    <a:pt x="199" y="180"/>
                  </a:lnTo>
                  <a:lnTo>
                    <a:pt x="196" y="169"/>
                  </a:lnTo>
                  <a:lnTo>
                    <a:pt x="184" y="162"/>
                  </a:lnTo>
                  <a:lnTo>
                    <a:pt x="159" y="166"/>
                  </a:lnTo>
                  <a:lnTo>
                    <a:pt x="151" y="177"/>
                  </a:lnTo>
                  <a:lnTo>
                    <a:pt x="123" y="192"/>
                  </a:lnTo>
                  <a:lnTo>
                    <a:pt x="92" y="244"/>
                  </a:lnTo>
                  <a:lnTo>
                    <a:pt x="72" y="248"/>
                  </a:lnTo>
                  <a:lnTo>
                    <a:pt x="41" y="268"/>
                  </a:lnTo>
                  <a:lnTo>
                    <a:pt x="38" y="252"/>
                  </a:lnTo>
                  <a:lnTo>
                    <a:pt x="24" y="240"/>
                  </a:lnTo>
                  <a:lnTo>
                    <a:pt x="24" y="220"/>
                  </a:lnTo>
                  <a:lnTo>
                    <a:pt x="9" y="212"/>
                  </a:lnTo>
                  <a:lnTo>
                    <a:pt x="7" y="185"/>
                  </a:lnTo>
                  <a:lnTo>
                    <a:pt x="1" y="176"/>
                  </a:lnTo>
                  <a:lnTo>
                    <a:pt x="0" y="165"/>
                  </a:lnTo>
                  <a:lnTo>
                    <a:pt x="15" y="161"/>
                  </a:lnTo>
                  <a:lnTo>
                    <a:pt x="28" y="148"/>
                  </a:lnTo>
                  <a:lnTo>
                    <a:pt x="41" y="142"/>
                  </a:lnTo>
                  <a:lnTo>
                    <a:pt x="47" y="133"/>
                  </a:lnTo>
                  <a:lnTo>
                    <a:pt x="68" y="148"/>
                  </a:lnTo>
                  <a:lnTo>
                    <a:pt x="75" y="141"/>
                  </a:lnTo>
                  <a:lnTo>
                    <a:pt x="61" y="121"/>
                  </a:lnTo>
                  <a:lnTo>
                    <a:pt x="68" y="114"/>
                  </a:lnTo>
                  <a:lnTo>
                    <a:pt x="80" y="113"/>
                  </a:lnTo>
                  <a:lnTo>
                    <a:pt x="84" y="101"/>
                  </a:lnTo>
                  <a:lnTo>
                    <a:pt x="110" y="105"/>
                  </a:lnTo>
                  <a:lnTo>
                    <a:pt x="127" y="91"/>
                  </a:lnTo>
                  <a:lnTo>
                    <a:pt x="175" y="83"/>
                  </a:lnTo>
                  <a:lnTo>
                    <a:pt x="182" y="67"/>
                  </a:lnTo>
                  <a:lnTo>
                    <a:pt x="190" y="59"/>
                  </a:lnTo>
                  <a:lnTo>
                    <a:pt x="193" y="35"/>
                  </a:lnTo>
                  <a:lnTo>
                    <a:pt x="185" y="5"/>
                  </a:lnTo>
                  <a:lnTo>
                    <a:pt x="196" y="0"/>
                  </a:lnTo>
                  <a:lnTo>
                    <a:pt x="215" y="14"/>
                  </a:lnTo>
                  <a:lnTo>
                    <a:pt x="234" y="14"/>
                  </a:lnTo>
                  <a:lnTo>
                    <a:pt x="264" y="27"/>
                  </a:lnTo>
                  <a:lnTo>
                    <a:pt x="276" y="27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xmlns="" id="{B3B870AA-DF10-447D-B951-0974FA667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1756"/>
              <a:ext cx="744" cy="513"/>
            </a:xfrm>
            <a:custGeom>
              <a:avLst/>
              <a:gdLst>
                <a:gd name="T0" fmla="*/ 276 w 744"/>
                <a:gd name="T1" fmla="*/ 39 h 513"/>
                <a:gd name="T2" fmla="*/ 309 w 744"/>
                <a:gd name="T3" fmla="*/ 61 h 513"/>
                <a:gd name="T4" fmla="*/ 297 w 744"/>
                <a:gd name="T5" fmla="*/ 70 h 513"/>
                <a:gd name="T6" fmla="*/ 314 w 744"/>
                <a:gd name="T7" fmla="*/ 89 h 513"/>
                <a:gd name="T8" fmla="*/ 320 w 744"/>
                <a:gd name="T9" fmla="*/ 114 h 513"/>
                <a:gd name="T10" fmla="*/ 332 w 744"/>
                <a:gd name="T11" fmla="*/ 129 h 513"/>
                <a:gd name="T12" fmla="*/ 358 w 744"/>
                <a:gd name="T13" fmla="*/ 160 h 513"/>
                <a:gd name="T14" fmla="*/ 380 w 744"/>
                <a:gd name="T15" fmla="*/ 172 h 513"/>
                <a:gd name="T16" fmla="*/ 409 w 744"/>
                <a:gd name="T17" fmla="*/ 207 h 513"/>
                <a:gd name="T18" fmla="*/ 380 w 744"/>
                <a:gd name="T19" fmla="*/ 260 h 513"/>
                <a:gd name="T20" fmla="*/ 469 w 744"/>
                <a:gd name="T21" fmla="*/ 273 h 513"/>
                <a:gd name="T22" fmla="*/ 508 w 744"/>
                <a:gd name="T23" fmla="*/ 291 h 513"/>
                <a:gd name="T24" fmla="*/ 519 w 744"/>
                <a:gd name="T25" fmla="*/ 312 h 513"/>
                <a:gd name="T26" fmla="*/ 626 w 744"/>
                <a:gd name="T27" fmla="*/ 335 h 513"/>
                <a:gd name="T28" fmla="*/ 656 w 744"/>
                <a:gd name="T29" fmla="*/ 315 h 513"/>
                <a:gd name="T30" fmla="*/ 695 w 744"/>
                <a:gd name="T31" fmla="*/ 293 h 513"/>
                <a:gd name="T32" fmla="*/ 730 w 744"/>
                <a:gd name="T33" fmla="*/ 265 h 513"/>
                <a:gd name="T34" fmla="*/ 742 w 744"/>
                <a:gd name="T35" fmla="*/ 274 h 513"/>
                <a:gd name="T36" fmla="*/ 744 w 744"/>
                <a:gd name="T37" fmla="*/ 299 h 513"/>
                <a:gd name="T38" fmla="*/ 727 w 744"/>
                <a:gd name="T39" fmla="*/ 315 h 513"/>
                <a:gd name="T40" fmla="*/ 702 w 744"/>
                <a:gd name="T41" fmla="*/ 347 h 513"/>
                <a:gd name="T42" fmla="*/ 671 w 744"/>
                <a:gd name="T43" fmla="*/ 409 h 513"/>
                <a:gd name="T44" fmla="*/ 546 w 744"/>
                <a:gd name="T45" fmla="*/ 457 h 513"/>
                <a:gd name="T46" fmla="*/ 522 w 744"/>
                <a:gd name="T47" fmla="*/ 449 h 513"/>
                <a:gd name="T48" fmla="*/ 530 w 744"/>
                <a:gd name="T49" fmla="*/ 470 h 513"/>
                <a:gd name="T50" fmla="*/ 516 w 744"/>
                <a:gd name="T51" fmla="*/ 497 h 513"/>
                <a:gd name="T52" fmla="*/ 469 w 744"/>
                <a:gd name="T53" fmla="*/ 513 h 513"/>
                <a:gd name="T54" fmla="*/ 429 w 744"/>
                <a:gd name="T55" fmla="*/ 505 h 513"/>
                <a:gd name="T56" fmla="*/ 414 w 744"/>
                <a:gd name="T57" fmla="*/ 489 h 513"/>
                <a:gd name="T58" fmla="*/ 396 w 744"/>
                <a:gd name="T59" fmla="*/ 496 h 513"/>
                <a:gd name="T60" fmla="*/ 335 w 744"/>
                <a:gd name="T61" fmla="*/ 478 h 513"/>
                <a:gd name="T62" fmla="*/ 320 w 744"/>
                <a:gd name="T63" fmla="*/ 433 h 513"/>
                <a:gd name="T64" fmla="*/ 304 w 744"/>
                <a:gd name="T65" fmla="*/ 427 h 513"/>
                <a:gd name="T66" fmla="*/ 248 w 744"/>
                <a:gd name="T67" fmla="*/ 457 h 513"/>
                <a:gd name="T68" fmla="*/ 230 w 744"/>
                <a:gd name="T69" fmla="*/ 458 h 513"/>
                <a:gd name="T70" fmla="*/ 203 w 744"/>
                <a:gd name="T71" fmla="*/ 457 h 513"/>
                <a:gd name="T72" fmla="*/ 214 w 744"/>
                <a:gd name="T73" fmla="*/ 435 h 513"/>
                <a:gd name="T74" fmla="*/ 251 w 744"/>
                <a:gd name="T75" fmla="*/ 406 h 513"/>
                <a:gd name="T76" fmla="*/ 218 w 744"/>
                <a:gd name="T77" fmla="*/ 374 h 513"/>
                <a:gd name="T78" fmla="*/ 211 w 744"/>
                <a:gd name="T79" fmla="*/ 329 h 513"/>
                <a:gd name="T80" fmla="*/ 196 w 744"/>
                <a:gd name="T81" fmla="*/ 292 h 513"/>
                <a:gd name="T82" fmla="*/ 179 w 744"/>
                <a:gd name="T83" fmla="*/ 237 h 513"/>
                <a:gd name="T84" fmla="*/ 181 w 744"/>
                <a:gd name="T85" fmla="*/ 212 h 513"/>
                <a:gd name="T86" fmla="*/ 199 w 744"/>
                <a:gd name="T87" fmla="*/ 180 h 513"/>
                <a:gd name="T88" fmla="*/ 184 w 744"/>
                <a:gd name="T89" fmla="*/ 162 h 513"/>
                <a:gd name="T90" fmla="*/ 151 w 744"/>
                <a:gd name="T91" fmla="*/ 177 h 513"/>
                <a:gd name="T92" fmla="*/ 92 w 744"/>
                <a:gd name="T93" fmla="*/ 244 h 513"/>
                <a:gd name="T94" fmla="*/ 41 w 744"/>
                <a:gd name="T95" fmla="*/ 268 h 513"/>
                <a:gd name="T96" fmla="*/ 24 w 744"/>
                <a:gd name="T97" fmla="*/ 240 h 513"/>
                <a:gd name="T98" fmla="*/ 9 w 744"/>
                <a:gd name="T99" fmla="*/ 212 h 513"/>
                <a:gd name="T100" fmla="*/ 1 w 744"/>
                <a:gd name="T101" fmla="*/ 176 h 513"/>
                <a:gd name="T102" fmla="*/ 15 w 744"/>
                <a:gd name="T103" fmla="*/ 161 h 513"/>
                <a:gd name="T104" fmla="*/ 41 w 744"/>
                <a:gd name="T105" fmla="*/ 142 h 513"/>
                <a:gd name="T106" fmla="*/ 68 w 744"/>
                <a:gd name="T107" fmla="*/ 148 h 513"/>
                <a:gd name="T108" fmla="*/ 61 w 744"/>
                <a:gd name="T109" fmla="*/ 121 h 513"/>
                <a:gd name="T110" fmla="*/ 80 w 744"/>
                <a:gd name="T111" fmla="*/ 113 h 513"/>
                <a:gd name="T112" fmla="*/ 110 w 744"/>
                <a:gd name="T113" fmla="*/ 105 h 513"/>
                <a:gd name="T114" fmla="*/ 175 w 744"/>
                <a:gd name="T115" fmla="*/ 83 h 513"/>
                <a:gd name="T116" fmla="*/ 190 w 744"/>
                <a:gd name="T117" fmla="*/ 59 h 513"/>
                <a:gd name="T118" fmla="*/ 185 w 744"/>
                <a:gd name="T119" fmla="*/ 5 h 513"/>
                <a:gd name="T120" fmla="*/ 215 w 744"/>
                <a:gd name="T121" fmla="*/ 14 h 513"/>
                <a:gd name="T122" fmla="*/ 264 w 744"/>
                <a:gd name="T123" fmla="*/ 27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44" h="513">
                  <a:moveTo>
                    <a:pt x="276" y="27"/>
                  </a:moveTo>
                  <a:lnTo>
                    <a:pt x="276" y="39"/>
                  </a:lnTo>
                  <a:lnTo>
                    <a:pt x="291" y="55"/>
                  </a:lnTo>
                  <a:lnTo>
                    <a:pt x="309" y="61"/>
                  </a:lnTo>
                  <a:lnTo>
                    <a:pt x="309" y="71"/>
                  </a:lnTo>
                  <a:lnTo>
                    <a:pt x="297" y="70"/>
                  </a:lnTo>
                  <a:lnTo>
                    <a:pt x="300" y="83"/>
                  </a:lnTo>
                  <a:lnTo>
                    <a:pt x="314" y="89"/>
                  </a:lnTo>
                  <a:lnTo>
                    <a:pt x="328" y="105"/>
                  </a:lnTo>
                  <a:lnTo>
                    <a:pt x="320" y="114"/>
                  </a:lnTo>
                  <a:lnTo>
                    <a:pt x="332" y="120"/>
                  </a:lnTo>
                  <a:lnTo>
                    <a:pt x="332" y="129"/>
                  </a:lnTo>
                  <a:lnTo>
                    <a:pt x="359" y="146"/>
                  </a:lnTo>
                  <a:lnTo>
                    <a:pt x="358" y="160"/>
                  </a:lnTo>
                  <a:lnTo>
                    <a:pt x="365" y="171"/>
                  </a:lnTo>
                  <a:lnTo>
                    <a:pt x="380" y="172"/>
                  </a:lnTo>
                  <a:lnTo>
                    <a:pt x="396" y="197"/>
                  </a:lnTo>
                  <a:lnTo>
                    <a:pt x="409" y="207"/>
                  </a:lnTo>
                  <a:lnTo>
                    <a:pt x="409" y="227"/>
                  </a:lnTo>
                  <a:lnTo>
                    <a:pt x="380" y="260"/>
                  </a:lnTo>
                  <a:lnTo>
                    <a:pt x="442" y="262"/>
                  </a:lnTo>
                  <a:lnTo>
                    <a:pt x="469" y="273"/>
                  </a:lnTo>
                  <a:lnTo>
                    <a:pt x="493" y="272"/>
                  </a:lnTo>
                  <a:lnTo>
                    <a:pt x="508" y="291"/>
                  </a:lnTo>
                  <a:lnTo>
                    <a:pt x="504" y="303"/>
                  </a:lnTo>
                  <a:lnTo>
                    <a:pt x="519" y="312"/>
                  </a:lnTo>
                  <a:lnTo>
                    <a:pt x="516" y="335"/>
                  </a:lnTo>
                  <a:lnTo>
                    <a:pt x="626" y="335"/>
                  </a:lnTo>
                  <a:lnTo>
                    <a:pt x="652" y="328"/>
                  </a:lnTo>
                  <a:lnTo>
                    <a:pt x="656" y="315"/>
                  </a:lnTo>
                  <a:lnTo>
                    <a:pt x="680" y="311"/>
                  </a:lnTo>
                  <a:lnTo>
                    <a:pt x="695" y="293"/>
                  </a:lnTo>
                  <a:lnTo>
                    <a:pt x="723" y="276"/>
                  </a:lnTo>
                  <a:lnTo>
                    <a:pt x="730" y="265"/>
                  </a:lnTo>
                  <a:lnTo>
                    <a:pt x="742" y="265"/>
                  </a:lnTo>
                  <a:lnTo>
                    <a:pt x="742" y="274"/>
                  </a:lnTo>
                  <a:lnTo>
                    <a:pt x="730" y="285"/>
                  </a:lnTo>
                  <a:lnTo>
                    <a:pt x="744" y="299"/>
                  </a:lnTo>
                  <a:lnTo>
                    <a:pt x="738" y="308"/>
                  </a:lnTo>
                  <a:lnTo>
                    <a:pt x="727" y="315"/>
                  </a:lnTo>
                  <a:lnTo>
                    <a:pt x="726" y="329"/>
                  </a:lnTo>
                  <a:lnTo>
                    <a:pt x="702" y="347"/>
                  </a:lnTo>
                  <a:lnTo>
                    <a:pt x="696" y="382"/>
                  </a:lnTo>
                  <a:lnTo>
                    <a:pt x="671" y="409"/>
                  </a:lnTo>
                  <a:lnTo>
                    <a:pt x="573" y="453"/>
                  </a:lnTo>
                  <a:lnTo>
                    <a:pt x="546" y="457"/>
                  </a:lnTo>
                  <a:lnTo>
                    <a:pt x="531" y="449"/>
                  </a:lnTo>
                  <a:lnTo>
                    <a:pt x="522" y="449"/>
                  </a:lnTo>
                  <a:lnTo>
                    <a:pt x="521" y="456"/>
                  </a:lnTo>
                  <a:lnTo>
                    <a:pt x="530" y="470"/>
                  </a:lnTo>
                  <a:lnTo>
                    <a:pt x="518" y="484"/>
                  </a:lnTo>
                  <a:lnTo>
                    <a:pt x="516" y="497"/>
                  </a:lnTo>
                  <a:lnTo>
                    <a:pt x="494" y="497"/>
                  </a:lnTo>
                  <a:lnTo>
                    <a:pt x="469" y="513"/>
                  </a:lnTo>
                  <a:lnTo>
                    <a:pt x="445" y="502"/>
                  </a:lnTo>
                  <a:lnTo>
                    <a:pt x="429" y="505"/>
                  </a:lnTo>
                  <a:lnTo>
                    <a:pt x="418" y="500"/>
                  </a:lnTo>
                  <a:lnTo>
                    <a:pt x="414" y="489"/>
                  </a:lnTo>
                  <a:lnTo>
                    <a:pt x="404" y="486"/>
                  </a:lnTo>
                  <a:lnTo>
                    <a:pt x="396" y="496"/>
                  </a:lnTo>
                  <a:lnTo>
                    <a:pt x="347" y="501"/>
                  </a:lnTo>
                  <a:lnTo>
                    <a:pt x="335" y="478"/>
                  </a:lnTo>
                  <a:lnTo>
                    <a:pt x="340" y="456"/>
                  </a:lnTo>
                  <a:lnTo>
                    <a:pt x="320" y="433"/>
                  </a:lnTo>
                  <a:lnTo>
                    <a:pt x="313" y="433"/>
                  </a:lnTo>
                  <a:lnTo>
                    <a:pt x="304" y="427"/>
                  </a:lnTo>
                  <a:lnTo>
                    <a:pt x="282" y="454"/>
                  </a:lnTo>
                  <a:lnTo>
                    <a:pt x="248" y="457"/>
                  </a:lnTo>
                  <a:lnTo>
                    <a:pt x="239" y="462"/>
                  </a:lnTo>
                  <a:lnTo>
                    <a:pt x="230" y="458"/>
                  </a:lnTo>
                  <a:lnTo>
                    <a:pt x="211" y="465"/>
                  </a:lnTo>
                  <a:lnTo>
                    <a:pt x="203" y="457"/>
                  </a:lnTo>
                  <a:lnTo>
                    <a:pt x="203" y="442"/>
                  </a:lnTo>
                  <a:lnTo>
                    <a:pt x="214" y="435"/>
                  </a:lnTo>
                  <a:lnTo>
                    <a:pt x="237" y="413"/>
                  </a:lnTo>
                  <a:lnTo>
                    <a:pt x="251" y="406"/>
                  </a:lnTo>
                  <a:lnTo>
                    <a:pt x="231" y="398"/>
                  </a:lnTo>
                  <a:lnTo>
                    <a:pt x="218" y="374"/>
                  </a:lnTo>
                  <a:lnTo>
                    <a:pt x="224" y="354"/>
                  </a:lnTo>
                  <a:lnTo>
                    <a:pt x="211" y="329"/>
                  </a:lnTo>
                  <a:lnTo>
                    <a:pt x="211" y="317"/>
                  </a:lnTo>
                  <a:lnTo>
                    <a:pt x="196" y="292"/>
                  </a:lnTo>
                  <a:lnTo>
                    <a:pt x="172" y="258"/>
                  </a:lnTo>
                  <a:lnTo>
                    <a:pt x="179" y="237"/>
                  </a:lnTo>
                  <a:lnTo>
                    <a:pt x="175" y="220"/>
                  </a:lnTo>
                  <a:lnTo>
                    <a:pt x="181" y="212"/>
                  </a:lnTo>
                  <a:lnTo>
                    <a:pt x="184" y="189"/>
                  </a:lnTo>
                  <a:lnTo>
                    <a:pt x="199" y="180"/>
                  </a:lnTo>
                  <a:lnTo>
                    <a:pt x="196" y="169"/>
                  </a:lnTo>
                  <a:lnTo>
                    <a:pt x="184" y="162"/>
                  </a:lnTo>
                  <a:lnTo>
                    <a:pt x="159" y="166"/>
                  </a:lnTo>
                  <a:lnTo>
                    <a:pt x="151" y="177"/>
                  </a:lnTo>
                  <a:lnTo>
                    <a:pt x="123" y="192"/>
                  </a:lnTo>
                  <a:lnTo>
                    <a:pt x="92" y="244"/>
                  </a:lnTo>
                  <a:lnTo>
                    <a:pt x="72" y="248"/>
                  </a:lnTo>
                  <a:lnTo>
                    <a:pt x="41" y="268"/>
                  </a:lnTo>
                  <a:lnTo>
                    <a:pt x="38" y="252"/>
                  </a:lnTo>
                  <a:lnTo>
                    <a:pt x="24" y="240"/>
                  </a:lnTo>
                  <a:lnTo>
                    <a:pt x="24" y="220"/>
                  </a:lnTo>
                  <a:lnTo>
                    <a:pt x="9" y="212"/>
                  </a:lnTo>
                  <a:lnTo>
                    <a:pt x="7" y="185"/>
                  </a:lnTo>
                  <a:lnTo>
                    <a:pt x="1" y="176"/>
                  </a:lnTo>
                  <a:lnTo>
                    <a:pt x="0" y="165"/>
                  </a:lnTo>
                  <a:lnTo>
                    <a:pt x="15" y="161"/>
                  </a:lnTo>
                  <a:lnTo>
                    <a:pt x="28" y="148"/>
                  </a:lnTo>
                  <a:lnTo>
                    <a:pt x="41" y="142"/>
                  </a:lnTo>
                  <a:lnTo>
                    <a:pt x="47" y="133"/>
                  </a:lnTo>
                  <a:lnTo>
                    <a:pt x="68" y="148"/>
                  </a:lnTo>
                  <a:lnTo>
                    <a:pt x="75" y="141"/>
                  </a:lnTo>
                  <a:lnTo>
                    <a:pt x="61" y="121"/>
                  </a:lnTo>
                  <a:lnTo>
                    <a:pt x="68" y="114"/>
                  </a:lnTo>
                  <a:lnTo>
                    <a:pt x="80" y="113"/>
                  </a:lnTo>
                  <a:lnTo>
                    <a:pt x="84" y="101"/>
                  </a:lnTo>
                  <a:lnTo>
                    <a:pt x="110" y="105"/>
                  </a:lnTo>
                  <a:lnTo>
                    <a:pt x="127" y="91"/>
                  </a:lnTo>
                  <a:lnTo>
                    <a:pt x="175" y="83"/>
                  </a:lnTo>
                  <a:lnTo>
                    <a:pt x="182" y="67"/>
                  </a:lnTo>
                  <a:lnTo>
                    <a:pt x="190" y="59"/>
                  </a:lnTo>
                  <a:lnTo>
                    <a:pt x="193" y="35"/>
                  </a:lnTo>
                  <a:lnTo>
                    <a:pt x="185" y="5"/>
                  </a:lnTo>
                  <a:lnTo>
                    <a:pt x="196" y="0"/>
                  </a:lnTo>
                  <a:lnTo>
                    <a:pt x="215" y="14"/>
                  </a:lnTo>
                  <a:lnTo>
                    <a:pt x="234" y="14"/>
                  </a:lnTo>
                  <a:lnTo>
                    <a:pt x="264" y="27"/>
                  </a:lnTo>
                  <a:lnTo>
                    <a:pt x="276" y="27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xmlns="" id="{983AF2D3-23BE-4FFF-AEAB-DCE9C2BB4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2086"/>
              <a:ext cx="500" cy="423"/>
            </a:xfrm>
            <a:custGeom>
              <a:avLst/>
              <a:gdLst>
                <a:gd name="T0" fmla="*/ 239 w 500"/>
                <a:gd name="T1" fmla="*/ 0 h 423"/>
                <a:gd name="T2" fmla="*/ 237 w 500"/>
                <a:gd name="T3" fmla="*/ 133 h 423"/>
                <a:gd name="T4" fmla="*/ 252 w 500"/>
                <a:gd name="T5" fmla="*/ 121 h 423"/>
                <a:gd name="T6" fmla="*/ 267 w 500"/>
                <a:gd name="T7" fmla="*/ 134 h 423"/>
                <a:gd name="T8" fmla="*/ 295 w 500"/>
                <a:gd name="T9" fmla="*/ 137 h 423"/>
                <a:gd name="T10" fmla="*/ 314 w 500"/>
                <a:gd name="T11" fmla="*/ 128 h 423"/>
                <a:gd name="T12" fmla="*/ 334 w 500"/>
                <a:gd name="T13" fmla="*/ 117 h 423"/>
                <a:gd name="T14" fmla="*/ 338 w 500"/>
                <a:gd name="T15" fmla="*/ 121 h 423"/>
                <a:gd name="T16" fmla="*/ 354 w 500"/>
                <a:gd name="T17" fmla="*/ 118 h 423"/>
                <a:gd name="T18" fmla="*/ 360 w 500"/>
                <a:gd name="T19" fmla="*/ 124 h 423"/>
                <a:gd name="T20" fmla="*/ 384 w 500"/>
                <a:gd name="T21" fmla="*/ 126 h 423"/>
                <a:gd name="T22" fmla="*/ 464 w 500"/>
                <a:gd name="T23" fmla="*/ 246 h 423"/>
                <a:gd name="T24" fmla="*/ 500 w 500"/>
                <a:gd name="T25" fmla="*/ 311 h 423"/>
                <a:gd name="T26" fmla="*/ 498 w 500"/>
                <a:gd name="T27" fmla="*/ 324 h 423"/>
                <a:gd name="T28" fmla="*/ 488 w 500"/>
                <a:gd name="T29" fmla="*/ 330 h 423"/>
                <a:gd name="T30" fmla="*/ 494 w 500"/>
                <a:gd name="T31" fmla="*/ 338 h 423"/>
                <a:gd name="T32" fmla="*/ 488 w 500"/>
                <a:gd name="T33" fmla="*/ 344 h 423"/>
                <a:gd name="T34" fmla="*/ 481 w 500"/>
                <a:gd name="T35" fmla="*/ 344 h 423"/>
                <a:gd name="T36" fmla="*/ 460 w 500"/>
                <a:gd name="T37" fmla="*/ 361 h 423"/>
                <a:gd name="T38" fmla="*/ 461 w 500"/>
                <a:gd name="T39" fmla="*/ 384 h 423"/>
                <a:gd name="T40" fmla="*/ 372 w 500"/>
                <a:gd name="T41" fmla="*/ 423 h 423"/>
                <a:gd name="T42" fmla="*/ 282 w 500"/>
                <a:gd name="T43" fmla="*/ 380 h 423"/>
                <a:gd name="T44" fmla="*/ 274 w 500"/>
                <a:gd name="T45" fmla="*/ 380 h 423"/>
                <a:gd name="T46" fmla="*/ 246 w 500"/>
                <a:gd name="T47" fmla="*/ 379 h 423"/>
                <a:gd name="T48" fmla="*/ 253 w 500"/>
                <a:gd name="T49" fmla="*/ 387 h 423"/>
                <a:gd name="T50" fmla="*/ 252 w 500"/>
                <a:gd name="T51" fmla="*/ 392 h 423"/>
                <a:gd name="T52" fmla="*/ 221 w 500"/>
                <a:gd name="T53" fmla="*/ 393 h 423"/>
                <a:gd name="T54" fmla="*/ 182 w 500"/>
                <a:gd name="T55" fmla="*/ 385 h 423"/>
                <a:gd name="T56" fmla="*/ 167 w 500"/>
                <a:gd name="T57" fmla="*/ 374 h 423"/>
                <a:gd name="T58" fmla="*/ 135 w 500"/>
                <a:gd name="T59" fmla="*/ 368 h 423"/>
                <a:gd name="T60" fmla="*/ 124 w 500"/>
                <a:gd name="T61" fmla="*/ 358 h 423"/>
                <a:gd name="T62" fmla="*/ 104 w 500"/>
                <a:gd name="T63" fmla="*/ 360 h 423"/>
                <a:gd name="T64" fmla="*/ 86 w 500"/>
                <a:gd name="T65" fmla="*/ 353 h 423"/>
                <a:gd name="T66" fmla="*/ 78 w 500"/>
                <a:gd name="T67" fmla="*/ 353 h 423"/>
                <a:gd name="T68" fmla="*/ 65 w 500"/>
                <a:gd name="T69" fmla="*/ 340 h 423"/>
                <a:gd name="T70" fmla="*/ 66 w 500"/>
                <a:gd name="T71" fmla="*/ 328 h 423"/>
                <a:gd name="T72" fmla="*/ 69 w 500"/>
                <a:gd name="T73" fmla="*/ 318 h 423"/>
                <a:gd name="T74" fmla="*/ 56 w 500"/>
                <a:gd name="T75" fmla="*/ 291 h 423"/>
                <a:gd name="T76" fmla="*/ 43 w 500"/>
                <a:gd name="T77" fmla="*/ 291 h 423"/>
                <a:gd name="T78" fmla="*/ 35 w 500"/>
                <a:gd name="T79" fmla="*/ 283 h 423"/>
                <a:gd name="T80" fmla="*/ 32 w 500"/>
                <a:gd name="T81" fmla="*/ 265 h 423"/>
                <a:gd name="T82" fmla="*/ 17 w 500"/>
                <a:gd name="T83" fmla="*/ 263 h 423"/>
                <a:gd name="T84" fmla="*/ 7 w 500"/>
                <a:gd name="T85" fmla="*/ 254 h 423"/>
                <a:gd name="T86" fmla="*/ 0 w 500"/>
                <a:gd name="T87" fmla="*/ 236 h 423"/>
                <a:gd name="T88" fmla="*/ 7 w 500"/>
                <a:gd name="T89" fmla="*/ 228 h 423"/>
                <a:gd name="T90" fmla="*/ 7 w 500"/>
                <a:gd name="T91" fmla="*/ 210 h 423"/>
                <a:gd name="T92" fmla="*/ 28 w 500"/>
                <a:gd name="T93" fmla="*/ 181 h 423"/>
                <a:gd name="T94" fmla="*/ 29 w 500"/>
                <a:gd name="T95" fmla="*/ 168 h 423"/>
                <a:gd name="T96" fmla="*/ 31 w 500"/>
                <a:gd name="T97" fmla="*/ 155 h 423"/>
                <a:gd name="T98" fmla="*/ 43 w 500"/>
                <a:gd name="T99" fmla="*/ 141 h 423"/>
                <a:gd name="T100" fmla="*/ 34 w 500"/>
                <a:gd name="T101" fmla="*/ 126 h 423"/>
                <a:gd name="T102" fmla="*/ 35 w 500"/>
                <a:gd name="T103" fmla="*/ 120 h 423"/>
                <a:gd name="T104" fmla="*/ 44 w 500"/>
                <a:gd name="T105" fmla="*/ 120 h 423"/>
                <a:gd name="T106" fmla="*/ 59 w 500"/>
                <a:gd name="T107" fmla="*/ 128 h 423"/>
                <a:gd name="T108" fmla="*/ 86 w 500"/>
                <a:gd name="T109" fmla="*/ 124 h 423"/>
                <a:gd name="T110" fmla="*/ 184 w 500"/>
                <a:gd name="T111" fmla="*/ 79 h 423"/>
                <a:gd name="T112" fmla="*/ 209 w 500"/>
                <a:gd name="T113" fmla="*/ 53 h 423"/>
                <a:gd name="T114" fmla="*/ 215 w 500"/>
                <a:gd name="T115" fmla="*/ 18 h 423"/>
                <a:gd name="T116" fmla="*/ 239 w 500"/>
                <a:gd name="T11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0" h="423">
                  <a:moveTo>
                    <a:pt x="239" y="0"/>
                  </a:moveTo>
                  <a:lnTo>
                    <a:pt x="237" y="133"/>
                  </a:lnTo>
                  <a:lnTo>
                    <a:pt x="252" y="121"/>
                  </a:lnTo>
                  <a:lnTo>
                    <a:pt x="267" y="134"/>
                  </a:lnTo>
                  <a:lnTo>
                    <a:pt x="295" y="137"/>
                  </a:lnTo>
                  <a:lnTo>
                    <a:pt x="314" y="128"/>
                  </a:lnTo>
                  <a:lnTo>
                    <a:pt x="334" y="117"/>
                  </a:lnTo>
                  <a:lnTo>
                    <a:pt x="338" y="121"/>
                  </a:lnTo>
                  <a:lnTo>
                    <a:pt x="354" y="118"/>
                  </a:lnTo>
                  <a:lnTo>
                    <a:pt x="360" y="124"/>
                  </a:lnTo>
                  <a:lnTo>
                    <a:pt x="384" y="126"/>
                  </a:lnTo>
                  <a:lnTo>
                    <a:pt x="464" y="246"/>
                  </a:lnTo>
                  <a:lnTo>
                    <a:pt x="500" y="311"/>
                  </a:lnTo>
                  <a:lnTo>
                    <a:pt x="498" y="324"/>
                  </a:lnTo>
                  <a:lnTo>
                    <a:pt x="488" y="330"/>
                  </a:lnTo>
                  <a:lnTo>
                    <a:pt x="494" y="338"/>
                  </a:lnTo>
                  <a:lnTo>
                    <a:pt x="488" y="344"/>
                  </a:lnTo>
                  <a:lnTo>
                    <a:pt x="481" y="344"/>
                  </a:lnTo>
                  <a:lnTo>
                    <a:pt x="460" y="361"/>
                  </a:lnTo>
                  <a:lnTo>
                    <a:pt x="461" y="384"/>
                  </a:lnTo>
                  <a:lnTo>
                    <a:pt x="372" y="423"/>
                  </a:lnTo>
                  <a:lnTo>
                    <a:pt x="282" y="380"/>
                  </a:lnTo>
                  <a:lnTo>
                    <a:pt x="274" y="380"/>
                  </a:lnTo>
                  <a:lnTo>
                    <a:pt x="246" y="379"/>
                  </a:lnTo>
                  <a:lnTo>
                    <a:pt x="253" y="387"/>
                  </a:lnTo>
                  <a:lnTo>
                    <a:pt x="252" y="392"/>
                  </a:lnTo>
                  <a:lnTo>
                    <a:pt x="221" y="393"/>
                  </a:lnTo>
                  <a:lnTo>
                    <a:pt x="182" y="385"/>
                  </a:lnTo>
                  <a:lnTo>
                    <a:pt x="167" y="374"/>
                  </a:lnTo>
                  <a:lnTo>
                    <a:pt x="135" y="368"/>
                  </a:lnTo>
                  <a:lnTo>
                    <a:pt x="124" y="358"/>
                  </a:lnTo>
                  <a:lnTo>
                    <a:pt x="104" y="360"/>
                  </a:lnTo>
                  <a:lnTo>
                    <a:pt x="86" y="353"/>
                  </a:lnTo>
                  <a:lnTo>
                    <a:pt x="78" y="353"/>
                  </a:lnTo>
                  <a:lnTo>
                    <a:pt x="65" y="340"/>
                  </a:lnTo>
                  <a:lnTo>
                    <a:pt x="66" y="328"/>
                  </a:lnTo>
                  <a:lnTo>
                    <a:pt x="69" y="318"/>
                  </a:lnTo>
                  <a:lnTo>
                    <a:pt x="56" y="291"/>
                  </a:lnTo>
                  <a:lnTo>
                    <a:pt x="43" y="291"/>
                  </a:lnTo>
                  <a:lnTo>
                    <a:pt x="35" y="283"/>
                  </a:lnTo>
                  <a:lnTo>
                    <a:pt x="32" y="265"/>
                  </a:lnTo>
                  <a:lnTo>
                    <a:pt x="17" y="263"/>
                  </a:lnTo>
                  <a:lnTo>
                    <a:pt x="7" y="254"/>
                  </a:lnTo>
                  <a:lnTo>
                    <a:pt x="0" y="236"/>
                  </a:lnTo>
                  <a:lnTo>
                    <a:pt x="7" y="228"/>
                  </a:lnTo>
                  <a:lnTo>
                    <a:pt x="7" y="210"/>
                  </a:lnTo>
                  <a:lnTo>
                    <a:pt x="28" y="181"/>
                  </a:lnTo>
                  <a:lnTo>
                    <a:pt x="29" y="168"/>
                  </a:lnTo>
                  <a:lnTo>
                    <a:pt x="31" y="155"/>
                  </a:lnTo>
                  <a:lnTo>
                    <a:pt x="43" y="141"/>
                  </a:lnTo>
                  <a:lnTo>
                    <a:pt x="34" y="126"/>
                  </a:lnTo>
                  <a:lnTo>
                    <a:pt x="35" y="120"/>
                  </a:lnTo>
                  <a:lnTo>
                    <a:pt x="44" y="120"/>
                  </a:lnTo>
                  <a:lnTo>
                    <a:pt x="59" y="128"/>
                  </a:lnTo>
                  <a:lnTo>
                    <a:pt x="86" y="124"/>
                  </a:lnTo>
                  <a:lnTo>
                    <a:pt x="184" y="79"/>
                  </a:lnTo>
                  <a:lnTo>
                    <a:pt x="209" y="53"/>
                  </a:lnTo>
                  <a:lnTo>
                    <a:pt x="215" y="18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C0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xmlns="" id="{20300F4D-8BC5-4D08-B9D8-B5166F8BB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2086"/>
              <a:ext cx="500" cy="423"/>
            </a:xfrm>
            <a:custGeom>
              <a:avLst/>
              <a:gdLst>
                <a:gd name="T0" fmla="*/ 239 w 500"/>
                <a:gd name="T1" fmla="*/ 0 h 423"/>
                <a:gd name="T2" fmla="*/ 237 w 500"/>
                <a:gd name="T3" fmla="*/ 133 h 423"/>
                <a:gd name="T4" fmla="*/ 252 w 500"/>
                <a:gd name="T5" fmla="*/ 121 h 423"/>
                <a:gd name="T6" fmla="*/ 267 w 500"/>
                <a:gd name="T7" fmla="*/ 134 h 423"/>
                <a:gd name="T8" fmla="*/ 295 w 500"/>
                <a:gd name="T9" fmla="*/ 137 h 423"/>
                <a:gd name="T10" fmla="*/ 314 w 500"/>
                <a:gd name="T11" fmla="*/ 128 h 423"/>
                <a:gd name="T12" fmla="*/ 334 w 500"/>
                <a:gd name="T13" fmla="*/ 117 h 423"/>
                <a:gd name="T14" fmla="*/ 338 w 500"/>
                <a:gd name="T15" fmla="*/ 121 h 423"/>
                <a:gd name="T16" fmla="*/ 354 w 500"/>
                <a:gd name="T17" fmla="*/ 118 h 423"/>
                <a:gd name="T18" fmla="*/ 360 w 500"/>
                <a:gd name="T19" fmla="*/ 124 h 423"/>
                <a:gd name="T20" fmla="*/ 384 w 500"/>
                <a:gd name="T21" fmla="*/ 126 h 423"/>
                <a:gd name="T22" fmla="*/ 464 w 500"/>
                <a:gd name="T23" fmla="*/ 246 h 423"/>
                <a:gd name="T24" fmla="*/ 500 w 500"/>
                <a:gd name="T25" fmla="*/ 311 h 423"/>
                <a:gd name="T26" fmla="*/ 498 w 500"/>
                <a:gd name="T27" fmla="*/ 324 h 423"/>
                <a:gd name="T28" fmla="*/ 488 w 500"/>
                <a:gd name="T29" fmla="*/ 330 h 423"/>
                <a:gd name="T30" fmla="*/ 494 w 500"/>
                <a:gd name="T31" fmla="*/ 338 h 423"/>
                <a:gd name="T32" fmla="*/ 488 w 500"/>
                <a:gd name="T33" fmla="*/ 344 h 423"/>
                <a:gd name="T34" fmla="*/ 481 w 500"/>
                <a:gd name="T35" fmla="*/ 344 h 423"/>
                <a:gd name="T36" fmla="*/ 460 w 500"/>
                <a:gd name="T37" fmla="*/ 361 h 423"/>
                <a:gd name="T38" fmla="*/ 461 w 500"/>
                <a:gd name="T39" fmla="*/ 384 h 423"/>
                <a:gd name="T40" fmla="*/ 372 w 500"/>
                <a:gd name="T41" fmla="*/ 423 h 423"/>
                <a:gd name="T42" fmla="*/ 282 w 500"/>
                <a:gd name="T43" fmla="*/ 380 h 423"/>
                <a:gd name="T44" fmla="*/ 274 w 500"/>
                <a:gd name="T45" fmla="*/ 380 h 423"/>
                <a:gd name="T46" fmla="*/ 246 w 500"/>
                <a:gd name="T47" fmla="*/ 379 h 423"/>
                <a:gd name="T48" fmla="*/ 253 w 500"/>
                <a:gd name="T49" fmla="*/ 387 h 423"/>
                <a:gd name="T50" fmla="*/ 252 w 500"/>
                <a:gd name="T51" fmla="*/ 392 h 423"/>
                <a:gd name="T52" fmla="*/ 221 w 500"/>
                <a:gd name="T53" fmla="*/ 393 h 423"/>
                <a:gd name="T54" fmla="*/ 182 w 500"/>
                <a:gd name="T55" fmla="*/ 385 h 423"/>
                <a:gd name="T56" fmla="*/ 167 w 500"/>
                <a:gd name="T57" fmla="*/ 374 h 423"/>
                <a:gd name="T58" fmla="*/ 135 w 500"/>
                <a:gd name="T59" fmla="*/ 368 h 423"/>
                <a:gd name="T60" fmla="*/ 124 w 500"/>
                <a:gd name="T61" fmla="*/ 358 h 423"/>
                <a:gd name="T62" fmla="*/ 104 w 500"/>
                <a:gd name="T63" fmla="*/ 360 h 423"/>
                <a:gd name="T64" fmla="*/ 86 w 500"/>
                <a:gd name="T65" fmla="*/ 353 h 423"/>
                <a:gd name="T66" fmla="*/ 78 w 500"/>
                <a:gd name="T67" fmla="*/ 353 h 423"/>
                <a:gd name="T68" fmla="*/ 65 w 500"/>
                <a:gd name="T69" fmla="*/ 340 h 423"/>
                <a:gd name="T70" fmla="*/ 66 w 500"/>
                <a:gd name="T71" fmla="*/ 328 h 423"/>
                <a:gd name="T72" fmla="*/ 69 w 500"/>
                <a:gd name="T73" fmla="*/ 318 h 423"/>
                <a:gd name="T74" fmla="*/ 56 w 500"/>
                <a:gd name="T75" fmla="*/ 291 h 423"/>
                <a:gd name="T76" fmla="*/ 43 w 500"/>
                <a:gd name="T77" fmla="*/ 291 h 423"/>
                <a:gd name="T78" fmla="*/ 35 w 500"/>
                <a:gd name="T79" fmla="*/ 283 h 423"/>
                <a:gd name="T80" fmla="*/ 32 w 500"/>
                <a:gd name="T81" fmla="*/ 265 h 423"/>
                <a:gd name="T82" fmla="*/ 17 w 500"/>
                <a:gd name="T83" fmla="*/ 263 h 423"/>
                <a:gd name="T84" fmla="*/ 7 w 500"/>
                <a:gd name="T85" fmla="*/ 254 h 423"/>
                <a:gd name="T86" fmla="*/ 0 w 500"/>
                <a:gd name="T87" fmla="*/ 236 h 423"/>
                <a:gd name="T88" fmla="*/ 7 w 500"/>
                <a:gd name="T89" fmla="*/ 228 h 423"/>
                <a:gd name="T90" fmla="*/ 7 w 500"/>
                <a:gd name="T91" fmla="*/ 210 h 423"/>
                <a:gd name="T92" fmla="*/ 28 w 500"/>
                <a:gd name="T93" fmla="*/ 181 h 423"/>
                <a:gd name="T94" fmla="*/ 29 w 500"/>
                <a:gd name="T95" fmla="*/ 168 h 423"/>
                <a:gd name="T96" fmla="*/ 31 w 500"/>
                <a:gd name="T97" fmla="*/ 155 h 423"/>
                <a:gd name="T98" fmla="*/ 43 w 500"/>
                <a:gd name="T99" fmla="*/ 141 h 423"/>
                <a:gd name="T100" fmla="*/ 34 w 500"/>
                <a:gd name="T101" fmla="*/ 126 h 423"/>
                <a:gd name="T102" fmla="*/ 35 w 500"/>
                <a:gd name="T103" fmla="*/ 120 h 423"/>
                <a:gd name="T104" fmla="*/ 44 w 500"/>
                <a:gd name="T105" fmla="*/ 120 h 423"/>
                <a:gd name="T106" fmla="*/ 59 w 500"/>
                <a:gd name="T107" fmla="*/ 128 h 423"/>
                <a:gd name="T108" fmla="*/ 86 w 500"/>
                <a:gd name="T109" fmla="*/ 124 h 423"/>
                <a:gd name="T110" fmla="*/ 184 w 500"/>
                <a:gd name="T111" fmla="*/ 79 h 423"/>
                <a:gd name="T112" fmla="*/ 209 w 500"/>
                <a:gd name="T113" fmla="*/ 53 h 423"/>
                <a:gd name="T114" fmla="*/ 215 w 500"/>
                <a:gd name="T115" fmla="*/ 18 h 423"/>
                <a:gd name="T116" fmla="*/ 239 w 500"/>
                <a:gd name="T11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0" h="423">
                  <a:moveTo>
                    <a:pt x="239" y="0"/>
                  </a:moveTo>
                  <a:lnTo>
                    <a:pt x="237" y="133"/>
                  </a:lnTo>
                  <a:lnTo>
                    <a:pt x="252" y="121"/>
                  </a:lnTo>
                  <a:lnTo>
                    <a:pt x="267" y="134"/>
                  </a:lnTo>
                  <a:lnTo>
                    <a:pt x="295" y="137"/>
                  </a:lnTo>
                  <a:lnTo>
                    <a:pt x="314" y="128"/>
                  </a:lnTo>
                  <a:lnTo>
                    <a:pt x="334" y="117"/>
                  </a:lnTo>
                  <a:lnTo>
                    <a:pt x="338" y="121"/>
                  </a:lnTo>
                  <a:lnTo>
                    <a:pt x="354" y="118"/>
                  </a:lnTo>
                  <a:lnTo>
                    <a:pt x="360" y="124"/>
                  </a:lnTo>
                  <a:lnTo>
                    <a:pt x="384" y="126"/>
                  </a:lnTo>
                  <a:lnTo>
                    <a:pt x="464" y="246"/>
                  </a:lnTo>
                  <a:lnTo>
                    <a:pt x="500" y="311"/>
                  </a:lnTo>
                  <a:lnTo>
                    <a:pt x="498" y="324"/>
                  </a:lnTo>
                  <a:lnTo>
                    <a:pt x="488" y="330"/>
                  </a:lnTo>
                  <a:lnTo>
                    <a:pt x="494" y="338"/>
                  </a:lnTo>
                  <a:lnTo>
                    <a:pt x="488" y="344"/>
                  </a:lnTo>
                  <a:lnTo>
                    <a:pt x="481" y="344"/>
                  </a:lnTo>
                  <a:lnTo>
                    <a:pt x="460" y="361"/>
                  </a:lnTo>
                  <a:lnTo>
                    <a:pt x="461" y="384"/>
                  </a:lnTo>
                  <a:lnTo>
                    <a:pt x="372" y="423"/>
                  </a:lnTo>
                  <a:lnTo>
                    <a:pt x="282" y="380"/>
                  </a:lnTo>
                  <a:lnTo>
                    <a:pt x="274" y="380"/>
                  </a:lnTo>
                  <a:lnTo>
                    <a:pt x="246" y="379"/>
                  </a:lnTo>
                  <a:lnTo>
                    <a:pt x="253" y="387"/>
                  </a:lnTo>
                  <a:lnTo>
                    <a:pt x="252" y="392"/>
                  </a:lnTo>
                  <a:lnTo>
                    <a:pt x="221" y="393"/>
                  </a:lnTo>
                  <a:lnTo>
                    <a:pt x="182" y="385"/>
                  </a:lnTo>
                  <a:lnTo>
                    <a:pt x="167" y="374"/>
                  </a:lnTo>
                  <a:lnTo>
                    <a:pt x="135" y="368"/>
                  </a:lnTo>
                  <a:lnTo>
                    <a:pt x="124" y="358"/>
                  </a:lnTo>
                  <a:lnTo>
                    <a:pt x="104" y="360"/>
                  </a:lnTo>
                  <a:lnTo>
                    <a:pt x="86" y="353"/>
                  </a:lnTo>
                  <a:lnTo>
                    <a:pt x="78" y="353"/>
                  </a:lnTo>
                  <a:lnTo>
                    <a:pt x="65" y="340"/>
                  </a:lnTo>
                  <a:lnTo>
                    <a:pt x="66" y="328"/>
                  </a:lnTo>
                  <a:lnTo>
                    <a:pt x="69" y="318"/>
                  </a:lnTo>
                  <a:lnTo>
                    <a:pt x="56" y="291"/>
                  </a:lnTo>
                  <a:lnTo>
                    <a:pt x="43" y="291"/>
                  </a:lnTo>
                  <a:lnTo>
                    <a:pt x="35" y="283"/>
                  </a:lnTo>
                  <a:lnTo>
                    <a:pt x="32" y="265"/>
                  </a:lnTo>
                  <a:lnTo>
                    <a:pt x="17" y="263"/>
                  </a:lnTo>
                  <a:lnTo>
                    <a:pt x="7" y="254"/>
                  </a:lnTo>
                  <a:lnTo>
                    <a:pt x="0" y="236"/>
                  </a:lnTo>
                  <a:lnTo>
                    <a:pt x="7" y="228"/>
                  </a:lnTo>
                  <a:lnTo>
                    <a:pt x="7" y="210"/>
                  </a:lnTo>
                  <a:lnTo>
                    <a:pt x="28" y="181"/>
                  </a:lnTo>
                  <a:lnTo>
                    <a:pt x="29" y="168"/>
                  </a:lnTo>
                  <a:lnTo>
                    <a:pt x="31" y="155"/>
                  </a:lnTo>
                  <a:lnTo>
                    <a:pt x="43" y="141"/>
                  </a:lnTo>
                  <a:lnTo>
                    <a:pt x="34" y="126"/>
                  </a:lnTo>
                  <a:lnTo>
                    <a:pt x="35" y="120"/>
                  </a:lnTo>
                  <a:lnTo>
                    <a:pt x="44" y="120"/>
                  </a:lnTo>
                  <a:lnTo>
                    <a:pt x="59" y="128"/>
                  </a:lnTo>
                  <a:lnTo>
                    <a:pt x="86" y="124"/>
                  </a:lnTo>
                  <a:lnTo>
                    <a:pt x="184" y="79"/>
                  </a:lnTo>
                  <a:lnTo>
                    <a:pt x="209" y="53"/>
                  </a:lnTo>
                  <a:lnTo>
                    <a:pt x="215" y="18"/>
                  </a:lnTo>
                  <a:lnTo>
                    <a:pt x="239" y="0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xmlns="" id="{B3023482-1457-408C-AAAF-18B5D9532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" y="2466"/>
              <a:ext cx="304" cy="530"/>
            </a:xfrm>
            <a:custGeom>
              <a:avLst/>
              <a:gdLst>
                <a:gd name="T0" fmla="*/ 292 w 304"/>
                <a:gd name="T1" fmla="*/ 67 h 530"/>
                <a:gd name="T2" fmla="*/ 286 w 304"/>
                <a:gd name="T3" fmla="*/ 97 h 530"/>
                <a:gd name="T4" fmla="*/ 299 w 304"/>
                <a:gd name="T5" fmla="*/ 127 h 530"/>
                <a:gd name="T6" fmla="*/ 285 w 304"/>
                <a:gd name="T7" fmla="*/ 150 h 530"/>
                <a:gd name="T8" fmla="*/ 262 w 304"/>
                <a:gd name="T9" fmla="*/ 182 h 530"/>
                <a:gd name="T10" fmla="*/ 250 w 304"/>
                <a:gd name="T11" fmla="*/ 194 h 530"/>
                <a:gd name="T12" fmla="*/ 234 w 304"/>
                <a:gd name="T13" fmla="*/ 218 h 530"/>
                <a:gd name="T14" fmla="*/ 267 w 304"/>
                <a:gd name="T15" fmla="*/ 276 h 530"/>
                <a:gd name="T16" fmla="*/ 236 w 304"/>
                <a:gd name="T17" fmla="*/ 307 h 530"/>
                <a:gd name="T18" fmla="*/ 253 w 304"/>
                <a:gd name="T19" fmla="*/ 395 h 530"/>
                <a:gd name="T20" fmla="*/ 304 w 304"/>
                <a:gd name="T21" fmla="*/ 411 h 530"/>
                <a:gd name="T22" fmla="*/ 273 w 304"/>
                <a:gd name="T23" fmla="*/ 441 h 530"/>
                <a:gd name="T24" fmla="*/ 252 w 304"/>
                <a:gd name="T25" fmla="*/ 461 h 530"/>
                <a:gd name="T26" fmla="*/ 222 w 304"/>
                <a:gd name="T27" fmla="*/ 507 h 530"/>
                <a:gd name="T28" fmla="*/ 196 w 304"/>
                <a:gd name="T29" fmla="*/ 516 h 530"/>
                <a:gd name="T30" fmla="*/ 148 w 304"/>
                <a:gd name="T31" fmla="*/ 512 h 530"/>
                <a:gd name="T32" fmla="*/ 123 w 304"/>
                <a:gd name="T33" fmla="*/ 468 h 530"/>
                <a:gd name="T34" fmla="*/ 144 w 304"/>
                <a:gd name="T35" fmla="*/ 453 h 530"/>
                <a:gd name="T36" fmla="*/ 120 w 304"/>
                <a:gd name="T37" fmla="*/ 430 h 530"/>
                <a:gd name="T38" fmla="*/ 102 w 304"/>
                <a:gd name="T39" fmla="*/ 413 h 530"/>
                <a:gd name="T40" fmla="*/ 93 w 304"/>
                <a:gd name="T41" fmla="*/ 391 h 530"/>
                <a:gd name="T42" fmla="*/ 74 w 304"/>
                <a:gd name="T43" fmla="*/ 370 h 530"/>
                <a:gd name="T44" fmla="*/ 35 w 304"/>
                <a:gd name="T45" fmla="*/ 367 h 530"/>
                <a:gd name="T46" fmla="*/ 25 w 304"/>
                <a:gd name="T47" fmla="*/ 340 h 530"/>
                <a:gd name="T48" fmla="*/ 16 w 304"/>
                <a:gd name="T49" fmla="*/ 316 h 530"/>
                <a:gd name="T50" fmla="*/ 20 w 304"/>
                <a:gd name="T51" fmla="*/ 276 h 530"/>
                <a:gd name="T52" fmla="*/ 13 w 304"/>
                <a:gd name="T53" fmla="*/ 257 h 530"/>
                <a:gd name="T54" fmla="*/ 14 w 304"/>
                <a:gd name="T55" fmla="*/ 216 h 530"/>
                <a:gd name="T56" fmla="*/ 19 w 304"/>
                <a:gd name="T57" fmla="*/ 194 h 530"/>
                <a:gd name="T58" fmla="*/ 20 w 304"/>
                <a:gd name="T59" fmla="*/ 171 h 530"/>
                <a:gd name="T60" fmla="*/ 44 w 304"/>
                <a:gd name="T61" fmla="*/ 130 h 530"/>
                <a:gd name="T62" fmla="*/ 40 w 304"/>
                <a:gd name="T63" fmla="*/ 97 h 530"/>
                <a:gd name="T64" fmla="*/ 77 w 304"/>
                <a:gd name="T65" fmla="*/ 60 h 530"/>
                <a:gd name="T66" fmla="*/ 109 w 304"/>
                <a:gd name="T67" fmla="*/ 0 h 530"/>
                <a:gd name="T68" fmla="*/ 289 w 304"/>
                <a:gd name="T69" fmla="*/ 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4" h="530">
                  <a:moveTo>
                    <a:pt x="289" y="4"/>
                  </a:moveTo>
                  <a:lnTo>
                    <a:pt x="292" y="67"/>
                  </a:lnTo>
                  <a:lnTo>
                    <a:pt x="273" y="83"/>
                  </a:lnTo>
                  <a:lnTo>
                    <a:pt x="286" y="97"/>
                  </a:lnTo>
                  <a:lnTo>
                    <a:pt x="283" y="118"/>
                  </a:lnTo>
                  <a:lnTo>
                    <a:pt x="299" y="127"/>
                  </a:lnTo>
                  <a:lnTo>
                    <a:pt x="304" y="147"/>
                  </a:lnTo>
                  <a:lnTo>
                    <a:pt x="285" y="150"/>
                  </a:lnTo>
                  <a:lnTo>
                    <a:pt x="286" y="171"/>
                  </a:lnTo>
                  <a:lnTo>
                    <a:pt x="262" y="182"/>
                  </a:lnTo>
                  <a:lnTo>
                    <a:pt x="262" y="191"/>
                  </a:lnTo>
                  <a:lnTo>
                    <a:pt x="250" y="194"/>
                  </a:lnTo>
                  <a:lnTo>
                    <a:pt x="247" y="216"/>
                  </a:lnTo>
                  <a:lnTo>
                    <a:pt x="234" y="218"/>
                  </a:lnTo>
                  <a:lnTo>
                    <a:pt x="231" y="238"/>
                  </a:lnTo>
                  <a:lnTo>
                    <a:pt x="267" y="276"/>
                  </a:lnTo>
                  <a:lnTo>
                    <a:pt x="245" y="288"/>
                  </a:lnTo>
                  <a:lnTo>
                    <a:pt x="236" y="307"/>
                  </a:lnTo>
                  <a:lnTo>
                    <a:pt x="224" y="320"/>
                  </a:lnTo>
                  <a:lnTo>
                    <a:pt x="253" y="395"/>
                  </a:lnTo>
                  <a:lnTo>
                    <a:pt x="280" y="395"/>
                  </a:lnTo>
                  <a:lnTo>
                    <a:pt x="304" y="411"/>
                  </a:lnTo>
                  <a:lnTo>
                    <a:pt x="280" y="421"/>
                  </a:lnTo>
                  <a:lnTo>
                    <a:pt x="273" y="441"/>
                  </a:lnTo>
                  <a:lnTo>
                    <a:pt x="279" y="452"/>
                  </a:lnTo>
                  <a:lnTo>
                    <a:pt x="252" y="461"/>
                  </a:lnTo>
                  <a:lnTo>
                    <a:pt x="228" y="493"/>
                  </a:lnTo>
                  <a:lnTo>
                    <a:pt x="222" y="507"/>
                  </a:lnTo>
                  <a:lnTo>
                    <a:pt x="209" y="508"/>
                  </a:lnTo>
                  <a:lnTo>
                    <a:pt x="196" y="516"/>
                  </a:lnTo>
                  <a:lnTo>
                    <a:pt x="193" y="530"/>
                  </a:lnTo>
                  <a:lnTo>
                    <a:pt x="148" y="512"/>
                  </a:lnTo>
                  <a:lnTo>
                    <a:pt x="123" y="481"/>
                  </a:lnTo>
                  <a:lnTo>
                    <a:pt x="123" y="468"/>
                  </a:lnTo>
                  <a:lnTo>
                    <a:pt x="136" y="464"/>
                  </a:lnTo>
                  <a:lnTo>
                    <a:pt x="144" y="453"/>
                  </a:lnTo>
                  <a:lnTo>
                    <a:pt x="129" y="446"/>
                  </a:lnTo>
                  <a:lnTo>
                    <a:pt x="120" y="430"/>
                  </a:lnTo>
                  <a:lnTo>
                    <a:pt x="104" y="430"/>
                  </a:lnTo>
                  <a:lnTo>
                    <a:pt x="102" y="413"/>
                  </a:lnTo>
                  <a:lnTo>
                    <a:pt x="102" y="397"/>
                  </a:lnTo>
                  <a:lnTo>
                    <a:pt x="93" y="391"/>
                  </a:lnTo>
                  <a:lnTo>
                    <a:pt x="93" y="374"/>
                  </a:lnTo>
                  <a:lnTo>
                    <a:pt x="74" y="370"/>
                  </a:lnTo>
                  <a:lnTo>
                    <a:pt x="62" y="378"/>
                  </a:lnTo>
                  <a:lnTo>
                    <a:pt x="35" y="367"/>
                  </a:lnTo>
                  <a:lnTo>
                    <a:pt x="35" y="355"/>
                  </a:lnTo>
                  <a:lnTo>
                    <a:pt x="25" y="340"/>
                  </a:lnTo>
                  <a:lnTo>
                    <a:pt x="28" y="328"/>
                  </a:lnTo>
                  <a:lnTo>
                    <a:pt x="16" y="316"/>
                  </a:lnTo>
                  <a:lnTo>
                    <a:pt x="11" y="285"/>
                  </a:lnTo>
                  <a:lnTo>
                    <a:pt x="20" y="276"/>
                  </a:lnTo>
                  <a:lnTo>
                    <a:pt x="20" y="264"/>
                  </a:lnTo>
                  <a:lnTo>
                    <a:pt x="13" y="257"/>
                  </a:lnTo>
                  <a:lnTo>
                    <a:pt x="19" y="236"/>
                  </a:lnTo>
                  <a:lnTo>
                    <a:pt x="14" y="216"/>
                  </a:lnTo>
                  <a:lnTo>
                    <a:pt x="0" y="204"/>
                  </a:lnTo>
                  <a:lnTo>
                    <a:pt x="19" y="194"/>
                  </a:lnTo>
                  <a:lnTo>
                    <a:pt x="14" y="182"/>
                  </a:lnTo>
                  <a:lnTo>
                    <a:pt x="20" y="171"/>
                  </a:lnTo>
                  <a:lnTo>
                    <a:pt x="32" y="171"/>
                  </a:lnTo>
                  <a:lnTo>
                    <a:pt x="44" y="130"/>
                  </a:lnTo>
                  <a:lnTo>
                    <a:pt x="35" y="120"/>
                  </a:lnTo>
                  <a:lnTo>
                    <a:pt x="40" y="97"/>
                  </a:lnTo>
                  <a:lnTo>
                    <a:pt x="63" y="95"/>
                  </a:lnTo>
                  <a:lnTo>
                    <a:pt x="77" y="60"/>
                  </a:lnTo>
                  <a:lnTo>
                    <a:pt x="99" y="37"/>
                  </a:lnTo>
                  <a:lnTo>
                    <a:pt x="109" y="0"/>
                  </a:lnTo>
                  <a:lnTo>
                    <a:pt x="200" y="42"/>
                  </a:lnTo>
                  <a:lnTo>
                    <a:pt x="289" y="4"/>
                  </a:lnTo>
                  <a:close/>
                </a:path>
              </a:pathLst>
            </a:custGeom>
            <a:solidFill>
              <a:srgbClr val="C0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xmlns="" id="{7B8C8241-176C-40D7-B165-1F86D47D7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" y="2466"/>
              <a:ext cx="304" cy="530"/>
            </a:xfrm>
            <a:custGeom>
              <a:avLst/>
              <a:gdLst>
                <a:gd name="T0" fmla="*/ 292 w 304"/>
                <a:gd name="T1" fmla="*/ 67 h 530"/>
                <a:gd name="T2" fmla="*/ 286 w 304"/>
                <a:gd name="T3" fmla="*/ 97 h 530"/>
                <a:gd name="T4" fmla="*/ 299 w 304"/>
                <a:gd name="T5" fmla="*/ 127 h 530"/>
                <a:gd name="T6" fmla="*/ 285 w 304"/>
                <a:gd name="T7" fmla="*/ 150 h 530"/>
                <a:gd name="T8" fmla="*/ 262 w 304"/>
                <a:gd name="T9" fmla="*/ 182 h 530"/>
                <a:gd name="T10" fmla="*/ 250 w 304"/>
                <a:gd name="T11" fmla="*/ 194 h 530"/>
                <a:gd name="T12" fmla="*/ 234 w 304"/>
                <a:gd name="T13" fmla="*/ 218 h 530"/>
                <a:gd name="T14" fmla="*/ 267 w 304"/>
                <a:gd name="T15" fmla="*/ 276 h 530"/>
                <a:gd name="T16" fmla="*/ 236 w 304"/>
                <a:gd name="T17" fmla="*/ 307 h 530"/>
                <a:gd name="T18" fmla="*/ 253 w 304"/>
                <a:gd name="T19" fmla="*/ 395 h 530"/>
                <a:gd name="T20" fmla="*/ 304 w 304"/>
                <a:gd name="T21" fmla="*/ 411 h 530"/>
                <a:gd name="T22" fmla="*/ 273 w 304"/>
                <a:gd name="T23" fmla="*/ 441 h 530"/>
                <a:gd name="T24" fmla="*/ 252 w 304"/>
                <a:gd name="T25" fmla="*/ 461 h 530"/>
                <a:gd name="T26" fmla="*/ 222 w 304"/>
                <a:gd name="T27" fmla="*/ 507 h 530"/>
                <a:gd name="T28" fmla="*/ 196 w 304"/>
                <a:gd name="T29" fmla="*/ 516 h 530"/>
                <a:gd name="T30" fmla="*/ 148 w 304"/>
                <a:gd name="T31" fmla="*/ 512 h 530"/>
                <a:gd name="T32" fmla="*/ 123 w 304"/>
                <a:gd name="T33" fmla="*/ 468 h 530"/>
                <a:gd name="T34" fmla="*/ 144 w 304"/>
                <a:gd name="T35" fmla="*/ 453 h 530"/>
                <a:gd name="T36" fmla="*/ 120 w 304"/>
                <a:gd name="T37" fmla="*/ 430 h 530"/>
                <a:gd name="T38" fmla="*/ 102 w 304"/>
                <a:gd name="T39" fmla="*/ 413 h 530"/>
                <a:gd name="T40" fmla="*/ 93 w 304"/>
                <a:gd name="T41" fmla="*/ 391 h 530"/>
                <a:gd name="T42" fmla="*/ 74 w 304"/>
                <a:gd name="T43" fmla="*/ 370 h 530"/>
                <a:gd name="T44" fmla="*/ 35 w 304"/>
                <a:gd name="T45" fmla="*/ 367 h 530"/>
                <a:gd name="T46" fmla="*/ 25 w 304"/>
                <a:gd name="T47" fmla="*/ 340 h 530"/>
                <a:gd name="T48" fmla="*/ 16 w 304"/>
                <a:gd name="T49" fmla="*/ 316 h 530"/>
                <a:gd name="T50" fmla="*/ 20 w 304"/>
                <a:gd name="T51" fmla="*/ 276 h 530"/>
                <a:gd name="T52" fmla="*/ 13 w 304"/>
                <a:gd name="T53" fmla="*/ 257 h 530"/>
                <a:gd name="T54" fmla="*/ 14 w 304"/>
                <a:gd name="T55" fmla="*/ 216 h 530"/>
                <a:gd name="T56" fmla="*/ 19 w 304"/>
                <a:gd name="T57" fmla="*/ 194 h 530"/>
                <a:gd name="T58" fmla="*/ 20 w 304"/>
                <a:gd name="T59" fmla="*/ 171 h 530"/>
                <a:gd name="T60" fmla="*/ 44 w 304"/>
                <a:gd name="T61" fmla="*/ 130 h 530"/>
                <a:gd name="T62" fmla="*/ 40 w 304"/>
                <a:gd name="T63" fmla="*/ 97 h 530"/>
                <a:gd name="T64" fmla="*/ 77 w 304"/>
                <a:gd name="T65" fmla="*/ 60 h 530"/>
                <a:gd name="T66" fmla="*/ 109 w 304"/>
                <a:gd name="T67" fmla="*/ 0 h 530"/>
                <a:gd name="T68" fmla="*/ 289 w 304"/>
                <a:gd name="T69" fmla="*/ 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4" h="530">
                  <a:moveTo>
                    <a:pt x="289" y="4"/>
                  </a:moveTo>
                  <a:lnTo>
                    <a:pt x="292" y="67"/>
                  </a:lnTo>
                  <a:lnTo>
                    <a:pt x="273" y="83"/>
                  </a:lnTo>
                  <a:lnTo>
                    <a:pt x="286" y="97"/>
                  </a:lnTo>
                  <a:lnTo>
                    <a:pt x="283" y="118"/>
                  </a:lnTo>
                  <a:lnTo>
                    <a:pt x="299" y="127"/>
                  </a:lnTo>
                  <a:lnTo>
                    <a:pt x="304" y="147"/>
                  </a:lnTo>
                  <a:lnTo>
                    <a:pt x="285" y="150"/>
                  </a:lnTo>
                  <a:lnTo>
                    <a:pt x="286" y="171"/>
                  </a:lnTo>
                  <a:lnTo>
                    <a:pt x="262" y="182"/>
                  </a:lnTo>
                  <a:lnTo>
                    <a:pt x="262" y="191"/>
                  </a:lnTo>
                  <a:lnTo>
                    <a:pt x="250" y="194"/>
                  </a:lnTo>
                  <a:lnTo>
                    <a:pt x="247" y="216"/>
                  </a:lnTo>
                  <a:lnTo>
                    <a:pt x="234" y="218"/>
                  </a:lnTo>
                  <a:lnTo>
                    <a:pt x="231" y="238"/>
                  </a:lnTo>
                  <a:lnTo>
                    <a:pt x="267" y="276"/>
                  </a:lnTo>
                  <a:lnTo>
                    <a:pt x="245" y="288"/>
                  </a:lnTo>
                  <a:lnTo>
                    <a:pt x="236" y="307"/>
                  </a:lnTo>
                  <a:lnTo>
                    <a:pt x="224" y="320"/>
                  </a:lnTo>
                  <a:lnTo>
                    <a:pt x="253" y="395"/>
                  </a:lnTo>
                  <a:lnTo>
                    <a:pt x="280" y="395"/>
                  </a:lnTo>
                  <a:lnTo>
                    <a:pt x="304" y="411"/>
                  </a:lnTo>
                  <a:lnTo>
                    <a:pt x="280" y="421"/>
                  </a:lnTo>
                  <a:lnTo>
                    <a:pt x="273" y="441"/>
                  </a:lnTo>
                  <a:lnTo>
                    <a:pt x="279" y="452"/>
                  </a:lnTo>
                  <a:lnTo>
                    <a:pt x="252" y="461"/>
                  </a:lnTo>
                  <a:lnTo>
                    <a:pt x="228" y="493"/>
                  </a:lnTo>
                  <a:lnTo>
                    <a:pt x="222" y="507"/>
                  </a:lnTo>
                  <a:lnTo>
                    <a:pt x="209" y="508"/>
                  </a:lnTo>
                  <a:lnTo>
                    <a:pt x="196" y="516"/>
                  </a:lnTo>
                  <a:lnTo>
                    <a:pt x="193" y="530"/>
                  </a:lnTo>
                  <a:lnTo>
                    <a:pt x="148" y="512"/>
                  </a:lnTo>
                  <a:lnTo>
                    <a:pt x="123" y="481"/>
                  </a:lnTo>
                  <a:lnTo>
                    <a:pt x="123" y="468"/>
                  </a:lnTo>
                  <a:lnTo>
                    <a:pt x="136" y="464"/>
                  </a:lnTo>
                  <a:lnTo>
                    <a:pt x="144" y="453"/>
                  </a:lnTo>
                  <a:lnTo>
                    <a:pt x="129" y="446"/>
                  </a:lnTo>
                  <a:lnTo>
                    <a:pt x="120" y="430"/>
                  </a:lnTo>
                  <a:lnTo>
                    <a:pt x="104" y="430"/>
                  </a:lnTo>
                  <a:lnTo>
                    <a:pt x="102" y="413"/>
                  </a:lnTo>
                  <a:lnTo>
                    <a:pt x="102" y="397"/>
                  </a:lnTo>
                  <a:lnTo>
                    <a:pt x="93" y="391"/>
                  </a:lnTo>
                  <a:lnTo>
                    <a:pt x="93" y="374"/>
                  </a:lnTo>
                  <a:lnTo>
                    <a:pt x="74" y="370"/>
                  </a:lnTo>
                  <a:lnTo>
                    <a:pt x="62" y="378"/>
                  </a:lnTo>
                  <a:lnTo>
                    <a:pt x="35" y="367"/>
                  </a:lnTo>
                  <a:lnTo>
                    <a:pt x="35" y="355"/>
                  </a:lnTo>
                  <a:lnTo>
                    <a:pt x="25" y="340"/>
                  </a:lnTo>
                  <a:lnTo>
                    <a:pt x="28" y="328"/>
                  </a:lnTo>
                  <a:lnTo>
                    <a:pt x="16" y="316"/>
                  </a:lnTo>
                  <a:lnTo>
                    <a:pt x="11" y="285"/>
                  </a:lnTo>
                  <a:lnTo>
                    <a:pt x="20" y="276"/>
                  </a:lnTo>
                  <a:lnTo>
                    <a:pt x="20" y="264"/>
                  </a:lnTo>
                  <a:lnTo>
                    <a:pt x="13" y="257"/>
                  </a:lnTo>
                  <a:lnTo>
                    <a:pt x="19" y="236"/>
                  </a:lnTo>
                  <a:lnTo>
                    <a:pt x="14" y="216"/>
                  </a:lnTo>
                  <a:lnTo>
                    <a:pt x="0" y="204"/>
                  </a:lnTo>
                  <a:lnTo>
                    <a:pt x="19" y="194"/>
                  </a:lnTo>
                  <a:lnTo>
                    <a:pt x="14" y="182"/>
                  </a:lnTo>
                  <a:lnTo>
                    <a:pt x="20" y="171"/>
                  </a:lnTo>
                  <a:lnTo>
                    <a:pt x="32" y="171"/>
                  </a:lnTo>
                  <a:lnTo>
                    <a:pt x="44" y="130"/>
                  </a:lnTo>
                  <a:lnTo>
                    <a:pt x="35" y="120"/>
                  </a:lnTo>
                  <a:lnTo>
                    <a:pt x="40" y="97"/>
                  </a:lnTo>
                  <a:lnTo>
                    <a:pt x="63" y="95"/>
                  </a:lnTo>
                  <a:lnTo>
                    <a:pt x="77" y="60"/>
                  </a:lnTo>
                  <a:lnTo>
                    <a:pt x="99" y="37"/>
                  </a:lnTo>
                  <a:lnTo>
                    <a:pt x="109" y="0"/>
                  </a:lnTo>
                  <a:lnTo>
                    <a:pt x="200" y="42"/>
                  </a:lnTo>
                  <a:lnTo>
                    <a:pt x="289" y="4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xmlns="" id="{53622FB1-D2E8-49D5-934A-C0CBC301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" y="2243"/>
              <a:ext cx="489" cy="508"/>
            </a:xfrm>
            <a:custGeom>
              <a:avLst/>
              <a:gdLst>
                <a:gd name="T0" fmla="*/ 373 w 489"/>
                <a:gd name="T1" fmla="*/ 496 h 508"/>
                <a:gd name="T2" fmla="*/ 361 w 489"/>
                <a:gd name="T3" fmla="*/ 475 h 508"/>
                <a:gd name="T4" fmla="*/ 346 w 489"/>
                <a:gd name="T5" fmla="*/ 472 h 508"/>
                <a:gd name="T6" fmla="*/ 327 w 489"/>
                <a:gd name="T7" fmla="*/ 476 h 508"/>
                <a:gd name="T8" fmla="*/ 282 w 489"/>
                <a:gd name="T9" fmla="*/ 475 h 508"/>
                <a:gd name="T10" fmla="*/ 287 w 489"/>
                <a:gd name="T11" fmla="*/ 453 h 508"/>
                <a:gd name="T12" fmla="*/ 257 w 489"/>
                <a:gd name="T13" fmla="*/ 426 h 508"/>
                <a:gd name="T14" fmla="*/ 252 w 489"/>
                <a:gd name="T15" fmla="*/ 452 h 508"/>
                <a:gd name="T16" fmla="*/ 217 w 489"/>
                <a:gd name="T17" fmla="*/ 448 h 508"/>
                <a:gd name="T18" fmla="*/ 197 w 489"/>
                <a:gd name="T19" fmla="*/ 429 h 508"/>
                <a:gd name="T20" fmla="*/ 215 w 489"/>
                <a:gd name="T21" fmla="*/ 394 h 508"/>
                <a:gd name="T22" fmla="*/ 252 w 489"/>
                <a:gd name="T23" fmla="*/ 362 h 508"/>
                <a:gd name="T24" fmla="*/ 238 w 489"/>
                <a:gd name="T25" fmla="*/ 314 h 508"/>
                <a:gd name="T26" fmla="*/ 214 w 489"/>
                <a:gd name="T27" fmla="*/ 307 h 508"/>
                <a:gd name="T28" fmla="*/ 205 w 489"/>
                <a:gd name="T29" fmla="*/ 292 h 508"/>
                <a:gd name="T30" fmla="*/ 168 w 489"/>
                <a:gd name="T31" fmla="*/ 282 h 508"/>
                <a:gd name="T32" fmla="*/ 114 w 489"/>
                <a:gd name="T33" fmla="*/ 274 h 508"/>
                <a:gd name="T34" fmla="*/ 87 w 489"/>
                <a:gd name="T35" fmla="*/ 264 h 508"/>
                <a:gd name="T36" fmla="*/ 64 w 489"/>
                <a:gd name="T37" fmla="*/ 240 h 508"/>
                <a:gd name="T38" fmla="*/ 52 w 489"/>
                <a:gd name="T39" fmla="*/ 215 h 508"/>
                <a:gd name="T40" fmla="*/ 22 w 489"/>
                <a:gd name="T41" fmla="*/ 173 h 508"/>
                <a:gd name="T42" fmla="*/ 13 w 489"/>
                <a:gd name="T43" fmla="*/ 150 h 508"/>
                <a:gd name="T44" fmla="*/ 1 w 489"/>
                <a:gd name="T45" fmla="*/ 131 h 508"/>
                <a:gd name="T46" fmla="*/ 44 w 489"/>
                <a:gd name="T47" fmla="*/ 113 h 508"/>
                <a:gd name="T48" fmla="*/ 58 w 489"/>
                <a:gd name="T49" fmla="*/ 78 h 508"/>
                <a:gd name="T50" fmla="*/ 34 w 489"/>
                <a:gd name="T51" fmla="*/ 55 h 508"/>
                <a:gd name="T52" fmla="*/ 52 w 489"/>
                <a:gd name="T53" fmla="*/ 40 h 508"/>
                <a:gd name="T54" fmla="*/ 67 w 489"/>
                <a:gd name="T55" fmla="*/ 15 h 508"/>
                <a:gd name="T56" fmla="*/ 123 w 489"/>
                <a:gd name="T57" fmla="*/ 0 h 508"/>
                <a:gd name="T58" fmla="*/ 138 w 489"/>
                <a:gd name="T59" fmla="*/ 13 h 508"/>
                <a:gd name="T60" fmla="*/ 165 w 489"/>
                <a:gd name="T61" fmla="*/ 16 h 508"/>
                <a:gd name="T62" fmla="*/ 214 w 489"/>
                <a:gd name="T63" fmla="*/ 11 h 508"/>
                <a:gd name="T64" fmla="*/ 235 w 489"/>
                <a:gd name="T65" fmla="*/ 24 h 508"/>
                <a:gd name="T66" fmla="*/ 214 w 489"/>
                <a:gd name="T67" fmla="*/ 71 h 508"/>
                <a:gd name="T68" fmla="*/ 214 w 489"/>
                <a:gd name="T69" fmla="*/ 97 h 508"/>
                <a:gd name="T70" fmla="*/ 239 w 489"/>
                <a:gd name="T71" fmla="*/ 107 h 508"/>
                <a:gd name="T72" fmla="*/ 249 w 489"/>
                <a:gd name="T73" fmla="*/ 134 h 508"/>
                <a:gd name="T74" fmla="*/ 276 w 489"/>
                <a:gd name="T75" fmla="*/ 161 h 508"/>
                <a:gd name="T76" fmla="*/ 272 w 489"/>
                <a:gd name="T77" fmla="*/ 182 h 508"/>
                <a:gd name="T78" fmla="*/ 292 w 489"/>
                <a:gd name="T79" fmla="*/ 196 h 508"/>
                <a:gd name="T80" fmla="*/ 331 w 489"/>
                <a:gd name="T81" fmla="*/ 201 h 508"/>
                <a:gd name="T82" fmla="*/ 374 w 489"/>
                <a:gd name="T83" fmla="*/ 217 h 508"/>
                <a:gd name="T84" fmla="*/ 428 w 489"/>
                <a:gd name="T85" fmla="*/ 236 h 508"/>
                <a:gd name="T86" fmla="*/ 460 w 489"/>
                <a:gd name="T87" fmla="*/ 229 h 508"/>
                <a:gd name="T88" fmla="*/ 489 w 489"/>
                <a:gd name="T89" fmla="*/ 223 h 508"/>
                <a:gd name="T90" fmla="*/ 456 w 489"/>
                <a:gd name="T91" fmla="*/ 283 h 508"/>
                <a:gd name="T92" fmla="*/ 419 w 489"/>
                <a:gd name="T93" fmla="*/ 320 h 508"/>
                <a:gd name="T94" fmla="*/ 423 w 489"/>
                <a:gd name="T95" fmla="*/ 353 h 508"/>
                <a:gd name="T96" fmla="*/ 399 w 489"/>
                <a:gd name="T97" fmla="*/ 394 h 508"/>
                <a:gd name="T98" fmla="*/ 398 w 489"/>
                <a:gd name="T99" fmla="*/ 417 h 508"/>
                <a:gd name="T100" fmla="*/ 394 w 489"/>
                <a:gd name="T101" fmla="*/ 439 h 508"/>
                <a:gd name="T102" fmla="*/ 392 w 489"/>
                <a:gd name="T103" fmla="*/ 480 h 508"/>
                <a:gd name="T104" fmla="*/ 399 w 489"/>
                <a:gd name="T105" fmla="*/ 49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9" h="508">
                  <a:moveTo>
                    <a:pt x="391" y="508"/>
                  </a:moveTo>
                  <a:lnTo>
                    <a:pt x="373" y="496"/>
                  </a:lnTo>
                  <a:lnTo>
                    <a:pt x="371" y="477"/>
                  </a:lnTo>
                  <a:lnTo>
                    <a:pt x="361" y="475"/>
                  </a:lnTo>
                  <a:lnTo>
                    <a:pt x="350" y="483"/>
                  </a:lnTo>
                  <a:lnTo>
                    <a:pt x="346" y="472"/>
                  </a:lnTo>
                  <a:lnTo>
                    <a:pt x="328" y="468"/>
                  </a:lnTo>
                  <a:lnTo>
                    <a:pt x="327" y="476"/>
                  </a:lnTo>
                  <a:lnTo>
                    <a:pt x="310" y="481"/>
                  </a:lnTo>
                  <a:lnTo>
                    <a:pt x="282" y="475"/>
                  </a:lnTo>
                  <a:lnTo>
                    <a:pt x="281" y="457"/>
                  </a:lnTo>
                  <a:lnTo>
                    <a:pt x="287" y="453"/>
                  </a:lnTo>
                  <a:lnTo>
                    <a:pt x="269" y="428"/>
                  </a:lnTo>
                  <a:lnTo>
                    <a:pt x="257" y="426"/>
                  </a:lnTo>
                  <a:lnTo>
                    <a:pt x="258" y="440"/>
                  </a:lnTo>
                  <a:lnTo>
                    <a:pt x="252" y="452"/>
                  </a:lnTo>
                  <a:lnTo>
                    <a:pt x="245" y="441"/>
                  </a:lnTo>
                  <a:lnTo>
                    <a:pt x="217" y="448"/>
                  </a:lnTo>
                  <a:lnTo>
                    <a:pt x="203" y="444"/>
                  </a:lnTo>
                  <a:lnTo>
                    <a:pt x="197" y="429"/>
                  </a:lnTo>
                  <a:lnTo>
                    <a:pt x="194" y="410"/>
                  </a:lnTo>
                  <a:lnTo>
                    <a:pt x="215" y="394"/>
                  </a:lnTo>
                  <a:lnTo>
                    <a:pt x="227" y="392"/>
                  </a:lnTo>
                  <a:lnTo>
                    <a:pt x="252" y="362"/>
                  </a:lnTo>
                  <a:lnTo>
                    <a:pt x="251" y="334"/>
                  </a:lnTo>
                  <a:lnTo>
                    <a:pt x="238" y="314"/>
                  </a:lnTo>
                  <a:lnTo>
                    <a:pt x="224" y="306"/>
                  </a:lnTo>
                  <a:lnTo>
                    <a:pt x="214" y="307"/>
                  </a:lnTo>
                  <a:lnTo>
                    <a:pt x="209" y="300"/>
                  </a:lnTo>
                  <a:lnTo>
                    <a:pt x="205" y="292"/>
                  </a:lnTo>
                  <a:lnTo>
                    <a:pt x="194" y="292"/>
                  </a:lnTo>
                  <a:lnTo>
                    <a:pt x="168" y="282"/>
                  </a:lnTo>
                  <a:lnTo>
                    <a:pt x="141" y="268"/>
                  </a:lnTo>
                  <a:lnTo>
                    <a:pt x="114" y="274"/>
                  </a:lnTo>
                  <a:lnTo>
                    <a:pt x="98" y="274"/>
                  </a:lnTo>
                  <a:lnTo>
                    <a:pt x="87" y="264"/>
                  </a:lnTo>
                  <a:lnTo>
                    <a:pt x="73" y="245"/>
                  </a:lnTo>
                  <a:lnTo>
                    <a:pt x="64" y="240"/>
                  </a:lnTo>
                  <a:lnTo>
                    <a:pt x="50" y="225"/>
                  </a:lnTo>
                  <a:lnTo>
                    <a:pt x="52" y="215"/>
                  </a:lnTo>
                  <a:lnTo>
                    <a:pt x="34" y="180"/>
                  </a:lnTo>
                  <a:lnTo>
                    <a:pt x="22" y="173"/>
                  </a:lnTo>
                  <a:lnTo>
                    <a:pt x="10" y="158"/>
                  </a:lnTo>
                  <a:lnTo>
                    <a:pt x="13" y="150"/>
                  </a:lnTo>
                  <a:lnTo>
                    <a:pt x="0" y="135"/>
                  </a:lnTo>
                  <a:lnTo>
                    <a:pt x="1" y="131"/>
                  </a:lnTo>
                  <a:lnTo>
                    <a:pt x="26" y="127"/>
                  </a:lnTo>
                  <a:lnTo>
                    <a:pt x="44" y="113"/>
                  </a:lnTo>
                  <a:lnTo>
                    <a:pt x="44" y="97"/>
                  </a:lnTo>
                  <a:lnTo>
                    <a:pt x="58" y="78"/>
                  </a:lnTo>
                  <a:lnTo>
                    <a:pt x="55" y="59"/>
                  </a:lnTo>
                  <a:lnTo>
                    <a:pt x="34" y="55"/>
                  </a:lnTo>
                  <a:lnTo>
                    <a:pt x="32" y="50"/>
                  </a:lnTo>
                  <a:lnTo>
                    <a:pt x="52" y="40"/>
                  </a:lnTo>
                  <a:lnTo>
                    <a:pt x="59" y="31"/>
                  </a:lnTo>
                  <a:lnTo>
                    <a:pt x="67" y="15"/>
                  </a:lnTo>
                  <a:lnTo>
                    <a:pt x="116" y="9"/>
                  </a:lnTo>
                  <a:lnTo>
                    <a:pt x="123" y="0"/>
                  </a:lnTo>
                  <a:lnTo>
                    <a:pt x="134" y="3"/>
                  </a:lnTo>
                  <a:lnTo>
                    <a:pt x="138" y="13"/>
                  </a:lnTo>
                  <a:lnTo>
                    <a:pt x="148" y="19"/>
                  </a:lnTo>
                  <a:lnTo>
                    <a:pt x="165" y="16"/>
                  </a:lnTo>
                  <a:lnTo>
                    <a:pt x="188" y="27"/>
                  </a:lnTo>
                  <a:lnTo>
                    <a:pt x="214" y="11"/>
                  </a:lnTo>
                  <a:lnTo>
                    <a:pt x="236" y="11"/>
                  </a:lnTo>
                  <a:lnTo>
                    <a:pt x="235" y="24"/>
                  </a:lnTo>
                  <a:lnTo>
                    <a:pt x="214" y="52"/>
                  </a:lnTo>
                  <a:lnTo>
                    <a:pt x="214" y="71"/>
                  </a:lnTo>
                  <a:lnTo>
                    <a:pt x="206" y="79"/>
                  </a:lnTo>
                  <a:lnTo>
                    <a:pt x="214" y="97"/>
                  </a:lnTo>
                  <a:lnTo>
                    <a:pt x="224" y="106"/>
                  </a:lnTo>
                  <a:lnTo>
                    <a:pt x="239" y="107"/>
                  </a:lnTo>
                  <a:lnTo>
                    <a:pt x="242" y="126"/>
                  </a:lnTo>
                  <a:lnTo>
                    <a:pt x="249" y="134"/>
                  </a:lnTo>
                  <a:lnTo>
                    <a:pt x="263" y="134"/>
                  </a:lnTo>
                  <a:lnTo>
                    <a:pt x="276" y="161"/>
                  </a:lnTo>
                  <a:lnTo>
                    <a:pt x="273" y="170"/>
                  </a:lnTo>
                  <a:lnTo>
                    <a:pt x="272" y="182"/>
                  </a:lnTo>
                  <a:lnTo>
                    <a:pt x="285" y="196"/>
                  </a:lnTo>
                  <a:lnTo>
                    <a:pt x="292" y="196"/>
                  </a:lnTo>
                  <a:lnTo>
                    <a:pt x="310" y="202"/>
                  </a:lnTo>
                  <a:lnTo>
                    <a:pt x="331" y="201"/>
                  </a:lnTo>
                  <a:lnTo>
                    <a:pt x="341" y="211"/>
                  </a:lnTo>
                  <a:lnTo>
                    <a:pt x="374" y="217"/>
                  </a:lnTo>
                  <a:lnTo>
                    <a:pt x="389" y="228"/>
                  </a:lnTo>
                  <a:lnTo>
                    <a:pt x="428" y="236"/>
                  </a:lnTo>
                  <a:lnTo>
                    <a:pt x="459" y="235"/>
                  </a:lnTo>
                  <a:lnTo>
                    <a:pt x="460" y="229"/>
                  </a:lnTo>
                  <a:lnTo>
                    <a:pt x="453" y="221"/>
                  </a:lnTo>
                  <a:lnTo>
                    <a:pt x="489" y="223"/>
                  </a:lnTo>
                  <a:lnTo>
                    <a:pt x="478" y="260"/>
                  </a:lnTo>
                  <a:lnTo>
                    <a:pt x="456" y="283"/>
                  </a:lnTo>
                  <a:lnTo>
                    <a:pt x="443" y="318"/>
                  </a:lnTo>
                  <a:lnTo>
                    <a:pt x="419" y="320"/>
                  </a:lnTo>
                  <a:lnTo>
                    <a:pt x="414" y="343"/>
                  </a:lnTo>
                  <a:lnTo>
                    <a:pt x="423" y="353"/>
                  </a:lnTo>
                  <a:lnTo>
                    <a:pt x="411" y="394"/>
                  </a:lnTo>
                  <a:lnTo>
                    <a:pt x="399" y="394"/>
                  </a:lnTo>
                  <a:lnTo>
                    <a:pt x="394" y="405"/>
                  </a:lnTo>
                  <a:lnTo>
                    <a:pt x="398" y="417"/>
                  </a:lnTo>
                  <a:lnTo>
                    <a:pt x="379" y="426"/>
                  </a:lnTo>
                  <a:lnTo>
                    <a:pt x="394" y="439"/>
                  </a:lnTo>
                  <a:lnTo>
                    <a:pt x="398" y="459"/>
                  </a:lnTo>
                  <a:lnTo>
                    <a:pt x="392" y="480"/>
                  </a:lnTo>
                  <a:lnTo>
                    <a:pt x="399" y="487"/>
                  </a:lnTo>
                  <a:lnTo>
                    <a:pt x="399" y="499"/>
                  </a:lnTo>
                  <a:lnTo>
                    <a:pt x="391" y="508"/>
                  </a:lnTo>
                  <a:close/>
                </a:path>
              </a:pathLst>
            </a:custGeom>
            <a:solidFill>
              <a:srgbClr val="C0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xmlns="" id="{24373C4F-6998-4E98-8CED-8B9D68236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" y="2243"/>
              <a:ext cx="489" cy="508"/>
            </a:xfrm>
            <a:custGeom>
              <a:avLst/>
              <a:gdLst>
                <a:gd name="T0" fmla="*/ 373 w 489"/>
                <a:gd name="T1" fmla="*/ 496 h 508"/>
                <a:gd name="T2" fmla="*/ 361 w 489"/>
                <a:gd name="T3" fmla="*/ 475 h 508"/>
                <a:gd name="T4" fmla="*/ 346 w 489"/>
                <a:gd name="T5" fmla="*/ 472 h 508"/>
                <a:gd name="T6" fmla="*/ 327 w 489"/>
                <a:gd name="T7" fmla="*/ 476 h 508"/>
                <a:gd name="T8" fmla="*/ 282 w 489"/>
                <a:gd name="T9" fmla="*/ 475 h 508"/>
                <a:gd name="T10" fmla="*/ 287 w 489"/>
                <a:gd name="T11" fmla="*/ 453 h 508"/>
                <a:gd name="T12" fmla="*/ 257 w 489"/>
                <a:gd name="T13" fmla="*/ 426 h 508"/>
                <a:gd name="T14" fmla="*/ 252 w 489"/>
                <a:gd name="T15" fmla="*/ 452 h 508"/>
                <a:gd name="T16" fmla="*/ 217 w 489"/>
                <a:gd name="T17" fmla="*/ 448 h 508"/>
                <a:gd name="T18" fmla="*/ 197 w 489"/>
                <a:gd name="T19" fmla="*/ 429 h 508"/>
                <a:gd name="T20" fmla="*/ 215 w 489"/>
                <a:gd name="T21" fmla="*/ 394 h 508"/>
                <a:gd name="T22" fmla="*/ 252 w 489"/>
                <a:gd name="T23" fmla="*/ 362 h 508"/>
                <a:gd name="T24" fmla="*/ 238 w 489"/>
                <a:gd name="T25" fmla="*/ 314 h 508"/>
                <a:gd name="T26" fmla="*/ 214 w 489"/>
                <a:gd name="T27" fmla="*/ 307 h 508"/>
                <a:gd name="T28" fmla="*/ 205 w 489"/>
                <a:gd name="T29" fmla="*/ 292 h 508"/>
                <a:gd name="T30" fmla="*/ 168 w 489"/>
                <a:gd name="T31" fmla="*/ 282 h 508"/>
                <a:gd name="T32" fmla="*/ 114 w 489"/>
                <a:gd name="T33" fmla="*/ 274 h 508"/>
                <a:gd name="T34" fmla="*/ 87 w 489"/>
                <a:gd name="T35" fmla="*/ 264 h 508"/>
                <a:gd name="T36" fmla="*/ 64 w 489"/>
                <a:gd name="T37" fmla="*/ 240 h 508"/>
                <a:gd name="T38" fmla="*/ 52 w 489"/>
                <a:gd name="T39" fmla="*/ 215 h 508"/>
                <a:gd name="T40" fmla="*/ 22 w 489"/>
                <a:gd name="T41" fmla="*/ 173 h 508"/>
                <a:gd name="T42" fmla="*/ 13 w 489"/>
                <a:gd name="T43" fmla="*/ 150 h 508"/>
                <a:gd name="T44" fmla="*/ 1 w 489"/>
                <a:gd name="T45" fmla="*/ 131 h 508"/>
                <a:gd name="T46" fmla="*/ 44 w 489"/>
                <a:gd name="T47" fmla="*/ 113 h 508"/>
                <a:gd name="T48" fmla="*/ 58 w 489"/>
                <a:gd name="T49" fmla="*/ 78 h 508"/>
                <a:gd name="T50" fmla="*/ 34 w 489"/>
                <a:gd name="T51" fmla="*/ 55 h 508"/>
                <a:gd name="T52" fmla="*/ 52 w 489"/>
                <a:gd name="T53" fmla="*/ 40 h 508"/>
                <a:gd name="T54" fmla="*/ 67 w 489"/>
                <a:gd name="T55" fmla="*/ 15 h 508"/>
                <a:gd name="T56" fmla="*/ 123 w 489"/>
                <a:gd name="T57" fmla="*/ 0 h 508"/>
                <a:gd name="T58" fmla="*/ 138 w 489"/>
                <a:gd name="T59" fmla="*/ 13 h 508"/>
                <a:gd name="T60" fmla="*/ 165 w 489"/>
                <a:gd name="T61" fmla="*/ 16 h 508"/>
                <a:gd name="T62" fmla="*/ 214 w 489"/>
                <a:gd name="T63" fmla="*/ 11 h 508"/>
                <a:gd name="T64" fmla="*/ 235 w 489"/>
                <a:gd name="T65" fmla="*/ 24 h 508"/>
                <a:gd name="T66" fmla="*/ 214 w 489"/>
                <a:gd name="T67" fmla="*/ 71 h 508"/>
                <a:gd name="T68" fmla="*/ 214 w 489"/>
                <a:gd name="T69" fmla="*/ 97 h 508"/>
                <a:gd name="T70" fmla="*/ 239 w 489"/>
                <a:gd name="T71" fmla="*/ 107 h 508"/>
                <a:gd name="T72" fmla="*/ 249 w 489"/>
                <a:gd name="T73" fmla="*/ 134 h 508"/>
                <a:gd name="T74" fmla="*/ 276 w 489"/>
                <a:gd name="T75" fmla="*/ 161 h 508"/>
                <a:gd name="T76" fmla="*/ 272 w 489"/>
                <a:gd name="T77" fmla="*/ 182 h 508"/>
                <a:gd name="T78" fmla="*/ 292 w 489"/>
                <a:gd name="T79" fmla="*/ 196 h 508"/>
                <a:gd name="T80" fmla="*/ 331 w 489"/>
                <a:gd name="T81" fmla="*/ 201 h 508"/>
                <a:gd name="T82" fmla="*/ 374 w 489"/>
                <a:gd name="T83" fmla="*/ 217 h 508"/>
                <a:gd name="T84" fmla="*/ 428 w 489"/>
                <a:gd name="T85" fmla="*/ 236 h 508"/>
                <a:gd name="T86" fmla="*/ 460 w 489"/>
                <a:gd name="T87" fmla="*/ 229 h 508"/>
                <a:gd name="T88" fmla="*/ 489 w 489"/>
                <a:gd name="T89" fmla="*/ 223 h 508"/>
                <a:gd name="T90" fmla="*/ 456 w 489"/>
                <a:gd name="T91" fmla="*/ 283 h 508"/>
                <a:gd name="T92" fmla="*/ 419 w 489"/>
                <a:gd name="T93" fmla="*/ 320 h 508"/>
                <a:gd name="T94" fmla="*/ 423 w 489"/>
                <a:gd name="T95" fmla="*/ 353 h 508"/>
                <a:gd name="T96" fmla="*/ 399 w 489"/>
                <a:gd name="T97" fmla="*/ 394 h 508"/>
                <a:gd name="T98" fmla="*/ 398 w 489"/>
                <a:gd name="T99" fmla="*/ 417 h 508"/>
                <a:gd name="T100" fmla="*/ 394 w 489"/>
                <a:gd name="T101" fmla="*/ 439 h 508"/>
                <a:gd name="T102" fmla="*/ 392 w 489"/>
                <a:gd name="T103" fmla="*/ 480 h 508"/>
                <a:gd name="T104" fmla="*/ 399 w 489"/>
                <a:gd name="T105" fmla="*/ 49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9" h="508">
                  <a:moveTo>
                    <a:pt x="391" y="508"/>
                  </a:moveTo>
                  <a:lnTo>
                    <a:pt x="373" y="496"/>
                  </a:lnTo>
                  <a:lnTo>
                    <a:pt x="371" y="477"/>
                  </a:lnTo>
                  <a:lnTo>
                    <a:pt x="361" y="475"/>
                  </a:lnTo>
                  <a:lnTo>
                    <a:pt x="350" y="483"/>
                  </a:lnTo>
                  <a:lnTo>
                    <a:pt x="346" y="472"/>
                  </a:lnTo>
                  <a:lnTo>
                    <a:pt x="328" y="468"/>
                  </a:lnTo>
                  <a:lnTo>
                    <a:pt x="327" y="476"/>
                  </a:lnTo>
                  <a:lnTo>
                    <a:pt x="310" y="481"/>
                  </a:lnTo>
                  <a:lnTo>
                    <a:pt x="282" y="475"/>
                  </a:lnTo>
                  <a:lnTo>
                    <a:pt x="281" y="457"/>
                  </a:lnTo>
                  <a:lnTo>
                    <a:pt x="287" y="453"/>
                  </a:lnTo>
                  <a:lnTo>
                    <a:pt x="269" y="428"/>
                  </a:lnTo>
                  <a:lnTo>
                    <a:pt x="257" y="426"/>
                  </a:lnTo>
                  <a:lnTo>
                    <a:pt x="258" y="440"/>
                  </a:lnTo>
                  <a:lnTo>
                    <a:pt x="252" y="452"/>
                  </a:lnTo>
                  <a:lnTo>
                    <a:pt x="245" y="441"/>
                  </a:lnTo>
                  <a:lnTo>
                    <a:pt x="217" y="448"/>
                  </a:lnTo>
                  <a:lnTo>
                    <a:pt x="203" y="444"/>
                  </a:lnTo>
                  <a:lnTo>
                    <a:pt x="197" y="429"/>
                  </a:lnTo>
                  <a:lnTo>
                    <a:pt x="194" y="410"/>
                  </a:lnTo>
                  <a:lnTo>
                    <a:pt x="215" y="394"/>
                  </a:lnTo>
                  <a:lnTo>
                    <a:pt x="227" y="392"/>
                  </a:lnTo>
                  <a:lnTo>
                    <a:pt x="252" y="362"/>
                  </a:lnTo>
                  <a:lnTo>
                    <a:pt x="251" y="334"/>
                  </a:lnTo>
                  <a:lnTo>
                    <a:pt x="238" y="314"/>
                  </a:lnTo>
                  <a:lnTo>
                    <a:pt x="224" y="306"/>
                  </a:lnTo>
                  <a:lnTo>
                    <a:pt x="214" y="307"/>
                  </a:lnTo>
                  <a:lnTo>
                    <a:pt x="209" y="300"/>
                  </a:lnTo>
                  <a:lnTo>
                    <a:pt x="205" y="292"/>
                  </a:lnTo>
                  <a:lnTo>
                    <a:pt x="194" y="292"/>
                  </a:lnTo>
                  <a:lnTo>
                    <a:pt x="168" y="282"/>
                  </a:lnTo>
                  <a:lnTo>
                    <a:pt x="141" y="268"/>
                  </a:lnTo>
                  <a:lnTo>
                    <a:pt x="114" y="274"/>
                  </a:lnTo>
                  <a:lnTo>
                    <a:pt x="98" y="274"/>
                  </a:lnTo>
                  <a:lnTo>
                    <a:pt x="87" y="264"/>
                  </a:lnTo>
                  <a:lnTo>
                    <a:pt x="73" y="245"/>
                  </a:lnTo>
                  <a:lnTo>
                    <a:pt x="64" y="240"/>
                  </a:lnTo>
                  <a:lnTo>
                    <a:pt x="50" y="225"/>
                  </a:lnTo>
                  <a:lnTo>
                    <a:pt x="52" y="215"/>
                  </a:lnTo>
                  <a:lnTo>
                    <a:pt x="34" y="180"/>
                  </a:lnTo>
                  <a:lnTo>
                    <a:pt x="22" y="173"/>
                  </a:lnTo>
                  <a:lnTo>
                    <a:pt x="10" y="158"/>
                  </a:lnTo>
                  <a:lnTo>
                    <a:pt x="13" y="150"/>
                  </a:lnTo>
                  <a:lnTo>
                    <a:pt x="0" y="135"/>
                  </a:lnTo>
                  <a:lnTo>
                    <a:pt x="1" y="131"/>
                  </a:lnTo>
                  <a:lnTo>
                    <a:pt x="26" y="127"/>
                  </a:lnTo>
                  <a:lnTo>
                    <a:pt x="44" y="113"/>
                  </a:lnTo>
                  <a:lnTo>
                    <a:pt x="44" y="97"/>
                  </a:lnTo>
                  <a:lnTo>
                    <a:pt x="58" y="78"/>
                  </a:lnTo>
                  <a:lnTo>
                    <a:pt x="55" y="59"/>
                  </a:lnTo>
                  <a:lnTo>
                    <a:pt x="34" y="55"/>
                  </a:lnTo>
                  <a:lnTo>
                    <a:pt x="32" y="50"/>
                  </a:lnTo>
                  <a:lnTo>
                    <a:pt x="52" y="40"/>
                  </a:lnTo>
                  <a:lnTo>
                    <a:pt x="59" y="31"/>
                  </a:lnTo>
                  <a:lnTo>
                    <a:pt x="67" y="15"/>
                  </a:lnTo>
                  <a:lnTo>
                    <a:pt x="116" y="9"/>
                  </a:lnTo>
                  <a:lnTo>
                    <a:pt x="123" y="0"/>
                  </a:lnTo>
                  <a:lnTo>
                    <a:pt x="134" y="3"/>
                  </a:lnTo>
                  <a:lnTo>
                    <a:pt x="138" y="13"/>
                  </a:lnTo>
                  <a:lnTo>
                    <a:pt x="148" y="19"/>
                  </a:lnTo>
                  <a:lnTo>
                    <a:pt x="165" y="16"/>
                  </a:lnTo>
                  <a:lnTo>
                    <a:pt x="188" y="27"/>
                  </a:lnTo>
                  <a:lnTo>
                    <a:pt x="214" y="11"/>
                  </a:lnTo>
                  <a:lnTo>
                    <a:pt x="236" y="11"/>
                  </a:lnTo>
                  <a:lnTo>
                    <a:pt x="235" y="24"/>
                  </a:lnTo>
                  <a:lnTo>
                    <a:pt x="214" y="52"/>
                  </a:lnTo>
                  <a:lnTo>
                    <a:pt x="214" y="71"/>
                  </a:lnTo>
                  <a:lnTo>
                    <a:pt x="206" y="79"/>
                  </a:lnTo>
                  <a:lnTo>
                    <a:pt x="214" y="97"/>
                  </a:lnTo>
                  <a:lnTo>
                    <a:pt x="224" y="106"/>
                  </a:lnTo>
                  <a:lnTo>
                    <a:pt x="239" y="107"/>
                  </a:lnTo>
                  <a:lnTo>
                    <a:pt x="242" y="126"/>
                  </a:lnTo>
                  <a:lnTo>
                    <a:pt x="249" y="134"/>
                  </a:lnTo>
                  <a:lnTo>
                    <a:pt x="263" y="134"/>
                  </a:lnTo>
                  <a:lnTo>
                    <a:pt x="276" y="161"/>
                  </a:lnTo>
                  <a:lnTo>
                    <a:pt x="273" y="170"/>
                  </a:lnTo>
                  <a:lnTo>
                    <a:pt x="272" y="182"/>
                  </a:lnTo>
                  <a:lnTo>
                    <a:pt x="285" y="196"/>
                  </a:lnTo>
                  <a:lnTo>
                    <a:pt x="292" y="196"/>
                  </a:lnTo>
                  <a:lnTo>
                    <a:pt x="310" y="202"/>
                  </a:lnTo>
                  <a:lnTo>
                    <a:pt x="331" y="201"/>
                  </a:lnTo>
                  <a:lnTo>
                    <a:pt x="341" y="211"/>
                  </a:lnTo>
                  <a:lnTo>
                    <a:pt x="374" y="217"/>
                  </a:lnTo>
                  <a:lnTo>
                    <a:pt x="389" y="228"/>
                  </a:lnTo>
                  <a:lnTo>
                    <a:pt x="428" y="236"/>
                  </a:lnTo>
                  <a:lnTo>
                    <a:pt x="459" y="235"/>
                  </a:lnTo>
                  <a:lnTo>
                    <a:pt x="460" y="229"/>
                  </a:lnTo>
                  <a:lnTo>
                    <a:pt x="453" y="221"/>
                  </a:lnTo>
                  <a:lnTo>
                    <a:pt x="489" y="223"/>
                  </a:lnTo>
                  <a:lnTo>
                    <a:pt x="478" y="260"/>
                  </a:lnTo>
                  <a:lnTo>
                    <a:pt x="456" y="283"/>
                  </a:lnTo>
                  <a:lnTo>
                    <a:pt x="443" y="318"/>
                  </a:lnTo>
                  <a:lnTo>
                    <a:pt x="419" y="320"/>
                  </a:lnTo>
                  <a:lnTo>
                    <a:pt x="414" y="343"/>
                  </a:lnTo>
                  <a:lnTo>
                    <a:pt x="423" y="353"/>
                  </a:lnTo>
                  <a:lnTo>
                    <a:pt x="411" y="394"/>
                  </a:lnTo>
                  <a:lnTo>
                    <a:pt x="399" y="394"/>
                  </a:lnTo>
                  <a:lnTo>
                    <a:pt x="394" y="405"/>
                  </a:lnTo>
                  <a:lnTo>
                    <a:pt x="398" y="417"/>
                  </a:lnTo>
                  <a:lnTo>
                    <a:pt x="379" y="426"/>
                  </a:lnTo>
                  <a:lnTo>
                    <a:pt x="394" y="439"/>
                  </a:lnTo>
                  <a:lnTo>
                    <a:pt x="398" y="459"/>
                  </a:lnTo>
                  <a:lnTo>
                    <a:pt x="392" y="480"/>
                  </a:lnTo>
                  <a:lnTo>
                    <a:pt x="399" y="487"/>
                  </a:lnTo>
                  <a:lnTo>
                    <a:pt x="399" y="499"/>
                  </a:lnTo>
                  <a:lnTo>
                    <a:pt x="391" y="508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xmlns="" id="{19287865-F131-496F-9D1E-ECD2056F4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" y="2487"/>
              <a:ext cx="240" cy="201"/>
            </a:xfrm>
            <a:custGeom>
              <a:avLst/>
              <a:gdLst>
                <a:gd name="T0" fmla="*/ 185 w 240"/>
                <a:gd name="T1" fmla="*/ 185 h 201"/>
                <a:gd name="T2" fmla="*/ 172 w 240"/>
                <a:gd name="T3" fmla="*/ 185 h 201"/>
                <a:gd name="T4" fmla="*/ 156 w 240"/>
                <a:gd name="T5" fmla="*/ 185 h 201"/>
                <a:gd name="T6" fmla="*/ 147 w 240"/>
                <a:gd name="T7" fmla="*/ 180 h 201"/>
                <a:gd name="T8" fmla="*/ 135 w 240"/>
                <a:gd name="T9" fmla="*/ 190 h 201"/>
                <a:gd name="T10" fmla="*/ 114 w 240"/>
                <a:gd name="T11" fmla="*/ 177 h 201"/>
                <a:gd name="T12" fmla="*/ 87 w 240"/>
                <a:gd name="T13" fmla="*/ 188 h 201"/>
                <a:gd name="T14" fmla="*/ 70 w 240"/>
                <a:gd name="T15" fmla="*/ 188 h 201"/>
                <a:gd name="T16" fmla="*/ 62 w 240"/>
                <a:gd name="T17" fmla="*/ 197 h 201"/>
                <a:gd name="T18" fmla="*/ 43 w 240"/>
                <a:gd name="T19" fmla="*/ 201 h 201"/>
                <a:gd name="T20" fmla="*/ 37 w 240"/>
                <a:gd name="T21" fmla="*/ 185 h 201"/>
                <a:gd name="T22" fmla="*/ 46 w 240"/>
                <a:gd name="T23" fmla="*/ 185 h 201"/>
                <a:gd name="T24" fmla="*/ 52 w 240"/>
                <a:gd name="T25" fmla="*/ 170 h 201"/>
                <a:gd name="T26" fmla="*/ 43 w 240"/>
                <a:gd name="T27" fmla="*/ 161 h 201"/>
                <a:gd name="T28" fmla="*/ 46 w 240"/>
                <a:gd name="T29" fmla="*/ 129 h 201"/>
                <a:gd name="T30" fmla="*/ 34 w 240"/>
                <a:gd name="T31" fmla="*/ 115 h 201"/>
                <a:gd name="T32" fmla="*/ 31 w 240"/>
                <a:gd name="T33" fmla="*/ 99 h 201"/>
                <a:gd name="T34" fmla="*/ 15 w 240"/>
                <a:gd name="T35" fmla="*/ 78 h 201"/>
                <a:gd name="T36" fmla="*/ 15 w 240"/>
                <a:gd name="T37" fmla="*/ 70 h 201"/>
                <a:gd name="T38" fmla="*/ 25 w 240"/>
                <a:gd name="T39" fmla="*/ 67 h 201"/>
                <a:gd name="T40" fmla="*/ 18 w 240"/>
                <a:gd name="T41" fmla="*/ 56 h 201"/>
                <a:gd name="T42" fmla="*/ 4 w 240"/>
                <a:gd name="T43" fmla="*/ 54 h 201"/>
                <a:gd name="T44" fmla="*/ 0 w 240"/>
                <a:gd name="T45" fmla="*/ 27 h 201"/>
                <a:gd name="T46" fmla="*/ 6 w 240"/>
                <a:gd name="T47" fmla="*/ 2 h 201"/>
                <a:gd name="T48" fmla="*/ 13 w 240"/>
                <a:gd name="T49" fmla="*/ 0 h 201"/>
                <a:gd name="T50" fmla="*/ 18 w 240"/>
                <a:gd name="T51" fmla="*/ 8 h 201"/>
                <a:gd name="T52" fmla="*/ 32 w 240"/>
                <a:gd name="T53" fmla="*/ 19 h 201"/>
                <a:gd name="T54" fmla="*/ 47 w 240"/>
                <a:gd name="T55" fmla="*/ 22 h 201"/>
                <a:gd name="T56" fmla="*/ 47 w 240"/>
                <a:gd name="T57" fmla="*/ 30 h 201"/>
                <a:gd name="T58" fmla="*/ 80 w 240"/>
                <a:gd name="T59" fmla="*/ 35 h 201"/>
                <a:gd name="T60" fmla="*/ 86 w 240"/>
                <a:gd name="T61" fmla="*/ 30 h 201"/>
                <a:gd name="T62" fmla="*/ 102 w 240"/>
                <a:gd name="T63" fmla="*/ 30 h 201"/>
                <a:gd name="T64" fmla="*/ 129 w 240"/>
                <a:gd name="T65" fmla="*/ 24 h 201"/>
                <a:gd name="T66" fmla="*/ 156 w 240"/>
                <a:gd name="T67" fmla="*/ 38 h 201"/>
                <a:gd name="T68" fmla="*/ 182 w 240"/>
                <a:gd name="T69" fmla="*/ 48 h 201"/>
                <a:gd name="T70" fmla="*/ 193 w 240"/>
                <a:gd name="T71" fmla="*/ 48 h 201"/>
                <a:gd name="T72" fmla="*/ 197 w 240"/>
                <a:gd name="T73" fmla="*/ 56 h 201"/>
                <a:gd name="T74" fmla="*/ 202 w 240"/>
                <a:gd name="T75" fmla="*/ 63 h 201"/>
                <a:gd name="T76" fmla="*/ 212 w 240"/>
                <a:gd name="T77" fmla="*/ 62 h 201"/>
                <a:gd name="T78" fmla="*/ 225 w 240"/>
                <a:gd name="T79" fmla="*/ 70 h 201"/>
                <a:gd name="T80" fmla="*/ 239 w 240"/>
                <a:gd name="T81" fmla="*/ 90 h 201"/>
                <a:gd name="T82" fmla="*/ 240 w 240"/>
                <a:gd name="T83" fmla="*/ 118 h 201"/>
                <a:gd name="T84" fmla="*/ 215 w 240"/>
                <a:gd name="T85" fmla="*/ 148 h 201"/>
                <a:gd name="T86" fmla="*/ 203 w 240"/>
                <a:gd name="T87" fmla="*/ 150 h 201"/>
                <a:gd name="T88" fmla="*/ 182 w 240"/>
                <a:gd name="T89" fmla="*/ 166 h 201"/>
                <a:gd name="T90" fmla="*/ 185 w 240"/>
                <a:gd name="T91" fmla="*/ 18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0" h="201">
                  <a:moveTo>
                    <a:pt x="185" y="185"/>
                  </a:moveTo>
                  <a:lnTo>
                    <a:pt x="172" y="185"/>
                  </a:lnTo>
                  <a:lnTo>
                    <a:pt x="156" y="185"/>
                  </a:lnTo>
                  <a:lnTo>
                    <a:pt x="147" y="180"/>
                  </a:lnTo>
                  <a:lnTo>
                    <a:pt x="135" y="190"/>
                  </a:lnTo>
                  <a:lnTo>
                    <a:pt x="114" y="177"/>
                  </a:lnTo>
                  <a:lnTo>
                    <a:pt x="87" y="188"/>
                  </a:lnTo>
                  <a:lnTo>
                    <a:pt x="70" y="188"/>
                  </a:lnTo>
                  <a:lnTo>
                    <a:pt x="62" y="197"/>
                  </a:lnTo>
                  <a:lnTo>
                    <a:pt x="43" y="201"/>
                  </a:lnTo>
                  <a:lnTo>
                    <a:pt x="37" y="185"/>
                  </a:lnTo>
                  <a:lnTo>
                    <a:pt x="46" y="185"/>
                  </a:lnTo>
                  <a:lnTo>
                    <a:pt x="52" y="170"/>
                  </a:lnTo>
                  <a:lnTo>
                    <a:pt x="43" y="161"/>
                  </a:lnTo>
                  <a:lnTo>
                    <a:pt x="46" y="129"/>
                  </a:lnTo>
                  <a:lnTo>
                    <a:pt x="34" y="115"/>
                  </a:lnTo>
                  <a:lnTo>
                    <a:pt x="31" y="99"/>
                  </a:lnTo>
                  <a:lnTo>
                    <a:pt x="15" y="78"/>
                  </a:lnTo>
                  <a:lnTo>
                    <a:pt x="15" y="70"/>
                  </a:lnTo>
                  <a:lnTo>
                    <a:pt x="25" y="67"/>
                  </a:lnTo>
                  <a:lnTo>
                    <a:pt x="18" y="56"/>
                  </a:lnTo>
                  <a:lnTo>
                    <a:pt x="4" y="54"/>
                  </a:lnTo>
                  <a:lnTo>
                    <a:pt x="0" y="27"/>
                  </a:lnTo>
                  <a:lnTo>
                    <a:pt x="6" y="2"/>
                  </a:lnTo>
                  <a:lnTo>
                    <a:pt x="13" y="0"/>
                  </a:lnTo>
                  <a:lnTo>
                    <a:pt x="18" y="8"/>
                  </a:lnTo>
                  <a:lnTo>
                    <a:pt x="32" y="19"/>
                  </a:lnTo>
                  <a:lnTo>
                    <a:pt x="47" y="22"/>
                  </a:lnTo>
                  <a:lnTo>
                    <a:pt x="47" y="30"/>
                  </a:lnTo>
                  <a:lnTo>
                    <a:pt x="80" y="35"/>
                  </a:lnTo>
                  <a:lnTo>
                    <a:pt x="86" y="30"/>
                  </a:lnTo>
                  <a:lnTo>
                    <a:pt x="102" y="30"/>
                  </a:lnTo>
                  <a:lnTo>
                    <a:pt x="129" y="24"/>
                  </a:lnTo>
                  <a:lnTo>
                    <a:pt x="156" y="38"/>
                  </a:lnTo>
                  <a:lnTo>
                    <a:pt x="182" y="48"/>
                  </a:lnTo>
                  <a:lnTo>
                    <a:pt x="193" y="48"/>
                  </a:lnTo>
                  <a:lnTo>
                    <a:pt x="197" y="56"/>
                  </a:lnTo>
                  <a:lnTo>
                    <a:pt x="202" y="63"/>
                  </a:lnTo>
                  <a:lnTo>
                    <a:pt x="212" y="62"/>
                  </a:lnTo>
                  <a:lnTo>
                    <a:pt x="225" y="70"/>
                  </a:lnTo>
                  <a:lnTo>
                    <a:pt x="239" y="90"/>
                  </a:lnTo>
                  <a:lnTo>
                    <a:pt x="240" y="118"/>
                  </a:lnTo>
                  <a:lnTo>
                    <a:pt x="215" y="148"/>
                  </a:lnTo>
                  <a:lnTo>
                    <a:pt x="203" y="150"/>
                  </a:lnTo>
                  <a:lnTo>
                    <a:pt x="182" y="166"/>
                  </a:lnTo>
                  <a:lnTo>
                    <a:pt x="185" y="18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xmlns="" id="{1343FCFD-6DBD-4946-B8F9-EEB1ED9E3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" y="2487"/>
              <a:ext cx="240" cy="201"/>
            </a:xfrm>
            <a:custGeom>
              <a:avLst/>
              <a:gdLst>
                <a:gd name="T0" fmla="*/ 185 w 240"/>
                <a:gd name="T1" fmla="*/ 185 h 201"/>
                <a:gd name="T2" fmla="*/ 172 w 240"/>
                <a:gd name="T3" fmla="*/ 185 h 201"/>
                <a:gd name="T4" fmla="*/ 156 w 240"/>
                <a:gd name="T5" fmla="*/ 185 h 201"/>
                <a:gd name="T6" fmla="*/ 147 w 240"/>
                <a:gd name="T7" fmla="*/ 180 h 201"/>
                <a:gd name="T8" fmla="*/ 135 w 240"/>
                <a:gd name="T9" fmla="*/ 190 h 201"/>
                <a:gd name="T10" fmla="*/ 114 w 240"/>
                <a:gd name="T11" fmla="*/ 177 h 201"/>
                <a:gd name="T12" fmla="*/ 87 w 240"/>
                <a:gd name="T13" fmla="*/ 188 h 201"/>
                <a:gd name="T14" fmla="*/ 70 w 240"/>
                <a:gd name="T15" fmla="*/ 188 h 201"/>
                <a:gd name="T16" fmla="*/ 62 w 240"/>
                <a:gd name="T17" fmla="*/ 197 h 201"/>
                <a:gd name="T18" fmla="*/ 43 w 240"/>
                <a:gd name="T19" fmla="*/ 201 h 201"/>
                <a:gd name="T20" fmla="*/ 37 w 240"/>
                <a:gd name="T21" fmla="*/ 185 h 201"/>
                <a:gd name="T22" fmla="*/ 46 w 240"/>
                <a:gd name="T23" fmla="*/ 185 h 201"/>
                <a:gd name="T24" fmla="*/ 52 w 240"/>
                <a:gd name="T25" fmla="*/ 170 h 201"/>
                <a:gd name="T26" fmla="*/ 43 w 240"/>
                <a:gd name="T27" fmla="*/ 161 h 201"/>
                <a:gd name="T28" fmla="*/ 46 w 240"/>
                <a:gd name="T29" fmla="*/ 129 h 201"/>
                <a:gd name="T30" fmla="*/ 34 w 240"/>
                <a:gd name="T31" fmla="*/ 115 h 201"/>
                <a:gd name="T32" fmla="*/ 31 w 240"/>
                <a:gd name="T33" fmla="*/ 99 h 201"/>
                <a:gd name="T34" fmla="*/ 15 w 240"/>
                <a:gd name="T35" fmla="*/ 78 h 201"/>
                <a:gd name="T36" fmla="*/ 15 w 240"/>
                <a:gd name="T37" fmla="*/ 70 h 201"/>
                <a:gd name="T38" fmla="*/ 25 w 240"/>
                <a:gd name="T39" fmla="*/ 67 h 201"/>
                <a:gd name="T40" fmla="*/ 18 w 240"/>
                <a:gd name="T41" fmla="*/ 56 h 201"/>
                <a:gd name="T42" fmla="*/ 4 w 240"/>
                <a:gd name="T43" fmla="*/ 54 h 201"/>
                <a:gd name="T44" fmla="*/ 0 w 240"/>
                <a:gd name="T45" fmla="*/ 27 h 201"/>
                <a:gd name="T46" fmla="*/ 6 w 240"/>
                <a:gd name="T47" fmla="*/ 2 h 201"/>
                <a:gd name="T48" fmla="*/ 13 w 240"/>
                <a:gd name="T49" fmla="*/ 0 h 201"/>
                <a:gd name="T50" fmla="*/ 18 w 240"/>
                <a:gd name="T51" fmla="*/ 8 h 201"/>
                <a:gd name="T52" fmla="*/ 32 w 240"/>
                <a:gd name="T53" fmla="*/ 19 h 201"/>
                <a:gd name="T54" fmla="*/ 47 w 240"/>
                <a:gd name="T55" fmla="*/ 22 h 201"/>
                <a:gd name="T56" fmla="*/ 47 w 240"/>
                <a:gd name="T57" fmla="*/ 30 h 201"/>
                <a:gd name="T58" fmla="*/ 80 w 240"/>
                <a:gd name="T59" fmla="*/ 35 h 201"/>
                <a:gd name="T60" fmla="*/ 86 w 240"/>
                <a:gd name="T61" fmla="*/ 30 h 201"/>
                <a:gd name="T62" fmla="*/ 102 w 240"/>
                <a:gd name="T63" fmla="*/ 30 h 201"/>
                <a:gd name="T64" fmla="*/ 129 w 240"/>
                <a:gd name="T65" fmla="*/ 24 h 201"/>
                <a:gd name="T66" fmla="*/ 156 w 240"/>
                <a:gd name="T67" fmla="*/ 38 h 201"/>
                <a:gd name="T68" fmla="*/ 182 w 240"/>
                <a:gd name="T69" fmla="*/ 48 h 201"/>
                <a:gd name="T70" fmla="*/ 193 w 240"/>
                <a:gd name="T71" fmla="*/ 48 h 201"/>
                <a:gd name="T72" fmla="*/ 197 w 240"/>
                <a:gd name="T73" fmla="*/ 56 h 201"/>
                <a:gd name="T74" fmla="*/ 202 w 240"/>
                <a:gd name="T75" fmla="*/ 63 h 201"/>
                <a:gd name="T76" fmla="*/ 212 w 240"/>
                <a:gd name="T77" fmla="*/ 62 h 201"/>
                <a:gd name="T78" fmla="*/ 225 w 240"/>
                <a:gd name="T79" fmla="*/ 70 h 201"/>
                <a:gd name="T80" fmla="*/ 239 w 240"/>
                <a:gd name="T81" fmla="*/ 90 h 201"/>
                <a:gd name="T82" fmla="*/ 240 w 240"/>
                <a:gd name="T83" fmla="*/ 118 h 201"/>
                <a:gd name="T84" fmla="*/ 215 w 240"/>
                <a:gd name="T85" fmla="*/ 148 h 201"/>
                <a:gd name="T86" fmla="*/ 203 w 240"/>
                <a:gd name="T87" fmla="*/ 150 h 201"/>
                <a:gd name="T88" fmla="*/ 182 w 240"/>
                <a:gd name="T89" fmla="*/ 166 h 201"/>
                <a:gd name="T90" fmla="*/ 185 w 240"/>
                <a:gd name="T91" fmla="*/ 18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0" h="201">
                  <a:moveTo>
                    <a:pt x="185" y="185"/>
                  </a:moveTo>
                  <a:lnTo>
                    <a:pt x="172" y="185"/>
                  </a:lnTo>
                  <a:lnTo>
                    <a:pt x="156" y="185"/>
                  </a:lnTo>
                  <a:lnTo>
                    <a:pt x="147" y="180"/>
                  </a:lnTo>
                  <a:lnTo>
                    <a:pt x="135" y="190"/>
                  </a:lnTo>
                  <a:lnTo>
                    <a:pt x="114" y="177"/>
                  </a:lnTo>
                  <a:lnTo>
                    <a:pt x="87" y="188"/>
                  </a:lnTo>
                  <a:lnTo>
                    <a:pt x="70" y="188"/>
                  </a:lnTo>
                  <a:lnTo>
                    <a:pt x="62" y="197"/>
                  </a:lnTo>
                  <a:lnTo>
                    <a:pt x="43" y="201"/>
                  </a:lnTo>
                  <a:lnTo>
                    <a:pt x="37" y="185"/>
                  </a:lnTo>
                  <a:lnTo>
                    <a:pt x="46" y="185"/>
                  </a:lnTo>
                  <a:lnTo>
                    <a:pt x="52" y="170"/>
                  </a:lnTo>
                  <a:lnTo>
                    <a:pt x="43" y="161"/>
                  </a:lnTo>
                  <a:lnTo>
                    <a:pt x="46" y="129"/>
                  </a:lnTo>
                  <a:lnTo>
                    <a:pt x="34" y="115"/>
                  </a:lnTo>
                  <a:lnTo>
                    <a:pt x="31" y="99"/>
                  </a:lnTo>
                  <a:lnTo>
                    <a:pt x="15" y="78"/>
                  </a:lnTo>
                  <a:lnTo>
                    <a:pt x="15" y="70"/>
                  </a:lnTo>
                  <a:lnTo>
                    <a:pt x="25" y="67"/>
                  </a:lnTo>
                  <a:lnTo>
                    <a:pt x="18" y="56"/>
                  </a:lnTo>
                  <a:lnTo>
                    <a:pt x="4" y="54"/>
                  </a:lnTo>
                  <a:lnTo>
                    <a:pt x="0" y="27"/>
                  </a:lnTo>
                  <a:lnTo>
                    <a:pt x="6" y="2"/>
                  </a:lnTo>
                  <a:lnTo>
                    <a:pt x="13" y="0"/>
                  </a:lnTo>
                  <a:lnTo>
                    <a:pt x="18" y="8"/>
                  </a:lnTo>
                  <a:lnTo>
                    <a:pt x="32" y="19"/>
                  </a:lnTo>
                  <a:lnTo>
                    <a:pt x="47" y="22"/>
                  </a:lnTo>
                  <a:lnTo>
                    <a:pt x="47" y="30"/>
                  </a:lnTo>
                  <a:lnTo>
                    <a:pt x="80" y="35"/>
                  </a:lnTo>
                  <a:lnTo>
                    <a:pt x="86" y="30"/>
                  </a:lnTo>
                  <a:lnTo>
                    <a:pt x="102" y="30"/>
                  </a:lnTo>
                  <a:lnTo>
                    <a:pt x="129" y="24"/>
                  </a:lnTo>
                  <a:lnTo>
                    <a:pt x="156" y="38"/>
                  </a:lnTo>
                  <a:lnTo>
                    <a:pt x="182" y="48"/>
                  </a:lnTo>
                  <a:lnTo>
                    <a:pt x="193" y="48"/>
                  </a:lnTo>
                  <a:lnTo>
                    <a:pt x="197" y="56"/>
                  </a:lnTo>
                  <a:lnTo>
                    <a:pt x="202" y="63"/>
                  </a:lnTo>
                  <a:lnTo>
                    <a:pt x="212" y="62"/>
                  </a:lnTo>
                  <a:lnTo>
                    <a:pt x="225" y="70"/>
                  </a:lnTo>
                  <a:lnTo>
                    <a:pt x="239" y="90"/>
                  </a:lnTo>
                  <a:lnTo>
                    <a:pt x="240" y="118"/>
                  </a:lnTo>
                  <a:lnTo>
                    <a:pt x="215" y="148"/>
                  </a:lnTo>
                  <a:lnTo>
                    <a:pt x="203" y="150"/>
                  </a:lnTo>
                  <a:lnTo>
                    <a:pt x="182" y="166"/>
                  </a:lnTo>
                  <a:lnTo>
                    <a:pt x="185" y="185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43">
              <a:extLst>
                <a:ext uri="{FF2B5EF4-FFF2-40B4-BE49-F238E27FC236}">
                  <a16:creationId xmlns:a16="http://schemas.microsoft.com/office/drawing/2014/main" xmlns="" id="{A0DA6811-595D-4339-B307-BB0AB0A4E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359"/>
              <a:ext cx="305" cy="426"/>
            </a:xfrm>
            <a:custGeom>
              <a:avLst/>
              <a:gdLst>
                <a:gd name="T0" fmla="*/ 305 w 305"/>
                <a:gd name="T1" fmla="*/ 328 h 426"/>
                <a:gd name="T2" fmla="*/ 280 w 305"/>
                <a:gd name="T3" fmla="*/ 333 h 426"/>
                <a:gd name="T4" fmla="*/ 281 w 305"/>
                <a:gd name="T5" fmla="*/ 367 h 426"/>
                <a:gd name="T6" fmla="*/ 262 w 305"/>
                <a:gd name="T7" fmla="*/ 388 h 426"/>
                <a:gd name="T8" fmla="*/ 247 w 305"/>
                <a:gd name="T9" fmla="*/ 387 h 426"/>
                <a:gd name="T10" fmla="*/ 234 w 305"/>
                <a:gd name="T11" fmla="*/ 401 h 426"/>
                <a:gd name="T12" fmla="*/ 210 w 305"/>
                <a:gd name="T13" fmla="*/ 404 h 426"/>
                <a:gd name="T14" fmla="*/ 167 w 305"/>
                <a:gd name="T15" fmla="*/ 405 h 426"/>
                <a:gd name="T16" fmla="*/ 141 w 305"/>
                <a:gd name="T17" fmla="*/ 426 h 426"/>
                <a:gd name="T18" fmla="*/ 115 w 305"/>
                <a:gd name="T19" fmla="*/ 412 h 426"/>
                <a:gd name="T20" fmla="*/ 98 w 305"/>
                <a:gd name="T21" fmla="*/ 399 h 426"/>
                <a:gd name="T22" fmla="*/ 88 w 305"/>
                <a:gd name="T23" fmla="*/ 381 h 426"/>
                <a:gd name="T24" fmla="*/ 72 w 305"/>
                <a:gd name="T25" fmla="*/ 372 h 426"/>
                <a:gd name="T26" fmla="*/ 55 w 305"/>
                <a:gd name="T27" fmla="*/ 361 h 426"/>
                <a:gd name="T28" fmla="*/ 51 w 305"/>
                <a:gd name="T29" fmla="*/ 334 h 426"/>
                <a:gd name="T30" fmla="*/ 39 w 305"/>
                <a:gd name="T31" fmla="*/ 314 h 426"/>
                <a:gd name="T32" fmla="*/ 28 w 305"/>
                <a:gd name="T33" fmla="*/ 297 h 426"/>
                <a:gd name="T34" fmla="*/ 12 w 305"/>
                <a:gd name="T35" fmla="*/ 306 h 426"/>
                <a:gd name="T36" fmla="*/ 0 w 305"/>
                <a:gd name="T37" fmla="*/ 280 h 426"/>
                <a:gd name="T38" fmla="*/ 6 w 305"/>
                <a:gd name="T39" fmla="*/ 255 h 426"/>
                <a:gd name="T40" fmla="*/ 25 w 305"/>
                <a:gd name="T41" fmla="*/ 237 h 426"/>
                <a:gd name="T42" fmla="*/ 52 w 305"/>
                <a:gd name="T43" fmla="*/ 210 h 426"/>
                <a:gd name="T44" fmla="*/ 43 w 305"/>
                <a:gd name="T45" fmla="*/ 175 h 426"/>
                <a:gd name="T46" fmla="*/ 30 w 305"/>
                <a:gd name="T47" fmla="*/ 148 h 426"/>
                <a:gd name="T48" fmla="*/ 48 w 305"/>
                <a:gd name="T49" fmla="*/ 150 h 426"/>
                <a:gd name="T50" fmla="*/ 70 w 305"/>
                <a:gd name="T51" fmla="*/ 147 h 426"/>
                <a:gd name="T52" fmla="*/ 73 w 305"/>
                <a:gd name="T53" fmla="*/ 128 h 426"/>
                <a:gd name="T54" fmla="*/ 95 w 305"/>
                <a:gd name="T55" fmla="*/ 121 h 426"/>
                <a:gd name="T56" fmla="*/ 103 w 305"/>
                <a:gd name="T57" fmla="*/ 105 h 426"/>
                <a:gd name="T58" fmla="*/ 110 w 305"/>
                <a:gd name="T59" fmla="*/ 97 h 426"/>
                <a:gd name="T60" fmla="*/ 110 w 305"/>
                <a:gd name="T61" fmla="*/ 81 h 426"/>
                <a:gd name="T62" fmla="*/ 103 w 305"/>
                <a:gd name="T63" fmla="*/ 69 h 426"/>
                <a:gd name="T64" fmla="*/ 94 w 305"/>
                <a:gd name="T65" fmla="*/ 48 h 426"/>
                <a:gd name="T66" fmla="*/ 79 w 305"/>
                <a:gd name="T67" fmla="*/ 37 h 426"/>
                <a:gd name="T68" fmla="*/ 79 w 305"/>
                <a:gd name="T69" fmla="*/ 16 h 426"/>
                <a:gd name="T70" fmla="*/ 95 w 305"/>
                <a:gd name="T71" fmla="*/ 0 h 426"/>
                <a:gd name="T72" fmla="*/ 109 w 305"/>
                <a:gd name="T73" fmla="*/ 9 h 426"/>
                <a:gd name="T74" fmla="*/ 128 w 305"/>
                <a:gd name="T75" fmla="*/ 20 h 426"/>
                <a:gd name="T76" fmla="*/ 159 w 305"/>
                <a:gd name="T77" fmla="*/ 16 h 426"/>
                <a:gd name="T78" fmla="*/ 171 w 305"/>
                <a:gd name="T79" fmla="*/ 34 h 426"/>
                <a:gd name="T80" fmla="*/ 180 w 305"/>
                <a:gd name="T81" fmla="*/ 57 h 426"/>
                <a:gd name="T82" fmla="*/ 210 w 305"/>
                <a:gd name="T83" fmla="*/ 99 h 426"/>
                <a:gd name="T84" fmla="*/ 222 w 305"/>
                <a:gd name="T85" fmla="*/ 124 h 426"/>
                <a:gd name="T86" fmla="*/ 246 w 305"/>
                <a:gd name="T87" fmla="*/ 148 h 426"/>
                <a:gd name="T88" fmla="*/ 250 w 305"/>
                <a:gd name="T89" fmla="*/ 163 h 426"/>
                <a:gd name="T90" fmla="*/ 217 w 305"/>
                <a:gd name="T91" fmla="*/ 150 h 426"/>
                <a:gd name="T92" fmla="*/ 188 w 305"/>
                <a:gd name="T93" fmla="*/ 136 h 426"/>
                <a:gd name="T94" fmla="*/ 176 w 305"/>
                <a:gd name="T95" fmla="*/ 130 h 426"/>
                <a:gd name="T96" fmla="*/ 174 w 305"/>
                <a:gd name="T97" fmla="*/ 182 h 426"/>
                <a:gd name="T98" fmla="*/ 195 w 305"/>
                <a:gd name="T99" fmla="*/ 195 h 426"/>
                <a:gd name="T100" fmla="*/ 185 w 305"/>
                <a:gd name="T101" fmla="*/ 206 h 426"/>
                <a:gd name="T102" fmla="*/ 204 w 305"/>
                <a:gd name="T103" fmla="*/ 243 h 426"/>
                <a:gd name="T104" fmla="*/ 213 w 305"/>
                <a:gd name="T105" fmla="*/ 289 h 426"/>
                <a:gd name="T106" fmla="*/ 216 w 305"/>
                <a:gd name="T107" fmla="*/ 313 h 426"/>
                <a:gd name="T108" fmla="*/ 213 w 305"/>
                <a:gd name="T109" fmla="*/ 329 h 426"/>
                <a:gd name="T110" fmla="*/ 240 w 305"/>
                <a:gd name="T111" fmla="*/ 316 h 426"/>
                <a:gd name="T112" fmla="*/ 284 w 305"/>
                <a:gd name="T113" fmla="*/ 30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426">
                  <a:moveTo>
                    <a:pt x="305" y="318"/>
                  </a:moveTo>
                  <a:lnTo>
                    <a:pt x="305" y="328"/>
                  </a:lnTo>
                  <a:lnTo>
                    <a:pt x="289" y="328"/>
                  </a:lnTo>
                  <a:lnTo>
                    <a:pt x="280" y="333"/>
                  </a:lnTo>
                  <a:lnTo>
                    <a:pt x="283" y="345"/>
                  </a:lnTo>
                  <a:lnTo>
                    <a:pt x="281" y="367"/>
                  </a:lnTo>
                  <a:lnTo>
                    <a:pt x="269" y="377"/>
                  </a:lnTo>
                  <a:lnTo>
                    <a:pt x="262" y="388"/>
                  </a:lnTo>
                  <a:lnTo>
                    <a:pt x="255" y="384"/>
                  </a:lnTo>
                  <a:lnTo>
                    <a:pt x="247" y="387"/>
                  </a:lnTo>
                  <a:lnTo>
                    <a:pt x="247" y="400"/>
                  </a:lnTo>
                  <a:lnTo>
                    <a:pt x="234" y="401"/>
                  </a:lnTo>
                  <a:lnTo>
                    <a:pt x="226" y="396"/>
                  </a:lnTo>
                  <a:lnTo>
                    <a:pt x="210" y="404"/>
                  </a:lnTo>
                  <a:lnTo>
                    <a:pt x="189" y="407"/>
                  </a:lnTo>
                  <a:lnTo>
                    <a:pt x="167" y="405"/>
                  </a:lnTo>
                  <a:lnTo>
                    <a:pt x="156" y="422"/>
                  </a:lnTo>
                  <a:lnTo>
                    <a:pt x="141" y="426"/>
                  </a:lnTo>
                  <a:lnTo>
                    <a:pt x="141" y="408"/>
                  </a:lnTo>
                  <a:lnTo>
                    <a:pt x="115" y="412"/>
                  </a:lnTo>
                  <a:lnTo>
                    <a:pt x="109" y="399"/>
                  </a:lnTo>
                  <a:lnTo>
                    <a:pt x="98" y="399"/>
                  </a:lnTo>
                  <a:lnTo>
                    <a:pt x="97" y="387"/>
                  </a:lnTo>
                  <a:lnTo>
                    <a:pt x="88" y="381"/>
                  </a:lnTo>
                  <a:lnTo>
                    <a:pt x="88" y="375"/>
                  </a:lnTo>
                  <a:lnTo>
                    <a:pt x="72" y="372"/>
                  </a:lnTo>
                  <a:lnTo>
                    <a:pt x="60" y="369"/>
                  </a:lnTo>
                  <a:lnTo>
                    <a:pt x="55" y="361"/>
                  </a:lnTo>
                  <a:lnTo>
                    <a:pt x="61" y="341"/>
                  </a:lnTo>
                  <a:lnTo>
                    <a:pt x="51" y="334"/>
                  </a:lnTo>
                  <a:lnTo>
                    <a:pt x="51" y="317"/>
                  </a:lnTo>
                  <a:lnTo>
                    <a:pt x="39" y="314"/>
                  </a:lnTo>
                  <a:lnTo>
                    <a:pt x="40" y="305"/>
                  </a:lnTo>
                  <a:lnTo>
                    <a:pt x="28" y="297"/>
                  </a:lnTo>
                  <a:lnTo>
                    <a:pt x="22" y="306"/>
                  </a:lnTo>
                  <a:lnTo>
                    <a:pt x="12" y="306"/>
                  </a:lnTo>
                  <a:lnTo>
                    <a:pt x="12" y="289"/>
                  </a:lnTo>
                  <a:lnTo>
                    <a:pt x="0" y="280"/>
                  </a:lnTo>
                  <a:lnTo>
                    <a:pt x="12" y="265"/>
                  </a:lnTo>
                  <a:lnTo>
                    <a:pt x="6" y="255"/>
                  </a:lnTo>
                  <a:lnTo>
                    <a:pt x="6" y="246"/>
                  </a:lnTo>
                  <a:lnTo>
                    <a:pt x="25" y="237"/>
                  </a:lnTo>
                  <a:lnTo>
                    <a:pt x="51" y="237"/>
                  </a:lnTo>
                  <a:lnTo>
                    <a:pt x="52" y="210"/>
                  </a:lnTo>
                  <a:lnTo>
                    <a:pt x="43" y="188"/>
                  </a:lnTo>
                  <a:lnTo>
                    <a:pt x="43" y="175"/>
                  </a:lnTo>
                  <a:lnTo>
                    <a:pt x="24" y="162"/>
                  </a:lnTo>
                  <a:lnTo>
                    <a:pt x="30" y="148"/>
                  </a:lnTo>
                  <a:lnTo>
                    <a:pt x="43" y="144"/>
                  </a:lnTo>
                  <a:lnTo>
                    <a:pt x="48" y="150"/>
                  </a:lnTo>
                  <a:lnTo>
                    <a:pt x="64" y="154"/>
                  </a:lnTo>
                  <a:lnTo>
                    <a:pt x="70" y="147"/>
                  </a:lnTo>
                  <a:lnTo>
                    <a:pt x="57" y="142"/>
                  </a:lnTo>
                  <a:lnTo>
                    <a:pt x="73" y="128"/>
                  </a:lnTo>
                  <a:lnTo>
                    <a:pt x="91" y="128"/>
                  </a:lnTo>
                  <a:lnTo>
                    <a:pt x="95" y="121"/>
                  </a:lnTo>
                  <a:lnTo>
                    <a:pt x="94" y="109"/>
                  </a:lnTo>
                  <a:lnTo>
                    <a:pt x="103" y="105"/>
                  </a:lnTo>
                  <a:lnTo>
                    <a:pt x="113" y="111"/>
                  </a:lnTo>
                  <a:lnTo>
                    <a:pt x="110" y="97"/>
                  </a:lnTo>
                  <a:lnTo>
                    <a:pt x="103" y="85"/>
                  </a:lnTo>
                  <a:lnTo>
                    <a:pt x="110" y="81"/>
                  </a:lnTo>
                  <a:lnTo>
                    <a:pt x="110" y="75"/>
                  </a:lnTo>
                  <a:lnTo>
                    <a:pt x="103" y="69"/>
                  </a:lnTo>
                  <a:lnTo>
                    <a:pt x="107" y="59"/>
                  </a:lnTo>
                  <a:lnTo>
                    <a:pt x="94" y="48"/>
                  </a:lnTo>
                  <a:lnTo>
                    <a:pt x="89" y="38"/>
                  </a:lnTo>
                  <a:lnTo>
                    <a:pt x="79" y="37"/>
                  </a:lnTo>
                  <a:lnTo>
                    <a:pt x="75" y="30"/>
                  </a:lnTo>
                  <a:lnTo>
                    <a:pt x="79" y="16"/>
                  </a:lnTo>
                  <a:lnTo>
                    <a:pt x="86" y="5"/>
                  </a:lnTo>
                  <a:lnTo>
                    <a:pt x="95" y="0"/>
                  </a:lnTo>
                  <a:lnTo>
                    <a:pt x="100" y="8"/>
                  </a:lnTo>
                  <a:lnTo>
                    <a:pt x="109" y="9"/>
                  </a:lnTo>
                  <a:lnTo>
                    <a:pt x="115" y="16"/>
                  </a:lnTo>
                  <a:lnTo>
                    <a:pt x="128" y="20"/>
                  </a:lnTo>
                  <a:lnTo>
                    <a:pt x="140" y="13"/>
                  </a:lnTo>
                  <a:lnTo>
                    <a:pt x="159" y="16"/>
                  </a:lnTo>
                  <a:lnTo>
                    <a:pt x="158" y="20"/>
                  </a:lnTo>
                  <a:lnTo>
                    <a:pt x="171" y="34"/>
                  </a:lnTo>
                  <a:lnTo>
                    <a:pt x="168" y="42"/>
                  </a:lnTo>
                  <a:lnTo>
                    <a:pt x="180" y="57"/>
                  </a:lnTo>
                  <a:lnTo>
                    <a:pt x="192" y="64"/>
                  </a:lnTo>
                  <a:lnTo>
                    <a:pt x="210" y="99"/>
                  </a:lnTo>
                  <a:lnTo>
                    <a:pt x="208" y="109"/>
                  </a:lnTo>
                  <a:lnTo>
                    <a:pt x="222" y="124"/>
                  </a:lnTo>
                  <a:lnTo>
                    <a:pt x="231" y="130"/>
                  </a:lnTo>
                  <a:lnTo>
                    <a:pt x="246" y="148"/>
                  </a:lnTo>
                  <a:lnTo>
                    <a:pt x="256" y="158"/>
                  </a:lnTo>
                  <a:lnTo>
                    <a:pt x="250" y="163"/>
                  </a:lnTo>
                  <a:lnTo>
                    <a:pt x="217" y="158"/>
                  </a:lnTo>
                  <a:lnTo>
                    <a:pt x="217" y="150"/>
                  </a:lnTo>
                  <a:lnTo>
                    <a:pt x="202" y="147"/>
                  </a:lnTo>
                  <a:lnTo>
                    <a:pt x="188" y="136"/>
                  </a:lnTo>
                  <a:lnTo>
                    <a:pt x="183" y="128"/>
                  </a:lnTo>
                  <a:lnTo>
                    <a:pt x="176" y="130"/>
                  </a:lnTo>
                  <a:lnTo>
                    <a:pt x="170" y="154"/>
                  </a:lnTo>
                  <a:lnTo>
                    <a:pt x="174" y="182"/>
                  </a:lnTo>
                  <a:lnTo>
                    <a:pt x="188" y="184"/>
                  </a:lnTo>
                  <a:lnTo>
                    <a:pt x="195" y="195"/>
                  </a:lnTo>
                  <a:lnTo>
                    <a:pt x="185" y="198"/>
                  </a:lnTo>
                  <a:lnTo>
                    <a:pt x="185" y="206"/>
                  </a:lnTo>
                  <a:lnTo>
                    <a:pt x="201" y="227"/>
                  </a:lnTo>
                  <a:lnTo>
                    <a:pt x="204" y="243"/>
                  </a:lnTo>
                  <a:lnTo>
                    <a:pt x="216" y="257"/>
                  </a:lnTo>
                  <a:lnTo>
                    <a:pt x="213" y="289"/>
                  </a:lnTo>
                  <a:lnTo>
                    <a:pt x="222" y="298"/>
                  </a:lnTo>
                  <a:lnTo>
                    <a:pt x="216" y="313"/>
                  </a:lnTo>
                  <a:lnTo>
                    <a:pt x="207" y="313"/>
                  </a:lnTo>
                  <a:lnTo>
                    <a:pt x="213" y="329"/>
                  </a:lnTo>
                  <a:lnTo>
                    <a:pt x="232" y="325"/>
                  </a:lnTo>
                  <a:lnTo>
                    <a:pt x="240" y="316"/>
                  </a:lnTo>
                  <a:lnTo>
                    <a:pt x="257" y="316"/>
                  </a:lnTo>
                  <a:lnTo>
                    <a:pt x="284" y="305"/>
                  </a:lnTo>
                  <a:lnTo>
                    <a:pt x="305" y="318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xmlns="" id="{865CC831-8A0C-4FB3-AB67-37191995C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359"/>
              <a:ext cx="305" cy="426"/>
            </a:xfrm>
            <a:custGeom>
              <a:avLst/>
              <a:gdLst>
                <a:gd name="T0" fmla="*/ 305 w 305"/>
                <a:gd name="T1" fmla="*/ 328 h 426"/>
                <a:gd name="T2" fmla="*/ 280 w 305"/>
                <a:gd name="T3" fmla="*/ 333 h 426"/>
                <a:gd name="T4" fmla="*/ 281 w 305"/>
                <a:gd name="T5" fmla="*/ 367 h 426"/>
                <a:gd name="T6" fmla="*/ 262 w 305"/>
                <a:gd name="T7" fmla="*/ 388 h 426"/>
                <a:gd name="T8" fmla="*/ 247 w 305"/>
                <a:gd name="T9" fmla="*/ 387 h 426"/>
                <a:gd name="T10" fmla="*/ 234 w 305"/>
                <a:gd name="T11" fmla="*/ 401 h 426"/>
                <a:gd name="T12" fmla="*/ 210 w 305"/>
                <a:gd name="T13" fmla="*/ 404 h 426"/>
                <a:gd name="T14" fmla="*/ 167 w 305"/>
                <a:gd name="T15" fmla="*/ 405 h 426"/>
                <a:gd name="T16" fmla="*/ 141 w 305"/>
                <a:gd name="T17" fmla="*/ 426 h 426"/>
                <a:gd name="T18" fmla="*/ 115 w 305"/>
                <a:gd name="T19" fmla="*/ 412 h 426"/>
                <a:gd name="T20" fmla="*/ 98 w 305"/>
                <a:gd name="T21" fmla="*/ 399 h 426"/>
                <a:gd name="T22" fmla="*/ 88 w 305"/>
                <a:gd name="T23" fmla="*/ 381 h 426"/>
                <a:gd name="T24" fmla="*/ 72 w 305"/>
                <a:gd name="T25" fmla="*/ 372 h 426"/>
                <a:gd name="T26" fmla="*/ 55 w 305"/>
                <a:gd name="T27" fmla="*/ 361 h 426"/>
                <a:gd name="T28" fmla="*/ 51 w 305"/>
                <a:gd name="T29" fmla="*/ 334 h 426"/>
                <a:gd name="T30" fmla="*/ 39 w 305"/>
                <a:gd name="T31" fmla="*/ 314 h 426"/>
                <a:gd name="T32" fmla="*/ 28 w 305"/>
                <a:gd name="T33" fmla="*/ 297 h 426"/>
                <a:gd name="T34" fmla="*/ 12 w 305"/>
                <a:gd name="T35" fmla="*/ 306 h 426"/>
                <a:gd name="T36" fmla="*/ 0 w 305"/>
                <a:gd name="T37" fmla="*/ 280 h 426"/>
                <a:gd name="T38" fmla="*/ 6 w 305"/>
                <a:gd name="T39" fmla="*/ 255 h 426"/>
                <a:gd name="T40" fmla="*/ 25 w 305"/>
                <a:gd name="T41" fmla="*/ 237 h 426"/>
                <a:gd name="T42" fmla="*/ 52 w 305"/>
                <a:gd name="T43" fmla="*/ 210 h 426"/>
                <a:gd name="T44" fmla="*/ 43 w 305"/>
                <a:gd name="T45" fmla="*/ 175 h 426"/>
                <a:gd name="T46" fmla="*/ 30 w 305"/>
                <a:gd name="T47" fmla="*/ 148 h 426"/>
                <a:gd name="T48" fmla="*/ 48 w 305"/>
                <a:gd name="T49" fmla="*/ 150 h 426"/>
                <a:gd name="T50" fmla="*/ 70 w 305"/>
                <a:gd name="T51" fmla="*/ 147 h 426"/>
                <a:gd name="T52" fmla="*/ 73 w 305"/>
                <a:gd name="T53" fmla="*/ 128 h 426"/>
                <a:gd name="T54" fmla="*/ 95 w 305"/>
                <a:gd name="T55" fmla="*/ 121 h 426"/>
                <a:gd name="T56" fmla="*/ 103 w 305"/>
                <a:gd name="T57" fmla="*/ 105 h 426"/>
                <a:gd name="T58" fmla="*/ 110 w 305"/>
                <a:gd name="T59" fmla="*/ 97 h 426"/>
                <a:gd name="T60" fmla="*/ 110 w 305"/>
                <a:gd name="T61" fmla="*/ 81 h 426"/>
                <a:gd name="T62" fmla="*/ 103 w 305"/>
                <a:gd name="T63" fmla="*/ 69 h 426"/>
                <a:gd name="T64" fmla="*/ 94 w 305"/>
                <a:gd name="T65" fmla="*/ 48 h 426"/>
                <a:gd name="T66" fmla="*/ 79 w 305"/>
                <a:gd name="T67" fmla="*/ 37 h 426"/>
                <a:gd name="T68" fmla="*/ 79 w 305"/>
                <a:gd name="T69" fmla="*/ 16 h 426"/>
                <a:gd name="T70" fmla="*/ 95 w 305"/>
                <a:gd name="T71" fmla="*/ 0 h 426"/>
                <a:gd name="T72" fmla="*/ 109 w 305"/>
                <a:gd name="T73" fmla="*/ 9 h 426"/>
                <a:gd name="T74" fmla="*/ 128 w 305"/>
                <a:gd name="T75" fmla="*/ 20 h 426"/>
                <a:gd name="T76" fmla="*/ 159 w 305"/>
                <a:gd name="T77" fmla="*/ 16 h 426"/>
                <a:gd name="T78" fmla="*/ 171 w 305"/>
                <a:gd name="T79" fmla="*/ 34 h 426"/>
                <a:gd name="T80" fmla="*/ 180 w 305"/>
                <a:gd name="T81" fmla="*/ 57 h 426"/>
                <a:gd name="T82" fmla="*/ 210 w 305"/>
                <a:gd name="T83" fmla="*/ 99 h 426"/>
                <a:gd name="T84" fmla="*/ 222 w 305"/>
                <a:gd name="T85" fmla="*/ 124 h 426"/>
                <a:gd name="T86" fmla="*/ 246 w 305"/>
                <a:gd name="T87" fmla="*/ 148 h 426"/>
                <a:gd name="T88" fmla="*/ 250 w 305"/>
                <a:gd name="T89" fmla="*/ 163 h 426"/>
                <a:gd name="T90" fmla="*/ 217 w 305"/>
                <a:gd name="T91" fmla="*/ 150 h 426"/>
                <a:gd name="T92" fmla="*/ 188 w 305"/>
                <a:gd name="T93" fmla="*/ 136 h 426"/>
                <a:gd name="T94" fmla="*/ 176 w 305"/>
                <a:gd name="T95" fmla="*/ 130 h 426"/>
                <a:gd name="T96" fmla="*/ 174 w 305"/>
                <a:gd name="T97" fmla="*/ 182 h 426"/>
                <a:gd name="T98" fmla="*/ 195 w 305"/>
                <a:gd name="T99" fmla="*/ 195 h 426"/>
                <a:gd name="T100" fmla="*/ 185 w 305"/>
                <a:gd name="T101" fmla="*/ 206 h 426"/>
                <a:gd name="T102" fmla="*/ 204 w 305"/>
                <a:gd name="T103" fmla="*/ 243 h 426"/>
                <a:gd name="T104" fmla="*/ 213 w 305"/>
                <a:gd name="T105" fmla="*/ 289 h 426"/>
                <a:gd name="T106" fmla="*/ 216 w 305"/>
                <a:gd name="T107" fmla="*/ 313 h 426"/>
                <a:gd name="T108" fmla="*/ 213 w 305"/>
                <a:gd name="T109" fmla="*/ 329 h 426"/>
                <a:gd name="T110" fmla="*/ 240 w 305"/>
                <a:gd name="T111" fmla="*/ 316 h 426"/>
                <a:gd name="T112" fmla="*/ 284 w 305"/>
                <a:gd name="T113" fmla="*/ 30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426">
                  <a:moveTo>
                    <a:pt x="305" y="318"/>
                  </a:moveTo>
                  <a:lnTo>
                    <a:pt x="305" y="328"/>
                  </a:lnTo>
                  <a:lnTo>
                    <a:pt x="289" y="328"/>
                  </a:lnTo>
                  <a:lnTo>
                    <a:pt x="280" y="333"/>
                  </a:lnTo>
                  <a:lnTo>
                    <a:pt x="283" y="345"/>
                  </a:lnTo>
                  <a:lnTo>
                    <a:pt x="281" y="367"/>
                  </a:lnTo>
                  <a:lnTo>
                    <a:pt x="269" y="377"/>
                  </a:lnTo>
                  <a:lnTo>
                    <a:pt x="262" y="388"/>
                  </a:lnTo>
                  <a:lnTo>
                    <a:pt x="255" y="384"/>
                  </a:lnTo>
                  <a:lnTo>
                    <a:pt x="247" y="387"/>
                  </a:lnTo>
                  <a:lnTo>
                    <a:pt x="247" y="400"/>
                  </a:lnTo>
                  <a:lnTo>
                    <a:pt x="234" y="401"/>
                  </a:lnTo>
                  <a:lnTo>
                    <a:pt x="226" y="396"/>
                  </a:lnTo>
                  <a:lnTo>
                    <a:pt x="210" y="404"/>
                  </a:lnTo>
                  <a:lnTo>
                    <a:pt x="189" y="407"/>
                  </a:lnTo>
                  <a:lnTo>
                    <a:pt x="167" y="405"/>
                  </a:lnTo>
                  <a:lnTo>
                    <a:pt x="156" y="422"/>
                  </a:lnTo>
                  <a:lnTo>
                    <a:pt x="141" y="426"/>
                  </a:lnTo>
                  <a:lnTo>
                    <a:pt x="141" y="408"/>
                  </a:lnTo>
                  <a:lnTo>
                    <a:pt x="115" y="412"/>
                  </a:lnTo>
                  <a:lnTo>
                    <a:pt x="109" y="399"/>
                  </a:lnTo>
                  <a:lnTo>
                    <a:pt x="98" y="399"/>
                  </a:lnTo>
                  <a:lnTo>
                    <a:pt x="97" y="387"/>
                  </a:lnTo>
                  <a:lnTo>
                    <a:pt x="88" y="381"/>
                  </a:lnTo>
                  <a:lnTo>
                    <a:pt x="88" y="375"/>
                  </a:lnTo>
                  <a:lnTo>
                    <a:pt x="72" y="372"/>
                  </a:lnTo>
                  <a:lnTo>
                    <a:pt x="60" y="369"/>
                  </a:lnTo>
                  <a:lnTo>
                    <a:pt x="55" y="361"/>
                  </a:lnTo>
                  <a:lnTo>
                    <a:pt x="61" y="341"/>
                  </a:lnTo>
                  <a:lnTo>
                    <a:pt x="51" y="334"/>
                  </a:lnTo>
                  <a:lnTo>
                    <a:pt x="51" y="317"/>
                  </a:lnTo>
                  <a:lnTo>
                    <a:pt x="39" y="314"/>
                  </a:lnTo>
                  <a:lnTo>
                    <a:pt x="40" y="305"/>
                  </a:lnTo>
                  <a:lnTo>
                    <a:pt x="28" y="297"/>
                  </a:lnTo>
                  <a:lnTo>
                    <a:pt x="22" y="306"/>
                  </a:lnTo>
                  <a:lnTo>
                    <a:pt x="12" y="306"/>
                  </a:lnTo>
                  <a:lnTo>
                    <a:pt x="12" y="289"/>
                  </a:lnTo>
                  <a:lnTo>
                    <a:pt x="0" y="280"/>
                  </a:lnTo>
                  <a:lnTo>
                    <a:pt x="12" y="265"/>
                  </a:lnTo>
                  <a:lnTo>
                    <a:pt x="6" y="255"/>
                  </a:lnTo>
                  <a:lnTo>
                    <a:pt x="6" y="246"/>
                  </a:lnTo>
                  <a:lnTo>
                    <a:pt x="25" y="237"/>
                  </a:lnTo>
                  <a:lnTo>
                    <a:pt x="51" y="237"/>
                  </a:lnTo>
                  <a:lnTo>
                    <a:pt x="52" y="210"/>
                  </a:lnTo>
                  <a:lnTo>
                    <a:pt x="43" y="188"/>
                  </a:lnTo>
                  <a:lnTo>
                    <a:pt x="43" y="175"/>
                  </a:lnTo>
                  <a:lnTo>
                    <a:pt x="24" y="162"/>
                  </a:lnTo>
                  <a:lnTo>
                    <a:pt x="30" y="148"/>
                  </a:lnTo>
                  <a:lnTo>
                    <a:pt x="43" y="144"/>
                  </a:lnTo>
                  <a:lnTo>
                    <a:pt x="48" y="150"/>
                  </a:lnTo>
                  <a:lnTo>
                    <a:pt x="64" y="154"/>
                  </a:lnTo>
                  <a:lnTo>
                    <a:pt x="70" y="147"/>
                  </a:lnTo>
                  <a:lnTo>
                    <a:pt x="57" y="142"/>
                  </a:lnTo>
                  <a:lnTo>
                    <a:pt x="73" y="128"/>
                  </a:lnTo>
                  <a:lnTo>
                    <a:pt x="91" y="128"/>
                  </a:lnTo>
                  <a:lnTo>
                    <a:pt x="95" y="121"/>
                  </a:lnTo>
                  <a:lnTo>
                    <a:pt x="94" y="109"/>
                  </a:lnTo>
                  <a:lnTo>
                    <a:pt x="103" y="105"/>
                  </a:lnTo>
                  <a:lnTo>
                    <a:pt x="113" y="111"/>
                  </a:lnTo>
                  <a:lnTo>
                    <a:pt x="110" y="97"/>
                  </a:lnTo>
                  <a:lnTo>
                    <a:pt x="103" y="85"/>
                  </a:lnTo>
                  <a:lnTo>
                    <a:pt x="110" y="81"/>
                  </a:lnTo>
                  <a:lnTo>
                    <a:pt x="110" y="75"/>
                  </a:lnTo>
                  <a:lnTo>
                    <a:pt x="103" y="69"/>
                  </a:lnTo>
                  <a:lnTo>
                    <a:pt x="107" y="59"/>
                  </a:lnTo>
                  <a:lnTo>
                    <a:pt x="94" y="48"/>
                  </a:lnTo>
                  <a:lnTo>
                    <a:pt x="89" y="38"/>
                  </a:lnTo>
                  <a:lnTo>
                    <a:pt x="79" y="37"/>
                  </a:lnTo>
                  <a:lnTo>
                    <a:pt x="75" y="30"/>
                  </a:lnTo>
                  <a:lnTo>
                    <a:pt x="79" y="16"/>
                  </a:lnTo>
                  <a:lnTo>
                    <a:pt x="86" y="5"/>
                  </a:lnTo>
                  <a:lnTo>
                    <a:pt x="95" y="0"/>
                  </a:lnTo>
                  <a:lnTo>
                    <a:pt x="100" y="8"/>
                  </a:lnTo>
                  <a:lnTo>
                    <a:pt x="109" y="9"/>
                  </a:lnTo>
                  <a:lnTo>
                    <a:pt x="115" y="16"/>
                  </a:lnTo>
                  <a:lnTo>
                    <a:pt x="128" y="20"/>
                  </a:lnTo>
                  <a:lnTo>
                    <a:pt x="140" y="13"/>
                  </a:lnTo>
                  <a:lnTo>
                    <a:pt x="159" y="16"/>
                  </a:lnTo>
                  <a:lnTo>
                    <a:pt x="158" y="20"/>
                  </a:lnTo>
                  <a:lnTo>
                    <a:pt x="171" y="34"/>
                  </a:lnTo>
                  <a:lnTo>
                    <a:pt x="168" y="42"/>
                  </a:lnTo>
                  <a:lnTo>
                    <a:pt x="180" y="57"/>
                  </a:lnTo>
                  <a:lnTo>
                    <a:pt x="192" y="64"/>
                  </a:lnTo>
                  <a:lnTo>
                    <a:pt x="210" y="99"/>
                  </a:lnTo>
                  <a:lnTo>
                    <a:pt x="208" y="109"/>
                  </a:lnTo>
                  <a:lnTo>
                    <a:pt x="222" y="124"/>
                  </a:lnTo>
                  <a:lnTo>
                    <a:pt x="231" y="130"/>
                  </a:lnTo>
                  <a:lnTo>
                    <a:pt x="246" y="148"/>
                  </a:lnTo>
                  <a:lnTo>
                    <a:pt x="256" y="158"/>
                  </a:lnTo>
                  <a:lnTo>
                    <a:pt x="250" y="163"/>
                  </a:lnTo>
                  <a:lnTo>
                    <a:pt x="217" y="158"/>
                  </a:lnTo>
                  <a:lnTo>
                    <a:pt x="217" y="150"/>
                  </a:lnTo>
                  <a:lnTo>
                    <a:pt x="202" y="147"/>
                  </a:lnTo>
                  <a:lnTo>
                    <a:pt x="188" y="136"/>
                  </a:lnTo>
                  <a:lnTo>
                    <a:pt x="183" y="128"/>
                  </a:lnTo>
                  <a:lnTo>
                    <a:pt x="176" y="130"/>
                  </a:lnTo>
                  <a:lnTo>
                    <a:pt x="170" y="154"/>
                  </a:lnTo>
                  <a:lnTo>
                    <a:pt x="174" y="182"/>
                  </a:lnTo>
                  <a:lnTo>
                    <a:pt x="188" y="184"/>
                  </a:lnTo>
                  <a:lnTo>
                    <a:pt x="195" y="195"/>
                  </a:lnTo>
                  <a:lnTo>
                    <a:pt x="185" y="198"/>
                  </a:lnTo>
                  <a:lnTo>
                    <a:pt x="185" y="206"/>
                  </a:lnTo>
                  <a:lnTo>
                    <a:pt x="201" y="227"/>
                  </a:lnTo>
                  <a:lnTo>
                    <a:pt x="204" y="243"/>
                  </a:lnTo>
                  <a:lnTo>
                    <a:pt x="216" y="257"/>
                  </a:lnTo>
                  <a:lnTo>
                    <a:pt x="213" y="289"/>
                  </a:lnTo>
                  <a:lnTo>
                    <a:pt x="222" y="298"/>
                  </a:lnTo>
                  <a:lnTo>
                    <a:pt x="216" y="313"/>
                  </a:lnTo>
                  <a:lnTo>
                    <a:pt x="207" y="313"/>
                  </a:lnTo>
                  <a:lnTo>
                    <a:pt x="213" y="329"/>
                  </a:lnTo>
                  <a:lnTo>
                    <a:pt x="232" y="325"/>
                  </a:lnTo>
                  <a:lnTo>
                    <a:pt x="240" y="316"/>
                  </a:lnTo>
                  <a:lnTo>
                    <a:pt x="257" y="316"/>
                  </a:lnTo>
                  <a:lnTo>
                    <a:pt x="284" y="305"/>
                  </a:lnTo>
                  <a:lnTo>
                    <a:pt x="305" y="318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xmlns="" id="{E8BB9F67-775E-411B-B58E-22CF89F46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" y="2464"/>
              <a:ext cx="230" cy="301"/>
            </a:xfrm>
            <a:custGeom>
              <a:avLst/>
              <a:gdLst>
                <a:gd name="T0" fmla="*/ 217 w 230"/>
                <a:gd name="T1" fmla="*/ 262 h 301"/>
                <a:gd name="T2" fmla="*/ 180 w 230"/>
                <a:gd name="T3" fmla="*/ 301 h 301"/>
                <a:gd name="T4" fmla="*/ 168 w 230"/>
                <a:gd name="T5" fmla="*/ 289 h 301"/>
                <a:gd name="T6" fmla="*/ 156 w 230"/>
                <a:gd name="T7" fmla="*/ 282 h 301"/>
                <a:gd name="T8" fmla="*/ 152 w 230"/>
                <a:gd name="T9" fmla="*/ 269 h 301"/>
                <a:gd name="T10" fmla="*/ 135 w 230"/>
                <a:gd name="T11" fmla="*/ 258 h 301"/>
                <a:gd name="T12" fmla="*/ 122 w 230"/>
                <a:gd name="T13" fmla="*/ 236 h 301"/>
                <a:gd name="T14" fmla="*/ 92 w 230"/>
                <a:gd name="T15" fmla="*/ 226 h 301"/>
                <a:gd name="T16" fmla="*/ 73 w 230"/>
                <a:gd name="T17" fmla="*/ 210 h 301"/>
                <a:gd name="T18" fmla="*/ 61 w 230"/>
                <a:gd name="T19" fmla="*/ 196 h 301"/>
                <a:gd name="T20" fmla="*/ 57 w 230"/>
                <a:gd name="T21" fmla="*/ 184 h 301"/>
                <a:gd name="T22" fmla="*/ 36 w 230"/>
                <a:gd name="T23" fmla="*/ 172 h 301"/>
                <a:gd name="T24" fmla="*/ 37 w 230"/>
                <a:gd name="T25" fmla="*/ 165 h 301"/>
                <a:gd name="T26" fmla="*/ 26 w 230"/>
                <a:gd name="T27" fmla="*/ 148 h 301"/>
                <a:gd name="T28" fmla="*/ 17 w 230"/>
                <a:gd name="T29" fmla="*/ 133 h 301"/>
                <a:gd name="T30" fmla="*/ 6 w 230"/>
                <a:gd name="T31" fmla="*/ 118 h 301"/>
                <a:gd name="T32" fmla="*/ 2 w 230"/>
                <a:gd name="T33" fmla="*/ 108 h 301"/>
                <a:gd name="T34" fmla="*/ 11 w 230"/>
                <a:gd name="T35" fmla="*/ 102 h 301"/>
                <a:gd name="T36" fmla="*/ 17 w 230"/>
                <a:gd name="T37" fmla="*/ 109 h 301"/>
                <a:gd name="T38" fmla="*/ 27 w 230"/>
                <a:gd name="T39" fmla="*/ 89 h 301"/>
                <a:gd name="T40" fmla="*/ 14 w 230"/>
                <a:gd name="T41" fmla="*/ 42 h 301"/>
                <a:gd name="T42" fmla="*/ 30 w 230"/>
                <a:gd name="T43" fmla="*/ 29 h 301"/>
                <a:gd name="T44" fmla="*/ 64 w 230"/>
                <a:gd name="T45" fmla="*/ 0 h 301"/>
                <a:gd name="T46" fmla="*/ 85 w 230"/>
                <a:gd name="T47" fmla="*/ 12 h 301"/>
                <a:gd name="T48" fmla="*/ 85 w 230"/>
                <a:gd name="T49" fmla="*/ 33 h 301"/>
                <a:gd name="T50" fmla="*/ 79 w 230"/>
                <a:gd name="T51" fmla="*/ 54 h 301"/>
                <a:gd name="T52" fmla="*/ 106 w 230"/>
                <a:gd name="T53" fmla="*/ 57 h 301"/>
                <a:gd name="T54" fmla="*/ 122 w 230"/>
                <a:gd name="T55" fmla="*/ 63 h 301"/>
                <a:gd name="T56" fmla="*/ 115 w 230"/>
                <a:gd name="T57" fmla="*/ 88 h 301"/>
                <a:gd name="T58" fmla="*/ 115 w 230"/>
                <a:gd name="T59" fmla="*/ 101 h 301"/>
                <a:gd name="T60" fmla="*/ 118 w 230"/>
                <a:gd name="T61" fmla="*/ 114 h 301"/>
                <a:gd name="T62" fmla="*/ 138 w 230"/>
                <a:gd name="T63" fmla="*/ 118 h 301"/>
                <a:gd name="T64" fmla="*/ 162 w 230"/>
                <a:gd name="T65" fmla="*/ 136 h 301"/>
                <a:gd name="T66" fmla="*/ 176 w 230"/>
                <a:gd name="T67" fmla="*/ 141 h 301"/>
                <a:gd name="T68" fmla="*/ 181 w 230"/>
                <a:gd name="T69" fmla="*/ 160 h 301"/>
                <a:gd name="T70" fmla="*/ 181 w 230"/>
                <a:gd name="T71" fmla="*/ 184 h 301"/>
                <a:gd name="T72" fmla="*/ 192 w 230"/>
                <a:gd name="T73" fmla="*/ 202 h 301"/>
                <a:gd name="T74" fmla="*/ 210 w 230"/>
                <a:gd name="T75" fmla="*/ 200 h 301"/>
                <a:gd name="T76" fmla="*/ 220 w 230"/>
                <a:gd name="T77" fmla="*/ 212 h 301"/>
                <a:gd name="T78" fmla="*/ 230 w 230"/>
                <a:gd name="T79" fmla="*/ 23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" h="301">
                  <a:moveTo>
                    <a:pt x="225" y="257"/>
                  </a:moveTo>
                  <a:lnTo>
                    <a:pt x="217" y="262"/>
                  </a:lnTo>
                  <a:lnTo>
                    <a:pt x="190" y="277"/>
                  </a:lnTo>
                  <a:lnTo>
                    <a:pt x="180" y="301"/>
                  </a:lnTo>
                  <a:lnTo>
                    <a:pt x="165" y="297"/>
                  </a:lnTo>
                  <a:lnTo>
                    <a:pt x="168" y="289"/>
                  </a:lnTo>
                  <a:lnTo>
                    <a:pt x="158" y="285"/>
                  </a:lnTo>
                  <a:lnTo>
                    <a:pt x="156" y="282"/>
                  </a:lnTo>
                  <a:lnTo>
                    <a:pt x="161" y="275"/>
                  </a:lnTo>
                  <a:lnTo>
                    <a:pt x="152" y="269"/>
                  </a:lnTo>
                  <a:lnTo>
                    <a:pt x="138" y="267"/>
                  </a:lnTo>
                  <a:lnTo>
                    <a:pt x="135" y="258"/>
                  </a:lnTo>
                  <a:lnTo>
                    <a:pt x="125" y="247"/>
                  </a:lnTo>
                  <a:lnTo>
                    <a:pt x="122" y="236"/>
                  </a:lnTo>
                  <a:lnTo>
                    <a:pt x="106" y="232"/>
                  </a:lnTo>
                  <a:lnTo>
                    <a:pt x="92" y="226"/>
                  </a:lnTo>
                  <a:lnTo>
                    <a:pt x="83" y="219"/>
                  </a:lnTo>
                  <a:lnTo>
                    <a:pt x="73" y="210"/>
                  </a:lnTo>
                  <a:lnTo>
                    <a:pt x="64" y="211"/>
                  </a:lnTo>
                  <a:lnTo>
                    <a:pt x="61" y="196"/>
                  </a:lnTo>
                  <a:lnTo>
                    <a:pt x="55" y="192"/>
                  </a:lnTo>
                  <a:lnTo>
                    <a:pt x="57" y="184"/>
                  </a:lnTo>
                  <a:lnTo>
                    <a:pt x="45" y="175"/>
                  </a:lnTo>
                  <a:lnTo>
                    <a:pt x="36" y="172"/>
                  </a:lnTo>
                  <a:lnTo>
                    <a:pt x="33" y="168"/>
                  </a:lnTo>
                  <a:lnTo>
                    <a:pt x="37" y="165"/>
                  </a:lnTo>
                  <a:lnTo>
                    <a:pt x="37" y="159"/>
                  </a:lnTo>
                  <a:lnTo>
                    <a:pt x="26" y="148"/>
                  </a:lnTo>
                  <a:lnTo>
                    <a:pt x="14" y="148"/>
                  </a:lnTo>
                  <a:lnTo>
                    <a:pt x="17" y="133"/>
                  </a:lnTo>
                  <a:lnTo>
                    <a:pt x="15" y="118"/>
                  </a:lnTo>
                  <a:lnTo>
                    <a:pt x="6" y="118"/>
                  </a:lnTo>
                  <a:lnTo>
                    <a:pt x="0" y="116"/>
                  </a:lnTo>
                  <a:lnTo>
                    <a:pt x="2" y="108"/>
                  </a:lnTo>
                  <a:lnTo>
                    <a:pt x="5" y="102"/>
                  </a:lnTo>
                  <a:lnTo>
                    <a:pt x="11" y="102"/>
                  </a:lnTo>
                  <a:lnTo>
                    <a:pt x="14" y="108"/>
                  </a:lnTo>
                  <a:lnTo>
                    <a:pt x="17" y="109"/>
                  </a:lnTo>
                  <a:lnTo>
                    <a:pt x="20" y="101"/>
                  </a:lnTo>
                  <a:lnTo>
                    <a:pt x="27" y="89"/>
                  </a:lnTo>
                  <a:lnTo>
                    <a:pt x="27" y="58"/>
                  </a:lnTo>
                  <a:lnTo>
                    <a:pt x="14" y="42"/>
                  </a:lnTo>
                  <a:lnTo>
                    <a:pt x="26" y="41"/>
                  </a:lnTo>
                  <a:lnTo>
                    <a:pt x="30" y="29"/>
                  </a:lnTo>
                  <a:lnTo>
                    <a:pt x="49" y="12"/>
                  </a:lnTo>
                  <a:lnTo>
                    <a:pt x="64" y="0"/>
                  </a:lnTo>
                  <a:lnTo>
                    <a:pt x="80" y="3"/>
                  </a:lnTo>
                  <a:lnTo>
                    <a:pt x="85" y="12"/>
                  </a:lnTo>
                  <a:lnTo>
                    <a:pt x="94" y="23"/>
                  </a:lnTo>
                  <a:lnTo>
                    <a:pt x="85" y="33"/>
                  </a:lnTo>
                  <a:lnTo>
                    <a:pt x="79" y="42"/>
                  </a:lnTo>
                  <a:lnTo>
                    <a:pt x="79" y="54"/>
                  </a:lnTo>
                  <a:lnTo>
                    <a:pt x="100" y="50"/>
                  </a:lnTo>
                  <a:lnTo>
                    <a:pt x="106" y="57"/>
                  </a:lnTo>
                  <a:lnTo>
                    <a:pt x="121" y="57"/>
                  </a:lnTo>
                  <a:lnTo>
                    <a:pt x="122" y="63"/>
                  </a:lnTo>
                  <a:lnTo>
                    <a:pt x="112" y="70"/>
                  </a:lnTo>
                  <a:lnTo>
                    <a:pt x="115" y="88"/>
                  </a:lnTo>
                  <a:lnTo>
                    <a:pt x="110" y="96"/>
                  </a:lnTo>
                  <a:lnTo>
                    <a:pt x="115" y="101"/>
                  </a:lnTo>
                  <a:lnTo>
                    <a:pt x="113" y="109"/>
                  </a:lnTo>
                  <a:lnTo>
                    <a:pt x="118" y="114"/>
                  </a:lnTo>
                  <a:lnTo>
                    <a:pt x="131" y="121"/>
                  </a:lnTo>
                  <a:lnTo>
                    <a:pt x="138" y="118"/>
                  </a:lnTo>
                  <a:lnTo>
                    <a:pt x="153" y="128"/>
                  </a:lnTo>
                  <a:lnTo>
                    <a:pt x="162" y="136"/>
                  </a:lnTo>
                  <a:lnTo>
                    <a:pt x="171" y="136"/>
                  </a:lnTo>
                  <a:lnTo>
                    <a:pt x="176" y="141"/>
                  </a:lnTo>
                  <a:lnTo>
                    <a:pt x="176" y="151"/>
                  </a:lnTo>
                  <a:lnTo>
                    <a:pt x="181" y="160"/>
                  </a:lnTo>
                  <a:lnTo>
                    <a:pt x="170" y="175"/>
                  </a:lnTo>
                  <a:lnTo>
                    <a:pt x="181" y="184"/>
                  </a:lnTo>
                  <a:lnTo>
                    <a:pt x="181" y="202"/>
                  </a:lnTo>
                  <a:lnTo>
                    <a:pt x="192" y="202"/>
                  </a:lnTo>
                  <a:lnTo>
                    <a:pt x="198" y="192"/>
                  </a:lnTo>
                  <a:lnTo>
                    <a:pt x="210" y="200"/>
                  </a:lnTo>
                  <a:lnTo>
                    <a:pt x="208" y="210"/>
                  </a:lnTo>
                  <a:lnTo>
                    <a:pt x="220" y="212"/>
                  </a:lnTo>
                  <a:lnTo>
                    <a:pt x="220" y="230"/>
                  </a:lnTo>
                  <a:lnTo>
                    <a:pt x="230" y="236"/>
                  </a:lnTo>
                  <a:lnTo>
                    <a:pt x="225" y="25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xmlns="" id="{D7C112A2-AC73-4B3E-9780-7333B0CB5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" y="2464"/>
              <a:ext cx="230" cy="301"/>
            </a:xfrm>
            <a:custGeom>
              <a:avLst/>
              <a:gdLst>
                <a:gd name="T0" fmla="*/ 217 w 230"/>
                <a:gd name="T1" fmla="*/ 262 h 301"/>
                <a:gd name="T2" fmla="*/ 180 w 230"/>
                <a:gd name="T3" fmla="*/ 301 h 301"/>
                <a:gd name="T4" fmla="*/ 168 w 230"/>
                <a:gd name="T5" fmla="*/ 289 h 301"/>
                <a:gd name="T6" fmla="*/ 156 w 230"/>
                <a:gd name="T7" fmla="*/ 282 h 301"/>
                <a:gd name="T8" fmla="*/ 152 w 230"/>
                <a:gd name="T9" fmla="*/ 269 h 301"/>
                <a:gd name="T10" fmla="*/ 135 w 230"/>
                <a:gd name="T11" fmla="*/ 258 h 301"/>
                <a:gd name="T12" fmla="*/ 122 w 230"/>
                <a:gd name="T13" fmla="*/ 236 h 301"/>
                <a:gd name="T14" fmla="*/ 92 w 230"/>
                <a:gd name="T15" fmla="*/ 226 h 301"/>
                <a:gd name="T16" fmla="*/ 73 w 230"/>
                <a:gd name="T17" fmla="*/ 210 h 301"/>
                <a:gd name="T18" fmla="*/ 61 w 230"/>
                <a:gd name="T19" fmla="*/ 196 h 301"/>
                <a:gd name="T20" fmla="*/ 57 w 230"/>
                <a:gd name="T21" fmla="*/ 184 h 301"/>
                <a:gd name="T22" fmla="*/ 36 w 230"/>
                <a:gd name="T23" fmla="*/ 172 h 301"/>
                <a:gd name="T24" fmla="*/ 37 w 230"/>
                <a:gd name="T25" fmla="*/ 165 h 301"/>
                <a:gd name="T26" fmla="*/ 26 w 230"/>
                <a:gd name="T27" fmla="*/ 148 h 301"/>
                <a:gd name="T28" fmla="*/ 17 w 230"/>
                <a:gd name="T29" fmla="*/ 133 h 301"/>
                <a:gd name="T30" fmla="*/ 6 w 230"/>
                <a:gd name="T31" fmla="*/ 118 h 301"/>
                <a:gd name="T32" fmla="*/ 2 w 230"/>
                <a:gd name="T33" fmla="*/ 108 h 301"/>
                <a:gd name="T34" fmla="*/ 11 w 230"/>
                <a:gd name="T35" fmla="*/ 102 h 301"/>
                <a:gd name="T36" fmla="*/ 17 w 230"/>
                <a:gd name="T37" fmla="*/ 109 h 301"/>
                <a:gd name="T38" fmla="*/ 27 w 230"/>
                <a:gd name="T39" fmla="*/ 89 h 301"/>
                <a:gd name="T40" fmla="*/ 14 w 230"/>
                <a:gd name="T41" fmla="*/ 42 h 301"/>
                <a:gd name="T42" fmla="*/ 30 w 230"/>
                <a:gd name="T43" fmla="*/ 29 h 301"/>
                <a:gd name="T44" fmla="*/ 64 w 230"/>
                <a:gd name="T45" fmla="*/ 0 h 301"/>
                <a:gd name="T46" fmla="*/ 85 w 230"/>
                <a:gd name="T47" fmla="*/ 12 h 301"/>
                <a:gd name="T48" fmla="*/ 85 w 230"/>
                <a:gd name="T49" fmla="*/ 33 h 301"/>
                <a:gd name="T50" fmla="*/ 79 w 230"/>
                <a:gd name="T51" fmla="*/ 54 h 301"/>
                <a:gd name="T52" fmla="*/ 106 w 230"/>
                <a:gd name="T53" fmla="*/ 57 h 301"/>
                <a:gd name="T54" fmla="*/ 122 w 230"/>
                <a:gd name="T55" fmla="*/ 63 h 301"/>
                <a:gd name="T56" fmla="*/ 115 w 230"/>
                <a:gd name="T57" fmla="*/ 88 h 301"/>
                <a:gd name="T58" fmla="*/ 115 w 230"/>
                <a:gd name="T59" fmla="*/ 101 h 301"/>
                <a:gd name="T60" fmla="*/ 118 w 230"/>
                <a:gd name="T61" fmla="*/ 114 h 301"/>
                <a:gd name="T62" fmla="*/ 138 w 230"/>
                <a:gd name="T63" fmla="*/ 118 h 301"/>
                <a:gd name="T64" fmla="*/ 162 w 230"/>
                <a:gd name="T65" fmla="*/ 136 h 301"/>
                <a:gd name="T66" fmla="*/ 176 w 230"/>
                <a:gd name="T67" fmla="*/ 141 h 301"/>
                <a:gd name="T68" fmla="*/ 181 w 230"/>
                <a:gd name="T69" fmla="*/ 160 h 301"/>
                <a:gd name="T70" fmla="*/ 181 w 230"/>
                <a:gd name="T71" fmla="*/ 184 h 301"/>
                <a:gd name="T72" fmla="*/ 192 w 230"/>
                <a:gd name="T73" fmla="*/ 202 h 301"/>
                <a:gd name="T74" fmla="*/ 210 w 230"/>
                <a:gd name="T75" fmla="*/ 200 h 301"/>
                <a:gd name="T76" fmla="*/ 220 w 230"/>
                <a:gd name="T77" fmla="*/ 212 h 301"/>
                <a:gd name="T78" fmla="*/ 230 w 230"/>
                <a:gd name="T79" fmla="*/ 23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" h="301">
                  <a:moveTo>
                    <a:pt x="225" y="257"/>
                  </a:moveTo>
                  <a:lnTo>
                    <a:pt x="217" y="262"/>
                  </a:lnTo>
                  <a:lnTo>
                    <a:pt x="190" y="277"/>
                  </a:lnTo>
                  <a:lnTo>
                    <a:pt x="180" y="301"/>
                  </a:lnTo>
                  <a:lnTo>
                    <a:pt x="165" y="297"/>
                  </a:lnTo>
                  <a:lnTo>
                    <a:pt x="168" y="289"/>
                  </a:lnTo>
                  <a:lnTo>
                    <a:pt x="158" y="285"/>
                  </a:lnTo>
                  <a:lnTo>
                    <a:pt x="156" y="282"/>
                  </a:lnTo>
                  <a:lnTo>
                    <a:pt x="161" y="275"/>
                  </a:lnTo>
                  <a:lnTo>
                    <a:pt x="152" y="269"/>
                  </a:lnTo>
                  <a:lnTo>
                    <a:pt x="138" y="267"/>
                  </a:lnTo>
                  <a:lnTo>
                    <a:pt x="135" y="258"/>
                  </a:lnTo>
                  <a:lnTo>
                    <a:pt x="125" y="247"/>
                  </a:lnTo>
                  <a:lnTo>
                    <a:pt x="122" y="236"/>
                  </a:lnTo>
                  <a:lnTo>
                    <a:pt x="106" y="232"/>
                  </a:lnTo>
                  <a:lnTo>
                    <a:pt x="92" y="226"/>
                  </a:lnTo>
                  <a:lnTo>
                    <a:pt x="83" y="219"/>
                  </a:lnTo>
                  <a:lnTo>
                    <a:pt x="73" y="210"/>
                  </a:lnTo>
                  <a:lnTo>
                    <a:pt x="64" y="211"/>
                  </a:lnTo>
                  <a:lnTo>
                    <a:pt x="61" y="196"/>
                  </a:lnTo>
                  <a:lnTo>
                    <a:pt x="55" y="192"/>
                  </a:lnTo>
                  <a:lnTo>
                    <a:pt x="57" y="184"/>
                  </a:lnTo>
                  <a:lnTo>
                    <a:pt x="45" y="175"/>
                  </a:lnTo>
                  <a:lnTo>
                    <a:pt x="36" y="172"/>
                  </a:lnTo>
                  <a:lnTo>
                    <a:pt x="33" y="168"/>
                  </a:lnTo>
                  <a:lnTo>
                    <a:pt x="37" y="165"/>
                  </a:lnTo>
                  <a:lnTo>
                    <a:pt x="37" y="159"/>
                  </a:lnTo>
                  <a:lnTo>
                    <a:pt x="26" y="148"/>
                  </a:lnTo>
                  <a:lnTo>
                    <a:pt x="14" y="148"/>
                  </a:lnTo>
                  <a:lnTo>
                    <a:pt x="17" y="133"/>
                  </a:lnTo>
                  <a:lnTo>
                    <a:pt x="15" y="118"/>
                  </a:lnTo>
                  <a:lnTo>
                    <a:pt x="6" y="118"/>
                  </a:lnTo>
                  <a:lnTo>
                    <a:pt x="0" y="116"/>
                  </a:lnTo>
                  <a:lnTo>
                    <a:pt x="2" y="108"/>
                  </a:lnTo>
                  <a:lnTo>
                    <a:pt x="5" y="102"/>
                  </a:lnTo>
                  <a:lnTo>
                    <a:pt x="11" y="102"/>
                  </a:lnTo>
                  <a:lnTo>
                    <a:pt x="14" y="108"/>
                  </a:lnTo>
                  <a:lnTo>
                    <a:pt x="17" y="109"/>
                  </a:lnTo>
                  <a:lnTo>
                    <a:pt x="20" y="101"/>
                  </a:lnTo>
                  <a:lnTo>
                    <a:pt x="27" y="89"/>
                  </a:lnTo>
                  <a:lnTo>
                    <a:pt x="27" y="58"/>
                  </a:lnTo>
                  <a:lnTo>
                    <a:pt x="14" y="42"/>
                  </a:lnTo>
                  <a:lnTo>
                    <a:pt x="26" y="41"/>
                  </a:lnTo>
                  <a:lnTo>
                    <a:pt x="30" y="29"/>
                  </a:lnTo>
                  <a:lnTo>
                    <a:pt x="49" y="12"/>
                  </a:lnTo>
                  <a:lnTo>
                    <a:pt x="64" y="0"/>
                  </a:lnTo>
                  <a:lnTo>
                    <a:pt x="80" y="3"/>
                  </a:lnTo>
                  <a:lnTo>
                    <a:pt x="85" y="12"/>
                  </a:lnTo>
                  <a:lnTo>
                    <a:pt x="94" y="23"/>
                  </a:lnTo>
                  <a:lnTo>
                    <a:pt x="85" y="33"/>
                  </a:lnTo>
                  <a:lnTo>
                    <a:pt x="79" y="42"/>
                  </a:lnTo>
                  <a:lnTo>
                    <a:pt x="79" y="54"/>
                  </a:lnTo>
                  <a:lnTo>
                    <a:pt x="100" y="50"/>
                  </a:lnTo>
                  <a:lnTo>
                    <a:pt x="106" y="57"/>
                  </a:lnTo>
                  <a:lnTo>
                    <a:pt x="121" y="57"/>
                  </a:lnTo>
                  <a:lnTo>
                    <a:pt x="122" y="63"/>
                  </a:lnTo>
                  <a:lnTo>
                    <a:pt x="112" y="70"/>
                  </a:lnTo>
                  <a:lnTo>
                    <a:pt x="115" y="88"/>
                  </a:lnTo>
                  <a:lnTo>
                    <a:pt x="110" y="96"/>
                  </a:lnTo>
                  <a:lnTo>
                    <a:pt x="115" y="101"/>
                  </a:lnTo>
                  <a:lnTo>
                    <a:pt x="113" y="109"/>
                  </a:lnTo>
                  <a:lnTo>
                    <a:pt x="118" y="114"/>
                  </a:lnTo>
                  <a:lnTo>
                    <a:pt x="131" y="121"/>
                  </a:lnTo>
                  <a:lnTo>
                    <a:pt x="138" y="118"/>
                  </a:lnTo>
                  <a:lnTo>
                    <a:pt x="153" y="128"/>
                  </a:lnTo>
                  <a:lnTo>
                    <a:pt x="162" y="136"/>
                  </a:lnTo>
                  <a:lnTo>
                    <a:pt x="171" y="136"/>
                  </a:lnTo>
                  <a:lnTo>
                    <a:pt x="176" y="141"/>
                  </a:lnTo>
                  <a:lnTo>
                    <a:pt x="176" y="151"/>
                  </a:lnTo>
                  <a:lnTo>
                    <a:pt x="181" y="160"/>
                  </a:lnTo>
                  <a:lnTo>
                    <a:pt x="170" y="175"/>
                  </a:lnTo>
                  <a:lnTo>
                    <a:pt x="181" y="184"/>
                  </a:lnTo>
                  <a:lnTo>
                    <a:pt x="181" y="202"/>
                  </a:lnTo>
                  <a:lnTo>
                    <a:pt x="192" y="202"/>
                  </a:lnTo>
                  <a:lnTo>
                    <a:pt x="198" y="192"/>
                  </a:lnTo>
                  <a:lnTo>
                    <a:pt x="210" y="200"/>
                  </a:lnTo>
                  <a:lnTo>
                    <a:pt x="208" y="210"/>
                  </a:lnTo>
                  <a:lnTo>
                    <a:pt x="220" y="212"/>
                  </a:lnTo>
                  <a:lnTo>
                    <a:pt x="220" y="230"/>
                  </a:lnTo>
                  <a:lnTo>
                    <a:pt x="230" y="236"/>
                  </a:lnTo>
                  <a:lnTo>
                    <a:pt x="225" y="257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xmlns="" id="{9FEF1C59-BEDB-443A-96DC-48EC28507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" y="2667"/>
              <a:ext cx="561" cy="330"/>
            </a:xfrm>
            <a:custGeom>
              <a:avLst/>
              <a:gdLst>
                <a:gd name="T0" fmla="*/ 561 w 561"/>
                <a:gd name="T1" fmla="*/ 197 h 330"/>
                <a:gd name="T2" fmla="*/ 549 w 561"/>
                <a:gd name="T3" fmla="*/ 222 h 330"/>
                <a:gd name="T4" fmla="*/ 515 w 561"/>
                <a:gd name="T5" fmla="*/ 225 h 330"/>
                <a:gd name="T6" fmla="*/ 476 w 561"/>
                <a:gd name="T7" fmla="*/ 268 h 330"/>
                <a:gd name="T8" fmla="*/ 497 w 561"/>
                <a:gd name="T9" fmla="*/ 293 h 330"/>
                <a:gd name="T10" fmla="*/ 466 w 561"/>
                <a:gd name="T11" fmla="*/ 324 h 330"/>
                <a:gd name="T12" fmla="*/ 436 w 561"/>
                <a:gd name="T13" fmla="*/ 315 h 330"/>
                <a:gd name="T14" fmla="*/ 419 w 561"/>
                <a:gd name="T15" fmla="*/ 299 h 330"/>
                <a:gd name="T16" fmla="*/ 398 w 561"/>
                <a:gd name="T17" fmla="*/ 289 h 330"/>
                <a:gd name="T18" fmla="*/ 371 w 561"/>
                <a:gd name="T19" fmla="*/ 279 h 330"/>
                <a:gd name="T20" fmla="*/ 362 w 561"/>
                <a:gd name="T21" fmla="*/ 261 h 330"/>
                <a:gd name="T22" fmla="*/ 324 w 561"/>
                <a:gd name="T23" fmla="*/ 246 h 330"/>
                <a:gd name="T24" fmla="*/ 282 w 561"/>
                <a:gd name="T25" fmla="*/ 230 h 330"/>
                <a:gd name="T26" fmla="*/ 243 w 561"/>
                <a:gd name="T27" fmla="*/ 214 h 330"/>
                <a:gd name="T28" fmla="*/ 214 w 561"/>
                <a:gd name="T29" fmla="*/ 201 h 330"/>
                <a:gd name="T30" fmla="*/ 189 w 561"/>
                <a:gd name="T31" fmla="*/ 193 h 330"/>
                <a:gd name="T32" fmla="*/ 166 w 561"/>
                <a:gd name="T33" fmla="*/ 186 h 330"/>
                <a:gd name="T34" fmla="*/ 137 w 561"/>
                <a:gd name="T35" fmla="*/ 166 h 330"/>
                <a:gd name="T36" fmla="*/ 116 w 561"/>
                <a:gd name="T37" fmla="*/ 150 h 330"/>
                <a:gd name="T38" fmla="*/ 101 w 561"/>
                <a:gd name="T39" fmla="*/ 145 h 330"/>
                <a:gd name="T40" fmla="*/ 86 w 561"/>
                <a:gd name="T41" fmla="*/ 138 h 330"/>
                <a:gd name="T42" fmla="*/ 52 w 561"/>
                <a:gd name="T43" fmla="*/ 120 h 330"/>
                <a:gd name="T44" fmla="*/ 12 w 561"/>
                <a:gd name="T45" fmla="*/ 104 h 330"/>
                <a:gd name="T46" fmla="*/ 10 w 561"/>
                <a:gd name="T47" fmla="*/ 73 h 330"/>
                <a:gd name="T48" fmla="*/ 49 w 561"/>
                <a:gd name="T49" fmla="*/ 61 h 330"/>
                <a:gd name="T50" fmla="*/ 77 w 561"/>
                <a:gd name="T51" fmla="*/ 73 h 330"/>
                <a:gd name="T52" fmla="*/ 88 w 561"/>
                <a:gd name="T53" fmla="*/ 91 h 330"/>
                <a:gd name="T54" fmla="*/ 104 w 561"/>
                <a:gd name="T55" fmla="*/ 104 h 330"/>
                <a:gd name="T56" fmla="*/ 131 w 561"/>
                <a:gd name="T57" fmla="*/ 118 h 330"/>
                <a:gd name="T58" fmla="*/ 156 w 561"/>
                <a:gd name="T59" fmla="*/ 98 h 330"/>
                <a:gd name="T60" fmla="*/ 199 w 561"/>
                <a:gd name="T61" fmla="*/ 96 h 330"/>
                <a:gd name="T62" fmla="*/ 220 w 561"/>
                <a:gd name="T63" fmla="*/ 92 h 330"/>
                <a:gd name="T64" fmla="*/ 236 w 561"/>
                <a:gd name="T65" fmla="*/ 79 h 330"/>
                <a:gd name="T66" fmla="*/ 251 w 561"/>
                <a:gd name="T67" fmla="*/ 80 h 330"/>
                <a:gd name="T68" fmla="*/ 270 w 561"/>
                <a:gd name="T69" fmla="*/ 59 h 330"/>
                <a:gd name="T70" fmla="*/ 269 w 561"/>
                <a:gd name="T71" fmla="*/ 25 h 330"/>
                <a:gd name="T72" fmla="*/ 294 w 561"/>
                <a:gd name="T73" fmla="*/ 20 h 330"/>
                <a:gd name="T74" fmla="*/ 306 w 561"/>
                <a:gd name="T75" fmla="*/ 0 h 330"/>
                <a:gd name="T76" fmla="*/ 344 w 561"/>
                <a:gd name="T77" fmla="*/ 5 h 330"/>
                <a:gd name="T78" fmla="*/ 362 w 561"/>
                <a:gd name="T79" fmla="*/ 24 h 330"/>
                <a:gd name="T80" fmla="*/ 399 w 561"/>
                <a:gd name="T81" fmla="*/ 28 h 330"/>
                <a:gd name="T82" fmla="*/ 404 w 561"/>
                <a:gd name="T83" fmla="*/ 2 h 330"/>
                <a:gd name="T84" fmla="*/ 433 w 561"/>
                <a:gd name="T85" fmla="*/ 29 h 330"/>
                <a:gd name="T86" fmla="*/ 429 w 561"/>
                <a:gd name="T87" fmla="*/ 51 h 330"/>
                <a:gd name="T88" fmla="*/ 473 w 561"/>
                <a:gd name="T89" fmla="*/ 52 h 330"/>
                <a:gd name="T90" fmla="*/ 493 w 561"/>
                <a:gd name="T91" fmla="*/ 48 h 330"/>
                <a:gd name="T92" fmla="*/ 508 w 561"/>
                <a:gd name="T93" fmla="*/ 51 h 330"/>
                <a:gd name="T94" fmla="*/ 520 w 561"/>
                <a:gd name="T95" fmla="*/ 72 h 330"/>
                <a:gd name="T96" fmla="*/ 542 w 561"/>
                <a:gd name="T97" fmla="*/ 115 h 330"/>
                <a:gd name="T98" fmla="*/ 551 w 561"/>
                <a:gd name="T99" fmla="*/ 139 h 330"/>
                <a:gd name="T100" fmla="*/ 561 w 561"/>
                <a:gd name="T101" fmla="*/ 16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1" h="330">
                  <a:moveTo>
                    <a:pt x="561" y="166"/>
                  </a:moveTo>
                  <a:lnTo>
                    <a:pt x="561" y="197"/>
                  </a:lnTo>
                  <a:lnTo>
                    <a:pt x="546" y="209"/>
                  </a:lnTo>
                  <a:lnTo>
                    <a:pt x="549" y="222"/>
                  </a:lnTo>
                  <a:lnTo>
                    <a:pt x="540" y="225"/>
                  </a:lnTo>
                  <a:lnTo>
                    <a:pt x="515" y="225"/>
                  </a:lnTo>
                  <a:lnTo>
                    <a:pt x="506" y="237"/>
                  </a:lnTo>
                  <a:lnTo>
                    <a:pt x="476" y="268"/>
                  </a:lnTo>
                  <a:lnTo>
                    <a:pt x="484" y="287"/>
                  </a:lnTo>
                  <a:lnTo>
                    <a:pt x="497" y="293"/>
                  </a:lnTo>
                  <a:lnTo>
                    <a:pt x="482" y="330"/>
                  </a:lnTo>
                  <a:lnTo>
                    <a:pt x="466" y="324"/>
                  </a:lnTo>
                  <a:lnTo>
                    <a:pt x="456" y="318"/>
                  </a:lnTo>
                  <a:lnTo>
                    <a:pt x="436" y="315"/>
                  </a:lnTo>
                  <a:lnTo>
                    <a:pt x="430" y="312"/>
                  </a:lnTo>
                  <a:lnTo>
                    <a:pt x="419" y="299"/>
                  </a:lnTo>
                  <a:lnTo>
                    <a:pt x="407" y="295"/>
                  </a:lnTo>
                  <a:lnTo>
                    <a:pt x="398" y="289"/>
                  </a:lnTo>
                  <a:lnTo>
                    <a:pt x="380" y="279"/>
                  </a:lnTo>
                  <a:lnTo>
                    <a:pt x="371" y="279"/>
                  </a:lnTo>
                  <a:lnTo>
                    <a:pt x="371" y="268"/>
                  </a:lnTo>
                  <a:lnTo>
                    <a:pt x="362" y="261"/>
                  </a:lnTo>
                  <a:lnTo>
                    <a:pt x="344" y="252"/>
                  </a:lnTo>
                  <a:lnTo>
                    <a:pt x="324" y="246"/>
                  </a:lnTo>
                  <a:lnTo>
                    <a:pt x="301" y="240"/>
                  </a:lnTo>
                  <a:lnTo>
                    <a:pt x="282" y="230"/>
                  </a:lnTo>
                  <a:lnTo>
                    <a:pt x="260" y="222"/>
                  </a:lnTo>
                  <a:lnTo>
                    <a:pt x="243" y="214"/>
                  </a:lnTo>
                  <a:lnTo>
                    <a:pt x="233" y="209"/>
                  </a:lnTo>
                  <a:lnTo>
                    <a:pt x="214" y="201"/>
                  </a:lnTo>
                  <a:lnTo>
                    <a:pt x="196" y="196"/>
                  </a:lnTo>
                  <a:lnTo>
                    <a:pt x="189" y="193"/>
                  </a:lnTo>
                  <a:lnTo>
                    <a:pt x="178" y="194"/>
                  </a:lnTo>
                  <a:lnTo>
                    <a:pt x="166" y="186"/>
                  </a:lnTo>
                  <a:lnTo>
                    <a:pt x="143" y="174"/>
                  </a:lnTo>
                  <a:lnTo>
                    <a:pt x="137" y="166"/>
                  </a:lnTo>
                  <a:lnTo>
                    <a:pt x="137" y="161"/>
                  </a:lnTo>
                  <a:lnTo>
                    <a:pt x="116" y="150"/>
                  </a:lnTo>
                  <a:lnTo>
                    <a:pt x="107" y="150"/>
                  </a:lnTo>
                  <a:lnTo>
                    <a:pt x="101" y="145"/>
                  </a:lnTo>
                  <a:lnTo>
                    <a:pt x="91" y="146"/>
                  </a:lnTo>
                  <a:lnTo>
                    <a:pt x="86" y="138"/>
                  </a:lnTo>
                  <a:lnTo>
                    <a:pt x="62" y="124"/>
                  </a:lnTo>
                  <a:lnTo>
                    <a:pt x="52" y="120"/>
                  </a:lnTo>
                  <a:lnTo>
                    <a:pt x="36" y="112"/>
                  </a:lnTo>
                  <a:lnTo>
                    <a:pt x="12" y="104"/>
                  </a:lnTo>
                  <a:lnTo>
                    <a:pt x="0" y="98"/>
                  </a:lnTo>
                  <a:lnTo>
                    <a:pt x="10" y="73"/>
                  </a:lnTo>
                  <a:lnTo>
                    <a:pt x="45" y="53"/>
                  </a:lnTo>
                  <a:lnTo>
                    <a:pt x="49" y="61"/>
                  </a:lnTo>
                  <a:lnTo>
                    <a:pt x="77" y="67"/>
                  </a:lnTo>
                  <a:lnTo>
                    <a:pt x="77" y="73"/>
                  </a:lnTo>
                  <a:lnTo>
                    <a:pt x="86" y="79"/>
                  </a:lnTo>
                  <a:lnTo>
                    <a:pt x="88" y="91"/>
                  </a:lnTo>
                  <a:lnTo>
                    <a:pt x="98" y="91"/>
                  </a:lnTo>
                  <a:lnTo>
                    <a:pt x="104" y="104"/>
                  </a:lnTo>
                  <a:lnTo>
                    <a:pt x="131" y="100"/>
                  </a:lnTo>
                  <a:lnTo>
                    <a:pt x="131" y="118"/>
                  </a:lnTo>
                  <a:lnTo>
                    <a:pt x="146" y="114"/>
                  </a:lnTo>
                  <a:lnTo>
                    <a:pt x="156" y="98"/>
                  </a:lnTo>
                  <a:lnTo>
                    <a:pt x="178" y="99"/>
                  </a:lnTo>
                  <a:lnTo>
                    <a:pt x="199" y="96"/>
                  </a:lnTo>
                  <a:lnTo>
                    <a:pt x="215" y="88"/>
                  </a:lnTo>
                  <a:lnTo>
                    <a:pt x="220" y="92"/>
                  </a:lnTo>
                  <a:lnTo>
                    <a:pt x="236" y="92"/>
                  </a:lnTo>
                  <a:lnTo>
                    <a:pt x="236" y="79"/>
                  </a:lnTo>
                  <a:lnTo>
                    <a:pt x="243" y="76"/>
                  </a:lnTo>
                  <a:lnTo>
                    <a:pt x="251" y="80"/>
                  </a:lnTo>
                  <a:lnTo>
                    <a:pt x="258" y="69"/>
                  </a:lnTo>
                  <a:lnTo>
                    <a:pt x="270" y="59"/>
                  </a:lnTo>
                  <a:lnTo>
                    <a:pt x="272" y="37"/>
                  </a:lnTo>
                  <a:lnTo>
                    <a:pt x="269" y="25"/>
                  </a:lnTo>
                  <a:lnTo>
                    <a:pt x="278" y="20"/>
                  </a:lnTo>
                  <a:lnTo>
                    <a:pt x="294" y="20"/>
                  </a:lnTo>
                  <a:lnTo>
                    <a:pt x="294" y="10"/>
                  </a:lnTo>
                  <a:lnTo>
                    <a:pt x="306" y="0"/>
                  </a:lnTo>
                  <a:lnTo>
                    <a:pt x="315" y="5"/>
                  </a:lnTo>
                  <a:lnTo>
                    <a:pt x="344" y="5"/>
                  </a:lnTo>
                  <a:lnTo>
                    <a:pt x="350" y="20"/>
                  </a:lnTo>
                  <a:lnTo>
                    <a:pt x="362" y="24"/>
                  </a:lnTo>
                  <a:lnTo>
                    <a:pt x="392" y="17"/>
                  </a:lnTo>
                  <a:lnTo>
                    <a:pt x="399" y="28"/>
                  </a:lnTo>
                  <a:lnTo>
                    <a:pt x="405" y="16"/>
                  </a:lnTo>
                  <a:lnTo>
                    <a:pt x="404" y="2"/>
                  </a:lnTo>
                  <a:lnTo>
                    <a:pt x="416" y="4"/>
                  </a:lnTo>
                  <a:lnTo>
                    <a:pt x="433" y="29"/>
                  </a:lnTo>
                  <a:lnTo>
                    <a:pt x="427" y="33"/>
                  </a:lnTo>
                  <a:lnTo>
                    <a:pt x="429" y="51"/>
                  </a:lnTo>
                  <a:lnTo>
                    <a:pt x="457" y="57"/>
                  </a:lnTo>
                  <a:lnTo>
                    <a:pt x="473" y="52"/>
                  </a:lnTo>
                  <a:lnTo>
                    <a:pt x="475" y="44"/>
                  </a:lnTo>
                  <a:lnTo>
                    <a:pt x="493" y="48"/>
                  </a:lnTo>
                  <a:lnTo>
                    <a:pt x="497" y="59"/>
                  </a:lnTo>
                  <a:lnTo>
                    <a:pt x="508" y="51"/>
                  </a:lnTo>
                  <a:lnTo>
                    <a:pt x="518" y="53"/>
                  </a:lnTo>
                  <a:lnTo>
                    <a:pt x="520" y="72"/>
                  </a:lnTo>
                  <a:lnTo>
                    <a:pt x="537" y="84"/>
                  </a:lnTo>
                  <a:lnTo>
                    <a:pt x="542" y="115"/>
                  </a:lnTo>
                  <a:lnTo>
                    <a:pt x="554" y="127"/>
                  </a:lnTo>
                  <a:lnTo>
                    <a:pt x="551" y="139"/>
                  </a:lnTo>
                  <a:lnTo>
                    <a:pt x="561" y="154"/>
                  </a:lnTo>
                  <a:lnTo>
                    <a:pt x="561" y="16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xmlns="" id="{C4208879-7A55-41CC-9E1D-DE6438CAC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" y="2667"/>
              <a:ext cx="561" cy="330"/>
            </a:xfrm>
            <a:custGeom>
              <a:avLst/>
              <a:gdLst>
                <a:gd name="T0" fmla="*/ 561 w 561"/>
                <a:gd name="T1" fmla="*/ 197 h 330"/>
                <a:gd name="T2" fmla="*/ 549 w 561"/>
                <a:gd name="T3" fmla="*/ 222 h 330"/>
                <a:gd name="T4" fmla="*/ 515 w 561"/>
                <a:gd name="T5" fmla="*/ 225 h 330"/>
                <a:gd name="T6" fmla="*/ 476 w 561"/>
                <a:gd name="T7" fmla="*/ 268 h 330"/>
                <a:gd name="T8" fmla="*/ 497 w 561"/>
                <a:gd name="T9" fmla="*/ 293 h 330"/>
                <a:gd name="T10" fmla="*/ 466 w 561"/>
                <a:gd name="T11" fmla="*/ 324 h 330"/>
                <a:gd name="T12" fmla="*/ 436 w 561"/>
                <a:gd name="T13" fmla="*/ 315 h 330"/>
                <a:gd name="T14" fmla="*/ 419 w 561"/>
                <a:gd name="T15" fmla="*/ 299 h 330"/>
                <a:gd name="T16" fmla="*/ 398 w 561"/>
                <a:gd name="T17" fmla="*/ 289 h 330"/>
                <a:gd name="T18" fmla="*/ 371 w 561"/>
                <a:gd name="T19" fmla="*/ 279 h 330"/>
                <a:gd name="T20" fmla="*/ 362 w 561"/>
                <a:gd name="T21" fmla="*/ 261 h 330"/>
                <a:gd name="T22" fmla="*/ 324 w 561"/>
                <a:gd name="T23" fmla="*/ 246 h 330"/>
                <a:gd name="T24" fmla="*/ 282 w 561"/>
                <a:gd name="T25" fmla="*/ 230 h 330"/>
                <a:gd name="T26" fmla="*/ 243 w 561"/>
                <a:gd name="T27" fmla="*/ 214 h 330"/>
                <a:gd name="T28" fmla="*/ 214 w 561"/>
                <a:gd name="T29" fmla="*/ 201 h 330"/>
                <a:gd name="T30" fmla="*/ 189 w 561"/>
                <a:gd name="T31" fmla="*/ 193 h 330"/>
                <a:gd name="T32" fmla="*/ 166 w 561"/>
                <a:gd name="T33" fmla="*/ 186 h 330"/>
                <a:gd name="T34" fmla="*/ 137 w 561"/>
                <a:gd name="T35" fmla="*/ 166 h 330"/>
                <a:gd name="T36" fmla="*/ 116 w 561"/>
                <a:gd name="T37" fmla="*/ 150 h 330"/>
                <a:gd name="T38" fmla="*/ 101 w 561"/>
                <a:gd name="T39" fmla="*/ 145 h 330"/>
                <a:gd name="T40" fmla="*/ 86 w 561"/>
                <a:gd name="T41" fmla="*/ 138 h 330"/>
                <a:gd name="T42" fmla="*/ 52 w 561"/>
                <a:gd name="T43" fmla="*/ 120 h 330"/>
                <a:gd name="T44" fmla="*/ 12 w 561"/>
                <a:gd name="T45" fmla="*/ 104 h 330"/>
                <a:gd name="T46" fmla="*/ 10 w 561"/>
                <a:gd name="T47" fmla="*/ 73 h 330"/>
                <a:gd name="T48" fmla="*/ 49 w 561"/>
                <a:gd name="T49" fmla="*/ 61 h 330"/>
                <a:gd name="T50" fmla="*/ 77 w 561"/>
                <a:gd name="T51" fmla="*/ 73 h 330"/>
                <a:gd name="T52" fmla="*/ 88 w 561"/>
                <a:gd name="T53" fmla="*/ 91 h 330"/>
                <a:gd name="T54" fmla="*/ 104 w 561"/>
                <a:gd name="T55" fmla="*/ 104 h 330"/>
                <a:gd name="T56" fmla="*/ 131 w 561"/>
                <a:gd name="T57" fmla="*/ 118 h 330"/>
                <a:gd name="T58" fmla="*/ 156 w 561"/>
                <a:gd name="T59" fmla="*/ 98 h 330"/>
                <a:gd name="T60" fmla="*/ 199 w 561"/>
                <a:gd name="T61" fmla="*/ 96 h 330"/>
                <a:gd name="T62" fmla="*/ 220 w 561"/>
                <a:gd name="T63" fmla="*/ 92 h 330"/>
                <a:gd name="T64" fmla="*/ 236 w 561"/>
                <a:gd name="T65" fmla="*/ 79 h 330"/>
                <a:gd name="T66" fmla="*/ 251 w 561"/>
                <a:gd name="T67" fmla="*/ 80 h 330"/>
                <a:gd name="T68" fmla="*/ 270 w 561"/>
                <a:gd name="T69" fmla="*/ 59 h 330"/>
                <a:gd name="T70" fmla="*/ 269 w 561"/>
                <a:gd name="T71" fmla="*/ 25 h 330"/>
                <a:gd name="T72" fmla="*/ 294 w 561"/>
                <a:gd name="T73" fmla="*/ 20 h 330"/>
                <a:gd name="T74" fmla="*/ 306 w 561"/>
                <a:gd name="T75" fmla="*/ 0 h 330"/>
                <a:gd name="T76" fmla="*/ 344 w 561"/>
                <a:gd name="T77" fmla="*/ 5 h 330"/>
                <a:gd name="T78" fmla="*/ 362 w 561"/>
                <a:gd name="T79" fmla="*/ 24 h 330"/>
                <a:gd name="T80" fmla="*/ 399 w 561"/>
                <a:gd name="T81" fmla="*/ 28 h 330"/>
                <a:gd name="T82" fmla="*/ 404 w 561"/>
                <a:gd name="T83" fmla="*/ 2 h 330"/>
                <a:gd name="T84" fmla="*/ 433 w 561"/>
                <a:gd name="T85" fmla="*/ 29 h 330"/>
                <a:gd name="T86" fmla="*/ 429 w 561"/>
                <a:gd name="T87" fmla="*/ 51 h 330"/>
                <a:gd name="T88" fmla="*/ 473 w 561"/>
                <a:gd name="T89" fmla="*/ 52 h 330"/>
                <a:gd name="T90" fmla="*/ 493 w 561"/>
                <a:gd name="T91" fmla="*/ 48 h 330"/>
                <a:gd name="T92" fmla="*/ 508 w 561"/>
                <a:gd name="T93" fmla="*/ 51 h 330"/>
                <a:gd name="T94" fmla="*/ 520 w 561"/>
                <a:gd name="T95" fmla="*/ 72 h 330"/>
                <a:gd name="T96" fmla="*/ 542 w 561"/>
                <a:gd name="T97" fmla="*/ 115 h 330"/>
                <a:gd name="T98" fmla="*/ 551 w 561"/>
                <a:gd name="T99" fmla="*/ 139 h 330"/>
                <a:gd name="T100" fmla="*/ 561 w 561"/>
                <a:gd name="T101" fmla="*/ 16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1" h="330">
                  <a:moveTo>
                    <a:pt x="561" y="166"/>
                  </a:moveTo>
                  <a:lnTo>
                    <a:pt x="561" y="197"/>
                  </a:lnTo>
                  <a:lnTo>
                    <a:pt x="546" y="209"/>
                  </a:lnTo>
                  <a:lnTo>
                    <a:pt x="549" y="222"/>
                  </a:lnTo>
                  <a:lnTo>
                    <a:pt x="540" y="225"/>
                  </a:lnTo>
                  <a:lnTo>
                    <a:pt x="515" y="225"/>
                  </a:lnTo>
                  <a:lnTo>
                    <a:pt x="506" y="237"/>
                  </a:lnTo>
                  <a:lnTo>
                    <a:pt x="476" y="268"/>
                  </a:lnTo>
                  <a:lnTo>
                    <a:pt x="484" y="287"/>
                  </a:lnTo>
                  <a:lnTo>
                    <a:pt x="497" y="293"/>
                  </a:lnTo>
                  <a:lnTo>
                    <a:pt x="482" y="330"/>
                  </a:lnTo>
                  <a:lnTo>
                    <a:pt x="466" y="324"/>
                  </a:lnTo>
                  <a:lnTo>
                    <a:pt x="456" y="318"/>
                  </a:lnTo>
                  <a:lnTo>
                    <a:pt x="436" y="315"/>
                  </a:lnTo>
                  <a:lnTo>
                    <a:pt x="430" y="312"/>
                  </a:lnTo>
                  <a:lnTo>
                    <a:pt x="419" y="299"/>
                  </a:lnTo>
                  <a:lnTo>
                    <a:pt x="407" y="295"/>
                  </a:lnTo>
                  <a:lnTo>
                    <a:pt x="398" y="289"/>
                  </a:lnTo>
                  <a:lnTo>
                    <a:pt x="380" y="279"/>
                  </a:lnTo>
                  <a:lnTo>
                    <a:pt x="371" y="279"/>
                  </a:lnTo>
                  <a:lnTo>
                    <a:pt x="371" y="268"/>
                  </a:lnTo>
                  <a:lnTo>
                    <a:pt x="362" y="261"/>
                  </a:lnTo>
                  <a:lnTo>
                    <a:pt x="344" y="252"/>
                  </a:lnTo>
                  <a:lnTo>
                    <a:pt x="324" y="246"/>
                  </a:lnTo>
                  <a:lnTo>
                    <a:pt x="301" y="240"/>
                  </a:lnTo>
                  <a:lnTo>
                    <a:pt x="282" y="230"/>
                  </a:lnTo>
                  <a:lnTo>
                    <a:pt x="260" y="222"/>
                  </a:lnTo>
                  <a:lnTo>
                    <a:pt x="243" y="214"/>
                  </a:lnTo>
                  <a:lnTo>
                    <a:pt x="233" y="209"/>
                  </a:lnTo>
                  <a:lnTo>
                    <a:pt x="214" y="201"/>
                  </a:lnTo>
                  <a:lnTo>
                    <a:pt x="196" y="196"/>
                  </a:lnTo>
                  <a:lnTo>
                    <a:pt x="189" y="193"/>
                  </a:lnTo>
                  <a:lnTo>
                    <a:pt x="178" y="194"/>
                  </a:lnTo>
                  <a:lnTo>
                    <a:pt x="166" y="186"/>
                  </a:lnTo>
                  <a:lnTo>
                    <a:pt x="143" y="174"/>
                  </a:lnTo>
                  <a:lnTo>
                    <a:pt x="137" y="166"/>
                  </a:lnTo>
                  <a:lnTo>
                    <a:pt x="137" y="161"/>
                  </a:lnTo>
                  <a:lnTo>
                    <a:pt x="116" y="150"/>
                  </a:lnTo>
                  <a:lnTo>
                    <a:pt x="107" y="150"/>
                  </a:lnTo>
                  <a:lnTo>
                    <a:pt x="101" y="145"/>
                  </a:lnTo>
                  <a:lnTo>
                    <a:pt x="91" y="146"/>
                  </a:lnTo>
                  <a:lnTo>
                    <a:pt x="86" y="138"/>
                  </a:lnTo>
                  <a:lnTo>
                    <a:pt x="62" y="124"/>
                  </a:lnTo>
                  <a:lnTo>
                    <a:pt x="52" y="120"/>
                  </a:lnTo>
                  <a:lnTo>
                    <a:pt x="36" y="112"/>
                  </a:lnTo>
                  <a:lnTo>
                    <a:pt x="12" y="104"/>
                  </a:lnTo>
                  <a:lnTo>
                    <a:pt x="0" y="98"/>
                  </a:lnTo>
                  <a:lnTo>
                    <a:pt x="10" y="73"/>
                  </a:lnTo>
                  <a:lnTo>
                    <a:pt x="45" y="53"/>
                  </a:lnTo>
                  <a:lnTo>
                    <a:pt x="49" y="61"/>
                  </a:lnTo>
                  <a:lnTo>
                    <a:pt x="77" y="67"/>
                  </a:lnTo>
                  <a:lnTo>
                    <a:pt x="77" y="73"/>
                  </a:lnTo>
                  <a:lnTo>
                    <a:pt x="86" y="79"/>
                  </a:lnTo>
                  <a:lnTo>
                    <a:pt x="88" y="91"/>
                  </a:lnTo>
                  <a:lnTo>
                    <a:pt x="98" y="91"/>
                  </a:lnTo>
                  <a:lnTo>
                    <a:pt x="104" y="104"/>
                  </a:lnTo>
                  <a:lnTo>
                    <a:pt x="131" y="100"/>
                  </a:lnTo>
                  <a:lnTo>
                    <a:pt x="131" y="118"/>
                  </a:lnTo>
                  <a:lnTo>
                    <a:pt x="146" y="114"/>
                  </a:lnTo>
                  <a:lnTo>
                    <a:pt x="156" y="98"/>
                  </a:lnTo>
                  <a:lnTo>
                    <a:pt x="178" y="99"/>
                  </a:lnTo>
                  <a:lnTo>
                    <a:pt x="199" y="96"/>
                  </a:lnTo>
                  <a:lnTo>
                    <a:pt x="215" y="88"/>
                  </a:lnTo>
                  <a:lnTo>
                    <a:pt x="220" y="92"/>
                  </a:lnTo>
                  <a:lnTo>
                    <a:pt x="236" y="92"/>
                  </a:lnTo>
                  <a:lnTo>
                    <a:pt x="236" y="79"/>
                  </a:lnTo>
                  <a:lnTo>
                    <a:pt x="243" y="76"/>
                  </a:lnTo>
                  <a:lnTo>
                    <a:pt x="251" y="80"/>
                  </a:lnTo>
                  <a:lnTo>
                    <a:pt x="258" y="69"/>
                  </a:lnTo>
                  <a:lnTo>
                    <a:pt x="270" y="59"/>
                  </a:lnTo>
                  <a:lnTo>
                    <a:pt x="272" y="37"/>
                  </a:lnTo>
                  <a:lnTo>
                    <a:pt x="269" y="25"/>
                  </a:lnTo>
                  <a:lnTo>
                    <a:pt x="278" y="20"/>
                  </a:lnTo>
                  <a:lnTo>
                    <a:pt x="294" y="20"/>
                  </a:lnTo>
                  <a:lnTo>
                    <a:pt x="294" y="10"/>
                  </a:lnTo>
                  <a:lnTo>
                    <a:pt x="306" y="0"/>
                  </a:lnTo>
                  <a:lnTo>
                    <a:pt x="315" y="5"/>
                  </a:lnTo>
                  <a:lnTo>
                    <a:pt x="344" y="5"/>
                  </a:lnTo>
                  <a:lnTo>
                    <a:pt x="350" y="20"/>
                  </a:lnTo>
                  <a:lnTo>
                    <a:pt x="362" y="24"/>
                  </a:lnTo>
                  <a:lnTo>
                    <a:pt x="392" y="17"/>
                  </a:lnTo>
                  <a:lnTo>
                    <a:pt x="399" y="28"/>
                  </a:lnTo>
                  <a:lnTo>
                    <a:pt x="405" y="16"/>
                  </a:lnTo>
                  <a:lnTo>
                    <a:pt x="404" y="2"/>
                  </a:lnTo>
                  <a:lnTo>
                    <a:pt x="416" y="4"/>
                  </a:lnTo>
                  <a:lnTo>
                    <a:pt x="433" y="29"/>
                  </a:lnTo>
                  <a:lnTo>
                    <a:pt x="427" y="33"/>
                  </a:lnTo>
                  <a:lnTo>
                    <a:pt x="429" y="51"/>
                  </a:lnTo>
                  <a:lnTo>
                    <a:pt x="457" y="57"/>
                  </a:lnTo>
                  <a:lnTo>
                    <a:pt x="473" y="52"/>
                  </a:lnTo>
                  <a:lnTo>
                    <a:pt x="475" y="44"/>
                  </a:lnTo>
                  <a:lnTo>
                    <a:pt x="493" y="48"/>
                  </a:lnTo>
                  <a:lnTo>
                    <a:pt x="497" y="59"/>
                  </a:lnTo>
                  <a:lnTo>
                    <a:pt x="508" y="51"/>
                  </a:lnTo>
                  <a:lnTo>
                    <a:pt x="518" y="53"/>
                  </a:lnTo>
                  <a:lnTo>
                    <a:pt x="520" y="72"/>
                  </a:lnTo>
                  <a:lnTo>
                    <a:pt x="537" y="84"/>
                  </a:lnTo>
                  <a:lnTo>
                    <a:pt x="542" y="115"/>
                  </a:lnTo>
                  <a:lnTo>
                    <a:pt x="554" y="127"/>
                  </a:lnTo>
                  <a:lnTo>
                    <a:pt x="551" y="139"/>
                  </a:lnTo>
                  <a:lnTo>
                    <a:pt x="561" y="154"/>
                  </a:lnTo>
                  <a:lnTo>
                    <a:pt x="561" y="166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xmlns="" id="{4E6CB2C5-D941-4B6C-9AE0-A614F1216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" y="2833"/>
              <a:ext cx="193" cy="220"/>
            </a:xfrm>
            <a:custGeom>
              <a:avLst/>
              <a:gdLst>
                <a:gd name="T0" fmla="*/ 172 w 193"/>
                <a:gd name="T1" fmla="*/ 114 h 220"/>
                <a:gd name="T2" fmla="*/ 160 w 193"/>
                <a:gd name="T3" fmla="*/ 117 h 220"/>
                <a:gd name="T4" fmla="*/ 154 w 193"/>
                <a:gd name="T5" fmla="*/ 105 h 220"/>
                <a:gd name="T6" fmla="*/ 138 w 193"/>
                <a:gd name="T7" fmla="*/ 103 h 220"/>
                <a:gd name="T8" fmla="*/ 132 w 193"/>
                <a:gd name="T9" fmla="*/ 113 h 220"/>
                <a:gd name="T10" fmla="*/ 135 w 193"/>
                <a:gd name="T11" fmla="*/ 129 h 220"/>
                <a:gd name="T12" fmla="*/ 119 w 193"/>
                <a:gd name="T13" fmla="*/ 150 h 220"/>
                <a:gd name="T14" fmla="*/ 105 w 193"/>
                <a:gd name="T15" fmla="*/ 154 h 220"/>
                <a:gd name="T16" fmla="*/ 90 w 193"/>
                <a:gd name="T17" fmla="*/ 180 h 220"/>
                <a:gd name="T18" fmla="*/ 79 w 193"/>
                <a:gd name="T19" fmla="*/ 190 h 220"/>
                <a:gd name="T20" fmla="*/ 77 w 193"/>
                <a:gd name="T21" fmla="*/ 198 h 220"/>
                <a:gd name="T22" fmla="*/ 64 w 193"/>
                <a:gd name="T23" fmla="*/ 202 h 220"/>
                <a:gd name="T24" fmla="*/ 49 w 193"/>
                <a:gd name="T25" fmla="*/ 212 h 220"/>
                <a:gd name="T26" fmla="*/ 38 w 193"/>
                <a:gd name="T27" fmla="*/ 220 h 220"/>
                <a:gd name="T28" fmla="*/ 18 w 193"/>
                <a:gd name="T29" fmla="*/ 209 h 220"/>
                <a:gd name="T30" fmla="*/ 16 w 193"/>
                <a:gd name="T31" fmla="*/ 188 h 220"/>
                <a:gd name="T32" fmla="*/ 12 w 193"/>
                <a:gd name="T33" fmla="*/ 173 h 220"/>
                <a:gd name="T34" fmla="*/ 6 w 193"/>
                <a:gd name="T35" fmla="*/ 164 h 220"/>
                <a:gd name="T36" fmla="*/ 21 w 193"/>
                <a:gd name="T37" fmla="*/ 127 h 220"/>
                <a:gd name="T38" fmla="*/ 7 w 193"/>
                <a:gd name="T39" fmla="*/ 121 h 220"/>
                <a:gd name="T40" fmla="*/ 0 w 193"/>
                <a:gd name="T41" fmla="*/ 102 h 220"/>
                <a:gd name="T42" fmla="*/ 30 w 193"/>
                <a:gd name="T43" fmla="*/ 71 h 220"/>
                <a:gd name="T44" fmla="*/ 38 w 193"/>
                <a:gd name="T45" fmla="*/ 59 h 220"/>
                <a:gd name="T46" fmla="*/ 64 w 193"/>
                <a:gd name="T47" fmla="*/ 59 h 220"/>
                <a:gd name="T48" fmla="*/ 73 w 193"/>
                <a:gd name="T49" fmla="*/ 56 h 220"/>
                <a:gd name="T50" fmla="*/ 70 w 193"/>
                <a:gd name="T51" fmla="*/ 43 h 220"/>
                <a:gd name="T52" fmla="*/ 84 w 193"/>
                <a:gd name="T53" fmla="*/ 31 h 220"/>
                <a:gd name="T54" fmla="*/ 84 w 193"/>
                <a:gd name="T55" fmla="*/ 0 h 220"/>
                <a:gd name="T56" fmla="*/ 111 w 193"/>
                <a:gd name="T57" fmla="*/ 11 h 220"/>
                <a:gd name="T58" fmla="*/ 123 w 193"/>
                <a:gd name="T59" fmla="*/ 3 h 220"/>
                <a:gd name="T60" fmla="*/ 142 w 193"/>
                <a:gd name="T61" fmla="*/ 7 h 220"/>
                <a:gd name="T62" fmla="*/ 142 w 193"/>
                <a:gd name="T63" fmla="*/ 24 h 220"/>
                <a:gd name="T64" fmla="*/ 151 w 193"/>
                <a:gd name="T65" fmla="*/ 30 h 220"/>
                <a:gd name="T66" fmla="*/ 153 w 193"/>
                <a:gd name="T67" fmla="*/ 63 h 220"/>
                <a:gd name="T68" fmla="*/ 169 w 193"/>
                <a:gd name="T69" fmla="*/ 63 h 220"/>
                <a:gd name="T70" fmla="*/ 178 w 193"/>
                <a:gd name="T71" fmla="*/ 79 h 220"/>
                <a:gd name="T72" fmla="*/ 193 w 193"/>
                <a:gd name="T73" fmla="*/ 86 h 220"/>
                <a:gd name="T74" fmla="*/ 186 w 193"/>
                <a:gd name="T75" fmla="*/ 97 h 220"/>
                <a:gd name="T76" fmla="*/ 172 w 193"/>
                <a:gd name="T77" fmla="*/ 101 h 220"/>
                <a:gd name="T78" fmla="*/ 172 w 193"/>
                <a:gd name="T79" fmla="*/ 11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3" h="220">
                  <a:moveTo>
                    <a:pt x="172" y="114"/>
                  </a:moveTo>
                  <a:lnTo>
                    <a:pt x="160" y="117"/>
                  </a:lnTo>
                  <a:lnTo>
                    <a:pt x="154" y="105"/>
                  </a:lnTo>
                  <a:lnTo>
                    <a:pt x="138" y="103"/>
                  </a:lnTo>
                  <a:lnTo>
                    <a:pt x="132" y="113"/>
                  </a:lnTo>
                  <a:lnTo>
                    <a:pt x="135" y="129"/>
                  </a:lnTo>
                  <a:lnTo>
                    <a:pt x="119" y="150"/>
                  </a:lnTo>
                  <a:lnTo>
                    <a:pt x="105" y="154"/>
                  </a:lnTo>
                  <a:lnTo>
                    <a:pt x="90" y="180"/>
                  </a:lnTo>
                  <a:lnTo>
                    <a:pt x="79" y="190"/>
                  </a:lnTo>
                  <a:lnTo>
                    <a:pt x="77" y="198"/>
                  </a:lnTo>
                  <a:lnTo>
                    <a:pt x="64" y="202"/>
                  </a:lnTo>
                  <a:lnTo>
                    <a:pt x="49" y="212"/>
                  </a:lnTo>
                  <a:lnTo>
                    <a:pt x="38" y="220"/>
                  </a:lnTo>
                  <a:lnTo>
                    <a:pt x="18" y="209"/>
                  </a:lnTo>
                  <a:lnTo>
                    <a:pt x="16" y="188"/>
                  </a:lnTo>
                  <a:lnTo>
                    <a:pt x="12" y="173"/>
                  </a:lnTo>
                  <a:lnTo>
                    <a:pt x="6" y="164"/>
                  </a:lnTo>
                  <a:lnTo>
                    <a:pt x="21" y="127"/>
                  </a:lnTo>
                  <a:lnTo>
                    <a:pt x="7" y="121"/>
                  </a:lnTo>
                  <a:lnTo>
                    <a:pt x="0" y="102"/>
                  </a:lnTo>
                  <a:lnTo>
                    <a:pt x="30" y="71"/>
                  </a:lnTo>
                  <a:lnTo>
                    <a:pt x="38" y="59"/>
                  </a:lnTo>
                  <a:lnTo>
                    <a:pt x="64" y="59"/>
                  </a:lnTo>
                  <a:lnTo>
                    <a:pt x="73" y="56"/>
                  </a:lnTo>
                  <a:lnTo>
                    <a:pt x="70" y="43"/>
                  </a:lnTo>
                  <a:lnTo>
                    <a:pt x="84" y="31"/>
                  </a:lnTo>
                  <a:lnTo>
                    <a:pt x="84" y="0"/>
                  </a:lnTo>
                  <a:lnTo>
                    <a:pt x="111" y="11"/>
                  </a:lnTo>
                  <a:lnTo>
                    <a:pt x="123" y="3"/>
                  </a:lnTo>
                  <a:lnTo>
                    <a:pt x="142" y="7"/>
                  </a:lnTo>
                  <a:lnTo>
                    <a:pt x="142" y="24"/>
                  </a:lnTo>
                  <a:lnTo>
                    <a:pt x="151" y="30"/>
                  </a:lnTo>
                  <a:lnTo>
                    <a:pt x="153" y="63"/>
                  </a:lnTo>
                  <a:lnTo>
                    <a:pt x="169" y="63"/>
                  </a:lnTo>
                  <a:lnTo>
                    <a:pt x="178" y="79"/>
                  </a:lnTo>
                  <a:lnTo>
                    <a:pt x="193" y="86"/>
                  </a:lnTo>
                  <a:lnTo>
                    <a:pt x="186" y="97"/>
                  </a:lnTo>
                  <a:lnTo>
                    <a:pt x="172" y="101"/>
                  </a:lnTo>
                  <a:lnTo>
                    <a:pt x="172" y="114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50">
              <a:extLst>
                <a:ext uri="{FF2B5EF4-FFF2-40B4-BE49-F238E27FC236}">
                  <a16:creationId xmlns:a16="http://schemas.microsoft.com/office/drawing/2014/main" xmlns="" id="{DCAB57E3-04F1-483D-ADDF-CB911F698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" y="2833"/>
              <a:ext cx="193" cy="220"/>
            </a:xfrm>
            <a:custGeom>
              <a:avLst/>
              <a:gdLst>
                <a:gd name="T0" fmla="*/ 172 w 193"/>
                <a:gd name="T1" fmla="*/ 114 h 220"/>
                <a:gd name="T2" fmla="*/ 160 w 193"/>
                <a:gd name="T3" fmla="*/ 117 h 220"/>
                <a:gd name="T4" fmla="*/ 154 w 193"/>
                <a:gd name="T5" fmla="*/ 105 h 220"/>
                <a:gd name="T6" fmla="*/ 138 w 193"/>
                <a:gd name="T7" fmla="*/ 103 h 220"/>
                <a:gd name="T8" fmla="*/ 132 w 193"/>
                <a:gd name="T9" fmla="*/ 113 h 220"/>
                <a:gd name="T10" fmla="*/ 135 w 193"/>
                <a:gd name="T11" fmla="*/ 129 h 220"/>
                <a:gd name="T12" fmla="*/ 119 w 193"/>
                <a:gd name="T13" fmla="*/ 150 h 220"/>
                <a:gd name="T14" fmla="*/ 105 w 193"/>
                <a:gd name="T15" fmla="*/ 154 h 220"/>
                <a:gd name="T16" fmla="*/ 90 w 193"/>
                <a:gd name="T17" fmla="*/ 180 h 220"/>
                <a:gd name="T18" fmla="*/ 79 w 193"/>
                <a:gd name="T19" fmla="*/ 190 h 220"/>
                <a:gd name="T20" fmla="*/ 77 w 193"/>
                <a:gd name="T21" fmla="*/ 198 h 220"/>
                <a:gd name="T22" fmla="*/ 64 w 193"/>
                <a:gd name="T23" fmla="*/ 202 h 220"/>
                <a:gd name="T24" fmla="*/ 49 w 193"/>
                <a:gd name="T25" fmla="*/ 212 h 220"/>
                <a:gd name="T26" fmla="*/ 38 w 193"/>
                <a:gd name="T27" fmla="*/ 220 h 220"/>
                <a:gd name="T28" fmla="*/ 18 w 193"/>
                <a:gd name="T29" fmla="*/ 209 h 220"/>
                <a:gd name="T30" fmla="*/ 16 w 193"/>
                <a:gd name="T31" fmla="*/ 188 h 220"/>
                <a:gd name="T32" fmla="*/ 12 w 193"/>
                <a:gd name="T33" fmla="*/ 173 h 220"/>
                <a:gd name="T34" fmla="*/ 6 w 193"/>
                <a:gd name="T35" fmla="*/ 164 h 220"/>
                <a:gd name="T36" fmla="*/ 21 w 193"/>
                <a:gd name="T37" fmla="*/ 127 h 220"/>
                <a:gd name="T38" fmla="*/ 7 w 193"/>
                <a:gd name="T39" fmla="*/ 121 h 220"/>
                <a:gd name="T40" fmla="*/ 0 w 193"/>
                <a:gd name="T41" fmla="*/ 102 h 220"/>
                <a:gd name="T42" fmla="*/ 30 w 193"/>
                <a:gd name="T43" fmla="*/ 71 h 220"/>
                <a:gd name="T44" fmla="*/ 38 w 193"/>
                <a:gd name="T45" fmla="*/ 59 h 220"/>
                <a:gd name="T46" fmla="*/ 64 w 193"/>
                <a:gd name="T47" fmla="*/ 59 h 220"/>
                <a:gd name="T48" fmla="*/ 73 w 193"/>
                <a:gd name="T49" fmla="*/ 56 h 220"/>
                <a:gd name="T50" fmla="*/ 70 w 193"/>
                <a:gd name="T51" fmla="*/ 43 h 220"/>
                <a:gd name="T52" fmla="*/ 84 w 193"/>
                <a:gd name="T53" fmla="*/ 31 h 220"/>
                <a:gd name="T54" fmla="*/ 84 w 193"/>
                <a:gd name="T55" fmla="*/ 0 h 220"/>
                <a:gd name="T56" fmla="*/ 111 w 193"/>
                <a:gd name="T57" fmla="*/ 11 h 220"/>
                <a:gd name="T58" fmla="*/ 123 w 193"/>
                <a:gd name="T59" fmla="*/ 3 h 220"/>
                <a:gd name="T60" fmla="*/ 142 w 193"/>
                <a:gd name="T61" fmla="*/ 7 h 220"/>
                <a:gd name="T62" fmla="*/ 142 w 193"/>
                <a:gd name="T63" fmla="*/ 24 h 220"/>
                <a:gd name="T64" fmla="*/ 151 w 193"/>
                <a:gd name="T65" fmla="*/ 30 h 220"/>
                <a:gd name="T66" fmla="*/ 153 w 193"/>
                <a:gd name="T67" fmla="*/ 63 h 220"/>
                <a:gd name="T68" fmla="*/ 169 w 193"/>
                <a:gd name="T69" fmla="*/ 63 h 220"/>
                <a:gd name="T70" fmla="*/ 178 w 193"/>
                <a:gd name="T71" fmla="*/ 79 h 220"/>
                <a:gd name="T72" fmla="*/ 193 w 193"/>
                <a:gd name="T73" fmla="*/ 86 h 220"/>
                <a:gd name="T74" fmla="*/ 186 w 193"/>
                <a:gd name="T75" fmla="*/ 97 h 220"/>
                <a:gd name="T76" fmla="*/ 172 w 193"/>
                <a:gd name="T77" fmla="*/ 101 h 220"/>
                <a:gd name="T78" fmla="*/ 172 w 193"/>
                <a:gd name="T79" fmla="*/ 11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3" h="220">
                  <a:moveTo>
                    <a:pt x="172" y="114"/>
                  </a:moveTo>
                  <a:lnTo>
                    <a:pt x="160" y="117"/>
                  </a:lnTo>
                  <a:lnTo>
                    <a:pt x="154" y="105"/>
                  </a:lnTo>
                  <a:lnTo>
                    <a:pt x="138" y="103"/>
                  </a:lnTo>
                  <a:lnTo>
                    <a:pt x="132" y="113"/>
                  </a:lnTo>
                  <a:lnTo>
                    <a:pt x="135" y="129"/>
                  </a:lnTo>
                  <a:lnTo>
                    <a:pt x="119" y="150"/>
                  </a:lnTo>
                  <a:lnTo>
                    <a:pt x="105" y="154"/>
                  </a:lnTo>
                  <a:lnTo>
                    <a:pt x="90" y="180"/>
                  </a:lnTo>
                  <a:lnTo>
                    <a:pt x="79" y="190"/>
                  </a:lnTo>
                  <a:lnTo>
                    <a:pt x="77" y="198"/>
                  </a:lnTo>
                  <a:lnTo>
                    <a:pt x="64" y="202"/>
                  </a:lnTo>
                  <a:lnTo>
                    <a:pt x="49" y="212"/>
                  </a:lnTo>
                  <a:lnTo>
                    <a:pt x="38" y="220"/>
                  </a:lnTo>
                  <a:lnTo>
                    <a:pt x="18" y="209"/>
                  </a:lnTo>
                  <a:lnTo>
                    <a:pt x="16" y="188"/>
                  </a:lnTo>
                  <a:lnTo>
                    <a:pt x="12" y="173"/>
                  </a:lnTo>
                  <a:lnTo>
                    <a:pt x="6" y="164"/>
                  </a:lnTo>
                  <a:lnTo>
                    <a:pt x="21" y="127"/>
                  </a:lnTo>
                  <a:lnTo>
                    <a:pt x="7" y="121"/>
                  </a:lnTo>
                  <a:lnTo>
                    <a:pt x="0" y="102"/>
                  </a:lnTo>
                  <a:lnTo>
                    <a:pt x="30" y="71"/>
                  </a:lnTo>
                  <a:lnTo>
                    <a:pt x="38" y="59"/>
                  </a:lnTo>
                  <a:lnTo>
                    <a:pt x="64" y="59"/>
                  </a:lnTo>
                  <a:lnTo>
                    <a:pt x="73" y="56"/>
                  </a:lnTo>
                  <a:lnTo>
                    <a:pt x="70" y="43"/>
                  </a:lnTo>
                  <a:lnTo>
                    <a:pt x="84" y="31"/>
                  </a:lnTo>
                  <a:lnTo>
                    <a:pt x="84" y="0"/>
                  </a:lnTo>
                  <a:lnTo>
                    <a:pt x="111" y="11"/>
                  </a:lnTo>
                  <a:lnTo>
                    <a:pt x="123" y="3"/>
                  </a:lnTo>
                  <a:lnTo>
                    <a:pt x="142" y="7"/>
                  </a:lnTo>
                  <a:lnTo>
                    <a:pt x="142" y="24"/>
                  </a:lnTo>
                  <a:lnTo>
                    <a:pt x="151" y="30"/>
                  </a:lnTo>
                  <a:lnTo>
                    <a:pt x="153" y="63"/>
                  </a:lnTo>
                  <a:lnTo>
                    <a:pt x="169" y="63"/>
                  </a:lnTo>
                  <a:lnTo>
                    <a:pt x="178" y="79"/>
                  </a:lnTo>
                  <a:lnTo>
                    <a:pt x="193" y="86"/>
                  </a:lnTo>
                  <a:lnTo>
                    <a:pt x="186" y="97"/>
                  </a:lnTo>
                  <a:lnTo>
                    <a:pt x="172" y="101"/>
                  </a:lnTo>
                  <a:lnTo>
                    <a:pt x="172" y="114"/>
                  </a:lnTo>
                  <a:close/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51">
              <a:extLst>
                <a:ext uri="{FF2B5EF4-FFF2-40B4-BE49-F238E27FC236}">
                  <a16:creationId xmlns:a16="http://schemas.microsoft.com/office/drawing/2014/main" xmlns="" id="{B97D0E8F-8042-476A-9ECC-746AD95DA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" y="2937"/>
              <a:ext cx="223" cy="183"/>
            </a:xfrm>
            <a:custGeom>
              <a:avLst/>
              <a:gdLst>
                <a:gd name="T0" fmla="*/ 204 w 223"/>
                <a:gd name="T1" fmla="*/ 58 h 183"/>
                <a:gd name="T2" fmla="*/ 223 w 223"/>
                <a:gd name="T3" fmla="*/ 71 h 183"/>
                <a:gd name="T4" fmla="*/ 223 w 223"/>
                <a:gd name="T5" fmla="*/ 84 h 183"/>
                <a:gd name="T6" fmla="*/ 204 w 223"/>
                <a:gd name="T7" fmla="*/ 100 h 183"/>
                <a:gd name="T8" fmla="*/ 183 w 223"/>
                <a:gd name="T9" fmla="*/ 100 h 183"/>
                <a:gd name="T10" fmla="*/ 175 w 223"/>
                <a:gd name="T11" fmla="*/ 107 h 183"/>
                <a:gd name="T12" fmla="*/ 183 w 223"/>
                <a:gd name="T13" fmla="*/ 119 h 183"/>
                <a:gd name="T14" fmla="*/ 187 w 223"/>
                <a:gd name="T15" fmla="*/ 146 h 183"/>
                <a:gd name="T16" fmla="*/ 175 w 223"/>
                <a:gd name="T17" fmla="*/ 163 h 183"/>
                <a:gd name="T18" fmla="*/ 159 w 223"/>
                <a:gd name="T19" fmla="*/ 178 h 183"/>
                <a:gd name="T20" fmla="*/ 147 w 223"/>
                <a:gd name="T21" fmla="*/ 178 h 183"/>
                <a:gd name="T22" fmla="*/ 138 w 223"/>
                <a:gd name="T23" fmla="*/ 183 h 183"/>
                <a:gd name="T24" fmla="*/ 103 w 223"/>
                <a:gd name="T25" fmla="*/ 183 h 183"/>
                <a:gd name="T26" fmla="*/ 88 w 223"/>
                <a:gd name="T27" fmla="*/ 174 h 183"/>
                <a:gd name="T28" fmla="*/ 73 w 223"/>
                <a:gd name="T29" fmla="*/ 168 h 183"/>
                <a:gd name="T30" fmla="*/ 63 w 223"/>
                <a:gd name="T31" fmla="*/ 159 h 183"/>
                <a:gd name="T32" fmla="*/ 46 w 223"/>
                <a:gd name="T33" fmla="*/ 147 h 183"/>
                <a:gd name="T34" fmla="*/ 39 w 223"/>
                <a:gd name="T35" fmla="*/ 143 h 183"/>
                <a:gd name="T36" fmla="*/ 32 w 223"/>
                <a:gd name="T37" fmla="*/ 132 h 183"/>
                <a:gd name="T38" fmla="*/ 24 w 223"/>
                <a:gd name="T39" fmla="*/ 129 h 183"/>
                <a:gd name="T40" fmla="*/ 17 w 223"/>
                <a:gd name="T41" fmla="*/ 127 h 183"/>
                <a:gd name="T42" fmla="*/ 6 w 223"/>
                <a:gd name="T43" fmla="*/ 120 h 183"/>
                <a:gd name="T44" fmla="*/ 0 w 223"/>
                <a:gd name="T45" fmla="*/ 116 h 183"/>
                <a:gd name="T46" fmla="*/ 26 w 223"/>
                <a:gd name="T47" fmla="*/ 99 h 183"/>
                <a:gd name="T48" fmla="*/ 39 w 223"/>
                <a:gd name="T49" fmla="*/ 95 h 183"/>
                <a:gd name="T50" fmla="*/ 40 w 223"/>
                <a:gd name="T51" fmla="*/ 87 h 183"/>
                <a:gd name="T52" fmla="*/ 52 w 223"/>
                <a:gd name="T53" fmla="*/ 76 h 183"/>
                <a:gd name="T54" fmla="*/ 67 w 223"/>
                <a:gd name="T55" fmla="*/ 50 h 183"/>
                <a:gd name="T56" fmla="*/ 80 w 223"/>
                <a:gd name="T57" fmla="*/ 46 h 183"/>
                <a:gd name="T58" fmla="*/ 97 w 223"/>
                <a:gd name="T59" fmla="*/ 25 h 183"/>
                <a:gd name="T60" fmla="*/ 94 w 223"/>
                <a:gd name="T61" fmla="*/ 9 h 183"/>
                <a:gd name="T62" fmla="*/ 100 w 223"/>
                <a:gd name="T63" fmla="*/ 0 h 183"/>
                <a:gd name="T64" fmla="*/ 116 w 223"/>
                <a:gd name="T65" fmla="*/ 1 h 183"/>
                <a:gd name="T66" fmla="*/ 122 w 223"/>
                <a:gd name="T67" fmla="*/ 13 h 183"/>
                <a:gd name="T68" fmla="*/ 134 w 223"/>
                <a:gd name="T69" fmla="*/ 10 h 183"/>
                <a:gd name="T70" fmla="*/ 159 w 223"/>
                <a:gd name="T71" fmla="*/ 41 h 183"/>
                <a:gd name="T72" fmla="*/ 204 w 223"/>
                <a:gd name="T73" fmla="*/ 5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83">
                  <a:moveTo>
                    <a:pt x="204" y="58"/>
                  </a:moveTo>
                  <a:lnTo>
                    <a:pt x="223" y="71"/>
                  </a:lnTo>
                  <a:lnTo>
                    <a:pt x="223" y="84"/>
                  </a:lnTo>
                  <a:lnTo>
                    <a:pt x="204" y="100"/>
                  </a:lnTo>
                  <a:lnTo>
                    <a:pt x="183" y="100"/>
                  </a:lnTo>
                  <a:lnTo>
                    <a:pt x="175" y="107"/>
                  </a:lnTo>
                  <a:lnTo>
                    <a:pt x="183" y="119"/>
                  </a:lnTo>
                  <a:lnTo>
                    <a:pt x="187" y="146"/>
                  </a:lnTo>
                  <a:lnTo>
                    <a:pt x="175" y="163"/>
                  </a:lnTo>
                  <a:lnTo>
                    <a:pt x="159" y="178"/>
                  </a:lnTo>
                  <a:lnTo>
                    <a:pt x="147" y="178"/>
                  </a:lnTo>
                  <a:lnTo>
                    <a:pt x="138" y="183"/>
                  </a:lnTo>
                  <a:lnTo>
                    <a:pt x="103" y="183"/>
                  </a:lnTo>
                  <a:lnTo>
                    <a:pt x="88" y="174"/>
                  </a:lnTo>
                  <a:lnTo>
                    <a:pt x="73" y="168"/>
                  </a:lnTo>
                  <a:lnTo>
                    <a:pt x="63" y="159"/>
                  </a:lnTo>
                  <a:lnTo>
                    <a:pt x="46" y="147"/>
                  </a:lnTo>
                  <a:lnTo>
                    <a:pt x="39" y="143"/>
                  </a:lnTo>
                  <a:lnTo>
                    <a:pt x="32" y="132"/>
                  </a:lnTo>
                  <a:lnTo>
                    <a:pt x="24" y="129"/>
                  </a:lnTo>
                  <a:lnTo>
                    <a:pt x="17" y="127"/>
                  </a:lnTo>
                  <a:lnTo>
                    <a:pt x="6" y="120"/>
                  </a:lnTo>
                  <a:lnTo>
                    <a:pt x="0" y="116"/>
                  </a:lnTo>
                  <a:lnTo>
                    <a:pt x="26" y="99"/>
                  </a:lnTo>
                  <a:lnTo>
                    <a:pt x="39" y="95"/>
                  </a:lnTo>
                  <a:lnTo>
                    <a:pt x="40" y="87"/>
                  </a:lnTo>
                  <a:lnTo>
                    <a:pt x="52" y="76"/>
                  </a:lnTo>
                  <a:lnTo>
                    <a:pt x="67" y="50"/>
                  </a:lnTo>
                  <a:lnTo>
                    <a:pt x="80" y="46"/>
                  </a:lnTo>
                  <a:lnTo>
                    <a:pt x="97" y="25"/>
                  </a:lnTo>
                  <a:lnTo>
                    <a:pt x="94" y="9"/>
                  </a:lnTo>
                  <a:lnTo>
                    <a:pt x="100" y="0"/>
                  </a:lnTo>
                  <a:lnTo>
                    <a:pt x="116" y="1"/>
                  </a:lnTo>
                  <a:lnTo>
                    <a:pt x="122" y="13"/>
                  </a:lnTo>
                  <a:lnTo>
                    <a:pt x="134" y="10"/>
                  </a:lnTo>
                  <a:lnTo>
                    <a:pt x="159" y="41"/>
                  </a:lnTo>
                  <a:lnTo>
                    <a:pt x="204" y="58"/>
                  </a:lnTo>
                  <a:close/>
                </a:path>
              </a:pathLst>
            </a:custGeom>
            <a:solidFill>
              <a:srgbClr val="00A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52">
              <a:extLst>
                <a:ext uri="{FF2B5EF4-FFF2-40B4-BE49-F238E27FC236}">
                  <a16:creationId xmlns:a16="http://schemas.microsoft.com/office/drawing/2014/main" xmlns="" id="{363D16CD-D075-4BD9-A0AB-F98BF9FF9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" y="2937"/>
              <a:ext cx="223" cy="183"/>
            </a:xfrm>
            <a:custGeom>
              <a:avLst/>
              <a:gdLst>
                <a:gd name="T0" fmla="*/ 204 w 223"/>
                <a:gd name="T1" fmla="*/ 58 h 183"/>
                <a:gd name="T2" fmla="*/ 223 w 223"/>
                <a:gd name="T3" fmla="*/ 71 h 183"/>
                <a:gd name="T4" fmla="*/ 223 w 223"/>
                <a:gd name="T5" fmla="*/ 84 h 183"/>
                <a:gd name="T6" fmla="*/ 204 w 223"/>
                <a:gd name="T7" fmla="*/ 100 h 183"/>
                <a:gd name="T8" fmla="*/ 183 w 223"/>
                <a:gd name="T9" fmla="*/ 100 h 183"/>
                <a:gd name="T10" fmla="*/ 175 w 223"/>
                <a:gd name="T11" fmla="*/ 107 h 183"/>
                <a:gd name="T12" fmla="*/ 183 w 223"/>
                <a:gd name="T13" fmla="*/ 119 h 183"/>
                <a:gd name="T14" fmla="*/ 187 w 223"/>
                <a:gd name="T15" fmla="*/ 146 h 183"/>
                <a:gd name="T16" fmla="*/ 175 w 223"/>
                <a:gd name="T17" fmla="*/ 163 h 183"/>
                <a:gd name="T18" fmla="*/ 159 w 223"/>
                <a:gd name="T19" fmla="*/ 178 h 183"/>
                <a:gd name="T20" fmla="*/ 147 w 223"/>
                <a:gd name="T21" fmla="*/ 178 h 183"/>
                <a:gd name="T22" fmla="*/ 138 w 223"/>
                <a:gd name="T23" fmla="*/ 183 h 183"/>
                <a:gd name="T24" fmla="*/ 103 w 223"/>
                <a:gd name="T25" fmla="*/ 183 h 183"/>
                <a:gd name="T26" fmla="*/ 88 w 223"/>
                <a:gd name="T27" fmla="*/ 174 h 183"/>
                <a:gd name="T28" fmla="*/ 73 w 223"/>
                <a:gd name="T29" fmla="*/ 168 h 183"/>
                <a:gd name="T30" fmla="*/ 63 w 223"/>
                <a:gd name="T31" fmla="*/ 159 h 183"/>
                <a:gd name="T32" fmla="*/ 46 w 223"/>
                <a:gd name="T33" fmla="*/ 147 h 183"/>
                <a:gd name="T34" fmla="*/ 39 w 223"/>
                <a:gd name="T35" fmla="*/ 143 h 183"/>
                <a:gd name="T36" fmla="*/ 32 w 223"/>
                <a:gd name="T37" fmla="*/ 132 h 183"/>
                <a:gd name="T38" fmla="*/ 24 w 223"/>
                <a:gd name="T39" fmla="*/ 129 h 183"/>
                <a:gd name="T40" fmla="*/ 17 w 223"/>
                <a:gd name="T41" fmla="*/ 127 h 183"/>
                <a:gd name="T42" fmla="*/ 6 w 223"/>
                <a:gd name="T43" fmla="*/ 120 h 183"/>
                <a:gd name="T44" fmla="*/ 0 w 223"/>
                <a:gd name="T45" fmla="*/ 116 h 183"/>
                <a:gd name="T46" fmla="*/ 26 w 223"/>
                <a:gd name="T47" fmla="*/ 99 h 183"/>
                <a:gd name="T48" fmla="*/ 39 w 223"/>
                <a:gd name="T49" fmla="*/ 95 h 183"/>
                <a:gd name="T50" fmla="*/ 40 w 223"/>
                <a:gd name="T51" fmla="*/ 87 h 183"/>
                <a:gd name="T52" fmla="*/ 52 w 223"/>
                <a:gd name="T53" fmla="*/ 76 h 183"/>
                <a:gd name="T54" fmla="*/ 67 w 223"/>
                <a:gd name="T55" fmla="*/ 50 h 183"/>
                <a:gd name="T56" fmla="*/ 80 w 223"/>
                <a:gd name="T57" fmla="*/ 46 h 183"/>
                <a:gd name="T58" fmla="*/ 97 w 223"/>
                <a:gd name="T59" fmla="*/ 25 h 183"/>
                <a:gd name="T60" fmla="*/ 94 w 223"/>
                <a:gd name="T61" fmla="*/ 9 h 183"/>
                <a:gd name="T62" fmla="*/ 100 w 223"/>
                <a:gd name="T63" fmla="*/ 0 h 183"/>
                <a:gd name="T64" fmla="*/ 116 w 223"/>
                <a:gd name="T65" fmla="*/ 1 h 183"/>
                <a:gd name="T66" fmla="*/ 122 w 223"/>
                <a:gd name="T67" fmla="*/ 13 h 183"/>
                <a:gd name="T68" fmla="*/ 134 w 223"/>
                <a:gd name="T69" fmla="*/ 10 h 183"/>
                <a:gd name="T70" fmla="*/ 159 w 223"/>
                <a:gd name="T71" fmla="*/ 41 h 183"/>
                <a:gd name="T72" fmla="*/ 204 w 223"/>
                <a:gd name="T73" fmla="*/ 5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3" h="183">
                  <a:moveTo>
                    <a:pt x="204" y="58"/>
                  </a:moveTo>
                  <a:lnTo>
                    <a:pt x="223" y="71"/>
                  </a:lnTo>
                  <a:lnTo>
                    <a:pt x="223" y="84"/>
                  </a:lnTo>
                  <a:lnTo>
                    <a:pt x="204" y="100"/>
                  </a:lnTo>
                  <a:lnTo>
                    <a:pt x="183" y="100"/>
                  </a:lnTo>
                  <a:lnTo>
                    <a:pt x="175" y="107"/>
                  </a:lnTo>
                  <a:lnTo>
                    <a:pt x="183" y="119"/>
                  </a:lnTo>
                  <a:lnTo>
                    <a:pt x="187" y="146"/>
                  </a:lnTo>
                  <a:lnTo>
                    <a:pt x="175" y="163"/>
                  </a:lnTo>
                  <a:lnTo>
                    <a:pt x="159" y="178"/>
                  </a:lnTo>
                  <a:lnTo>
                    <a:pt x="147" y="178"/>
                  </a:lnTo>
                  <a:lnTo>
                    <a:pt x="138" y="183"/>
                  </a:lnTo>
                  <a:lnTo>
                    <a:pt x="103" y="183"/>
                  </a:lnTo>
                  <a:lnTo>
                    <a:pt x="88" y="174"/>
                  </a:lnTo>
                  <a:lnTo>
                    <a:pt x="73" y="168"/>
                  </a:lnTo>
                  <a:lnTo>
                    <a:pt x="63" y="159"/>
                  </a:lnTo>
                  <a:lnTo>
                    <a:pt x="46" y="147"/>
                  </a:lnTo>
                  <a:lnTo>
                    <a:pt x="39" y="143"/>
                  </a:lnTo>
                  <a:lnTo>
                    <a:pt x="32" y="132"/>
                  </a:lnTo>
                  <a:lnTo>
                    <a:pt x="24" y="129"/>
                  </a:lnTo>
                  <a:lnTo>
                    <a:pt x="17" y="127"/>
                  </a:lnTo>
                  <a:lnTo>
                    <a:pt x="6" y="120"/>
                  </a:lnTo>
                  <a:lnTo>
                    <a:pt x="0" y="116"/>
                  </a:lnTo>
                  <a:lnTo>
                    <a:pt x="26" y="99"/>
                  </a:lnTo>
                  <a:lnTo>
                    <a:pt x="39" y="95"/>
                  </a:lnTo>
                  <a:lnTo>
                    <a:pt x="40" y="87"/>
                  </a:lnTo>
                  <a:lnTo>
                    <a:pt x="52" y="76"/>
                  </a:lnTo>
                  <a:lnTo>
                    <a:pt x="67" y="50"/>
                  </a:lnTo>
                  <a:lnTo>
                    <a:pt x="80" y="46"/>
                  </a:lnTo>
                  <a:lnTo>
                    <a:pt x="97" y="25"/>
                  </a:lnTo>
                  <a:lnTo>
                    <a:pt x="94" y="9"/>
                  </a:lnTo>
                  <a:lnTo>
                    <a:pt x="100" y="0"/>
                  </a:lnTo>
                  <a:lnTo>
                    <a:pt x="116" y="1"/>
                  </a:lnTo>
                  <a:lnTo>
                    <a:pt x="122" y="13"/>
                  </a:lnTo>
                  <a:lnTo>
                    <a:pt x="134" y="10"/>
                  </a:lnTo>
                  <a:lnTo>
                    <a:pt x="159" y="41"/>
                  </a:lnTo>
                  <a:lnTo>
                    <a:pt x="204" y="58"/>
                  </a:lnTo>
                  <a:close/>
                </a:path>
              </a:pathLst>
            </a:custGeom>
            <a:solidFill>
              <a:srgbClr val="FFC000"/>
            </a:solidFill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53">
              <a:extLst>
                <a:ext uri="{FF2B5EF4-FFF2-40B4-BE49-F238E27FC236}">
                  <a16:creationId xmlns:a16="http://schemas.microsoft.com/office/drawing/2014/main" xmlns="" id="{A407900B-821E-4F5E-8092-E2CAB6496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" y="2290"/>
              <a:ext cx="61" cy="92"/>
            </a:xfrm>
            <a:custGeom>
              <a:avLst/>
              <a:gdLst>
                <a:gd name="T0" fmla="*/ 7 w 61"/>
                <a:gd name="T1" fmla="*/ 24 h 92"/>
                <a:gd name="T2" fmla="*/ 0 w 61"/>
                <a:gd name="T3" fmla="*/ 10 h 92"/>
                <a:gd name="T4" fmla="*/ 15 w 61"/>
                <a:gd name="T5" fmla="*/ 0 h 92"/>
                <a:gd name="T6" fmla="*/ 25 w 61"/>
                <a:gd name="T7" fmla="*/ 9 h 92"/>
                <a:gd name="T8" fmla="*/ 30 w 61"/>
                <a:gd name="T9" fmla="*/ 21 h 92"/>
                <a:gd name="T10" fmla="*/ 31 w 61"/>
                <a:gd name="T11" fmla="*/ 29 h 92"/>
                <a:gd name="T12" fmla="*/ 31 w 61"/>
                <a:gd name="T13" fmla="*/ 40 h 92"/>
                <a:gd name="T14" fmla="*/ 30 w 61"/>
                <a:gd name="T15" fmla="*/ 49 h 92"/>
                <a:gd name="T16" fmla="*/ 28 w 61"/>
                <a:gd name="T17" fmla="*/ 56 h 92"/>
                <a:gd name="T18" fmla="*/ 37 w 61"/>
                <a:gd name="T19" fmla="*/ 60 h 92"/>
                <a:gd name="T20" fmla="*/ 46 w 61"/>
                <a:gd name="T21" fmla="*/ 65 h 92"/>
                <a:gd name="T22" fmla="*/ 51 w 61"/>
                <a:gd name="T23" fmla="*/ 72 h 92"/>
                <a:gd name="T24" fmla="*/ 61 w 61"/>
                <a:gd name="T25" fmla="*/ 77 h 92"/>
                <a:gd name="T26" fmla="*/ 55 w 61"/>
                <a:gd name="T27" fmla="*/ 92 h 92"/>
                <a:gd name="T28" fmla="*/ 36 w 61"/>
                <a:gd name="T29" fmla="*/ 81 h 92"/>
                <a:gd name="T30" fmla="*/ 28 w 61"/>
                <a:gd name="T31" fmla="*/ 69 h 92"/>
                <a:gd name="T32" fmla="*/ 19 w 61"/>
                <a:gd name="T33" fmla="*/ 63 h 92"/>
                <a:gd name="T34" fmla="*/ 9 w 61"/>
                <a:gd name="T35" fmla="*/ 55 h 92"/>
                <a:gd name="T36" fmla="*/ 15 w 61"/>
                <a:gd name="T37" fmla="*/ 42 h 92"/>
                <a:gd name="T38" fmla="*/ 15 w 61"/>
                <a:gd name="T39" fmla="*/ 30 h 92"/>
                <a:gd name="T40" fmla="*/ 7 w 61"/>
                <a:gd name="T41" fmla="*/ 2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92">
                  <a:moveTo>
                    <a:pt x="7" y="24"/>
                  </a:moveTo>
                  <a:lnTo>
                    <a:pt x="0" y="10"/>
                  </a:lnTo>
                  <a:lnTo>
                    <a:pt x="15" y="0"/>
                  </a:lnTo>
                  <a:lnTo>
                    <a:pt x="25" y="9"/>
                  </a:lnTo>
                  <a:lnTo>
                    <a:pt x="30" y="21"/>
                  </a:lnTo>
                  <a:lnTo>
                    <a:pt x="31" y="29"/>
                  </a:lnTo>
                  <a:lnTo>
                    <a:pt x="31" y="40"/>
                  </a:lnTo>
                  <a:lnTo>
                    <a:pt x="30" y="49"/>
                  </a:lnTo>
                  <a:lnTo>
                    <a:pt x="28" y="56"/>
                  </a:lnTo>
                  <a:lnTo>
                    <a:pt x="37" y="60"/>
                  </a:lnTo>
                  <a:lnTo>
                    <a:pt x="46" y="65"/>
                  </a:lnTo>
                  <a:lnTo>
                    <a:pt x="51" y="72"/>
                  </a:lnTo>
                  <a:lnTo>
                    <a:pt x="61" y="77"/>
                  </a:lnTo>
                  <a:lnTo>
                    <a:pt x="55" y="92"/>
                  </a:lnTo>
                  <a:lnTo>
                    <a:pt x="36" y="81"/>
                  </a:lnTo>
                  <a:lnTo>
                    <a:pt x="28" y="69"/>
                  </a:lnTo>
                  <a:lnTo>
                    <a:pt x="19" y="63"/>
                  </a:lnTo>
                  <a:lnTo>
                    <a:pt x="9" y="55"/>
                  </a:lnTo>
                  <a:lnTo>
                    <a:pt x="15" y="42"/>
                  </a:lnTo>
                  <a:lnTo>
                    <a:pt x="15" y="30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BF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54">
              <a:extLst>
                <a:ext uri="{FF2B5EF4-FFF2-40B4-BE49-F238E27FC236}">
                  <a16:creationId xmlns:a16="http://schemas.microsoft.com/office/drawing/2014/main" xmlns="" id="{0961987F-8C84-4011-94A2-DB72FF11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" y="2290"/>
              <a:ext cx="61" cy="92"/>
            </a:xfrm>
            <a:custGeom>
              <a:avLst/>
              <a:gdLst>
                <a:gd name="T0" fmla="*/ 7 w 61"/>
                <a:gd name="T1" fmla="*/ 24 h 92"/>
                <a:gd name="T2" fmla="*/ 0 w 61"/>
                <a:gd name="T3" fmla="*/ 10 h 92"/>
                <a:gd name="T4" fmla="*/ 15 w 61"/>
                <a:gd name="T5" fmla="*/ 0 h 92"/>
                <a:gd name="T6" fmla="*/ 25 w 61"/>
                <a:gd name="T7" fmla="*/ 9 h 92"/>
                <a:gd name="T8" fmla="*/ 30 w 61"/>
                <a:gd name="T9" fmla="*/ 21 h 92"/>
                <a:gd name="T10" fmla="*/ 31 w 61"/>
                <a:gd name="T11" fmla="*/ 29 h 92"/>
                <a:gd name="T12" fmla="*/ 31 w 61"/>
                <a:gd name="T13" fmla="*/ 40 h 92"/>
                <a:gd name="T14" fmla="*/ 30 w 61"/>
                <a:gd name="T15" fmla="*/ 49 h 92"/>
                <a:gd name="T16" fmla="*/ 28 w 61"/>
                <a:gd name="T17" fmla="*/ 56 h 92"/>
                <a:gd name="T18" fmla="*/ 37 w 61"/>
                <a:gd name="T19" fmla="*/ 60 h 92"/>
                <a:gd name="T20" fmla="*/ 46 w 61"/>
                <a:gd name="T21" fmla="*/ 65 h 92"/>
                <a:gd name="T22" fmla="*/ 51 w 61"/>
                <a:gd name="T23" fmla="*/ 72 h 92"/>
                <a:gd name="T24" fmla="*/ 61 w 61"/>
                <a:gd name="T25" fmla="*/ 77 h 92"/>
                <a:gd name="T26" fmla="*/ 55 w 61"/>
                <a:gd name="T27" fmla="*/ 92 h 92"/>
                <a:gd name="T28" fmla="*/ 36 w 61"/>
                <a:gd name="T29" fmla="*/ 81 h 92"/>
                <a:gd name="T30" fmla="*/ 28 w 61"/>
                <a:gd name="T31" fmla="*/ 69 h 92"/>
                <a:gd name="T32" fmla="*/ 19 w 61"/>
                <a:gd name="T33" fmla="*/ 63 h 92"/>
                <a:gd name="T34" fmla="*/ 9 w 61"/>
                <a:gd name="T35" fmla="*/ 55 h 92"/>
                <a:gd name="T36" fmla="*/ 15 w 61"/>
                <a:gd name="T37" fmla="*/ 42 h 92"/>
                <a:gd name="T38" fmla="*/ 15 w 61"/>
                <a:gd name="T39" fmla="*/ 30 h 92"/>
                <a:gd name="T40" fmla="*/ 7 w 61"/>
                <a:gd name="T41" fmla="*/ 2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92">
                  <a:moveTo>
                    <a:pt x="7" y="24"/>
                  </a:moveTo>
                  <a:lnTo>
                    <a:pt x="0" y="10"/>
                  </a:lnTo>
                  <a:lnTo>
                    <a:pt x="15" y="0"/>
                  </a:lnTo>
                  <a:lnTo>
                    <a:pt x="25" y="9"/>
                  </a:lnTo>
                  <a:lnTo>
                    <a:pt x="30" y="21"/>
                  </a:lnTo>
                  <a:lnTo>
                    <a:pt x="31" y="29"/>
                  </a:lnTo>
                  <a:lnTo>
                    <a:pt x="31" y="40"/>
                  </a:lnTo>
                  <a:lnTo>
                    <a:pt x="30" y="49"/>
                  </a:lnTo>
                  <a:lnTo>
                    <a:pt x="28" y="56"/>
                  </a:lnTo>
                  <a:lnTo>
                    <a:pt x="37" y="60"/>
                  </a:lnTo>
                  <a:lnTo>
                    <a:pt x="46" y="65"/>
                  </a:lnTo>
                  <a:lnTo>
                    <a:pt x="51" y="72"/>
                  </a:lnTo>
                  <a:lnTo>
                    <a:pt x="61" y="77"/>
                  </a:lnTo>
                  <a:lnTo>
                    <a:pt x="55" y="92"/>
                  </a:lnTo>
                  <a:lnTo>
                    <a:pt x="36" y="81"/>
                  </a:lnTo>
                  <a:lnTo>
                    <a:pt x="28" y="69"/>
                  </a:lnTo>
                  <a:lnTo>
                    <a:pt x="19" y="63"/>
                  </a:lnTo>
                  <a:lnTo>
                    <a:pt x="9" y="55"/>
                  </a:lnTo>
                  <a:lnTo>
                    <a:pt x="15" y="42"/>
                  </a:lnTo>
                  <a:lnTo>
                    <a:pt x="15" y="30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00A792"/>
            </a:solidFill>
            <a:ln w="476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55">
              <a:extLst>
                <a:ext uri="{FF2B5EF4-FFF2-40B4-BE49-F238E27FC236}">
                  <a16:creationId xmlns:a16="http://schemas.microsoft.com/office/drawing/2014/main" xmlns="" id="{61B71AC9-3F32-4438-9939-41F2A8E15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" y="1295"/>
              <a:ext cx="130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Loreto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Rectangle 56">
              <a:extLst>
                <a:ext uri="{FF2B5EF4-FFF2-40B4-BE49-F238E27FC236}">
                  <a16:creationId xmlns:a16="http://schemas.microsoft.com/office/drawing/2014/main" xmlns="" id="{9AA94A6F-5433-456B-858C-B63E81C8B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2053"/>
              <a:ext cx="147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Ucayali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Rectangle 57">
              <a:extLst>
                <a:ext uri="{FF2B5EF4-FFF2-40B4-BE49-F238E27FC236}">
                  <a16:creationId xmlns:a16="http://schemas.microsoft.com/office/drawing/2014/main" xmlns="" id="{FB29E67C-9F5D-467C-945D-96B5CBA07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" y="2237"/>
              <a:ext cx="11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Junín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Rectangle 60">
              <a:extLst>
                <a:ext uri="{FF2B5EF4-FFF2-40B4-BE49-F238E27FC236}">
                  <a16:creationId xmlns:a16="http://schemas.microsoft.com/office/drawing/2014/main" xmlns="" id="{1A44B033-5C6D-44CD-8684-09B842778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" y="1992"/>
              <a:ext cx="150" cy="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Ancash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Rectangle 61">
              <a:extLst>
                <a:ext uri="{FF2B5EF4-FFF2-40B4-BE49-F238E27FC236}">
                  <a16:creationId xmlns:a16="http://schemas.microsoft.com/office/drawing/2014/main" xmlns="" id="{0EB55BE0-6449-46E5-A034-5FCA2C002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" y="2433"/>
              <a:ext cx="129" cy="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Cusco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Rectangle 62">
              <a:extLst>
                <a:ext uri="{FF2B5EF4-FFF2-40B4-BE49-F238E27FC236}">
                  <a16:creationId xmlns:a16="http://schemas.microsoft.com/office/drawing/2014/main" xmlns="" id="{96CEC02A-690D-46DC-A0E7-F851A4D47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0" y="2303"/>
              <a:ext cx="27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Madre de Dios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Rectangle 63">
              <a:extLst>
                <a:ext uri="{FF2B5EF4-FFF2-40B4-BE49-F238E27FC236}">
                  <a16:creationId xmlns:a16="http://schemas.microsoft.com/office/drawing/2014/main" xmlns="" id="{27C9B9DB-B040-4D59-8AFA-6CB044F40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0" y="2699"/>
              <a:ext cx="109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Puno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xmlns="" id="{E0F5B5CE-BAC6-449F-9873-640381C5D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8" y="2792"/>
              <a:ext cx="176" cy="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Arequipa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Rectangle 65">
              <a:extLst>
                <a:ext uri="{FF2B5EF4-FFF2-40B4-BE49-F238E27FC236}">
                  <a16:creationId xmlns:a16="http://schemas.microsoft.com/office/drawing/2014/main" xmlns="" id="{F723B568-5D61-4D41-B526-30A5DB401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" y="1456"/>
              <a:ext cx="109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Piura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xmlns="" id="{D025F7B1-EFEB-4FFC-9E9A-4CEE42D18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1" y="2014"/>
              <a:ext cx="176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Huánuco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Rectangle 67">
              <a:extLst>
                <a:ext uri="{FF2B5EF4-FFF2-40B4-BE49-F238E27FC236}">
                  <a16:creationId xmlns:a16="http://schemas.microsoft.com/office/drawing/2014/main" xmlns="" id="{09166F00-41A1-4341-A87B-1DF1B4334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2107"/>
              <a:ext cx="127" cy="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Pasco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Rectangle 68">
              <a:extLst>
                <a:ext uri="{FF2B5EF4-FFF2-40B4-BE49-F238E27FC236}">
                  <a16:creationId xmlns:a16="http://schemas.microsoft.com/office/drawing/2014/main" xmlns="" id="{0F3D35EF-B989-470D-9575-94C2EBC07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5" y="1697"/>
              <a:ext cx="88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San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Rectangle 69">
              <a:extLst>
                <a:ext uri="{FF2B5EF4-FFF2-40B4-BE49-F238E27FC236}">
                  <a16:creationId xmlns:a16="http://schemas.microsoft.com/office/drawing/2014/main" xmlns="" id="{723B72B1-7394-4F8C-AB4E-C632C7426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" y="1746"/>
              <a:ext cx="129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Martín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Rectangle 70">
              <a:extLst>
                <a:ext uri="{FF2B5EF4-FFF2-40B4-BE49-F238E27FC236}">
                  <a16:creationId xmlns:a16="http://schemas.microsoft.com/office/drawing/2014/main" xmlns="" id="{14AA92EB-6C34-4BCD-A415-44769F2E1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1813"/>
              <a:ext cx="226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La  Libertad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Rectangle 71">
              <a:extLst>
                <a:ext uri="{FF2B5EF4-FFF2-40B4-BE49-F238E27FC236}">
                  <a16:creationId xmlns:a16="http://schemas.microsoft.com/office/drawing/2014/main" xmlns="" id="{E37A0323-6A93-4DC6-92BB-3B8D05901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3023"/>
              <a:ext cx="127" cy="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Tacna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Rectangle 72">
              <a:extLst>
                <a:ext uri="{FF2B5EF4-FFF2-40B4-BE49-F238E27FC236}">
                  <a16:creationId xmlns:a16="http://schemas.microsoft.com/office/drawing/2014/main" xmlns="" id="{FAC08D6C-7161-41C0-80A3-A11B75CF4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894"/>
              <a:ext cx="204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Moquegua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Rectangle 73">
              <a:extLst>
                <a:ext uri="{FF2B5EF4-FFF2-40B4-BE49-F238E27FC236}">
                  <a16:creationId xmlns:a16="http://schemas.microsoft.com/office/drawing/2014/main" xmlns="" id="{6BD4919F-C55C-4C3D-9BF2-387436D31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" y="2609"/>
              <a:ext cx="70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Ica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Rectangle 74">
              <a:extLst>
                <a:ext uri="{FF2B5EF4-FFF2-40B4-BE49-F238E27FC236}">
                  <a16:creationId xmlns:a16="http://schemas.microsoft.com/office/drawing/2014/main" xmlns="" id="{DDA581A4-5A3E-4EC7-ADD3-990D86D9B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" y="1293"/>
              <a:ext cx="160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Tumbes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Rectangle 75">
              <a:extLst>
                <a:ext uri="{FF2B5EF4-FFF2-40B4-BE49-F238E27FC236}">
                  <a16:creationId xmlns:a16="http://schemas.microsoft.com/office/drawing/2014/main" xmlns="" id="{18E27153-A1CD-4DBD-AC75-BA66C7E5A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" y="2371"/>
              <a:ext cx="103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Lima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80">
              <a:extLst>
                <a:ext uri="{FF2B5EF4-FFF2-40B4-BE49-F238E27FC236}">
                  <a16:creationId xmlns:a16="http://schemas.microsoft.com/office/drawing/2014/main" xmlns="" id="{1D6A99A0-0B66-4BF9-9D41-9539A83E7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" y="1345"/>
              <a:ext cx="205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Amazonas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81">
              <a:extLst>
                <a:ext uri="{FF2B5EF4-FFF2-40B4-BE49-F238E27FC236}">
                  <a16:creationId xmlns:a16="http://schemas.microsoft.com/office/drawing/2014/main" xmlns="" id="{206381F9-7A83-4155-BB9E-B7ACB5DD8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1632"/>
              <a:ext cx="209" cy="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Cajamarca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Rectangle 82">
              <a:extLst>
                <a:ext uri="{FF2B5EF4-FFF2-40B4-BE49-F238E27FC236}">
                  <a16:creationId xmlns:a16="http://schemas.microsoft.com/office/drawing/2014/main" xmlns="" id="{B0F12568-48AC-426A-92D1-5FC6EA526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662"/>
              <a:ext cx="246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Lambayeque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83">
              <a:extLst>
                <a:ext uri="{FF2B5EF4-FFF2-40B4-BE49-F238E27FC236}">
                  <a16:creationId xmlns:a16="http://schemas.microsoft.com/office/drawing/2014/main" xmlns="" id="{0761A02C-A7F4-4DA3-BD50-2BFD47938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2558"/>
              <a:ext cx="186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Apurímac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Rectangle 84">
              <a:extLst>
                <a:ext uri="{FF2B5EF4-FFF2-40B4-BE49-F238E27FC236}">
                  <a16:creationId xmlns:a16="http://schemas.microsoft.com/office/drawing/2014/main" xmlns="" id="{C53C66A6-86DF-4D37-ACBF-D8F70AAC4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" y="2605"/>
              <a:ext cx="191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Ayacucho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Rectangle 85">
              <a:extLst>
                <a:ext uri="{FF2B5EF4-FFF2-40B4-BE49-F238E27FC236}">
                  <a16:creationId xmlns:a16="http://schemas.microsoft.com/office/drawing/2014/main" xmlns="" id="{61D157A4-FFF7-46DD-95EE-0A8792D07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" y="2436"/>
              <a:ext cx="256" cy="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Huancavelica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xmlns="" id="{0CB72636-0FBE-4AE2-93E8-6276E5D7E604}"/>
              </a:ext>
            </a:extLst>
          </p:cNvPr>
          <p:cNvGrpSpPr/>
          <p:nvPr/>
        </p:nvGrpSpPr>
        <p:grpSpPr>
          <a:xfrm>
            <a:off x="123394" y="4283736"/>
            <a:ext cx="2153274" cy="215444"/>
            <a:chOff x="-322705" y="4126384"/>
            <a:chExt cx="2411143" cy="215444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xmlns="" id="{7D940F79-3D55-4635-BAF0-A41912DEAF55}"/>
                </a:ext>
              </a:extLst>
            </p:cNvPr>
            <p:cNvSpPr/>
            <p:nvPr/>
          </p:nvSpPr>
          <p:spPr>
            <a:xfrm>
              <a:off x="-322705" y="4126384"/>
              <a:ext cx="2411143" cy="2154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ct val="250000"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Entre 1 y 4 carreteras bloqueadas</a:t>
              </a:r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xmlns="" id="{E8EFC5A5-4994-49A1-88C0-DF276EF21554}"/>
                </a:ext>
              </a:extLst>
            </p:cNvPr>
            <p:cNvSpPr/>
            <p:nvPr/>
          </p:nvSpPr>
          <p:spPr>
            <a:xfrm>
              <a:off x="-35830" y="4183756"/>
              <a:ext cx="122766" cy="101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upo 106">
            <a:extLst>
              <a:ext uri="{FF2B5EF4-FFF2-40B4-BE49-F238E27FC236}">
                <a16:creationId xmlns:a16="http://schemas.microsoft.com/office/drawing/2014/main" xmlns="" id="{26534A20-06EE-42B1-88DC-EDDE3F4BE5F6}"/>
              </a:ext>
            </a:extLst>
          </p:cNvPr>
          <p:cNvGrpSpPr/>
          <p:nvPr/>
        </p:nvGrpSpPr>
        <p:grpSpPr>
          <a:xfrm>
            <a:off x="123394" y="4466535"/>
            <a:ext cx="2153274" cy="215444"/>
            <a:chOff x="-322705" y="4117918"/>
            <a:chExt cx="2411143" cy="215444"/>
          </a:xfrm>
        </p:grpSpPr>
        <p:sp>
          <p:nvSpPr>
            <p:cNvPr id="108" name="Rectángulo 107">
              <a:extLst>
                <a:ext uri="{FF2B5EF4-FFF2-40B4-BE49-F238E27FC236}">
                  <a16:creationId xmlns:a16="http://schemas.microsoft.com/office/drawing/2014/main" xmlns="" id="{879FF865-6D67-4B79-A0D7-F469A4F83EA4}"/>
                </a:ext>
              </a:extLst>
            </p:cNvPr>
            <p:cNvSpPr/>
            <p:nvPr/>
          </p:nvSpPr>
          <p:spPr>
            <a:xfrm>
              <a:off x="-322705" y="4117918"/>
              <a:ext cx="2411143" cy="2154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ct val="250000"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Más de 5 carreteras bloqueadas</a:t>
              </a:r>
            </a:p>
          </p:txBody>
        </p:sp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xmlns="" id="{A25A43A1-4D2B-425C-9BD0-149FE9113392}"/>
                </a:ext>
              </a:extLst>
            </p:cNvPr>
            <p:cNvSpPr/>
            <p:nvPr/>
          </p:nvSpPr>
          <p:spPr>
            <a:xfrm>
              <a:off x="-35830" y="4171057"/>
              <a:ext cx="122766" cy="1016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0821EDE-D751-42FF-99C2-B9F553103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333" y="1628616"/>
            <a:ext cx="3292918" cy="26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5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F5CD3A7-F8B4-47F9-A064-5F158A1F4F1A}"/>
              </a:ext>
            </a:extLst>
          </p:cNvPr>
          <p:cNvSpPr txBox="1"/>
          <p:nvPr/>
        </p:nvSpPr>
        <p:spPr>
          <a:xfrm>
            <a:off x="-68582" y="4939295"/>
            <a:ext cx="87983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Fuente: INEI, BCRP, estimaciones MEF. 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BFB12CC-C50D-F005-D85E-7CF45FF2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PE" sz="11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PE" sz="11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506C3DD-63A7-6ED0-148D-8EBF2DEDFF9E}"/>
              </a:ext>
            </a:extLst>
          </p:cNvPr>
          <p:cNvSpPr txBox="1"/>
          <p:nvPr/>
        </p:nvSpPr>
        <p:spPr>
          <a:xfrm>
            <a:off x="477818" y="1109481"/>
            <a:ext cx="36051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Inflación</a:t>
            </a:r>
            <a:endParaRPr kumimoji="0" lang="es-PE" sz="1400" b="1" i="0" u="none" strike="noStrike" kern="1200" cap="none" spc="0" normalizeH="0" baseline="3000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(Var. % anual del IPC de Lima Metropolitana)</a:t>
            </a:r>
          </a:p>
        </p:txBody>
      </p:sp>
      <p:sp>
        <p:nvSpPr>
          <p:cNvPr id="18" name="Título 2">
            <a:extLst>
              <a:ext uri="{FF2B5EF4-FFF2-40B4-BE49-F238E27FC236}">
                <a16:creationId xmlns:a16="http://schemas.microsoft.com/office/drawing/2014/main" xmlns="" id="{9D254627-A0DA-B9B7-CBD1-D4DC626FDF9B}"/>
              </a:ext>
            </a:extLst>
          </p:cNvPr>
          <p:cNvSpPr txBox="1">
            <a:spLocks/>
          </p:cNvSpPr>
          <p:nvPr/>
        </p:nvSpPr>
        <p:spPr>
          <a:xfrm>
            <a:off x="0" y="116635"/>
            <a:ext cx="9151937" cy="52259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000" b="1" dirty="0">
                <a:solidFill>
                  <a:prstClr val="black"/>
                </a:solidFill>
                <a:latin typeface="Arial" panose="020B0604020202020204" pitchFamily="34" charset="0"/>
              </a:rPr>
              <a:t>Se mantienen los precios elevados, principalmente de los alimentos y energía</a:t>
            </a:r>
            <a:endParaRPr kumimoji="0" lang="es-PE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9837E937-0542-480B-B320-0823AF525D53}"/>
              </a:ext>
            </a:extLst>
          </p:cNvPr>
          <p:cNvGrpSpPr>
            <a:grpSpLocks/>
          </p:cNvGrpSpPr>
          <p:nvPr/>
        </p:nvGrpSpPr>
        <p:grpSpPr bwMode="auto">
          <a:xfrm>
            <a:off x="231997" y="1985836"/>
            <a:ext cx="4096800" cy="2552400"/>
            <a:chOff x="59" y="1031"/>
            <a:chExt cx="3821" cy="1826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xmlns="" id="{E224BC69-7FB8-4516-AF21-33B7AF6B927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9" y="1031"/>
              <a:ext cx="3821" cy="1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xmlns="" id="{3CBF296B-0229-40A9-9279-9879487E2B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" y="1086"/>
              <a:ext cx="0" cy="1527"/>
            </a:xfrm>
            <a:prstGeom prst="line">
              <a:avLst/>
            </a:prstGeom>
            <a:noFill/>
            <a:ln w="7938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4E052D52-8538-4E85-9174-55B876A1A1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" y="1086"/>
              <a:ext cx="28" cy="1527"/>
            </a:xfrm>
            <a:custGeom>
              <a:avLst/>
              <a:gdLst>
                <a:gd name="T0" fmla="*/ 0 w 28"/>
                <a:gd name="T1" fmla="*/ 1527 h 1527"/>
                <a:gd name="T2" fmla="*/ 28 w 28"/>
                <a:gd name="T3" fmla="*/ 1527 h 1527"/>
                <a:gd name="T4" fmla="*/ 0 w 28"/>
                <a:gd name="T5" fmla="*/ 1375 h 1527"/>
                <a:gd name="T6" fmla="*/ 28 w 28"/>
                <a:gd name="T7" fmla="*/ 1375 h 1527"/>
                <a:gd name="T8" fmla="*/ 0 w 28"/>
                <a:gd name="T9" fmla="*/ 1222 h 1527"/>
                <a:gd name="T10" fmla="*/ 28 w 28"/>
                <a:gd name="T11" fmla="*/ 1222 h 1527"/>
                <a:gd name="T12" fmla="*/ 0 w 28"/>
                <a:gd name="T13" fmla="*/ 1069 h 1527"/>
                <a:gd name="T14" fmla="*/ 28 w 28"/>
                <a:gd name="T15" fmla="*/ 1069 h 1527"/>
                <a:gd name="T16" fmla="*/ 0 w 28"/>
                <a:gd name="T17" fmla="*/ 917 h 1527"/>
                <a:gd name="T18" fmla="*/ 28 w 28"/>
                <a:gd name="T19" fmla="*/ 917 h 1527"/>
                <a:gd name="T20" fmla="*/ 0 w 28"/>
                <a:gd name="T21" fmla="*/ 764 h 1527"/>
                <a:gd name="T22" fmla="*/ 28 w 28"/>
                <a:gd name="T23" fmla="*/ 764 h 1527"/>
                <a:gd name="T24" fmla="*/ 0 w 28"/>
                <a:gd name="T25" fmla="*/ 611 h 1527"/>
                <a:gd name="T26" fmla="*/ 28 w 28"/>
                <a:gd name="T27" fmla="*/ 611 h 1527"/>
                <a:gd name="T28" fmla="*/ 0 w 28"/>
                <a:gd name="T29" fmla="*/ 459 h 1527"/>
                <a:gd name="T30" fmla="*/ 28 w 28"/>
                <a:gd name="T31" fmla="*/ 459 h 1527"/>
                <a:gd name="T32" fmla="*/ 0 w 28"/>
                <a:gd name="T33" fmla="*/ 306 h 1527"/>
                <a:gd name="T34" fmla="*/ 28 w 28"/>
                <a:gd name="T35" fmla="*/ 306 h 1527"/>
                <a:gd name="T36" fmla="*/ 0 w 28"/>
                <a:gd name="T37" fmla="*/ 153 h 1527"/>
                <a:gd name="T38" fmla="*/ 28 w 28"/>
                <a:gd name="T39" fmla="*/ 153 h 1527"/>
                <a:gd name="T40" fmla="*/ 0 w 28"/>
                <a:gd name="T41" fmla="*/ 0 h 1527"/>
                <a:gd name="T42" fmla="*/ 28 w 28"/>
                <a:gd name="T43" fmla="*/ 0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1527">
                  <a:moveTo>
                    <a:pt x="0" y="1527"/>
                  </a:moveTo>
                  <a:lnTo>
                    <a:pt x="28" y="1527"/>
                  </a:lnTo>
                  <a:moveTo>
                    <a:pt x="0" y="1375"/>
                  </a:moveTo>
                  <a:lnTo>
                    <a:pt x="28" y="1375"/>
                  </a:lnTo>
                  <a:moveTo>
                    <a:pt x="0" y="1222"/>
                  </a:moveTo>
                  <a:lnTo>
                    <a:pt x="28" y="1222"/>
                  </a:lnTo>
                  <a:moveTo>
                    <a:pt x="0" y="1069"/>
                  </a:moveTo>
                  <a:lnTo>
                    <a:pt x="28" y="1069"/>
                  </a:lnTo>
                  <a:moveTo>
                    <a:pt x="0" y="917"/>
                  </a:moveTo>
                  <a:lnTo>
                    <a:pt x="28" y="917"/>
                  </a:lnTo>
                  <a:moveTo>
                    <a:pt x="0" y="764"/>
                  </a:moveTo>
                  <a:lnTo>
                    <a:pt x="28" y="764"/>
                  </a:lnTo>
                  <a:moveTo>
                    <a:pt x="0" y="611"/>
                  </a:moveTo>
                  <a:lnTo>
                    <a:pt x="28" y="611"/>
                  </a:lnTo>
                  <a:moveTo>
                    <a:pt x="0" y="459"/>
                  </a:moveTo>
                  <a:lnTo>
                    <a:pt x="28" y="459"/>
                  </a:lnTo>
                  <a:moveTo>
                    <a:pt x="0" y="306"/>
                  </a:moveTo>
                  <a:lnTo>
                    <a:pt x="28" y="306"/>
                  </a:lnTo>
                  <a:moveTo>
                    <a:pt x="0" y="153"/>
                  </a:moveTo>
                  <a:lnTo>
                    <a:pt x="28" y="153"/>
                  </a:lnTo>
                  <a:moveTo>
                    <a:pt x="0" y="0"/>
                  </a:moveTo>
                  <a:lnTo>
                    <a:pt x="28" y="0"/>
                  </a:lnTo>
                </a:path>
              </a:pathLst>
            </a:custGeom>
            <a:noFill/>
            <a:ln w="7938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xmlns="" id="{48BE2A2F-EF4F-4A44-A67D-E6C61B32BD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" y="2308"/>
              <a:ext cx="3359" cy="0"/>
            </a:xfrm>
            <a:prstGeom prst="line">
              <a:avLst/>
            </a:prstGeom>
            <a:noFill/>
            <a:ln w="7938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5DF0C39E-BE78-4045-9BEF-B67E38336F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" y="2308"/>
              <a:ext cx="3225" cy="26"/>
            </a:xfrm>
            <a:custGeom>
              <a:avLst/>
              <a:gdLst>
                <a:gd name="T0" fmla="*/ 0 w 3225"/>
                <a:gd name="T1" fmla="*/ 0 h 26"/>
                <a:gd name="T2" fmla="*/ 0 w 3225"/>
                <a:gd name="T3" fmla="*/ 26 h 26"/>
                <a:gd name="T4" fmla="*/ 537 w 3225"/>
                <a:gd name="T5" fmla="*/ 0 h 26"/>
                <a:gd name="T6" fmla="*/ 537 w 3225"/>
                <a:gd name="T7" fmla="*/ 26 h 26"/>
                <a:gd name="T8" fmla="*/ 1075 w 3225"/>
                <a:gd name="T9" fmla="*/ 0 h 26"/>
                <a:gd name="T10" fmla="*/ 1075 w 3225"/>
                <a:gd name="T11" fmla="*/ 26 h 26"/>
                <a:gd name="T12" fmla="*/ 1612 w 3225"/>
                <a:gd name="T13" fmla="*/ 0 h 26"/>
                <a:gd name="T14" fmla="*/ 1612 w 3225"/>
                <a:gd name="T15" fmla="*/ 26 h 26"/>
                <a:gd name="T16" fmla="*/ 2149 w 3225"/>
                <a:gd name="T17" fmla="*/ 0 h 26"/>
                <a:gd name="T18" fmla="*/ 2149 w 3225"/>
                <a:gd name="T19" fmla="*/ 26 h 26"/>
                <a:gd name="T20" fmla="*/ 2687 w 3225"/>
                <a:gd name="T21" fmla="*/ 0 h 26"/>
                <a:gd name="T22" fmla="*/ 2687 w 3225"/>
                <a:gd name="T23" fmla="*/ 26 h 26"/>
                <a:gd name="T24" fmla="*/ 3225 w 3225"/>
                <a:gd name="T25" fmla="*/ 0 h 26"/>
                <a:gd name="T26" fmla="*/ 3225 w 3225"/>
                <a:gd name="T2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5" h="26">
                  <a:moveTo>
                    <a:pt x="0" y="0"/>
                  </a:moveTo>
                  <a:lnTo>
                    <a:pt x="0" y="26"/>
                  </a:lnTo>
                  <a:moveTo>
                    <a:pt x="537" y="0"/>
                  </a:moveTo>
                  <a:lnTo>
                    <a:pt x="537" y="26"/>
                  </a:lnTo>
                  <a:moveTo>
                    <a:pt x="1075" y="0"/>
                  </a:moveTo>
                  <a:lnTo>
                    <a:pt x="1075" y="26"/>
                  </a:lnTo>
                  <a:moveTo>
                    <a:pt x="1612" y="0"/>
                  </a:moveTo>
                  <a:lnTo>
                    <a:pt x="1612" y="26"/>
                  </a:lnTo>
                  <a:moveTo>
                    <a:pt x="2149" y="0"/>
                  </a:moveTo>
                  <a:lnTo>
                    <a:pt x="2149" y="26"/>
                  </a:lnTo>
                  <a:moveTo>
                    <a:pt x="2687" y="0"/>
                  </a:moveTo>
                  <a:lnTo>
                    <a:pt x="2687" y="26"/>
                  </a:lnTo>
                  <a:moveTo>
                    <a:pt x="3225" y="0"/>
                  </a:moveTo>
                  <a:lnTo>
                    <a:pt x="3225" y="26"/>
                  </a:lnTo>
                </a:path>
              </a:pathLst>
            </a:custGeom>
            <a:noFill/>
            <a:ln w="7938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7A3BA0A1-90B5-40A5-9007-1FFE4D3D9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" y="1627"/>
              <a:ext cx="3270" cy="662"/>
            </a:xfrm>
            <a:custGeom>
              <a:avLst/>
              <a:gdLst>
                <a:gd name="T0" fmla="*/ 45 w 3270"/>
                <a:gd name="T1" fmla="*/ 434 h 662"/>
                <a:gd name="T2" fmla="*/ 134 w 3270"/>
                <a:gd name="T3" fmla="*/ 433 h 662"/>
                <a:gd name="T4" fmla="*/ 224 w 3270"/>
                <a:gd name="T5" fmla="*/ 399 h 662"/>
                <a:gd name="T6" fmla="*/ 313 w 3270"/>
                <a:gd name="T7" fmla="*/ 473 h 662"/>
                <a:gd name="T8" fmla="*/ 403 w 3270"/>
                <a:gd name="T9" fmla="*/ 439 h 662"/>
                <a:gd name="T10" fmla="*/ 493 w 3270"/>
                <a:gd name="T11" fmla="*/ 525 h 662"/>
                <a:gd name="T12" fmla="*/ 582 w 3270"/>
                <a:gd name="T13" fmla="*/ 577 h 662"/>
                <a:gd name="T14" fmla="*/ 672 w 3270"/>
                <a:gd name="T15" fmla="*/ 591 h 662"/>
                <a:gd name="T16" fmla="*/ 761 w 3270"/>
                <a:gd name="T17" fmla="*/ 644 h 662"/>
                <a:gd name="T18" fmla="*/ 851 w 3270"/>
                <a:gd name="T19" fmla="*/ 572 h 662"/>
                <a:gd name="T20" fmla="*/ 941 w 3270"/>
                <a:gd name="T21" fmla="*/ 599 h 662"/>
                <a:gd name="T22" fmla="*/ 1030 w 3270"/>
                <a:gd name="T23" fmla="*/ 541 h 662"/>
                <a:gd name="T24" fmla="*/ 1120 w 3270"/>
                <a:gd name="T25" fmla="*/ 514 h 662"/>
                <a:gd name="T26" fmla="*/ 1209 w 3270"/>
                <a:gd name="T27" fmla="*/ 528 h 662"/>
                <a:gd name="T28" fmla="*/ 1299 w 3270"/>
                <a:gd name="T29" fmla="*/ 483 h 662"/>
                <a:gd name="T30" fmla="*/ 1389 w 3270"/>
                <a:gd name="T31" fmla="*/ 506 h 662"/>
                <a:gd name="T32" fmla="*/ 1478 w 3270"/>
                <a:gd name="T33" fmla="*/ 525 h 662"/>
                <a:gd name="T34" fmla="*/ 1568 w 3270"/>
                <a:gd name="T35" fmla="*/ 538 h 662"/>
                <a:gd name="T36" fmla="*/ 1657 w 3270"/>
                <a:gd name="T37" fmla="*/ 536 h 662"/>
                <a:gd name="T38" fmla="*/ 1747 w 3270"/>
                <a:gd name="T39" fmla="*/ 536 h 662"/>
                <a:gd name="T40" fmla="*/ 1837 w 3270"/>
                <a:gd name="T41" fmla="*/ 550 h 662"/>
                <a:gd name="T42" fmla="*/ 1926 w 3270"/>
                <a:gd name="T43" fmla="*/ 559 h 662"/>
                <a:gd name="T44" fmla="*/ 2016 w 3270"/>
                <a:gd name="T45" fmla="*/ 552 h 662"/>
                <a:gd name="T46" fmla="*/ 2105 w 3270"/>
                <a:gd name="T47" fmla="*/ 550 h 662"/>
                <a:gd name="T48" fmla="*/ 2195 w 3270"/>
                <a:gd name="T49" fmla="*/ 531 h 662"/>
                <a:gd name="T50" fmla="*/ 2284 w 3270"/>
                <a:gd name="T51" fmla="*/ 498 h 662"/>
                <a:gd name="T52" fmla="*/ 2374 w 3270"/>
                <a:gd name="T53" fmla="*/ 499 h 662"/>
                <a:gd name="T54" fmla="*/ 2464 w 3270"/>
                <a:gd name="T55" fmla="*/ 433 h 662"/>
                <a:gd name="T56" fmla="*/ 2553 w 3270"/>
                <a:gd name="T57" fmla="*/ 303 h 662"/>
                <a:gd name="T58" fmla="*/ 2643 w 3270"/>
                <a:gd name="T59" fmla="*/ 236 h 662"/>
                <a:gd name="T60" fmla="*/ 2732 w 3270"/>
                <a:gd name="T61" fmla="*/ 190 h 662"/>
                <a:gd name="T62" fmla="*/ 2822 w 3270"/>
                <a:gd name="T63" fmla="*/ 212 h 662"/>
                <a:gd name="T64" fmla="*/ 2912 w 3270"/>
                <a:gd name="T65" fmla="*/ 73 h 662"/>
                <a:gd name="T66" fmla="*/ 3001 w 3270"/>
                <a:gd name="T67" fmla="*/ 8 h 662"/>
                <a:gd name="T68" fmla="*/ 3091 w 3270"/>
                <a:gd name="T69" fmla="*/ 40 h 662"/>
                <a:gd name="T70" fmla="*/ 3180 w 3270"/>
                <a:gd name="T71" fmla="*/ 49 h 662"/>
                <a:gd name="T72" fmla="*/ 3270 w 3270"/>
                <a:gd name="T73" fmla="*/ 35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70" h="662">
                  <a:moveTo>
                    <a:pt x="0" y="425"/>
                  </a:moveTo>
                  <a:cubicBezTo>
                    <a:pt x="15" y="428"/>
                    <a:pt x="30" y="431"/>
                    <a:pt x="45" y="434"/>
                  </a:cubicBezTo>
                  <a:cubicBezTo>
                    <a:pt x="60" y="437"/>
                    <a:pt x="75" y="445"/>
                    <a:pt x="89" y="445"/>
                  </a:cubicBezTo>
                  <a:cubicBezTo>
                    <a:pt x="104" y="444"/>
                    <a:pt x="119" y="444"/>
                    <a:pt x="134" y="433"/>
                  </a:cubicBezTo>
                  <a:cubicBezTo>
                    <a:pt x="149" y="422"/>
                    <a:pt x="164" y="383"/>
                    <a:pt x="179" y="378"/>
                  </a:cubicBezTo>
                  <a:cubicBezTo>
                    <a:pt x="194" y="372"/>
                    <a:pt x="209" y="387"/>
                    <a:pt x="224" y="399"/>
                  </a:cubicBezTo>
                  <a:cubicBezTo>
                    <a:pt x="239" y="411"/>
                    <a:pt x="254" y="437"/>
                    <a:pt x="269" y="449"/>
                  </a:cubicBezTo>
                  <a:cubicBezTo>
                    <a:pt x="284" y="461"/>
                    <a:pt x="299" y="470"/>
                    <a:pt x="313" y="473"/>
                  </a:cubicBezTo>
                  <a:cubicBezTo>
                    <a:pt x="328" y="475"/>
                    <a:pt x="343" y="469"/>
                    <a:pt x="358" y="463"/>
                  </a:cubicBezTo>
                  <a:cubicBezTo>
                    <a:pt x="373" y="458"/>
                    <a:pt x="388" y="440"/>
                    <a:pt x="403" y="439"/>
                  </a:cubicBezTo>
                  <a:cubicBezTo>
                    <a:pt x="418" y="438"/>
                    <a:pt x="433" y="442"/>
                    <a:pt x="448" y="456"/>
                  </a:cubicBezTo>
                  <a:cubicBezTo>
                    <a:pt x="463" y="471"/>
                    <a:pt x="478" y="508"/>
                    <a:pt x="493" y="525"/>
                  </a:cubicBezTo>
                  <a:cubicBezTo>
                    <a:pt x="508" y="543"/>
                    <a:pt x="523" y="555"/>
                    <a:pt x="537" y="563"/>
                  </a:cubicBezTo>
                  <a:cubicBezTo>
                    <a:pt x="552" y="572"/>
                    <a:pt x="567" y="573"/>
                    <a:pt x="582" y="577"/>
                  </a:cubicBezTo>
                  <a:cubicBezTo>
                    <a:pt x="597" y="581"/>
                    <a:pt x="612" y="583"/>
                    <a:pt x="627" y="586"/>
                  </a:cubicBezTo>
                  <a:cubicBezTo>
                    <a:pt x="642" y="588"/>
                    <a:pt x="657" y="580"/>
                    <a:pt x="672" y="591"/>
                  </a:cubicBezTo>
                  <a:cubicBezTo>
                    <a:pt x="687" y="602"/>
                    <a:pt x="702" y="645"/>
                    <a:pt x="717" y="654"/>
                  </a:cubicBezTo>
                  <a:cubicBezTo>
                    <a:pt x="732" y="662"/>
                    <a:pt x="746" y="651"/>
                    <a:pt x="761" y="644"/>
                  </a:cubicBezTo>
                  <a:cubicBezTo>
                    <a:pt x="776" y="637"/>
                    <a:pt x="791" y="622"/>
                    <a:pt x="806" y="610"/>
                  </a:cubicBezTo>
                  <a:cubicBezTo>
                    <a:pt x="821" y="598"/>
                    <a:pt x="836" y="581"/>
                    <a:pt x="851" y="572"/>
                  </a:cubicBezTo>
                  <a:cubicBezTo>
                    <a:pt x="866" y="563"/>
                    <a:pt x="881" y="553"/>
                    <a:pt x="896" y="558"/>
                  </a:cubicBezTo>
                  <a:cubicBezTo>
                    <a:pt x="911" y="562"/>
                    <a:pt x="926" y="595"/>
                    <a:pt x="941" y="599"/>
                  </a:cubicBezTo>
                  <a:cubicBezTo>
                    <a:pt x="956" y="604"/>
                    <a:pt x="970" y="593"/>
                    <a:pt x="985" y="583"/>
                  </a:cubicBezTo>
                  <a:cubicBezTo>
                    <a:pt x="1000" y="574"/>
                    <a:pt x="1015" y="552"/>
                    <a:pt x="1030" y="541"/>
                  </a:cubicBezTo>
                  <a:cubicBezTo>
                    <a:pt x="1045" y="529"/>
                    <a:pt x="1060" y="520"/>
                    <a:pt x="1075" y="516"/>
                  </a:cubicBezTo>
                  <a:cubicBezTo>
                    <a:pt x="1090" y="511"/>
                    <a:pt x="1105" y="513"/>
                    <a:pt x="1120" y="514"/>
                  </a:cubicBezTo>
                  <a:cubicBezTo>
                    <a:pt x="1135" y="514"/>
                    <a:pt x="1150" y="516"/>
                    <a:pt x="1165" y="519"/>
                  </a:cubicBezTo>
                  <a:cubicBezTo>
                    <a:pt x="1180" y="521"/>
                    <a:pt x="1194" y="530"/>
                    <a:pt x="1209" y="528"/>
                  </a:cubicBezTo>
                  <a:cubicBezTo>
                    <a:pt x="1224" y="527"/>
                    <a:pt x="1239" y="517"/>
                    <a:pt x="1254" y="510"/>
                  </a:cubicBezTo>
                  <a:cubicBezTo>
                    <a:pt x="1269" y="502"/>
                    <a:pt x="1284" y="489"/>
                    <a:pt x="1299" y="483"/>
                  </a:cubicBezTo>
                  <a:cubicBezTo>
                    <a:pt x="1314" y="477"/>
                    <a:pt x="1329" y="469"/>
                    <a:pt x="1344" y="473"/>
                  </a:cubicBezTo>
                  <a:cubicBezTo>
                    <a:pt x="1359" y="477"/>
                    <a:pt x="1374" y="498"/>
                    <a:pt x="1389" y="506"/>
                  </a:cubicBezTo>
                  <a:cubicBezTo>
                    <a:pt x="1403" y="514"/>
                    <a:pt x="1418" y="517"/>
                    <a:pt x="1433" y="520"/>
                  </a:cubicBezTo>
                  <a:cubicBezTo>
                    <a:pt x="1448" y="523"/>
                    <a:pt x="1463" y="522"/>
                    <a:pt x="1478" y="525"/>
                  </a:cubicBezTo>
                  <a:cubicBezTo>
                    <a:pt x="1493" y="529"/>
                    <a:pt x="1508" y="538"/>
                    <a:pt x="1523" y="540"/>
                  </a:cubicBezTo>
                  <a:cubicBezTo>
                    <a:pt x="1538" y="542"/>
                    <a:pt x="1553" y="538"/>
                    <a:pt x="1568" y="538"/>
                  </a:cubicBezTo>
                  <a:cubicBezTo>
                    <a:pt x="1583" y="537"/>
                    <a:pt x="1598" y="539"/>
                    <a:pt x="1613" y="539"/>
                  </a:cubicBezTo>
                  <a:cubicBezTo>
                    <a:pt x="1627" y="538"/>
                    <a:pt x="1642" y="536"/>
                    <a:pt x="1657" y="536"/>
                  </a:cubicBezTo>
                  <a:cubicBezTo>
                    <a:pt x="1672" y="536"/>
                    <a:pt x="1687" y="537"/>
                    <a:pt x="1702" y="537"/>
                  </a:cubicBezTo>
                  <a:cubicBezTo>
                    <a:pt x="1717" y="537"/>
                    <a:pt x="1732" y="535"/>
                    <a:pt x="1747" y="536"/>
                  </a:cubicBezTo>
                  <a:cubicBezTo>
                    <a:pt x="1762" y="537"/>
                    <a:pt x="1777" y="540"/>
                    <a:pt x="1792" y="542"/>
                  </a:cubicBezTo>
                  <a:cubicBezTo>
                    <a:pt x="1807" y="544"/>
                    <a:pt x="1822" y="549"/>
                    <a:pt x="1837" y="550"/>
                  </a:cubicBezTo>
                  <a:cubicBezTo>
                    <a:pt x="1851" y="550"/>
                    <a:pt x="1866" y="544"/>
                    <a:pt x="1881" y="545"/>
                  </a:cubicBezTo>
                  <a:cubicBezTo>
                    <a:pt x="1896" y="547"/>
                    <a:pt x="1911" y="560"/>
                    <a:pt x="1926" y="559"/>
                  </a:cubicBezTo>
                  <a:cubicBezTo>
                    <a:pt x="1941" y="558"/>
                    <a:pt x="1956" y="540"/>
                    <a:pt x="1971" y="539"/>
                  </a:cubicBezTo>
                  <a:cubicBezTo>
                    <a:pt x="1986" y="538"/>
                    <a:pt x="2001" y="552"/>
                    <a:pt x="2016" y="552"/>
                  </a:cubicBezTo>
                  <a:cubicBezTo>
                    <a:pt x="2031" y="553"/>
                    <a:pt x="2046" y="543"/>
                    <a:pt x="2060" y="542"/>
                  </a:cubicBezTo>
                  <a:cubicBezTo>
                    <a:pt x="2075" y="542"/>
                    <a:pt x="2090" y="554"/>
                    <a:pt x="2105" y="550"/>
                  </a:cubicBezTo>
                  <a:cubicBezTo>
                    <a:pt x="2120" y="545"/>
                    <a:pt x="2135" y="521"/>
                    <a:pt x="2150" y="518"/>
                  </a:cubicBezTo>
                  <a:cubicBezTo>
                    <a:pt x="2165" y="514"/>
                    <a:pt x="2180" y="537"/>
                    <a:pt x="2195" y="531"/>
                  </a:cubicBezTo>
                  <a:cubicBezTo>
                    <a:pt x="2210" y="524"/>
                    <a:pt x="2225" y="482"/>
                    <a:pt x="2240" y="477"/>
                  </a:cubicBezTo>
                  <a:cubicBezTo>
                    <a:pt x="2255" y="471"/>
                    <a:pt x="2270" y="497"/>
                    <a:pt x="2284" y="498"/>
                  </a:cubicBezTo>
                  <a:cubicBezTo>
                    <a:pt x="2299" y="499"/>
                    <a:pt x="2314" y="482"/>
                    <a:pt x="2329" y="483"/>
                  </a:cubicBezTo>
                  <a:cubicBezTo>
                    <a:pt x="2344" y="483"/>
                    <a:pt x="2359" y="497"/>
                    <a:pt x="2374" y="499"/>
                  </a:cubicBezTo>
                  <a:cubicBezTo>
                    <a:pt x="2389" y="501"/>
                    <a:pt x="2404" y="505"/>
                    <a:pt x="2419" y="494"/>
                  </a:cubicBezTo>
                  <a:cubicBezTo>
                    <a:pt x="2434" y="483"/>
                    <a:pt x="2449" y="450"/>
                    <a:pt x="2464" y="433"/>
                  </a:cubicBezTo>
                  <a:cubicBezTo>
                    <a:pt x="2479" y="415"/>
                    <a:pt x="2494" y="411"/>
                    <a:pt x="2508" y="390"/>
                  </a:cubicBezTo>
                  <a:cubicBezTo>
                    <a:pt x="2523" y="368"/>
                    <a:pt x="2538" y="321"/>
                    <a:pt x="2553" y="303"/>
                  </a:cubicBezTo>
                  <a:cubicBezTo>
                    <a:pt x="2568" y="285"/>
                    <a:pt x="2583" y="293"/>
                    <a:pt x="2598" y="282"/>
                  </a:cubicBezTo>
                  <a:cubicBezTo>
                    <a:pt x="2613" y="271"/>
                    <a:pt x="2628" y="242"/>
                    <a:pt x="2643" y="236"/>
                  </a:cubicBezTo>
                  <a:cubicBezTo>
                    <a:pt x="2658" y="231"/>
                    <a:pt x="2673" y="257"/>
                    <a:pt x="2688" y="249"/>
                  </a:cubicBezTo>
                  <a:cubicBezTo>
                    <a:pt x="2703" y="241"/>
                    <a:pt x="2718" y="190"/>
                    <a:pt x="2732" y="190"/>
                  </a:cubicBezTo>
                  <a:cubicBezTo>
                    <a:pt x="2747" y="190"/>
                    <a:pt x="2762" y="243"/>
                    <a:pt x="2777" y="247"/>
                  </a:cubicBezTo>
                  <a:cubicBezTo>
                    <a:pt x="2792" y="250"/>
                    <a:pt x="2807" y="226"/>
                    <a:pt x="2822" y="212"/>
                  </a:cubicBezTo>
                  <a:cubicBezTo>
                    <a:pt x="2837" y="197"/>
                    <a:pt x="2852" y="183"/>
                    <a:pt x="2867" y="160"/>
                  </a:cubicBezTo>
                  <a:cubicBezTo>
                    <a:pt x="2882" y="137"/>
                    <a:pt x="2897" y="89"/>
                    <a:pt x="2912" y="73"/>
                  </a:cubicBezTo>
                  <a:cubicBezTo>
                    <a:pt x="2927" y="57"/>
                    <a:pt x="2941" y="74"/>
                    <a:pt x="2956" y="63"/>
                  </a:cubicBezTo>
                  <a:cubicBezTo>
                    <a:pt x="2971" y="52"/>
                    <a:pt x="2986" y="16"/>
                    <a:pt x="3001" y="8"/>
                  </a:cubicBezTo>
                  <a:cubicBezTo>
                    <a:pt x="3016" y="0"/>
                    <a:pt x="3031" y="8"/>
                    <a:pt x="3046" y="13"/>
                  </a:cubicBezTo>
                  <a:cubicBezTo>
                    <a:pt x="3061" y="19"/>
                    <a:pt x="3076" y="37"/>
                    <a:pt x="3091" y="40"/>
                  </a:cubicBezTo>
                  <a:cubicBezTo>
                    <a:pt x="3106" y="42"/>
                    <a:pt x="3121" y="28"/>
                    <a:pt x="3136" y="30"/>
                  </a:cubicBezTo>
                  <a:cubicBezTo>
                    <a:pt x="3151" y="31"/>
                    <a:pt x="3165" y="48"/>
                    <a:pt x="3180" y="49"/>
                  </a:cubicBezTo>
                  <a:cubicBezTo>
                    <a:pt x="3195" y="50"/>
                    <a:pt x="3210" y="38"/>
                    <a:pt x="3225" y="36"/>
                  </a:cubicBezTo>
                  <a:cubicBezTo>
                    <a:pt x="3240" y="33"/>
                    <a:pt x="3255" y="35"/>
                    <a:pt x="3270" y="35"/>
                  </a:cubicBezTo>
                </a:path>
              </a:pathLst>
            </a:custGeom>
            <a:noFill/>
            <a:ln w="20638" cap="rnd">
              <a:solidFill>
                <a:srgbClr val="0020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87BFD6A7-4CC4-4B27-919D-CA01C0441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" y="1278"/>
              <a:ext cx="3315" cy="1161"/>
            </a:xfrm>
            <a:custGeom>
              <a:avLst/>
              <a:gdLst>
                <a:gd name="T0" fmla="*/ 45 w 3315"/>
                <a:gd name="T1" fmla="*/ 746 h 1161"/>
                <a:gd name="T2" fmla="*/ 134 w 3315"/>
                <a:gd name="T3" fmla="*/ 784 h 1161"/>
                <a:gd name="T4" fmla="*/ 224 w 3315"/>
                <a:gd name="T5" fmla="*/ 616 h 1161"/>
                <a:gd name="T6" fmla="*/ 313 w 3315"/>
                <a:gd name="T7" fmla="*/ 754 h 1161"/>
                <a:gd name="T8" fmla="*/ 403 w 3315"/>
                <a:gd name="T9" fmla="*/ 768 h 1161"/>
                <a:gd name="T10" fmla="*/ 493 w 3315"/>
                <a:gd name="T11" fmla="*/ 762 h 1161"/>
                <a:gd name="T12" fmla="*/ 582 w 3315"/>
                <a:gd name="T13" fmla="*/ 973 h 1161"/>
                <a:gd name="T14" fmla="*/ 672 w 3315"/>
                <a:gd name="T15" fmla="*/ 998 h 1161"/>
                <a:gd name="T16" fmla="*/ 761 w 3315"/>
                <a:gd name="T17" fmla="*/ 1143 h 1161"/>
                <a:gd name="T18" fmla="*/ 851 w 3315"/>
                <a:gd name="T19" fmla="*/ 1053 h 1161"/>
                <a:gd name="T20" fmla="*/ 941 w 3315"/>
                <a:gd name="T21" fmla="*/ 970 h 1161"/>
                <a:gd name="T22" fmla="*/ 1030 w 3315"/>
                <a:gd name="T23" fmla="*/ 1004 h 1161"/>
                <a:gd name="T24" fmla="*/ 1120 w 3315"/>
                <a:gd name="T25" fmla="*/ 865 h 1161"/>
                <a:gd name="T26" fmla="*/ 1209 w 3315"/>
                <a:gd name="T27" fmla="*/ 892 h 1161"/>
                <a:gd name="T28" fmla="*/ 1299 w 3315"/>
                <a:gd name="T29" fmla="*/ 887 h 1161"/>
                <a:gd name="T30" fmla="*/ 1389 w 3315"/>
                <a:gd name="T31" fmla="*/ 808 h 1161"/>
                <a:gd name="T32" fmla="*/ 1478 w 3315"/>
                <a:gd name="T33" fmla="*/ 873 h 1161"/>
                <a:gd name="T34" fmla="*/ 1568 w 3315"/>
                <a:gd name="T35" fmla="*/ 917 h 1161"/>
                <a:gd name="T36" fmla="*/ 1657 w 3315"/>
                <a:gd name="T37" fmla="*/ 927 h 1161"/>
                <a:gd name="T38" fmla="*/ 1747 w 3315"/>
                <a:gd name="T39" fmla="*/ 924 h 1161"/>
                <a:gd name="T40" fmla="*/ 1837 w 3315"/>
                <a:gd name="T41" fmla="*/ 883 h 1161"/>
                <a:gd name="T42" fmla="*/ 1926 w 3315"/>
                <a:gd name="T43" fmla="*/ 901 h 1161"/>
                <a:gd name="T44" fmla="*/ 2016 w 3315"/>
                <a:gd name="T45" fmla="*/ 884 h 1161"/>
                <a:gd name="T46" fmla="*/ 2105 w 3315"/>
                <a:gd name="T47" fmla="*/ 892 h 1161"/>
                <a:gd name="T48" fmla="*/ 2195 w 3315"/>
                <a:gd name="T49" fmla="*/ 832 h 1161"/>
                <a:gd name="T50" fmla="*/ 2285 w 3315"/>
                <a:gd name="T51" fmla="*/ 737 h 1161"/>
                <a:gd name="T52" fmla="*/ 2374 w 3315"/>
                <a:gd name="T53" fmla="*/ 760 h 1161"/>
                <a:gd name="T54" fmla="*/ 2464 w 3315"/>
                <a:gd name="T55" fmla="*/ 782 h 1161"/>
                <a:gd name="T56" fmla="*/ 2553 w 3315"/>
                <a:gd name="T57" fmla="*/ 589 h 1161"/>
                <a:gd name="T58" fmla="*/ 2643 w 3315"/>
                <a:gd name="T59" fmla="*/ 392 h 1161"/>
                <a:gd name="T60" fmla="*/ 2733 w 3315"/>
                <a:gd name="T61" fmla="*/ 354 h 1161"/>
                <a:gd name="T62" fmla="*/ 2822 w 3315"/>
                <a:gd name="T63" fmla="*/ 364 h 1161"/>
                <a:gd name="T64" fmla="*/ 2912 w 3315"/>
                <a:gd name="T65" fmla="*/ 202 h 1161"/>
                <a:gd name="T66" fmla="*/ 3001 w 3315"/>
                <a:gd name="T67" fmla="*/ 59 h 1161"/>
                <a:gd name="T68" fmla="*/ 3091 w 3315"/>
                <a:gd name="T69" fmla="*/ 57 h 1161"/>
                <a:gd name="T70" fmla="*/ 3181 w 3315"/>
                <a:gd name="T71" fmla="*/ 96 h 1161"/>
                <a:gd name="T72" fmla="*/ 3270 w 3315"/>
                <a:gd name="T73" fmla="*/ 127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15" h="1161">
                  <a:moveTo>
                    <a:pt x="0" y="734"/>
                  </a:moveTo>
                  <a:cubicBezTo>
                    <a:pt x="15" y="738"/>
                    <a:pt x="30" y="743"/>
                    <a:pt x="45" y="746"/>
                  </a:cubicBezTo>
                  <a:cubicBezTo>
                    <a:pt x="60" y="748"/>
                    <a:pt x="75" y="744"/>
                    <a:pt x="89" y="751"/>
                  </a:cubicBezTo>
                  <a:cubicBezTo>
                    <a:pt x="104" y="757"/>
                    <a:pt x="119" y="788"/>
                    <a:pt x="134" y="784"/>
                  </a:cubicBezTo>
                  <a:cubicBezTo>
                    <a:pt x="149" y="779"/>
                    <a:pt x="164" y="752"/>
                    <a:pt x="179" y="724"/>
                  </a:cubicBezTo>
                  <a:cubicBezTo>
                    <a:pt x="194" y="696"/>
                    <a:pt x="209" y="625"/>
                    <a:pt x="224" y="616"/>
                  </a:cubicBezTo>
                  <a:cubicBezTo>
                    <a:pt x="239" y="607"/>
                    <a:pt x="254" y="645"/>
                    <a:pt x="269" y="668"/>
                  </a:cubicBezTo>
                  <a:cubicBezTo>
                    <a:pt x="284" y="691"/>
                    <a:pt x="299" y="733"/>
                    <a:pt x="313" y="754"/>
                  </a:cubicBezTo>
                  <a:cubicBezTo>
                    <a:pt x="328" y="774"/>
                    <a:pt x="343" y="788"/>
                    <a:pt x="358" y="790"/>
                  </a:cubicBezTo>
                  <a:cubicBezTo>
                    <a:pt x="373" y="793"/>
                    <a:pt x="388" y="778"/>
                    <a:pt x="403" y="768"/>
                  </a:cubicBezTo>
                  <a:cubicBezTo>
                    <a:pt x="418" y="759"/>
                    <a:pt x="433" y="736"/>
                    <a:pt x="448" y="735"/>
                  </a:cubicBezTo>
                  <a:cubicBezTo>
                    <a:pt x="460" y="734"/>
                    <a:pt x="481" y="739"/>
                    <a:pt x="493" y="762"/>
                  </a:cubicBezTo>
                  <a:cubicBezTo>
                    <a:pt x="508" y="790"/>
                    <a:pt x="523" y="867"/>
                    <a:pt x="537" y="902"/>
                  </a:cubicBezTo>
                  <a:cubicBezTo>
                    <a:pt x="552" y="937"/>
                    <a:pt x="567" y="957"/>
                    <a:pt x="582" y="973"/>
                  </a:cubicBezTo>
                  <a:cubicBezTo>
                    <a:pt x="597" y="988"/>
                    <a:pt x="612" y="991"/>
                    <a:pt x="627" y="995"/>
                  </a:cubicBezTo>
                  <a:cubicBezTo>
                    <a:pt x="642" y="999"/>
                    <a:pt x="657" y="995"/>
                    <a:pt x="672" y="998"/>
                  </a:cubicBezTo>
                  <a:cubicBezTo>
                    <a:pt x="684" y="1000"/>
                    <a:pt x="705" y="990"/>
                    <a:pt x="717" y="1009"/>
                  </a:cubicBezTo>
                  <a:cubicBezTo>
                    <a:pt x="732" y="1033"/>
                    <a:pt x="746" y="1125"/>
                    <a:pt x="761" y="1143"/>
                  </a:cubicBezTo>
                  <a:cubicBezTo>
                    <a:pt x="776" y="1161"/>
                    <a:pt x="791" y="1132"/>
                    <a:pt x="806" y="1117"/>
                  </a:cubicBezTo>
                  <a:cubicBezTo>
                    <a:pt x="821" y="1102"/>
                    <a:pt x="836" y="1074"/>
                    <a:pt x="851" y="1053"/>
                  </a:cubicBezTo>
                  <a:cubicBezTo>
                    <a:pt x="866" y="1032"/>
                    <a:pt x="881" y="1005"/>
                    <a:pt x="896" y="992"/>
                  </a:cubicBezTo>
                  <a:cubicBezTo>
                    <a:pt x="911" y="978"/>
                    <a:pt x="926" y="963"/>
                    <a:pt x="941" y="970"/>
                  </a:cubicBezTo>
                  <a:cubicBezTo>
                    <a:pt x="956" y="977"/>
                    <a:pt x="970" y="1028"/>
                    <a:pt x="985" y="1034"/>
                  </a:cubicBezTo>
                  <a:cubicBezTo>
                    <a:pt x="1000" y="1039"/>
                    <a:pt x="1015" y="1023"/>
                    <a:pt x="1030" y="1004"/>
                  </a:cubicBezTo>
                  <a:cubicBezTo>
                    <a:pt x="1045" y="984"/>
                    <a:pt x="1060" y="938"/>
                    <a:pt x="1075" y="915"/>
                  </a:cubicBezTo>
                  <a:cubicBezTo>
                    <a:pt x="1090" y="892"/>
                    <a:pt x="1105" y="873"/>
                    <a:pt x="1120" y="865"/>
                  </a:cubicBezTo>
                  <a:cubicBezTo>
                    <a:pt x="1135" y="856"/>
                    <a:pt x="1150" y="860"/>
                    <a:pt x="1165" y="865"/>
                  </a:cubicBezTo>
                  <a:cubicBezTo>
                    <a:pt x="1180" y="869"/>
                    <a:pt x="1194" y="884"/>
                    <a:pt x="1209" y="892"/>
                  </a:cubicBezTo>
                  <a:cubicBezTo>
                    <a:pt x="1224" y="900"/>
                    <a:pt x="1239" y="913"/>
                    <a:pt x="1254" y="912"/>
                  </a:cubicBezTo>
                  <a:cubicBezTo>
                    <a:pt x="1269" y="911"/>
                    <a:pt x="1284" y="900"/>
                    <a:pt x="1299" y="887"/>
                  </a:cubicBezTo>
                  <a:cubicBezTo>
                    <a:pt x="1314" y="873"/>
                    <a:pt x="1329" y="845"/>
                    <a:pt x="1344" y="832"/>
                  </a:cubicBezTo>
                  <a:cubicBezTo>
                    <a:pt x="1359" y="819"/>
                    <a:pt x="1374" y="804"/>
                    <a:pt x="1389" y="808"/>
                  </a:cubicBezTo>
                  <a:cubicBezTo>
                    <a:pt x="1404" y="812"/>
                    <a:pt x="1418" y="845"/>
                    <a:pt x="1433" y="856"/>
                  </a:cubicBezTo>
                  <a:cubicBezTo>
                    <a:pt x="1448" y="867"/>
                    <a:pt x="1463" y="867"/>
                    <a:pt x="1478" y="873"/>
                  </a:cubicBezTo>
                  <a:cubicBezTo>
                    <a:pt x="1493" y="878"/>
                    <a:pt x="1508" y="882"/>
                    <a:pt x="1523" y="889"/>
                  </a:cubicBezTo>
                  <a:cubicBezTo>
                    <a:pt x="1538" y="896"/>
                    <a:pt x="1553" y="910"/>
                    <a:pt x="1568" y="917"/>
                  </a:cubicBezTo>
                  <a:cubicBezTo>
                    <a:pt x="1583" y="923"/>
                    <a:pt x="1598" y="926"/>
                    <a:pt x="1613" y="928"/>
                  </a:cubicBezTo>
                  <a:cubicBezTo>
                    <a:pt x="1628" y="929"/>
                    <a:pt x="1643" y="928"/>
                    <a:pt x="1657" y="927"/>
                  </a:cubicBezTo>
                  <a:cubicBezTo>
                    <a:pt x="1672" y="926"/>
                    <a:pt x="1687" y="922"/>
                    <a:pt x="1702" y="921"/>
                  </a:cubicBezTo>
                  <a:cubicBezTo>
                    <a:pt x="1717" y="921"/>
                    <a:pt x="1732" y="924"/>
                    <a:pt x="1747" y="924"/>
                  </a:cubicBezTo>
                  <a:cubicBezTo>
                    <a:pt x="1762" y="925"/>
                    <a:pt x="1777" y="931"/>
                    <a:pt x="1792" y="924"/>
                  </a:cubicBezTo>
                  <a:cubicBezTo>
                    <a:pt x="1807" y="917"/>
                    <a:pt x="1822" y="885"/>
                    <a:pt x="1837" y="883"/>
                  </a:cubicBezTo>
                  <a:cubicBezTo>
                    <a:pt x="1852" y="881"/>
                    <a:pt x="1867" y="909"/>
                    <a:pt x="1881" y="912"/>
                  </a:cubicBezTo>
                  <a:cubicBezTo>
                    <a:pt x="1896" y="915"/>
                    <a:pt x="1911" y="897"/>
                    <a:pt x="1926" y="901"/>
                  </a:cubicBezTo>
                  <a:cubicBezTo>
                    <a:pt x="1941" y="905"/>
                    <a:pt x="1956" y="939"/>
                    <a:pt x="1971" y="936"/>
                  </a:cubicBezTo>
                  <a:cubicBezTo>
                    <a:pt x="1986" y="933"/>
                    <a:pt x="2001" y="888"/>
                    <a:pt x="2016" y="884"/>
                  </a:cubicBezTo>
                  <a:cubicBezTo>
                    <a:pt x="2031" y="879"/>
                    <a:pt x="2046" y="909"/>
                    <a:pt x="2061" y="910"/>
                  </a:cubicBezTo>
                  <a:cubicBezTo>
                    <a:pt x="2076" y="912"/>
                    <a:pt x="2090" y="895"/>
                    <a:pt x="2105" y="892"/>
                  </a:cubicBezTo>
                  <a:cubicBezTo>
                    <a:pt x="2120" y="890"/>
                    <a:pt x="2135" y="905"/>
                    <a:pt x="2150" y="895"/>
                  </a:cubicBezTo>
                  <a:cubicBezTo>
                    <a:pt x="2165" y="885"/>
                    <a:pt x="2180" y="838"/>
                    <a:pt x="2195" y="832"/>
                  </a:cubicBezTo>
                  <a:cubicBezTo>
                    <a:pt x="2210" y="826"/>
                    <a:pt x="2225" y="877"/>
                    <a:pt x="2240" y="861"/>
                  </a:cubicBezTo>
                  <a:cubicBezTo>
                    <a:pt x="2255" y="845"/>
                    <a:pt x="2270" y="752"/>
                    <a:pt x="2285" y="737"/>
                  </a:cubicBezTo>
                  <a:cubicBezTo>
                    <a:pt x="2300" y="722"/>
                    <a:pt x="2314" y="768"/>
                    <a:pt x="2329" y="772"/>
                  </a:cubicBezTo>
                  <a:cubicBezTo>
                    <a:pt x="2344" y="776"/>
                    <a:pt x="2359" y="757"/>
                    <a:pt x="2374" y="760"/>
                  </a:cubicBezTo>
                  <a:cubicBezTo>
                    <a:pt x="2389" y="762"/>
                    <a:pt x="2404" y="785"/>
                    <a:pt x="2419" y="788"/>
                  </a:cubicBezTo>
                  <a:cubicBezTo>
                    <a:pt x="2431" y="792"/>
                    <a:pt x="2451" y="800"/>
                    <a:pt x="2464" y="782"/>
                  </a:cubicBezTo>
                  <a:cubicBezTo>
                    <a:pt x="2479" y="760"/>
                    <a:pt x="2494" y="690"/>
                    <a:pt x="2509" y="658"/>
                  </a:cubicBezTo>
                  <a:cubicBezTo>
                    <a:pt x="2523" y="627"/>
                    <a:pt x="2539" y="627"/>
                    <a:pt x="2553" y="589"/>
                  </a:cubicBezTo>
                  <a:cubicBezTo>
                    <a:pt x="2568" y="550"/>
                    <a:pt x="2583" y="454"/>
                    <a:pt x="2598" y="421"/>
                  </a:cubicBezTo>
                  <a:cubicBezTo>
                    <a:pt x="2609" y="397"/>
                    <a:pt x="2632" y="405"/>
                    <a:pt x="2643" y="392"/>
                  </a:cubicBezTo>
                  <a:cubicBezTo>
                    <a:pt x="2658" y="374"/>
                    <a:pt x="2673" y="319"/>
                    <a:pt x="2688" y="312"/>
                  </a:cubicBezTo>
                  <a:cubicBezTo>
                    <a:pt x="2703" y="306"/>
                    <a:pt x="2718" y="364"/>
                    <a:pt x="2733" y="354"/>
                  </a:cubicBezTo>
                  <a:cubicBezTo>
                    <a:pt x="2747" y="344"/>
                    <a:pt x="2762" y="251"/>
                    <a:pt x="2777" y="253"/>
                  </a:cubicBezTo>
                  <a:cubicBezTo>
                    <a:pt x="2792" y="254"/>
                    <a:pt x="2807" y="356"/>
                    <a:pt x="2822" y="364"/>
                  </a:cubicBezTo>
                  <a:cubicBezTo>
                    <a:pt x="2837" y="372"/>
                    <a:pt x="2852" y="329"/>
                    <a:pt x="2867" y="302"/>
                  </a:cubicBezTo>
                  <a:cubicBezTo>
                    <a:pt x="2882" y="275"/>
                    <a:pt x="2897" y="245"/>
                    <a:pt x="2912" y="202"/>
                  </a:cubicBezTo>
                  <a:cubicBezTo>
                    <a:pt x="2927" y="158"/>
                    <a:pt x="2942" y="62"/>
                    <a:pt x="2957" y="39"/>
                  </a:cubicBezTo>
                  <a:cubicBezTo>
                    <a:pt x="2969" y="18"/>
                    <a:pt x="2989" y="65"/>
                    <a:pt x="3001" y="59"/>
                  </a:cubicBezTo>
                  <a:cubicBezTo>
                    <a:pt x="3016" y="53"/>
                    <a:pt x="3031" y="1"/>
                    <a:pt x="3046" y="0"/>
                  </a:cubicBezTo>
                  <a:cubicBezTo>
                    <a:pt x="3061" y="0"/>
                    <a:pt x="3076" y="39"/>
                    <a:pt x="3091" y="57"/>
                  </a:cubicBezTo>
                  <a:cubicBezTo>
                    <a:pt x="3106" y="75"/>
                    <a:pt x="3121" y="102"/>
                    <a:pt x="3136" y="109"/>
                  </a:cubicBezTo>
                  <a:cubicBezTo>
                    <a:pt x="3151" y="115"/>
                    <a:pt x="3166" y="88"/>
                    <a:pt x="3181" y="96"/>
                  </a:cubicBezTo>
                  <a:cubicBezTo>
                    <a:pt x="3195" y="104"/>
                    <a:pt x="3210" y="153"/>
                    <a:pt x="3225" y="158"/>
                  </a:cubicBezTo>
                  <a:cubicBezTo>
                    <a:pt x="3240" y="163"/>
                    <a:pt x="3255" y="134"/>
                    <a:pt x="3270" y="127"/>
                  </a:cubicBezTo>
                  <a:cubicBezTo>
                    <a:pt x="3285" y="119"/>
                    <a:pt x="3300" y="117"/>
                    <a:pt x="3315" y="113"/>
                  </a:cubicBezTo>
                </a:path>
              </a:pathLst>
            </a:custGeom>
            <a:noFill/>
            <a:ln w="20638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08797298-93EB-4B9B-8BDA-5AA3AC7B3C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" y="2226"/>
              <a:ext cx="3269" cy="11"/>
            </a:xfrm>
            <a:custGeom>
              <a:avLst/>
              <a:gdLst>
                <a:gd name="T0" fmla="*/ 0 w 29100"/>
                <a:gd name="T1" fmla="*/ 50 h 100"/>
                <a:gd name="T2" fmla="*/ 1050 w 29100"/>
                <a:gd name="T3" fmla="*/ 100 h 100"/>
                <a:gd name="T4" fmla="*/ 1642 w 29100"/>
                <a:gd name="T5" fmla="*/ 0 h 100"/>
                <a:gd name="T6" fmla="*/ 1400 w 29100"/>
                <a:gd name="T7" fmla="*/ 50 h 100"/>
                <a:gd name="T8" fmla="*/ 2450 w 29100"/>
                <a:gd name="T9" fmla="*/ 100 h 100"/>
                <a:gd name="T10" fmla="*/ 3150 w 29100"/>
                <a:gd name="T11" fmla="*/ 0 h 100"/>
                <a:gd name="T12" fmla="*/ 3550 w 29100"/>
                <a:gd name="T13" fmla="*/ 0 h 100"/>
                <a:gd name="T14" fmla="*/ 3550 w 29100"/>
                <a:gd name="T15" fmla="*/ 100 h 100"/>
                <a:gd name="T16" fmla="*/ 4600 w 29100"/>
                <a:gd name="T17" fmla="*/ 50 h 100"/>
                <a:gd name="T18" fmla="*/ 4950 w 29100"/>
                <a:gd name="T19" fmla="*/ 0 h 100"/>
                <a:gd name="T20" fmla="*/ 4950 w 29100"/>
                <a:gd name="T21" fmla="*/ 100 h 100"/>
                <a:gd name="T22" fmla="*/ 5950 w 29100"/>
                <a:gd name="T23" fmla="*/ 100 h 100"/>
                <a:gd name="T24" fmla="*/ 6650 w 29100"/>
                <a:gd name="T25" fmla="*/ 0 h 100"/>
                <a:gd name="T26" fmla="*/ 6350 w 29100"/>
                <a:gd name="T27" fmla="*/ 0 h 100"/>
                <a:gd name="T28" fmla="*/ 7226 w 29100"/>
                <a:gd name="T29" fmla="*/ 100 h 100"/>
                <a:gd name="T30" fmla="*/ 8050 w 29100"/>
                <a:gd name="T31" fmla="*/ 0 h 100"/>
                <a:gd name="T32" fmla="*/ 7750 w 29100"/>
                <a:gd name="T33" fmla="*/ 0 h 100"/>
                <a:gd name="T34" fmla="*/ 8400 w 29100"/>
                <a:gd name="T35" fmla="*/ 50 h 100"/>
                <a:gd name="T36" fmla="*/ 9450 w 29100"/>
                <a:gd name="T37" fmla="*/ 100 h 100"/>
                <a:gd name="T38" fmla="*/ 10018 w 29100"/>
                <a:gd name="T39" fmla="*/ 0 h 100"/>
                <a:gd name="T40" fmla="*/ 9800 w 29100"/>
                <a:gd name="T41" fmla="*/ 50 h 100"/>
                <a:gd name="T42" fmla="*/ 10850 w 29100"/>
                <a:gd name="T43" fmla="*/ 100 h 100"/>
                <a:gd name="T44" fmla="*/ 11550 w 29100"/>
                <a:gd name="T45" fmla="*/ 0 h 100"/>
                <a:gd name="T46" fmla="*/ 11950 w 29100"/>
                <a:gd name="T47" fmla="*/ 0 h 100"/>
                <a:gd name="T48" fmla="*/ 11950 w 29100"/>
                <a:gd name="T49" fmla="*/ 100 h 100"/>
                <a:gd name="T50" fmla="*/ 13000 w 29100"/>
                <a:gd name="T51" fmla="*/ 50 h 100"/>
                <a:gd name="T52" fmla="*/ 13350 w 29100"/>
                <a:gd name="T53" fmla="*/ 0 h 100"/>
                <a:gd name="T54" fmla="*/ 13350 w 29100"/>
                <a:gd name="T55" fmla="*/ 100 h 100"/>
                <a:gd name="T56" fmla="*/ 14350 w 29100"/>
                <a:gd name="T57" fmla="*/ 100 h 100"/>
                <a:gd name="T58" fmla="*/ 15050 w 29100"/>
                <a:gd name="T59" fmla="*/ 0 h 100"/>
                <a:gd name="T60" fmla="*/ 14750 w 29100"/>
                <a:gd name="T61" fmla="*/ 0 h 100"/>
                <a:gd name="T62" fmla="*/ 15602 w 29100"/>
                <a:gd name="T63" fmla="*/ 100 h 100"/>
                <a:gd name="T64" fmla="*/ 16450 w 29100"/>
                <a:gd name="T65" fmla="*/ 0 h 100"/>
                <a:gd name="T66" fmla="*/ 16150 w 29100"/>
                <a:gd name="T67" fmla="*/ 0 h 100"/>
                <a:gd name="T68" fmla="*/ 16800 w 29100"/>
                <a:gd name="T69" fmla="*/ 50 h 100"/>
                <a:gd name="T70" fmla="*/ 17850 w 29100"/>
                <a:gd name="T71" fmla="*/ 100 h 100"/>
                <a:gd name="T72" fmla="*/ 18394 w 29100"/>
                <a:gd name="T73" fmla="*/ 0 h 100"/>
                <a:gd name="T74" fmla="*/ 18200 w 29100"/>
                <a:gd name="T75" fmla="*/ 50 h 100"/>
                <a:gd name="T76" fmla="*/ 19250 w 29100"/>
                <a:gd name="T77" fmla="*/ 100 h 100"/>
                <a:gd name="T78" fmla="*/ 19950 w 29100"/>
                <a:gd name="T79" fmla="*/ 0 h 100"/>
                <a:gd name="T80" fmla="*/ 20350 w 29100"/>
                <a:gd name="T81" fmla="*/ 0 h 100"/>
                <a:gd name="T82" fmla="*/ 20350 w 29100"/>
                <a:gd name="T83" fmla="*/ 100 h 100"/>
                <a:gd name="T84" fmla="*/ 21400 w 29100"/>
                <a:gd name="T85" fmla="*/ 50 h 100"/>
                <a:gd name="T86" fmla="*/ 21750 w 29100"/>
                <a:gd name="T87" fmla="*/ 0 h 100"/>
                <a:gd name="T88" fmla="*/ 21750 w 29100"/>
                <a:gd name="T89" fmla="*/ 100 h 100"/>
                <a:gd name="T90" fmla="*/ 22750 w 29100"/>
                <a:gd name="T91" fmla="*/ 100 h 100"/>
                <a:gd name="T92" fmla="*/ 23450 w 29100"/>
                <a:gd name="T93" fmla="*/ 0 h 100"/>
                <a:gd name="T94" fmla="*/ 23150 w 29100"/>
                <a:gd name="T95" fmla="*/ 0 h 100"/>
                <a:gd name="T96" fmla="*/ 23978 w 29100"/>
                <a:gd name="T97" fmla="*/ 100 h 100"/>
                <a:gd name="T98" fmla="*/ 24850 w 29100"/>
                <a:gd name="T99" fmla="*/ 0 h 100"/>
                <a:gd name="T100" fmla="*/ 24550 w 29100"/>
                <a:gd name="T101" fmla="*/ 0 h 100"/>
                <a:gd name="T102" fmla="*/ 25200 w 29100"/>
                <a:gd name="T103" fmla="*/ 50 h 100"/>
                <a:gd name="T104" fmla="*/ 26250 w 29100"/>
                <a:gd name="T105" fmla="*/ 100 h 100"/>
                <a:gd name="T106" fmla="*/ 26770 w 29100"/>
                <a:gd name="T107" fmla="*/ 0 h 100"/>
                <a:gd name="T108" fmla="*/ 26600 w 29100"/>
                <a:gd name="T109" fmla="*/ 50 h 100"/>
                <a:gd name="T110" fmla="*/ 27650 w 29100"/>
                <a:gd name="T111" fmla="*/ 100 h 100"/>
                <a:gd name="T112" fmla="*/ 28350 w 29100"/>
                <a:gd name="T113" fmla="*/ 0 h 100"/>
                <a:gd name="T114" fmla="*/ 28750 w 29100"/>
                <a:gd name="T115" fmla="*/ 0 h 100"/>
                <a:gd name="T116" fmla="*/ 28750 w 29100"/>
                <a:gd name="T117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100" h="100">
                  <a:moveTo>
                    <a:pt x="50" y="0"/>
                  </a:moveTo>
                  <a:lnTo>
                    <a:pt x="350" y="0"/>
                  </a:lnTo>
                  <a:cubicBezTo>
                    <a:pt x="378" y="0"/>
                    <a:pt x="400" y="23"/>
                    <a:pt x="400" y="50"/>
                  </a:cubicBezTo>
                  <a:cubicBezTo>
                    <a:pt x="400" y="78"/>
                    <a:pt x="378" y="100"/>
                    <a:pt x="350" y="100"/>
                  </a:cubicBezTo>
                  <a:lnTo>
                    <a:pt x="50" y="100"/>
                  </a:lnTo>
                  <a:cubicBezTo>
                    <a:pt x="23" y="100"/>
                    <a:pt x="0" y="78"/>
                    <a:pt x="0" y="50"/>
                  </a:cubicBezTo>
                  <a:cubicBezTo>
                    <a:pt x="0" y="23"/>
                    <a:pt x="23" y="0"/>
                    <a:pt x="50" y="0"/>
                  </a:cubicBezTo>
                  <a:close/>
                  <a:moveTo>
                    <a:pt x="750" y="0"/>
                  </a:moveTo>
                  <a:lnTo>
                    <a:pt x="850" y="0"/>
                  </a:lnTo>
                  <a:lnTo>
                    <a:pt x="1050" y="0"/>
                  </a:lnTo>
                  <a:cubicBezTo>
                    <a:pt x="1078" y="0"/>
                    <a:pt x="1100" y="23"/>
                    <a:pt x="1100" y="50"/>
                  </a:cubicBezTo>
                  <a:cubicBezTo>
                    <a:pt x="1100" y="78"/>
                    <a:pt x="1078" y="100"/>
                    <a:pt x="1050" y="100"/>
                  </a:cubicBezTo>
                  <a:lnTo>
                    <a:pt x="850" y="100"/>
                  </a:lnTo>
                  <a:lnTo>
                    <a:pt x="750" y="100"/>
                  </a:lnTo>
                  <a:cubicBezTo>
                    <a:pt x="723" y="100"/>
                    <a:pt x="700" y="78"/>
                    <a:pt x="700" y="50"/>
                  </a:cubicBezTo>
                  <a:cubicBezTo>
                    <a:pt x="700" y="23"/>
                    <a:pt x="723" y="0"/>
                    <a:pt x="750" y="0"/>
                  </a:cubicBezTo>
                  <a:close/>
                  <a:moveTo>
                    <a:pt x="1450" y="0"/>
                  </a:moveTo>
                  <a:lnTo>
                    <a:pt x="1642" y="0"/>
                  </a:lnTo>
                  <a:lnTo>
                    <a:pt x="1750" y="0"/>
                  </a:lnTo>
                  <a:cubicBezTo>
                    <a:pt x="1778" y="0"/>
                    <a:pt x="1800" y="23"/>
                    <a:pt x="1800" y="50"/>
                  </a:cubicBezTo>
                  <a:cubicBezTo>
                    <a:pt x="1800" y="78"/>
                    <a:pt x="1778" y="100"/>
                    <a:pt x="1750" y="100"/>
                  </a:cubicBezTo>
                  <a:lnTo>
                    <a:pt x="1642" y="100"/>
                  </a:lnTo>
                  <a:lnTo>
                    <a:pt x="1450" y="100"/>
                  </a:lnTo>
                  <a:cubicBezTo>
                    <a:pt x="1423" y="100"/>
                    <a:pt x="1400" y="78"/>
                    <a:pt x="1400" y="50"/>
                  </a:cubicBezTo>
                  <a:cubicBezTo>
                    <a:pt x="1400" y="23"/>
                    <a:pt x="1423" y="0"/>
                    <a:pt x="1450" y="0"/>
                  </a:cubicBezTo>
                  <a:close/>
                  <a:moveTo>
                    <a:pt x="2150" y="0"/>
                  </a:moveTo>
                  <a:lnTo>
                    <a:pt x="2442" y="0"/>
                  </a:lnTo>
                  <a:lnTo>
                    <a:pt x="2450" y="0"/>
                  </a:lnTo>
                  <a:cubicBezTo>
                    <a:pt x="2478" y="0"/>
                    <a:pt x="2500" y="23"/>
                    <a:pt x="2500" y="50"/>
                  </a:cubicBezTo>
                  <a:cubicBezTo>
                    <a:pt x="2500" y="78"/>
                    <a:pt x="2478" y="100"/>
                    <a:pt x="2450" y="100"/>
                  </a:cubicBezTo>
                  <a:lnTo>
                    <a:pt x="2442" y="100"/>
                  </a:lnTo>
                  <a:lnTo>
                    <a:pt x="2150" y="100"/>
                  </a:lnTo>
                  <a:cubicBezTo>
                    <a:pt x="2123" y="100"/>
                    <a:pt x="2100" y="78"/>
                    <a:pt x="2100" y="50"/>
                  </a:cubicBezTo>
                  <a:cubicBezTo>
                    <a:pt x="2100" y="23"/>
                    <a:pt x="2123" y="0"/>
                    <a:pt x="2150" y="0"/>
                  </a:cubicBezTo>
                  <a:close/>
                  <a:moveTo>
                    <a:pt x="2850" y="0"/>
                  </a:moveTo>
                  <a:lnTo>
                    <a:pt x="3150" y="0"/>
                  </a:lnTo>
                  <a:cubicBezTo>
                    <a:pt x="3178" y="0"/>
                    <a:pt x="3200" y="23"/>
                    <a:pt x="3200" y="50"/>
                  </a:cubicBezTo>
                  <a:cubicBezTo>
                    <a:pt x="3200" y="78"/>
                    <a:pt x="3178" y="100"/>
                    <a:pt x="3150" y="100"/>
                  </a:cubicBezTo>
                  <a:lnTo>
                    <a:pt x="2850" y="100"/>
                  </a:lnTo>
                  <a:cubicBezTo>
                    <a:pt x="2823" y="100"/>
                    <a:pt x="2800" y="78"/>
                    <a:pt x="2800" y="50"/>
                  </a:cubicBezTo>
                  <a:cubicBezTo>
                    <a:pt x="2800" y="23"/>
                    <a:pt x="2823" y="0"/>
                    <a:pt x="2850" y="0"/>
                  </a:cubicBezTo>
                  <a:close/>
                  <a:moveTo>
                    <a:pt x="3550" y="0"/>
                  </a:moveTo>
                  <a:lnTo>
                    <a:pt x="3642" y="0"/>
                  </a:lnTo>
                  <a:lnTo>
                    <a:pt x="3850" y="0"/>
                  </a:lnTo>
                  <a:cubicBezTo>
                    <a:pt x="3878" y="0"/>
                    <a:pt x="3900" y="23"/>
                    <a:pt x="3900" y="50"/>
                  </a:cubicBezTo>
                  <a:cubicBezTo>
                    <a:pt x="3900" y="78"/>
                    <a:pt x="3878" y="100"/>
                    <a:pt x="3850" y="100"/>
                  </a:cubicBezTo>
                  <a:lnTo>
                    <a:pt x="3642" y="100"/>
                  </a:lnTo>
                  <a:lnTo>
                    <a:pt x="3550" y="100"/>
                  </a:lnTo>
                  <a:cubicBezTo>
                    <a:pt x="3523" y="100"/>
                    <a:pt x="3500" y="78"/>
                    <a:pt x="3500" y="50"/>
                  </a:cubicBezTo>
                  <a:cubicBezTo>
                    <a:pt x="3500" y="23"/>
                    <a:pt x="3523" y="0"/>
                    <a:pt x="3550" y="0"/>
                  </a:cubicBezTo>
                  <a:close/>
                  <a:moveTo>
                    <a:pt x="4250" y="0"/>
                  </a:moveTo>
                  <a:lnTo>
                    <a:pt x="4434" y="0"/>
                  </a:lnTo>
                  <a:lnTo>
                    <a:pt x="4550" y="0"/>
                  </a:lnTo>
                  <a:cubicBezTo>
                    <a:pt x="4578" y="0"/>
                    <a:pt x="4600" y="23"/>
                    <a:pt x="4600" y="50"/>
                  </a:cubicBezTo>
                  <a:cubicBezTo>
                    <a:pt x="4600" y="78"/>
                    <a:pt x="4578" y="100"/>
                    <a:pt x="4550" y="100"/>
                  </a:cubicBezTo>
                  <a:lnTo>
                    <a:pt x="4434" y="100"/>
                  </a:lnTo>
                  <a:lnTo>
                    <a:pt x="4250" y="100"/>
                  </a:lnTo>
                  <a:cubicBezTo>
                    <a:pt x="4223" y="100"/>
                    <a:pt x="4200" y="78"/>
                    <a:pt x="4200" y="50"/>
                  </a:cubicBezTo>
                  <a:cubicBezTo>
                    <a:pt x="4200" y="23"/>
                    <a:pt x="4223" y="0"/>
                    <a:pt x="4250" y="0"/>
                  </a:cubicBezTo>
                  <a:close/>
                  <a:moveTo>
                    <a:pt x="4950" y="0"/>
                  </a:moveTo>
                  <a:lnTo>
                    <a:pt x="5234" y="0"/>
                  </a:lnTo>
                  <a:lnTo>
                    <a:pt x="5250" y="0"/>
                  </a:lnTo>
                  <a:cubicBezTo>
                    <a:pt x="5278" y="0"/>
                    <a:pt x="5300" y="23"/>
                    <a:pt x="5300" y="50"/>
                  </a:cubicBezTo>
                  <a:cubicBezTo>
                    <a:pt x="5300" y="78"/>
                    <a:pt x="5278" y="100"/>
                    <a:pt x="5250" y="100"/>
                  </a:cubicBezTo>
                  <a:lnTo>
                    <a:pt x="5234" y="100"/>
                  </a:lnTo>
                  <a:lnTo>
                    <a:pt x="4950" y="100"/>
                  </a:lnTo>
                  <a:cubicBezTo>
                    <a:pt x="4923" y="100"/>
                    <a:pt x="4900" y="78"/>
                    <a:pt x="4900" y="50"/>
                  </a:cubicBezTo>
                  <a:cubicBezTo>
                    <a:pt x="4900" y="23"/>
                    <a:pt x="4923" y="0"/>
                    <a:pt x="4950" y="0"/>
                  </a:cubicBezTo>
                  <a:close/>
                  <a:moveTo>
                    <a:pt x="5650" y="0"/>
                  </a:moveTo>
                  <a:lnTo>
                    <a:pt x="5950" y="0"/>
                  </a:lnTo>
                  <a:cubicBezTo>
                    <a:pt x="5978" y="0"/>
                    <a:pt x="6000" y="23"/>
                    <a:pt x="6000" y="50"/>
                  </a:cubicBezTo>
                  <a:cubicBezTo>
                    <a:pt x="6000" y="78"/>
                    <a:pt x="5978" y="100"/>
                    <a:pt x="5950" y="100"/>
                  </a:cubicBezTo>
                  <a:lnTo>
                    <a:pt x="5650" y="100"/>
                  </a:lnTo>
                  <a:cubicBezTo>
                    <a:pt x="5623" y="100"/>
                    <a:pt x="5600" y="78"/>
                    <a:pt x="5600" y="50"/>
                  </a:cubicBezTo>
                  <a:cubicBezTo>
                    <a:pt x="5600" y="23"/>
                    <a:pt x="5623" y="0"/>
                    <a:pt x="5650" y="0"/>
                  </a:cubicBezTo>
                  <a:close/>
                  <a:moveTo>
                    <a:pt x="6350" y="0"/>
                  </a:moveTo>
                  <a:lnTo>
                    <a:pt x="6434" y="0"/>
                  </a:lnTo>
                  <a:lnTo>
                    <a:pt x="6650" y="0"/>
                  </a:lnTo>
                  <a:cubicBezTo>
                    <a:pt x="6678" y="0"/>
                    <a:pt x="6700" y="23"/>
                    <a:pt x="6700" y="50"/>
                  </a:cubicBezTo>
                  <a:cubicBezTo>
                    <a:pt x="6700" y="78"/>
                    <a:pt x="6678" y="100"/>
                    <a:pt x="6650" y="100"/>
                  </a:cubicBezTo>
                  <a:lnTo>
                    <a:pt x="6434" y="100"/>
                  </a:lnTo>
                  <a:lnTo>
                    <a:pt x="6350" y="100"/>
                  </a:lnTo>
                  <a:cubicBezTo>
                    <a:pt x="6323" y="100"/>
                    <a:pt x="6300" y="78"/>
                    <a:pt x="6300" y="50"/>
                  </a:cubicBezTo>
                  <a:cubicBezTo>
                    <a:pt x="6300" y="23"/>
                    <a:pt x="6323" y="0"/>
                    <a:pt x="6350" y="0"/>
                  </a:cubicBezTo>
                  <a:close/>
                  <a:moveTo>
                    <a:pt x="7050" y="0"/>
                  </a:moveTo>
                  <a:lnTo>
                    <a:pt x="7226" y="0"/>
                  </a:lnTo>
                  <a:lnTo>
                    <a:pt x="7350" y="0"/>
                  </a:lnTo>
                  <a:cubicBezTo>
                    <a:pt x="7378" y="0"/>
                    <a:pt x="7400" y="23"/>
                    <a:pt x="7400" y="50"/>
                  </a:cubicBezTo>
                  <a:cubicBezTo>
                    <a:pt x="7400" y="78"/>
                    <a:pt x="7378" y="100"/>
                    <a:pt x="7350" y="100"/>
                  </a:cubicBezTo>
                  <a:lnTo>
                    <a:pt x="7226" y="100"/>
                  </a:lnTo>
                  <a:lnTo>
                    <a:pt x="7050" y="100"/>
                  </a:lnTo>
                  <a:cubicBezTo>
                    <a:pt x="7023" y="100"/>
                    <a:pt x="7000" y="78"/>
                    <a:pt x="7000" y="50"/>
                  </a:cubicBezTo>
                  <a:cubicBezTo>
                    <a:pt x="7000" y="23"/>
                    <a:pt x="7023" y="0"/>
                    <a:pt x="7050" y="0"/>
                  </a:cubicBezTo>
                  <a:close/>
                  <a:moveTo>
                    <a:pt x="7750" y="0"/>
                  </a:moveTo>
                  <a:lnTo>
                    <a:pt x="8026" y="0"/>
                  </a:lnTo>
                  <a:lnTo>
                    <a:pt x="8050" y="0"/>
                  </a:lnTo>
                  <a:cubicBezTo>
                    <a:pt x="8078" y="0"/>
                    <a:pt x="8100" y="23"/>
                    <a:pt x="8100" y="50"/>
                  </a:cubicBezTo>
                  <a:cubicBezTo>
                    <a:pt x="8100" y="78"/>
                    <a:pt x="8078" y="100"/>
                    <a:pt x="8050" y="100"/>
                  </a:cubicBezTo>
                  <a:lnTo>
                    <a:pt x="8026" y="100"/>
                  </a:lnTo>
                  <a:lnTo>
                    <a:pt x="7750" y="100"/>
                  </a:lnTo>
                  <a:cubicBezTo>
                    <a:pt x="7723" y="100"/>
                    <a:pt x="7700" y="78"/>
                    <a:pt x="7700" y="50"/>
                  </a:cubicBezTo>
                  <a:cubicBezTo>
                    <a:pt x="7700" y="23"/>
                    <a:pt x="7723" y="0"/>
                    <a:pt x="7750" y="0"/>
                  </a:cubicBezTo>
                  <a:close/>
                  <a:moveTo>
                    <a:pt x="8450" y="0"/>
                  </a:moveTo>
                  <a:lnTo>
                    <a:pt x="8750" y="0"/>
                  </a:lnTo>
                  <a:cubicBezTo>
                    <a:pt x="8778" y="0"/>
                    <a:pt x="8800" y="23"/>
                    <a:pt x="8800" y="50"/>
                  </a:cubicBezTo>
                  <a:cubicBezTo>
                    <a:pt x="8800" y="78"/>
                    <a:pt x="8778" y="100"/>
                    <a:pt x="8750" y="100"/>
                  </a:cubicBezTo>
                  <a:lnTo>
                    <a:pt x="8450" y="100"/>
                  </a:lnTo>
                  <a:cubicBezTo>
                    <a:pt x="8423" y="100"/>
                    <a:pt x="8400" y="78"/>
                    <a:pt x="8400" y="50"/>
                  </a:cubicBezTo>
                  <a:cubicBezTo>
                    <a:pt x="8400" y="23"/>
                    <a:pt x="8423" y="0"/>
                    <a:pt x="8450" y="0"/>
                  </a:cubicBezTo>
                  <a:close/>
                  <a:moveTo>
                    <a:pt x="9150" y="0"/>
                  </a:moveTo>
                  <a:lnTo>
                    <a:pt x="9218" y="0"/>
                  </a:lnTo>
                  <a:lnTo>
                    <a:pt x="9450" y="0"/>
                  </a:lnTo>
                  <a:cubicBezTo>
                    <a:pt x="9478" y="0"/>
                    <a:pt x="9500" y="23"/>
                    <a:pt x="9500" y="50"/>
                  </a:cubicBezTo>
                  <a:cubicBezTo>
                    <a:pt x="9500" y="78"/>
                    <a:pt x="9478" y="100"/>
                    <a:pt x="9450" y="100"/>
                  </a:cubicBezTo>
                  <a:lnTo>
                    <a:pt x="9218" y="100"/>
                  </a:lnTo>
                  <a:lnTo>
                    <a:pt x="9150" y="100"/>
                  </a:lnTo>
                  <a:cubicBezTo>
                    <a:pt x="9123" y="100"/>
                    <a:pt x="9100" y="78"/>
                    <a:pt x="9100" y="50"/>
                  </a:cubicBezTo>
                  <a:cubicBezTo>
                    <a:pt x="9100" y="23"/>
                    <a:pt x="9123" y="0"/>
                    <a:pt x="9150" y="0"/>
                  </a:cubicBezTo>
                  <a:close/>
                  <a:moveTo>
                    <a:pt x="9850" y="0"/>
                  </a:moveTo>
                  <a:lnTo>
                    <a:pt x="10018" y="0"/>
                  </a:lnTo>
                  <a:lnTo>
                    <a:pt x="10150" y="0"/>
                  </a:lnTo>
                  <a:cubicBezTo>
                    <a:pt x="10178" y="0"/>
                    <a:pt x="10200" y="23"/>
                    <a:pt x="10200" y="50"/>
                  </a:cubicBezTo>
                  <a:cubicBezTo>
                    <a:pt x="10200" y="78"/>
                    <a:pt x="10178" y="100"/>
                    <a:pt x="10150" y="100"/>
                  </a:cubicBezTo>
                  <a:lnTo>
                    <a:pt x="10018" y="100"/>
                  </a:lnTo>
                  <a:lnTo>
                    <a:pt x="9850" y="100"/>
                  </a:lnTo>
                  <a:cubicBezTo>
                    <a:pt x="9823" y="100"/>
                    <a:pt x="9800" y="78"/>
                    <a:pt x="9800" y="50"/>
                  </a:cubicBezTo>
                  <a:cubicBezTo>
                    <a:pt x="9800" y="23"/>
                    <a:pt x="9823" y="0"/>
                    <a:pt x="9850" y="0"/>
                  </a:cubicBezTo>
                  <a:close/>
                  <a:moveTo>
                    <a:pt x="10550" y="0"/>
                  </a:moveTo>
                  <a:lnTo>
                    <a:pt x="10818" y="0"/>
                  </a:lnTo>
                  <a:lnTo>
                    <a:pt x="10850" y="0"/>
                  </a:lnTo>
                  <a:cubicBezTo>
                    <a:pt x="10878" y="0"/>
                    <a:pt x="10900" y="23"/>
                    <a:pt x="10900" y="50"/>
                  </a:cubicBezTo>
                  <a:cubicBezTo>
                    <a:pt x="10900" y="78"/>
                    <a:pt x="10878" y="100"/>
                    <a:pt x="10850" y="100"/>
                  </a:cubicBezTo>
                  <a:lnTo>
                    <a:pt x="10818" y="100"/>
                  </a:lnTo>
                  <a:lnTo>
                    <a:pt x="10550" y="100"/>
                  </a:lnTo>
                  <a:cubicBezTo>
                    <a:pt x="10523" y="100"/>
                    <a:pt x="10500" y="78"/>
                    <a:pt x="10500" y="50"/>
                  </a:cubicBezTo>
                  <a:cubicBezTo>
                    <a:pt x="10500" y="23"/>
                    <a:pt x="10523" y="0"/>
                    <a:pt x="10550" y="0"/>
                  </a:cubicBezTo>
                  <a:close/>
                  <a:moveTo>
                    <a:pt x="11250" y="0"/>
                  </a:moveTo>
                  <a:lnTo>
                    <a:pt x="11550" y="0"/>
                  </a:lnTo>
                  <a:cubicBezTo>
                    <a:pt x="11578" y="0"/>
                    <a:pt x="11600" y="23"/>
                    <a:pt x="11600" y="50"/>
                  </a:cubicBezTo>
                  <a:cubicBezTo>
                    <a:pt x="11600" y="78"/>
                    <a:pt x="11578" y="100"/>
                    <a:pt x="11550" y="100"/>
                  </a:cubicBezTo>
                  <a:lnTo>
                    <a:pt x="11250" y="100"/>
                  </a:lnTo>
                  <a:cubicBezTo>
                    <a:pt x="11223" y="100"/>
                    <a:pt x="11200" y="78"/>
                    <a:pt x="11200" y="50"/>
                  </a:cubicBezTo>
                  <a:cubicBezTo>
                    <a:pt x="11200" y="23"/>
                    <a:pt x="11223" y="0"/>
                    <a:pt x="11250" y="0"/>
                  </a:cubicBezTo>
                  <a:close/>
                  <a:moveTo>
                    <a:pt x="11950" y="0"/>
                  </a:moveTo>
                  <a:lnTo>
                    <a:pt x="12010" y="0"/>
                  </a:lnTo>
                  <a:lnTo>
                    <a:pt x="12250" y="0"/>
                  </a:lnTo>
                  <a:cubicBezTo>
                    <a:pt x="12278" y="0"/>
                    <a:pt x="12300" y="23"/>
                    <a:pt x="12300" y="50"/>
                  </a:cubicBezTo>
                  <a:cubicBezTo>
                    <a:pt x="12300" y="78"/>
                    <a:pt x="12278" y="100"/>
                    <a:pt x="12250" y="100"/>
                  </a:cubicBezTo>
                  <a:lnTo>
                    <a:pt x="12010" y="100"/>
                  </a:lnTo>
                  <a:lnTo>
                    <a:pt x="11950" y="100"/>
                  </a:lnTo>
                  <a:cubicBezTo>
                    <a:pt x="11923" y="100"/>
                    <a:pt x="11900" y="78"/>
                    <a:pt x="11900" y="50"/>
                  </a:cubicBezTo>
                  <a:cubicBezTo>
                    <a:pt x="11900" y="23"/>
                    <a:pt x="11923" y="0"/>
                    <a:pt x="11950" y="0"/>
                  </a:cubicBezTo>
                  <a:close/>
                  <a:moveTo>
                    <a:pt x="12650" y="0"/>
                  </a:moveTo>
                  <a:lnTo>
                    <a:pt x="12810" y="0"/>
                  </a:lnTo>
                  <a:lnTo>
                    <a:pt x="12950" y="0"/>
                  </a:lnTo>
                  <a:cubicBezTo>
                    <a:pt x="12978" y="0"/>
                    <a:pt x="13000" y="23"/>
                    <a:pt x="13000" y="50"/>
                  </a:cubicBezTo>
                  <a:cubicBezTo>
                    <a:pt x="13000" y="78"/>
                    <a:pt x="12978" y="100"/>
                    <a:pt x="12950" y="100"/>
                  </a:cubicBezTo>
                  <a:lnTo>
                    <a:pt x="12810" y="100"/>
                  </a:lnTo>
                  <a:lnTo>
                    <a:pt x="12650" y="100"/>
                  </a:lnTo>
                  <a:cubicBezTo>
                    <a:pt x="12623" y="100"/>
                    <a:pt x="12600" y="78"/>
                    <a:pt x="12600" y="50"/>
                  </a:cubicBezTo>
                  <a:cubicBezTo>
                    <a:pt x="12600" y="23"/>
                    <a:pt x="12623" y="0"/>
                    <a:pt x="12650" y="0"/>
                  </a:cubicBezTo>
                  <a:close/>
                  <a:moveTo>
                    <a:pt x="13350" y="0"/>
                  </a:moveTo>
                  <a:lnTo>
                    <a:pt x="13610" y="0"/>
                  </a:lnTo>
                  <a:lnTo>
                    <a:pt x="13650" y="0"/>
                  </a:lnTo>
                  <a:cubicBezTo>
                    <a:pt x="13678" y="0"/>
                    <a:pt x="13700" y="23"/>
                    <a:pt x="13700" y="50"/>
                  </a:cubicBezTo>
                  <a:cubicBezTo>
                    <a:pt x="13700" y="78"/>
                    <a:pt x="13678" y="100"/>
                    <a:pt x="13650" y="100"/>
                  </a:cubicBezTo>
                  <a:lnTo>
                    <a:pt x="13610" y="100"/>
                  </a:lnTo>
                  <a:lnTo>
                    <a:pt x="13350" y="100"/>
                  </a:lnTo>
                  <a:cubicBezTo>
                    <a:pt x="13323" y="100"/>
                    <a:pt x="13300" y="78"/>
                    <a:pt x="13300" y="50"/>
                  </a:cubicBezTo>
                  <a:cubicBezTo>
                    <a:pt x="13300" y="23"/>
                    <a:pt x="13323" y="0"/>
                    <a:pt x="13350" y="0"/>
                  </a:cubicBezTo>
                  <a:close/>
                  <a:moveTo>
                    <a:pt x="14050" y="0"/>
                  </a:moveTo>
                  <a:lnTo>
                    <a:pt x="14350" y="0"/>
                  </a:lnTo>
                  <a:cubicBezTo>
                    <a:pt x="14378" y="0"/>
                    <a:pt x="14400" y="23"/>
                    <a:pt x="14400" y="50"/>
                  </a:cubicBezTo>
                  <a:cubicBezTo>
                    <a:pt x="14400" y="78"/>
                    <a:pt x="14378" y="100"/>
                    <a:pt x="14350" y="100"/>
                  </a:cubicBezTo>
                  <a:lnTo>
                    <a:pt x="14050" y="100"/>
                  </a:lnTo>
                  <a:cubicBezTo>
                    <a:pt x="14023" y="100"/>
                    <a:pt x="14000" y="78"/>
                    <a:pt x="14000" y="50"/>
                  </a:cubicBezTo>
                  <a:cubicBezTo>
                    <a:pt x="14000" y="23"/>
                    <a:pt x="14023" y="0"/>
                    <a:pt x="14050" y="0"/>
                  </a:cubicBezTo>
                  <a:close/>
                  <a:moveTo>
                    <a:pt x="14750" y="0"/>
                  </a:moveTo>
                  <a:lnTo>
                    <a:pt x="14802" y="0"/>
                  </a:lnTo>
                  <a:lnTo>
                    <a:pt x="15050" y="0"/>
                  </a:lnTo>
                  <a:cubicBezTo>
                    <a:pt x="15078" y="0"/>
                    <a:pt x="15100" y="23"/>
                    <a:pt x="15100" y="50"/>
                  </a:cubicBezTo>
                  <a:cubicBezTo>
                    <a:pt x="15100" y="78"/>
                    <a:pt x="15078" y="100"/>
                    <a:pt x="15050" y="100"/>
                  </a:cubicBezTo>
                  <a:lnTo>
                    <a:pt x="14802" y="100"/>
                  </a:lnTo>
                  <a:lnTo>
                    <a:pt x="14750" y="100"/>
                  </a:lnTo>
                  <a:cubicBezTo>
                    <a:pt x="14723" y="100"/>
                    <a:pt x="14700" y="78"/>
                    <a:pt x="14700" y="50"/>
                  </a:cubicBezTo>
                  <a:cubicBezTo>
                    <a:pt x="14700" y="23"/>
                    <a:pt x="14723" y="0"/>
                    <a:pt x="14750" y="0"/>
                  </a:cubicBezTo>
                  <a:close/>
                  <a:moveTo>
                    <a:pt x="15450" y="0"/>
                  </a:moveTo>
                  <a:lnTo>
                    <a:pt x="15602" y="0"/>
                  </a:lnTo>
                  <a:lnTo>
                    <a:pt x="15750" y="0"/>
                  </a:lnTo>
                  <a:cubicBezTo>
                    <a:pt x="15778" y="0"/>
                    <a:pt x="15800" y="23"/>
                    <a:pt x="15800" y="50"/>
                  </a:cubicBezTo>
                  <a:cubicBezTo>
                    <a:pt x="15800" y="78"/>
                    <a:pt x="15778" y="100"/>
                    <a:pt x="15750" y="100"/>
                  </a:cubicBezTo>
                  <a:lnTo>
                    <a:pt x="15602" y="100"/>
                  </a:lnTo>
                  <a:lnTo>
                    <a:pt x="15450" y="100"/>
                  </a:lnTo>
                  <a:cubicBezTo>
                    <a:pt x="15423" y="100"/>
                    <a:pt x="15400" y="78"/>
                    <a:pt x="15400" y="50"/>
                  </a:cubicBezTo>
                  <a:cubicBezTo>
                    <a:pt x="15400" y="23"/>
                    <a:pt x="15423" y="0"/>
                    <a:pt x="15450" y="0"/>
                  </a:cubicBezTo>
                  <a:close/>
                  <a:moveTo>
                    <a:pt x="16150" y="0"/>
                  </a:moveTo>
                  <a:lnTo>
                    <a:pt x="16402" y="0"/>
                  </a:lnTo>
                  <a:lnTo>
                    <a:pt x="16450" y="0"/>
                  </a:lnTo>
                  <a:cubicBezTo>
                    <a:pt x="16478" y="0"/>
                    <a:pt x="16500" y="23"/>
                    <a:pt x="16500" y="50"/>
                  </a:cubicBezTo>
                  <a:cubicBezTo>
                    <a:pt x="16500" y="78"/>
                    <a:pt x="16478" y="100"/>
                    <a:pt x="16450" y="100"/>
                  </a:cubicBezTo>
                  <a:lnTo>
                    <a:pt x="16402" y="100"/>
                  </a:lnTo>
                  <a:lnTo>
                    <a:pt x="16150" y="100"/>
                  </a:lnTo>
                  <a:cubicBezTo>
                    <a:pt x="16123" y="100"/>
                    <a:pt x="16100" y="78"/>
                    <a:pt x="16100" y="50"/>
                  </a:cubicBezTo>
                  <a:cubicBezTo>
                    <a:pt x="16100" y="23"/>
                    <a:pt x="16123" y="0"/>
                    <a:pt x="16150" y="0"/>
                  </a:cubicBezTo>
                  <a:close/>
                  <a:moveTo>
                    <a:pt x="16850" y="0"/>
                  </a:moveTo>
                  <a:lnTo>
                    <a:pt x="17150" y="0"/>
                  </a:lnTo>
                  <a:cubicBezTo>
                    <a:pt x="17178" y="0"/>
                    <a:pt x="17200" y="23"/>
                    <a:pt x="17200" y="50"/>
                  </a:cubicBezTo>
                  <a:cubicBezTo>
                    <a:pt x="17200" y="78"/>
                    <a:pt x="17178" y="100"/>
                    <a:pt x="17150" y="100"/>
                  </a:cubicBezTo>
                  <a:lnTo>
                    <a:pt x="16850" y="100"/>
                  </a:lnTo>
                  <a:cubicBezTo>
                    <a:pt x="16823" y="100"/>
                    <a:pt x="16800" y="78"/>
                    <a:pt x="16800" y="50"/>
                  </a:cubicBezTo>
                  <a:cubicBezTo>
                    <a:pt x="16800" y="23"/>
                    <a:pt x="16823" y="0"/>
                    <a:pt x="16850" y="0"/>
                  </a:cubicBezTo>
                  <a:close/>
                  <a:moveTo>
                    <a:pt x="17550" y="0"/>
                  </a:moveTo>
                  <a:lnTo>
                    <a:pt x="17594" y="0"/>
                  </a:lnTo>
                  <a:lnTo>
                    <a:pt x="17850" y="0"/>
                  </a:lnTo>
                  <a:cubicBezTo>
                    <a:pt x="17878" y="0"/>
                    <a:pt x="17900" y="23"/>
                    <a:pt x="17900" y="50"/>
                  </a:cubicBezTo>
                  <a:cubicBezTo>
                    <a:pt x="17900" y="78"/>
                    <a:pt x="17878" y="100"/>
                    <a:pt x="17850" y="100"/>
                  </a:cubicBezTo>
                  <a:lnTo>
                    <a:pt x="17594" y="100"/>
                  </a:lnTo>
                  <a:lnTo>
                    <a:pt x="17550" y="100"/>
                  </a:lnTo>
                  <a:cubicBezTo>
                    <a:pt x="17523" y="100"/>
                    <a:pt x="17500" y="78"/>
                    <a:pt x="17500" y="50"/>
                  </a:cubicBezTo>
                  <a:cubicBezTo>
                    <a:pt x="17500" y="23"/>
                    <a:pt x="17523" y="0"/>
                    <a:pt x="17550" y="0"/>
                  </a:cubicBezTo>
                  <a:close/>
                  <a:moveTo>
                    <a:pt x="18250" y="0"/>
                  </a:moveTo>
                  <a:lnTo>
                    <a:pt x="18394" y="0"/>
                  </a:lnTo>
                  <a:lnTo>
                    <a:pt x="18550" y="0"/>
                  </a:lnTo>
                  <a:cubicBezTo>
                    <a:pt x="18578" y="0"/>
                    <a:pt x="18600" y="23"/>
                    <a:pt x="18600" y="50"/>
                  </a:cubicBezTo>
                  <a:cubicBezTo>
                    <a:pt x="18600" y="78"/>
                    <a:pt x="18578" y="100"/>
                    <a:pt x="18550" y="100"/>
                  </a:cubicBezTo>
                  <a:lnTo>
                    <a:pt x="18394" y="100"/>
                  </a:lnTo>
                  <a:lnTo>
                    <a:pt x="18250" y="100"/>
                  </a:lnTo>
                  <a:cubicBezTo>
                    <a:pt x="18223" y="100"/>
                    <a:pt x="18200" y="78"/>
                    <a:pt x="18200" y="50"/>
                  </a:cubicBezTo>
                  <a:cubicBezTo>
                    <a:pt x="18200" y="23"/>
                    <a:pt x="18223" y="0"/>
                    <a:pt x="18250" y="0"/>
                  </a:cubicBezTo>
                  <a:close/>
                  <a:moveTo>
                    <a:pt x="18950" y="0"/>
                  </a:moveTo>
                  <a:lnTo>
                    <a:pt x="19194" y="0"/>
                  </a:lnTo>
                  <a:lnTo>
                    <a:pt x="19250" y="0"/>
                  </a:lnTo>
                  <a:cubicBezTo>
                    <a:pt x="19278" y="0"/>
                    <a:pt x="19300" y="23"/>
                    <a:pt x="19300" y="50"/>
                  </a:cubicBezTo>
                  <a:cubicBezTo>
                    <a:pt x="19300" y="78"/>
                    <a:pt x="19278" y="100"/>
                    <a:pt x="19250" y="100"/>
                  </a:cubicBezTo>
                  <a:lnTo>
                    <a:pt x="19194" y="100"/>
                  </a:lnTo>
                  <a:lnTo>
                    <a:pt x="18950" y="100"/>
                  </a:lnTo>
                  <a:cubicBezTo>
                    <a:pt x="18923" y="100"/>
                    <a:pt x="18900" y="78"/>
                    <a:pt x="18900" y="50"/>
                  </a:cubicBezTo>
                  <a:cubicBezTo>
                    <a:pt x="18900" y="23"/>
                    <a:pt x="18923" y="0"/>
                    <a:pt x="18950" y="0"/>
                  </a:cubicBezTo>
                  <a:close/>
                  <a:moveTo>
                    <a:pt x="19650" y="0"/>
                  </a:moveTo>
                  <a:lnTo>
                    <a:pt x="19950" y="0"/>
                  </a:lnTo>
                  <a:cubicBezTo>
                    <a:pt x="19978" y="0"/>
                    <a:pt x="20000" y="23"/>
                    <a:pt x="20000" y="50"/>
                  </a:cubicBezTo>
                  <a:cubicBezTo>
                    <a:pt x="20000" y="78"/>
                    <a:pt x="19978" y="100"/>
                    <a:pt x="19950" y="100"/>
                  </a:cubicBezTo>
                  <a:lnTo>
                    <a:pt x="19650" y="100"/>
                  </a:lnTo>
                  <a:cubicBezTo>
                    <a:pt x="19623" y="100"/>
                    <a:pt x="19600" y="78"/>
                    <a:pt x="19600" y="50"/>
                  </a:cubicBezTo>
                  <a:cubicBezTo>
                    <a:pt x="19600" y="23"/>
                    <a:pt x="19623" y="0"/>
                    <a:pt x="19650" y="0"/>
                  </a:cubicBezTo>
                  <a:close/>
                  <a:moveTo>
                    <a:pt x="20350" y="0"/>
                  </a:moveTo>
                  <a:lnTo>
                    <a:pt x="20386" y="0"/>
                  </a:lnTo>
                  <a:lnTo>
                    <a:pt x="20650" y="0"/>
                  </a:lnTo>
                  <a:cubicBezTo>
                    <a:pt x="20678" y="0"/>
                    <a:pt x="20700" y="23"/>
                    <a:pt x="20700" y="50"/>
                  </a:cubicBezTo>
                  <a:cubicBezTo>
                    <a:pt x="20700" y="78"/>
                    <a:pt x="20678" y="100"/>
                    <a:pt x="20650" y="100"/>
                  </a:cubicBezTo>
                  <a:lnTo>
                    <a:pt x="20386" y="100"/>
                  </a:lnTo>
                  <a:lnTo>
                    <a:pt x="20350" y="100"/>
                  </a:lnTo>
                  <a:cubicBezTo>
                    <a:pt x="20323" y="100"/>
                    <a:pt x="20300" y="78"/>
                    <a:pt x="20300" y="50"/>
                  </a:cubicBezTo>
                  <a:cubicBezTo>
                    <a:pt x="20300" y="23"/>
                    <a:pt x="20323" y="0"/>
                    <a:pt x="20350" y="0"/>
                  </a:cubicBezTo>
                  <a:close/>
                  <a:moveTo>
                    <a:pt x="21050" y="0"/>
                  </a:moveTo>
                  <a:lnTo>
                    <a:pt x="21186" y="0"/>
                  </a:lnTo>
                  <a:lnTo>
                    <a:pt x="21350" y="0"/>
                  </a:lnTo>
                  <a:cubicBezTo>
                    <a:pt x="21378" y="0"/>
                    <a:pt x="21400" y="23"/>
                    <a:pt x="21400" y="50"/>
                  </a:cubicBezTo>
                  <a:cubicBezTo>
                    <a:pt x="21400" y="78"/>
                    <a:pt x="21378" y="100"/>
                    <a:pt x="21350" y="100"/>
                  </a:cubicBezTo>
                  <a:lnTo>
                    <a:pt x="21186" y="100"/>
                  </a:lnTo>
                  <a:lnTo>
                    <a:pt x="21050" y="100"/>
                  </a:lnTo>
                  <a:cubicBezTo>
                    <a:pt x="21023" y="100"/>
                    <a:pt x="21000" y="78"/>
                    <a:pt x="21000" y="50"/>
                  </a:cubicBezTo>
                  <a:cubicBezTo>
                    <a:pt x="21000" y="23"/>
                    <a:pt x="21023" y="0"/>
                    <a:pt x="21050" y="0"/>
                  </a:cubicBezTo>
                  <a:close/>
                  <a:moveTo>
                    <a:pt x="21750" y="0"/>
                  </a:moveTo>
                  <a:lnTo>
                    <a:pt x="21986" y="0"/>
                  </a:lnTo>
                  <a:lnTo>
                    <a:pt x="22050" y="0"/>
                  </a:lnTo>
                  <a:cubicBezTo>
                    <a:pt x="22078" y="0"/>
                    <a:pt x="22100" y="23"/>
                    <a:pt x="22100" y="50"/>
                  </a:cubicBezTo>
                  <a:cubicBezTo>
                    <a:pt x="22100" y="78"/>
                    <a:pt x="22078" y="100"/>
                    <a:pt x="22050" y="100"/>
                  </a:cubicBezTo>
                  <a:lnTo>
                    <a:pt x="21986" y="100"/>
                  </a:lnTo>
                  <a:lnTo>
                    <a:pt x="21750" y="100"/>
                  </a:lnTo>
                  <a:cubicBezTo>
                    <a:pt x="21723" y="100"/>
                    <a:pt x="21700" y="78"/>
                    <a:pt x="21700" y="50"/>
                  </a:cubicBezTo>
                  <a:cubicBezTo>
                    <a:pt x="21700" y="23"/>
                    <a:pt x="21723" y="0"/>
                    <a:pt x="21750" y="0"/>
                  </a:cubicBezTo>
                  <a:close/>
                  <a:moveTo>
                    <a:pt x="22450" y="0"/>
                  </a:moveTo>
                  <a:lnTo>
                    <a:pt x="22750" y="0"/>
                  </a:lnTo>
                  <a:cubicBezTo>
                    <a:pt x="22778" y="0"/>
                    <a:pt x="22800" y="23"/>
                    <a:pt x="22800" y="50"/>
                  </a:cubicBezTo>
                  <a:cubicBezTo>
                    <a:pt x="22800" y="78"/>
                    <a:pt x="22778" y="100"/>
                    <a:pt x="22750" y="100"/>
                  </a:cubicBezTo>
                  <a:lnTo>
                    <a:pt x="22450" y="100"/>
                  </a:lnTo>
                  <a:cubicBezTo>
                    <a:pt x="22423" y="100"/>
                    <a:pt x="22400" y="78"/>
                    <a:pt x="22400" y="50"/>
                  </a:cubicBezTo>
                  <a:cubicBezTo>
                    <a:pt x="22400" y="23"/>
                    <a:pt x="22423" y="0"/>
                    <a:pt x="22450" y="0"/>
                  </a:cubicBezTo>
                  <a:close/>
                  <a:moveTo>
                    <a:pt x="23150" y="0"/>
                  </a:moveTo>
                  <a:lnTo>
                    <a:pt x="23178" y="0"/>
                  </a:lnTo>
                  <a:lnTo>
                    <a:pt x="23450" y="0"/>
                  </a:lnTo>
                  <a:cubicBezTo>
                    <a:pt x="23478" y="0"/>
                    <a:pt x="23500" y="23"/>
                    <a:pt x="23500" y="50"/>
                  </a:cubicBezTo>
                  <a:cubicBezTo>
                    <a:pt x="23500" y="78"/>
                    <a:pt x="23478" y="100"/>
                    <a:pt x="23450" y="100"/>
                  </a:cubicBezTo>
                  <a:lnTo>
                    <a:pt x="23178" y="100"/>
                  </a:lnTo>
                  <a:lnTo>
                    <a:pt x="23150" y="100"/>
                  </a:lnTo>
                  <a:cubicBezTo>
                    <a:pt x="23123" y="100"/>
                    <a:pt x="23100" y="78"/>
                    <a:pt x="23100" y="50"/>
                  </a:cubicBezTo>
                  <a:cubicBezTo>
                    <a:pt x="23100" y="23"/>
                    <a:pt x="23123" y="0"/>
                    <a:pt x="23150" y="0"/>
                  </a:cubicBezTo>
                  <a:close/>
                  <a:moveTo>
                    <a:pt x="23850" y="0"/>
                  </a:moveTo>
                  <a:lnTo>
                    <a:pt x="23978" y="0"/>
                  </a:lnTo>
                  <a:lnTo>
                    <a:pt x="24150" y="0"/>
                  </a:lnTo>
                  <a:cubicBezTo>
                    <a:pt x="24178" y="0"/>
                    <a:pt x="24200" y="23"/>
                    <a:pt x="24200" y="50"/>
                  </a:cubicBezTo>
                  <a:cubicBezTo>
                    <a:pt x="24200" y="78"/>
                    <a:pt x="24178" y="100"/>
                    <a:pt x="24150" y="100"/>
                  </a:cubicBezTo>
                  <a:lnTo>
                    <a:pt x="23978" y="100"/>
                  </a:lnTo>
                  <a:lnTo>
                    <a:pt x="23850" y="100"/>
                  </a:lnTo>
                  <a:cubicBezTo>
                    <a:pt x="23823" y="100"/>
                    <a:pt x="23800" y="78"/>
                    <a:pt x="23800" y="50"/>
                  </a:cubicBezTo>
                  <a:cubicBezTo>
                    <a:pt x="23800" y="23"/>
                    <a:pt x="23823" y="0"/>
                    <a:pt x="23850" y="0"/>
                  </a:cubicBezTo>
                  <a:close/>
                  <a:moveTo>
                    <a:pt x="24550" y="0"/>
                  </a:moveTo>
                  <a:lnTo>
                    <a:pt x="24770" y="0"/>
                  </a:lnTo>
                  <a:lnTo>
                    <a:pt x="24850" y="0"/>
                  </a:lnTo>
                  <a:cubicBezTo>
                    <a:pt x="24878" y="0"/>
                    <a:pt x="24900" y="23"/>
                    <a:pt x="24900" y="50"/>
                  </a:cubicBezTo>
                  <a:cubicBezTo>
                    <a:pt x="24900" y="78"/>
                    <a:pt x="24878" y="100"/>
                    <a:pt x="24850" y="100"/>
                  </a:cubicBezTo>
                  <a:lnTo>
                    <a:pt x="24770" y="100"/>
                  </a:lnTo>
                  <a:lnTo>
                    <a:pt x="24550" y="100"/>
                  </a:lnTo>
                  <a:cubicBezTo>
                    <a:pt x="24523" y="100"/>
                    <a:pt x="24500" y="78"/>
                    <a:pt x="24500" y="50"/>
                  </a:cubicBezTo>
                  <a:cubicBezTo>
                    <a:pt x="24500" y="23"/>
                    <a:pt x="24523" y="0"/>
                    <a:pt x="24550" y="0"/>
                  </a:cubicBezTo>
                  <a:close/>
                  <a:moveTo>
                    <a:pt x="25250" y="0"/>
                  </a:moveTo>
                  <a:lnTo>
                    <a:pt x="25550" y="0"/>
                  </a:lnTo>
                  <a:cubicBezTo>
                    <a:pt x="25578" y="0"/>
                    <a:pt x="25600" y="23"/>
                    <a:pt x="25600" y="50"/>
                  </a:cubicBezTo>
                  <a:cubicBezTo>
                    <a:pt x="25600" y="78"/>
                    <a:pt x="25578" y="100"/>
                    <a:pt x="25550" y="100"/>
                  </a:cubicBezTo>
                  <a:lnTo>
                    <a:pt x="25250" y="100"/>
                  </a:lnTo>
                  <a:cubicBezTo>
                    <a:pt x="25223" y="100"/>
                    <a:pt x="25200" y="78"/>
                    <a:pt x="25200" y="50"/>
                  </a:cubicBezTo>
                  <a:cubicBezTo>
                    <a:pt x="25200" y="23"/>
                    <a:pt x="25223" y="0"/>
                    <a:pt x="25250" y="0"/>
                  </a:cubicBezTo>
                  <a:close/>
                  <a:moveTo>
                    <a:pt x="25950" y="0"/>
                  </a:moveTo>
                  <a:lnTo>
                    <a:pt x="25970" y="0"/>
                  </a:lnTo>
                  <a:lnTo>
                    <a:pt x="26250" y="0"/>
                  </a:lnTo>
                  <a:cubicBezTo>
                    <a:pt x="26278" y="0"/>
                    <a:pt x="26300" y="23"/>
                    <a:pt x="26300" y="50"/>
                  </a:cubicBezTo>
                  <a:cubicBezTo>
                    <a:pt x="26300" y="78"/>
                    <a:pt x="26278" y="100"/>
                    <a:pt x="26250" y="100"/>
                  </a:cubicBezTo>
                  <a:lnTo>
                    <a:pt x="25970" y="100"/>
                  </a:lnTo>
                  <a:lnTo>
                    <a:pt x="25950" y="100"/>
                  </a:lnTo>
                  <a:cubicBezTo>
                    <a:pt x="25923" y="100"/>
                    <a:pt x="25900" y="78"/>
                    <a:pt x="25900" y="50"/>
                  </a:cubicBezTo>
                  <a:cubicBezTo>
                    <a:pt x="25900" y="23"/>
                    <a:pt x="25923" y="0"/>
                    <a:pt x="25950" y="0"/>
                  </a:cubicBezTo>
                  <a:close/>
                  <a:moveTo>
                    <a:pt x="26650" y="0"/>
                  </a:moveTo>
                  <a:lnTo>
                    <a:pt x="26770" y="0"/>
                  </a:lnTo>
                  <a:lnTo>
                    <a:pt x="26950" y="0"/>
                  </a:lnTo>
                  <a:cubicBezTo>
                    <a:pt x="26978" y="0"/>
                    <a:pt x="27000" y="23"/>
                    <a:pt x="27000" y="50"/>
                  </a:cubicBezTo>
                  <a:cubicBezTo>
                    <a:pt x="27000" y="78"/>
                    <a:pt x="26978" y="100"/>
                    <a:pt x="26950" y="100"/>
                  </a:cubicBezTo>
                  <a:lnTo>
                    <a:pt x="26770" y="100"/>
                  </a:lnTo>
                  <a:lnTo>
                    <a:pt x="26650" y="100"/>
                  </a:lnTo>
                  <a:cubicBezTo>
                    <a:pt x="26623" y="100"/>
                    <a:pt x="26600" y="78"/>
                    <a:pt x="26600" y="50"/>
                  </a:cubicBezTo>
                  <a:cubicBezTo>
                    <a:pt x="26600" y="23"/>
                    <a:pt x="26623" y="0"/>
                    <a:pt x="26650" y="0"/>
                  </a:cubicBezTo>
                  <a:close/>
                  <a:moveTo>
                    <a:pt x="27350" y="0"/>
                  </a:moveTo>
                  <a:lnTo>
                    <a:pt x="27562" y="0"/>
                  </a:lnTo>
                  <a:lnTo>
                    <a:pt x="27650" y="0"/>
                  </a:lnTo>
                  <a:cubicBezTo>
                    <a:pt x="27678" y="0"/>
                    <a:pt x="27700" y="23"/>
                    <a:pt x="27700" y="50"/>
                  </a:cubicBezTo>
                  <a:cubicBezTo>
                    <a:pt x="27700" y="78"/>
                    <a:pt x="27678" y="100"/>
                    <a:pt x="27650" y="100"/>
                  </a:cubicBezTo>
                  <a:lnTo>
                    <a:pt x="27562" y="100"/>
                  </a:lnTo>
                  <a:lnTo>
                    <a:pt x="27350" y="100"/>
                  </a:lnTo>
                  <a:cubicBezTo>
                    <a:pt x="27323" y="100"/>
                    <a:pt x="27300" y="78"/>
                    <a:pt x="27300" y="50"/>
                  </a:cubicBezTo>
                  <a:cubicBezTo>
                    <a:pt x="27300" y="23"/>
                    <a:pt x="27323" y="0"/>
                    <a:pt x="27350" y="0"/>
                  </a:cubicBezTo>
                  <a:close/>
                  <a:moveTo>
                    <a:pt x="28050" y="0"/>
                  </a:moveTo>
                  <a:lnTo>
                    <a:pt x="28350" y="0"/>
                  </a:lnTo>
                  <a:cubicBezTo>
                    <a:pt x="28378" y="0"/>
                    <a:pt x="28400" y="23"/>
                    <a:pt x="28400" y="50"/>
                  </a:cubicBezTo>
                  <a:cubicBezTo>
                    <a:pt x="28400" y="78"/>
                    <a:pt x="28378" y="100"/>
                    <a:pt x="28350" y="100"/>
                  </a:cubicBezTo>
                  <a:lnTo>
                    <a:pt x="28050" y="100"/>
                  </a:lnTo>
                  <a:cubicBezTo>
                    <a:pt x="28023" y="100"/>
                    <a:pt x="28000" y="78"/>
                    <a:pt x="28000" y="50"/>
                  </a:cubicBezTo>
                  <a:cubicBezTo>
                    <a:pt x="28000" y="23"/>
                    <a:pt x="28023" y="0"/>
                    <a:pt x="28050" y="0"/>
                  </a:cubicBezTo>
                  <a:close/>
                  <a:moveTo>
                    <a:pt x="28750" y="0"/>
                  </a:moveTo>
                  <a:lnTo>
                    <a:pt x="28762" y="0"/>
                  </a:lnTo>
                  <a:lnTo>
                    <a:pt x="29050" y="0"/>
                  </a:lnTo>
                  <a:cubicBezTo>
                    <a:pt x="29078" y="0"/>
                    <a:pt x="29100" y="23"/>
                    <a:pt x="29100" y="50"/>
                  </a:cubicBezTo>
                  <a:cubicBezTo>
                    <a:pt x="29100" y="78"/>
                    <a:pt x="29078" y="100"/>
                    <a:pt x="29050" y="100"/>
                  </a:cubicBezTo>
                  <a:lnTo>
                    <a:pt x="28762" y="100"/>
                  </a:lnTo>
                  <a:lnTo>
                    <a:pt x="28750" y="100"/>
                  </a:lnTo>
                  <a:cubicBezTo>
                    <a:pt x="28723" y="100"/>
                    <a:pt x="28700" y="78"/>
                    <a:pt x="28700" y="50"/>
                  </a:cubicBezTo>
                  <a:cubicBezTo>
                    <a:pt x="28700" y="23"/>
                    <a:pt x="28723" y="0"/>
                    <a:pt x="28750" y="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AC81F001-144A-4DD9-B34A-0B3798F26E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" y="2074"/>
              <a:ext cx="3269" cy="10"/>
            </a:xfrm>
            <a:custGeom>
              <a:avLst/>
              <a:gdLst>
                <a:gd name="T0" fmla="*/ 0 w 29100"/>
                <a:gd name="T1" fmla="*/ 50 h 100"/>
                <a:gd name="T2" fmla="*/ 1050 w 29100"/>
                <a:gd name="T3" fmla="*/ 100 h 100"/>
                <a:gd name="T4" fmla="*/ 1642 w 29100"/>
                <a:gd name="T5" fmla="*/ 0 h 100"/>
                <a:gd name="T6" fmla="*/ 1400 w 29100"/>
                <a:gd name="T7" fmla="*/ 50 h 100"/>
                <a:gd name="T8" fmla="*/ 2450 w 29100"/>
                <a:gd name="T9" fmla="*/ 100 h 100"/>
                <a:gd name="T10" fmla="*/ 3150 w 29100"/>
                <a:gd name="T11" fmla="*/ 0 h 100"/>
                <a:gd name="T12" fmla="*/ 3550 w 29100"/>
                <a:gd name="T13" fmla="*/ 0 h 100"/>
                <a:gd name="T14" fmla="*/ 3550 w 29100"/>
                <a:gd name="T15" fmla="*/ 100 h 100"/>
                <a:gd name="T16" fmla="*/ 4600 w 29100"/>
                <a:gd name="T17" fmla="*/ 50 h 100"/>
                <a:gd name="T18" fmla="*/ 4950 w 29100"/>
                <a:gd name="T19" fmla="*/ 0 h 100"/>
                <a:gd name="T20" fmla="*/ 4950 w 29100"/>
                <a:gd name="T21" fmla="*/ 100 h 100"/>
                <a:gd name="T22" fmla="*/ 5950 w 29100"/>
                <a:gd name="T23" fmla="*/ 100 h 100"/>
                <a:gd name="T24" fmla="*/ 6650 w 29100"/>
                <a:gd name="T25" fmla="*/ 0 h 100"/>
                <a:gd name="T26" fmla="*/ 6350 w 29100"/>
                <a:gd name="T27" fmla="*/ 0 h 100"/>
                <a:gd name="T28" fmla="*/ 7226 w 29100"/>
                <a:gd name="T29" fmla="*/ 100 h 100"/>
                <a:gd name="T30" fmla="*/ 8050 w 29100"/>
                <a:gd name="T31" fmla="*/ 0 h 100"/>
                <a:gd name="T32" fmla="*/ 7750 w 29100"/>
                <a:gd name="T33" fmla="*/ 0 h 100"/>
                <a:gd name="T34" fmla="*/ 8400 w 29100"/>
                <a:gd name="T35" fmla="*/ 50 h 100"/>
                <a:gd name="T36" fmla="*/ 9450 w 29100"/>
                <a:gd name="T37" fmla="*/ 100 h 100"/>
                <a:gd name="T38" fmla="*/ 10018 w 29100"/>
                <a:gd name="T39" fmla="*/ 0 h 100"/>
                <a:gd name="T40" fmla="*/ 9800 w 29100"/>
                <a:gd name="T41" fmla="*/ 50 h 100"/>
                <a:gd name="T42" fmla="*/ 10850 w 29100"/>
                <a:gd name="T43" fmla="*/ 100 h 100"/>
                <a:gd name="T44" fmla="*/ 11550 w 29100"/>
                <a:gd name="T45" fmla="*/ 0 h 100"/>
                <a:gd name="T46" fmla="*/ 11950 w 29100"/>
                <a:gd name="T47" fmla="*/ 0 h 100"/>
                <a:gd name="T48" fmla="*/ 11950 w 29100"/>
                <a:gd name="T49" fmla="*/ 100 h 100"/>
                <a:gd name="T50" fmla="*/ 13000 w 29100"/>
                <a:gd name="T51" fmla="*/ 50 h 100"/>
                <a:gd name="T52" fmla="*/ 13350 w 29100"/>
                <a:gd name="T53" fmla="*/ 0 h 100"/>
                <a:gd name="T54" fmla="*/ 13350 w 29100"/>
                <a:gd name="T55" fmla="*/ 100 h 100"/>
                <a:gd name="T56" fmla="*/ 14350 w 29100"/>
                <a:gd name="T57" fmla="*/ 100 h 100"/>
                <a:gd name="T58" fmla="*/ 15050 w 29100"/>
                <a:gd name="T59" fmla="*/ 0 h 100"/>
                <a:gd name="T60" fmla="*/ 14750 w 29100"/>
                <a:gd name="T61" fmla="*/ 0 h 100"/>
                <a:gd name="T62" fmla="*/ 15602 w 29100"/>
                <a:gd name="T63" fmla="*/ 100 h 100"/>
                <a:gd name="T64" fmla="*/ 16450 w 29100"/>
                <a:gd name="T65" fmla="*/ 0 h 100"/>
                <a:gd name="T66" fmla="*/ 16150 w 29100"/>
                <a:gd name="T67" fmla="*/ 0 h 100"/>
                <a:gd name="T68" fmla="*/ 16800 w 29100"/>
                <a:gd name="T69" fmla="*/ 50 h 100"/>
                <a:gd name="T70" fmla="*/ 17850 w 29100"/>
                <a:gd name="T71" fmla="*/ 100 h 100"/>
                <a:gd name="T72" fmla="*/ 18394 w 29100"/>
                <a:gd name="T73" fmla="*/ 0 h 100"/>
                <a:gd name="T74" fmla="*/ 18200 w 29100"/>
                <a:gd name="T75" fmla="*/ 50 h 100"/>
                <a:gd name="T76" fmla="*/ 19250 w 29100"/>
                <a:gd name="T77" fmla="*/ 100 h 100"/>
                <a:gd name="T78" fmla="*/ 19950 w 29100"/>
                <a:gd name="T79" fmla="*/ 0 h 100"/>
                <a:gd name="T80" fmla="*/ 20350 w 29100"/>
                <a:gd name="T81" fmla="*/ 0 h 100"/>
                <a:gd name="T82" fmla="*/ 20350 w 29100"/>
                <a:gd name="T83" fmla="*/ 100 h 100"/>
                <a:gd name="T84" fmla="*/ 21400 w 29100"/>
                <a:gd name="T85" fmla="*/ 50 h 100"/>
                <a:gd name="T86" fmla="*/ 21750 w 29100"/>
                <a:gd name="T87" fmla="*/ 0 h 100"/>
                <a:gd name="T88" fmla="*/ 21750 w 29100"/>
                <a:gd name="T89" fmla="*/ 100 h 100"/>
                <a:gd name="T90" fmla="*/ 22750 w 29100"/>
                <a:gd name="T91" fmla="*/ 100 h 100"/>
                <a:gd name="T92" fmla="*/ 23450 w 29100"/>
                <a:gd name="T93" fmla="*/ 0 h 100"/>
                <a:gd name="T94" fmla="*/ 23150 w 29100"/>
                <a:gd name="T95" fmla="*/ 0 h 100"/>
                <a:gd name="T96" fmla="*/ 23978 w 29100"/>
                <a:gd name="T97" fmla="*/ 100 h 100"/>
                <a:gd name="T98" fmla="*/ 24850 w 29100"/>
                <a:gd name="T99" fmla="*/ 0 h 100"/>
                <a:gd name="T100" fmla="*/ 24550 w 29100"/>
                <a:gd name="T101" fmla="*/ 0 h 100"/>
                <a:gd name="T102" fmla="*/ 25200 w 29100"/>
                <a:gd name="T103" fmla="*/ 50 h 100"/>
                <a:gd name="T104" fmla="*/ 26250 w 29100"/>
                <a:gd name="T105" fmla="*/ 100 h 100"/>
                <a:gd name="T106" fmla="*/ 26770 w 29100"/>
                <a:gd name="T107" fmla="*/ 0 h 100"/>
                <a:gd name="T108" fmla="*/ 26600 w 29100"/>
                <a:gd name="T109" fmla="*/ 50 h 100"/>
                <a:gd name="T110" fmla="*/ 27650 w 29100"/>
                <a:gd name="T111" fmla="*/ 100 h 100"/>
                <a:gd name="T112" fmla="*/ 28350 w 29100"/>
                <a:gd name="T113" fmla="*/ 0 h 100"/>
                <a:gd name="T114" fmla="*/ 28750 w 29100"/>
                <a:gd name="T115" fmla="*/ 0 h 100"/>
                <a:gd name="T116" fmla="*/ 28750 w 29100"/>
                <a:gd name="T117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100" h="100">
                  <a:moveTo>
                    <a:pt x="50" y="0"/>
                  </a:moveTo>
                  <a:lnTo>
                    <a:pt x="350" y="0"/>
                  </a:lnTo>
                  <a:cubicBezTo>
                    <a:pt x="378" y="0"/>
                    <a:pt x="400" y="23"/>
                    <a:pt x="400" y="50"/>
                  </a:cubicBezTo>
                  <a:cubicBezTo>
                    <a:pt x="400" y="78"/>
                    <a:pt x="378" y="100"/>
                    <a:pt x="350" y="100"/>
                  </a:cubicBezTo>
                  <a:lnTo>
                    <a:pt x="50" y="100"/>
                  </a:lnTo>
                  <a:cubicBezTo>
                    <a:pt x="23" y="100"/>
                    <a:pt x="0" y="78"/>
                    <a:pt x="0" y="50"/>
                  </a:cubicBezTo>
                  <a:cubicBezTo>
                    <a:pt x="0" y="23"/>
                    <a:pt x="23" y="0"/>
                    <a:pt x="50" y="0"/>
                  </a:cubicBezTo>
                  <a:close/>
                  <a:moveTo>
                    <a:pt x="750" y="0"/>
                  </a:moveTo>
                  <a:lnTo>
                    <a:pt x="850" y="0"/>
                  </a:lnTo>
                  <a:lnTo>
                    <a:pt x="1050" y="0"/>
                  </a:lnTo>
                  <a:cubicBezTo>
                    <a:pt x="1078" y="0"/>
                    <a:pt x="1100" y="23"/>
                    <a:pt x="1100" y="50"/>
                  </a:cubicBezTo>
                  <a:cubicBezTo>
                    <a:pt x="1100" y="78"/>
                    <a:pt x="1078" y="100"/>
                    <a:pt x="1050" y="100"/>
                  </a:cubicBezTo>
                  <a:lnTo>
                    <a:pt x="850" y="100"/>
                  </a:lnTo>
                  <a:lnTo>
                    <a:pt x="750" y="100"/>
                  </a:lnTo>
                  <a:cubicBezTo>
                    <a:pt x="723" y="100"/>
                    <a:pt x="700" y="78"/>
                    <a:pt x="700" y="50"/>
                  </a:cubicBezTo>
                  <a:cubicBezTo>
                    <a:pt x="700" y="23"/>
                    <a:pt x="723" y="0"/>
                    <a:pt x="750" y="0"/>
                  </a:cubicBezTo>
                  <a:close/>
                  <a:moveTo>
                    <a:pt x="1450" y="0"/>
                  </a:moveTo>
                  <a:lnTo>
                    <a:pt x="1642" y="0"/>
                  </a:lnTo>
                  <a:lnTo>
                    <a:pt x="1750" y="0"/>
                  </a:lnTo>
                  <a:cubicBezTo>
                    <a:pt x="1778" y="0"/>
                    <a:pt x="1800" y="23"/>
                    <a:pt x="1800" y="50"/>
                  </a:cubicBezTo>
                  <a:cubicBezTo>
                    <a:pt x="1800" y="78"/>
                    <a:pt x="1778" y="100"/>
                    <a:pt x="1750" y="100"/>
                  </a:cubicBezTo>
                  <a:lnTo>
                    <a:pt x="1642" y="100"/>
                  </a:lnTo>
                  <a:lnTo>
                    <a:pt x="1450" y="100"/>
                  </a:lnTo>
                  <a:cubicBezTo>
                    <a:pt x="1423" y="100"/>
                    <a:pt x="1400" y="78"/>
                    <a:pt x="1400" y="50"/>
                  </a:cubicBezTo>
                  <a:cubicBezTo>
                    <a:pt x="1400" y="23"/>
                    <a:pt x="1423" y="0"/>
                    <a:pt x="1450" y="0"/>
                  </a:cubicBezTo>
                  <a:close/>
                  <a:moveTo>
                    <a:pt x="2150" y="0"/>
                  </a:moveTo>
                  <a:lnTo>
                    <a:pt x="2442" y="0"/>
                  </a:lnTo>
                  <a:lnTo>
                    <a:pt x="2450" y="0"/>
                  </a:lnTo>
                  <a:cubicBezTo>
                    <a:pt x="2478" y="0"/>
                    <a:pt x="2500" y="23"/>
                    <a:pt x="2500" y="50"/>
                  </a:cubicBezTo>
                  <a:cubicBezTo>
                    <a:pt x="2500" y="78"/>
                    <a:pt x="2478" y="100"/>
                    <a:pt x="2450" y="100"/>
                  </a:cubicBezTo>
                  <a:lnTo>
                    <a:pt x="2442" y="100"/>
                  </a:lnTo>
                  <a:lnTo>
                    <a:pt x="2150" y="100"/>
                  </a:lnTo>
                  <a:cubicBezTo>
                    <a:pt x="2123" y="100"/>
                    <a:pt x="2100" y="78"/>
                    <a:pt x="2100" y="50"/>
                  </a:cubicBezTo>
                  <a:cubicBezTo>
                    <a:pt x="2100" y="23"/>
                    <a:pt x="2123" y="0"/>
                    <a:pt x="2150" y="0"/>
                  </a:cubicBezTo>
                  <a:close/>
                  <a:moveTo>
                    <a:pt x="2850" y="0"/>
                  </a:moveTo>
                  <a:lnTo>
                    <a:pt x="3150" y="0"/>
                  </a:lnTo>
                  <a:cubicBezTo>
                    <a:pt x="3178" y="0"/>
                    <a:pt x="3200" y="23"/>
                    <a:pt x="3200" y="50"/>
                  </a:cubicBezTo>
                  <a:cubicBezTo>
                    <a:pt x="3200" y="78"/>
                    <a:pt x="3178" y="100"/>
                    <a:pt x="3150" y="100"/>
                  </a:cubicBezTo>
                  <a:lnTo>
                    <a:pt x="2850" y="100"/>
                  </a:lnTo>
                  <a:cubicBezTo>
                    <a:pt x="2823" y="100"/>
                    <a:pt x="2800" y="78"/>
                    <a:pt x="2800" y="50"/>
                  </a:cubicBezTo>
                  <a:cubicBezTo>
                    <a:pt x="2800" y="23"/>
                    <a:pt x="2823" y="0"/>
                    <a:pt x="2850" y="0"/>
                  </a:cubicBezTo>
                  <a:close/>
                  <a:moveTo>
                    <a:pt x="3550" y="0"/>
                  </a:moveTo>
                  <a:lnTo>
                    <a:pt x="3642" y="0"/>
                  </a:lnTo>
                  <a:lnTo>
                    <a:pt x="3850" y="0"/>
                  </a:lnTo>
                  <a:cubicBezTo>
                    <a:pt x="3878" y="0"/>
                    <a:pt x="3900" y="23"/>
                    <a:pt x="3900" y="50"/>
                  </a:cubicBezTo>
                  <a:cubicBezTo>
                    <a:pt x="3900" y="78"/>
                    <a:pt x="3878" y="100"/>
                    <a:pt x="3850" y="100"/>
                  </a:cubicBezTo>
                  <a:lnTo>
                    <a:pt x="3642" y="100"/>
                  </a:lnTo>
                  <a:lnTo>
                    <a:pt x="3550" y="100"/>
                  </a:lnTo>
                  <a:cubicBezTo>
                    <a:pt x="3523" y="100"/>
                    <a:pt x="3500" y="78"/>
                    <a:pt x="3500" y="50"/>
                  </a:cubicBezTo>
                  <a:cubicBezTo>
                    <a:pt x="3500" y="23"/>
                    <a:pt x="3523" y="0"/>
                    <a:pt x="3550" y="0"/>
                  </a:cubicBezTo>
                  <a:close/>
                  <a:moveTo>
                    <a:pt x="4250" y="0"/>
                  </a:moveTo>
                  <a:lnTo>
                    <a:pt x="4434" y="0"/>
                  </a:lnTo>
                  <a:lnTo>
                    <a:pt x="4550" y="0"/>
                  </a:lnTo>
                  <a:cubicBezTo>
                    <a:pt x="4578" y="0"/>
                    <a:pt x="4600" y="23"/>
                    <a:pt x="4600" y="50"/>
                  </a:cubicBezTo>
                  <a:cubicBezTo>
                    <a:pt x="4600" y="78"/>
                    <a:pt x="4578" y="100"/>
                    <a:pt x="4550" y="100"/>
                  </a:cubicBezTo>
                  <a:lnTo>
                    <a:pt x="4434" y="100"/>
                  </a:lnTo>
                  <a:lnTo>
                    <a:pt x="4250" y="100"/>
                  </a:lnTo>
                  <a:cubicBezTo>
                    <a:pt x="4223" y="100"/>
                    <a:pt x="4200" y="78"/>
                    <a:pt x="4200" y="50"/>
                  </a:cubicBezTo>
                  <a:cubicBezTo>
                    <a:pt x="4200" y="23"/>
                    <a:pt x="4223" y="0"/>
                    <a:pt x="4250" y="0"/>
                  </a:cubicBezTo>
                  <a:close/>
                  <a:moveTo>
                    <a:pt x="4950" y="0"/>
                  </a:moveTo>
                  <a:lnTo>
                    <a:pt x="5234" y="0"/>
                  </a:lnTo>
                  <a:lnTo>
                    <a:pt x="5250" y="0"/>
                  </a:lnTo>
                  <a:cubicBezTo>
                    <a:pt x="5278" y="0"/>
                    <a:pt x="5300" y="23"/>
                    <a:pt x="5300" y="50"/>
                  </a:cubicBezTo>
                  <a:cubicBezTo>
                    <a:pt x="5300" y="78"/>
                    <a:pt x="5278" y="100"/>
                    <a:pt x="5250" y="100"/>
                  </a:cubicBezTo>
                  <a:lnTo>
                    <a:pt x="5234" y="100"/>
                  </a:lnTo>
                  <a:lnTo>
                    <a:pt x="4950" y="100"/>
                  </a:lnTo>
                  <a:cubicBezTo>
                    <a:pt x="4923" y="100"/>
                    <a:pt x="4900" y="78"/>
                    <a:pt x="4900" y="50"/>
                  </a:cubicBezTo>
                  <a:cubicBezTo>
                    <a:pt x="4900" y="23"/>
                    <a:pt x="4923" y="0"/>
                    <a:pt x="4950" y="0"/>
                  </a:cubicBezTo>
                  <a:close/>
                  <a:moveTo>
                    <a:pt x="5650" y="0"/>
                  </a:moveTo>
                  <a:lnTo>
                    <a:pt x="5950" y="0"/>
                  </a:lnTo>
                  <a:cubicBezTo>
                    <a:pt x="5978" y="0"/>
                    <a:pt x="6000" y="23"/>
                    <a:pt x="6000" y="50"/>
                  </a:cubicBezTo>
                  <a:cubicBezTo>
                    <a:pt x="6000" y="78"/>
                    <a:pt x="5978" y="100"/>
                    <a:pt x="5950" y="100"/>
                  </a:cubicBezTo>
                  <a:lnTo>
                    <a:pt x="5650" y="100"/>
                  </a:lnTo>
                  <a:cubicBezTo>
                    <a:pt x="5623" y="100"/>
                    <a:pt x="5600" y="78"/>
                    <a:pt x="5600" y="50"/>
                  </a:cubicBezTo>
                  <a:cubicBezTo>
                    <a:pt x="5600" y="23"/>
                    <a:pt x="5623" y="0"/>
                    <a:pt x="5650" y="0"/>
                  </a:cubicBezTo>
                  <a:close/>
                  <a:moveTo>
                    <a:pt x="6350" y="0"/>
                  </a:moveTo>
                  <a:lnTo>
                    <a:pt x="6434" y="0"/>
                  </a:lnTo>
                  <a:lnTo>
                    <a:pt x="6650" y="0"/>
                  </a:lnTo>
                  <a:cubicBezTo>
                    <a:pt x="6678" y="0"/>
                    <a:pt x="6700" y="23"/>
                    <a:pt x="6700" y="50"/>
                  </a:cubicBezTo>
                  <a:cubicBezTo>
                    <a:pt x="6700" y="78"/>
                    <a:pt x="6678" y="100"/>
                    <a:pt x="6650" y="100"/>
                  </a:cubicBezTo>
                  <a:lnTo>
                    <a:pt x="6434" y="100"/>
                  </a:lnTo>
                  <a:lnTo>
                    <a:pt x="6350" y="100"/>
                  </a:lnTo>
                  <a:cubicBezTo>
                    <a:pt x="6323" y="100"/>
                    <a:pt x="6300" y="78"/>
                    <a:pt x="6300" y="50"/>
                  </a:cubicBezTo>
                  <a:cubicBezTo>
                    <a:pt x="6300" y="23"/>
                    <a:pt x="6323" y="0"/>
                    <a:pt x="6350" y="0"/>
                  </a:cubicBezTo>
                  <a:close/>
                  <a:moveTo>
                    <a:pt x="7050" y="0"/>
                  </a:moveTo>
                  <a:lnTo>
                    <a:pt x="7226" y="0"/>
                  </a:lnTo>
                  <a:lnTo>
                    <a:pt x="7350" y="0"/>
                  </a:lnTo>
                  <a:cubicBezTo>
                    <a:pt x="7378" y="0"/>
                    <a:pt x="7400" y="23"/>
                    <a:pt x="7400" y="50"/>
                  </a:cubicBezTo>
                  <a:cubicBezTo>
                    <a:pt x="7400" y="78"/>
                    <a:pt x="7378" y="100"/>
                    <a:pt x="7350" y="100"/>
                  </a:cubicBezTo>
                  <a:lnTo>
                    <a:pt x="7226" y="100"/>
                  </a:lnTo>
                  <a:lnTo>
                    <a:pt x="7050" y="100"/>
                  </a:lnTo>
                  <a:cubicBezTo>
                    <a:pt x="7023" y="100"/>
                    <a:pt x="7000" y="78"/>
                    <a:pt x="7000" y="50"/>
                  </a:cubicBezTo>
                  <a:cubicBezTo>
                    <a:pt x="7000" y="23"/>
                    <a:pt x="7023" y="0"/>
                    <a:pt x="7050" y="0"/>
                  </a:cubicBezTo>
                  <a:close/>
                  <a:moveTo>
                    <a:pt x="7750" y="0"/>
                  </a:moveTo>
                  <a:lnTo>
                    <a:pt x="8026" y="0"/>
                  </a:lnTo>
                  <a:lnTo>
                    <a:pt x="8050" y="0"/>
                  </a:lnTo>
                  <a:cubicBezTo>
                    <a:pt x="8078" y="0"/>
                    <a:pt x="8100" y="23"/>
                    <a:pt x="8100" y="50"/>
                  </a:cubicBezTo>
                  <a:cubicBezTo>
                    <a:pt x="8100" y="78"/>
                    <a:pt x="8078" y="100"/>
                    <a:pt x="8050" y="100"/>
                  </a:cubicBezTo>
                  <a:lnTo>
                    <a:pt x="8026" y="100"/>
                  </a:lnTo>
                  <a:lnTo>
                    <a:pt x="7750" y="100"/>
                  </a:lnTo>
                  <a:cubicBezTo>
                    <a:pt x="7723" y="100"/>
                    <a:pt x="7700" y="78"/>
                    <a:pt x="7700" y="50"/>
                  </a:cubicBezTo>
                  <a:cubicBezTo>
                    <a:pt x="7700" y="23"/>
                    <a:pt x="7723" y="0"/>
                    <a:pt x="7750" y="0"/>
                  </a:cubicBezTo>
                  <a:close/>
                  <a:moveTo>
                    <a:pt x="8450" y="0"/>
                  </a:moveTo>
                  <a:lnTo>
                    <a:pt x="8750" y="0"/>
                  </a:lnTo>
                  <a:cubicBezTo>
                    <a:pt x="8778" y="0"/>
                    <a:pt x="8800" y="23"/>
                    <a:pt x="8800" y="50"/>
                  </a:cubicBezTo>
                  <a:cubicBezTo>
                    <a:pt x="8800" y="78"/>
                    <a:pt x="8778" y="100"/>
                    <a:pt x="8750" y="100"/>
                  </a:cubicBezTo>
                  <a:lnTo>
                    <a:pt x="8450" y="100"/>
                  </a:lnTo>
                  <a:cubicBezTo>
                    <a:pt x="8423" y="100"/>
                    <a:pt x="8400" y="78"/>
                    <a:pt x="8400" y="50"/>
                  </a:cubicBezTo>
                  <a:cubicBezTo>
                    <a:pt x="8400" y="23"/>
                    <a:pt x="8423" y="0"/>
                    <a:pt x="8450" y="0"/>
                  </a:cubicBezTo>
                  <a:close/>
                  <a:moveTo>
                    <a:pt x="9150" y="0"/>
                  </a:moveTo>
                  <a:lnTo>
                    <a:pt x="9218" y="0"/>
                  </a:lnTo>
                  <a:lnTo>
                    <a:pt x="9450" y="0"/>
                  </a:lnTo>
                  <a:cubicBezTo>
                    <a:pt x="9478" y="0"/>
                    <a:pt x="9500" y="23"/>
                    <a:pt x="9500" y="50"/>
                  </a:cubicBezTo>
                  <a:cubicBezTo>
                    <a:pt x="9500" y="78"/>
                    <a:pt x="9478" y="100"/>
                    <a:pt x="9450" y="100"/>
                  </a:cubicBezTo>
                  <a:lnTo>
                    <a:pt x="9218" y="100"/>
                  </a:lnTo>
                  <a:lnTo>
                    <a:pt x="9150" y="100"/>
                  </a:lnTo>
                  <a:cubicBezTo>
                    <a:pt x="9123" y="100"/>
                    <a:pt x="9100" y="78"/>
                    <a:pt x="9100" y="50"/>
                  </a:cubicBezTo>
                  <a:cubicBezTo>
                    <a:pt x="9100" y="23"/>
                    <a:pt x="9123" y="0"/>
                    <a:pt x="9150" y="0"/>
                  </a:cubicBezTo>
                  <a:close/>
                  <a:moveTo>
                    <a:pt x="9850" y="0"/>
                  </a:moveTo>
                  <a:lnTo>
                    <a:pt x="10018" y="0"/>
                  </a:lnTo>
                  <a:lnTo>
                    <a:pt x="10150" y="0"/>
                  </a:lnTo>
                  <a:cubicBezTo>
                    <a:pt x="10178" y="0"/>
                    <a:pt x="10200" y="23"/>
                    <a:pt x="10200" y="50"/>
                  </a:cubicBezTo>
                  <a:cubicBezTo>
                    <a:pt x="10200" y="78"/>
                    <a:pt x="10178" y="100"/>
                    <a:pt x="10150" y="100"/>
                  </a:cubicBezTo>
                  <a:lnTo>
                    <a:pt x="10018" y="100"/>
                  </a:lnTo>
                  <a:lnTo>
                    <a:pt x="9850" y="100"/>
                  </a:lnTo>
                  <a:cubicBezTo>
                    <a:pt x="9823" y="100"/>
                    <a:pt x="9800" y="78"/>
                    <a:pt x="9800" y="50"/>
                  </a:cubicBezTo>
                  <a:cubicBezTo>
                    <a:pt x="9800" y="23"/>
                    <a:pt x="9823" y="0"/>
                    <a:pt x="9850" y="0"/>
                  </a:cubicBezTo>
                  <a:close/>
                  <a:moveTo>
                    <a:pt x="10550" y="0"/>
                  </a:moveTo>
                  <a:lnTo>
                    <a:pt x="10818" y="0"/>
                  </a:lnTo>
                  <a:lnTo>
                    <a:pt x="10850" y="0"/>
                  </a:lnTo>
                  <a:cubicBezTo>
                    <a:pt x="10878" y="0"/>
                    <a:pt x="10900" y="23"/>
                    <a:pt x="10900" y="50"/>
                  </a:cubicBezTo>
                  <a:cubicBezTo>
                    <a:pt x="10900" y="78"/>
                    <a:pt x="10878" y="100"/>
                    <a:pt x="10850" y="100"/>
                  </a:cubicBezTo>
                  <a:lnTo>
                    <a:pt x="10818" y="100"/>
                  </a:lnTo>
                  <a:lnTo>
                    <a:pt x="10550" y="100"/>
                  </a:lnTo>
                  <a:cubicBezTo>
                    <a:pt x="10523" y="100"/>
                    <a:pt x="10500" y="78"/>
                    <a:pt x="10500" y="50"/>
                  </a:cubicBezTo>
                  <a:cubicBezTo>
                    <a:pt x="10500" y="23"/>
                    <a:pt x="10523" y="0"/>
                    <a:pt x="10550" y="0"/>
                  </a:cubicBezTo>
                  <a:close/>
                  <a:moveTo>
                    <a:pt x="11250" y="0"/>
                  </a:moveTo>
                  <a:lnTo>
                    <a:pt x="11550" y="0"/>
                  </a:lnTo>
                  <a:cubicBezTo>
                    <a:pt x="11578" y="0"/>
                    <a:pt x="11600" y="23"/>
                    <a:pt x="11600" y="50"/>
                  </a:cubicBezTo>
                  <a:cubicBezTo>
                    <a:pt x="11600" y="78"/>
                    <a:pt x="11578" y="100"/>
                    <a:pt x="11550" y="100"/>
                  </a:cubicBezTo>
                  <a:lnTo>
                    <a:pt x="11250" y="100"/>
                  </a:lnTo>
                  <a:cubicBezTo>
                    <a:pt x="11223" y="100"/>
                    <a:pt x="11200" y="78"/>
                    <a:pt x="11200" y="50"/>
                  </a:cubicBezTo>
                  <a:cubicBezTo>
                    <a:pt x="11200" y="23"/>
                    <a:pt x="11223" y="0"/>
                    <a:pt x="11250" y="0"/>
                  </a:cubicBezTo>
                  <a:close/>
                  <a:moveTo>
                    <a:pt x="11950" y="0"/>
                  </a:moveTo>
                  <a:lnTo>
                    <a:pt x="12010" y="0"/>
                  </a:lnTo>
                  <a:lnTo>
                    <a:pt x="12250" y="0"/>
                  </a:lnTo>
                  <a:cubicBezTo>
                    <a:pt x="12278" y="0"/>
                    <a:pt x="12300" y="23"/>
                    <a:pt x="12300" y="50"/>
                  </a:cubicBezTo>
                  <a:cubicBezTo>
                    <a:pt x="12300" y="78"/>
                    <a:pt x="12278" y="100"/>
                    <a:pt x="12250" y="100"/>
                  </a:cubicBezTo>
                  <a:lnTo>
                    <a:pt x="12010" y="100"/>
                  </a:lnTo>
                  <a:lnTo>
                    <a:pt x="11950" y="100"/>
                  </a:lnTo>
                  <a:cubicBezTo>
                    <a:pt x="11923" y="100"/>
                    <a:pt x="11900" y="78"/>
                    <a:pt x="11900" y="50"/>
                  </a:cubicBezTo>
                  <a:cubicBezTo>
                    <a:pt x="11900" y="23"/>
                    <a:pt x="11923" y="0"/>
                    <a:pt x="11950" y="0"/>
                  </a:cubicBezTo>
                  <a:close/>
                  <a:moveTo>
                    <a:pt x="12650" y="0"/>
                  </a:moveTo>
                  <a:lnTo>
                    <a:pt x="12810" y="0"/>
                  </a:lnTo>
                  <a:lnTo>
                    <a:pt x="12950" y="0"/>
                  </a:lnTo>
                  <a:cubicBezTo>
                    <a:pt x="12978" y="0"/>
                    <a:pt x="13000" y="23"/>
                    <a:pt x="13000" y="50"/>
                  </a:cubicBezTo>
                  <a:cubicBezTo>
                    <a:pt x="13000" y="78"/>
                    <a:pt x="12978" y="100"/>
                    <a:pt x="12950" y="100"/>
                  </a:cubicBezTo>
                  <a:lnTo>
                    <a:pt x="12810" y="100"/>
                  </a:lnTo>
                  <a:lnTo>
                    <a:pt x="12650" y="100"/>
                  </a:lnTo>
                  <a:cubicBezTo>
                    <a:pt x="12623" y="100"/>
                    <a:pt x="12600" y="78"/>
                    <a:pt x="12600" y="50"/>
                  </a:cubicBezTo>
                  <a:cubicBezTo>
                    <a:pt x="12600" y="23"/>
                    <a:pt x="12623" y="0"/>
                    <a:pt x="12650" y="0"/>
                  </a:cubicBezTo>
                  <a:close/>
                  <a:moveTo>
                    <a:pt x="13350" y="0"/>
                  </a:moveTo>
                  <a:lnTo>
                    <a:pt x="13610" y="0"/>
                  </a:lnTo>
                  <a:lnTo>
                    <a:pt x="13650" y="0"/>
                  </a:lnTo>
                  <a:cubicBezTo>
                    <a:pt x="13678" y="0"/>
                    <a:pt x="13700" y="23"/>
                    <a:pt x="13700" y="50"/>
                  </a:cubicBezTo>
                  <a:cubicBezTo>
                    <a:pt x="13700" y="78"/>
                    <a:pt x="13678" y="100"/>
                    <a:pt x="13650" y="100"/>
                  </a:cubicBezTo>
                  <a:lnTo>
                    <a:pt x="13610" y="100"/>
                  </a:lnTo>
                  <a:lnTo>
                    <a:pt x="13350" y="100"/>
                  </a:lnTo>
                  <a:cubicBezTo>
                    <a:pt x="13323" y="100"/>
                    <a:pt x="13300" y="78"/>
                    <a:pt x="13300" y="50"/>
                  </a:cubicBezTo>
                  <a:cubicBezTo>
                    <a:pt x="13300" y="23"/>
                    <a:pt x="13323" y="0"/>
                    <a:pt x="13350" y="0"/>
                  </a:cubicBezTo>
                  <a:close/>
                  <a:moveTo>
                    <a:pt x="14050" y="0"/>
                  </a:moveTo>
                  <a:lnTo>
                    <a:pt x="14350" y="0"/>
                  </a:lnTo>
                  <a:cubicBezTo>
                    <a:pt x="14378" y="0"/>
                    <a:pt x="14400" y="23"/>
                    <a:pt x="14400" y="50"/>
                  </a:cubicBezTo>
                  <a:cubicBezTo>
                    <a:pt x="14400" y="78"/>
                    <a:pt x="14378" y="100"/>
                    <a:pt x="14350" y="100"/>
                  </a:cubicBezTo>
                  <a:lnTo>
                    <a:pt x="14050" y="100"/>
                  </a:lnTo>
                  <a:cubicBezTo>
                    <a:pt x="14023" y="100"/>
                    <a:pt x="14000" y="78"/>
                    <a:pt x="14000" y="50"/>
                  </a:cubicBezTo>
                  <a:cubicBezTo>
                    <a:pt x="14000" y="23"/>
                    <a:pt x="14023" y="0"/>
                    <a:pt x="14050" y="0"/>
                  </a:cubicBezTo>
                  <a:close/>
                  <a:moveTo>
                    <a:pt x="14750" y="0"/>
                  </a:moveTo>
                  <a:lnTo>
                    <a:pt x="14802" y="0"/>
                  </a:lnTo>
                  <a:lnTo>
                    <a:pt x="15050" y="0"/>
                  </a:lnTo>
                  <a:cubicBezTo>
                    <a:pt x="15078" y="0"/>
                    <a:pt x="15100" y="23"/>
                    <a:pt x="15100" y="50"/>
                  </a:cubicBezTo>
                  <a:cubicBezTo>
                    <a:pt x="15100" y="78"/>
                    <a:pt x="15078" y="100"/>
                    <a:pt x="15050" y="100"/>
                  </a:cubicBezTo>
                  <a:lnTo>
                    <a:pt x="14802" y="100"/>
                  </a:lnTo>
                  <a:lnTo>
                    <a:pt x="14750" y="100"/>
                  </a:lnTo>
                  <a:cubicBezTo>
                    <a:pt x="14723" y="100"/>
                    <a:pt x="14700" y="78"/>
                    <a:pt x="14700" y="50"/>
                  </a:cubicBezTo>
                  <a:cubicBezTo>
                    <a:pt x="14700" y="23"/>
                    <a:pt x="14723" y="0"/>
                    <a:pt x="14750" y="0"/>
                  </a:cubicBezTo>
                  <a:close/>
                  <a:moveTo>
                    <a:pt x="15450" y="0"/>
                  </a:moveTo>
                  <a:lnTo>
                    <a:pt x="15602" y="0"/>
                  </a:lnTo>
                  <a:lnTo>
                    <a:pt x="15750" y="0"/>
                  </a:lnTo>
                  <a:cubicBezTo>
                    <a:pt x="15778" y="0"/>
                    <a:pt x="15800" y="23"/>
                    <a:pt x="15800" y="50"/>
                  </a:cubicBezTo>
                  <a:cubicBezTo>
                    <a:pt x="15800" y="78"/>
                    <a:pt x="15778" y="100"/>
                    <a:pt x="15750" y="100"/>
                  </a:cubicBezTo>
                  <a:lnTo>
                    <a:pt x="15602" y="100"/>
                  </a:lnTo>
                  <a:lnTo>
                    <a:pt x="15450" y="100"/>
                  </a:lnTo>
                  <a:cubicBezTo>
                    <a:pt x="15423" y="100"/>
                    <a:pt x="15400" y="78"/>
                    <a:pt x="15400" y="50"/>
                  </a:cubicBezTo>
                  <a:cubicBezTo>
                    <a:pt x="15400" y="23"/>
                    <a:pt x="15423" y="0"/>
                    <a:pt x="15450" y="0"/>
                  </a:cubicBezTo>
                  <a:close/>
                  <a:moveTo>
                    <a:pt x="16150" y="0"/>
                  </a:moveTo>
                  <a:lnTo>
                    <a:pt x="16402" y="0"/>
                  </a:lnTo>
                  <a:lnTo>
                    <a:pt x="16450" y="0"/>
                  </a:lnTo>
                  <a:cubicBezTo>
                    <a:pt x="16478" y="0"/>
                    <a:pt x="16500" y="23"/>
                    <a:pt x="16500" y="50"/>
                  </a:cubicBezTo>
                  <a:cubicBezTo>
                    <a:pt x="16500" y="78"/>
                    <a:pt x="16478" y="100"/>
                    <a:pt x="16450" y="100"/>
                  </a:cubicBezTo>
                  <a:lnTo>
                    <a:pt x="16402" y="100"/>
                  </a:lnTo>
                  <a:lnTo>
                    <a:pt x="16150" y="100"/>
                  </a:lnTo>
                  <a:cubicBezTo>
                    <a:pt x="16123" y="100"/>
                    <a:pt x="16100" y="78"/>
                    <a:pt x="16100" y="50"/>
                  </a:cubicBezTo>
                  <a:cubicBezTo>
                    <a:pt x="16100" y="23"/>
                    <a:pt x="16123" y="0"/>
                    <a:pt x="16150" y="0"/>
                  </a:cubicBezTo>
                  <a:close/>
                  <a:moveTo>
                    <a:pt x="16850" y="0"/>
                  </a:moveTo>
                  <a:lnTo>
                    <a:pt x="17150" y="0"/>
                  </a:lnTo>
                  <a:cubicBezTo>
                    <a:pt x="17178" y="0"/>
                    <a:pt x="17200" y="23"/>
                    <a:pt x="17200" y="50"/>
                  </a:cubicBezTo>
                  <a:cubicBezTo>
                    <a:pt x="17200" y="78"/>
                    <a:pt x="17178" y="100"/>
                    <a:pt x="17150" y="100"/>
                  </a:cubicBezTo>
                  <a:lnTo>
                    <a:pt x="16850" y="100"/>
                  </a:lnTo>
                  <a:cubicBezTo>
                    <a:pt x="16823" y="100"/>
                    <a:pt x="16800" y="78"/>
                    <a:pt x="16800" y="50"/>
                  </a:cubicBezTo>
                  <a:cubicBezTo>
                    <a:pt x="16800" y="23"/>
                    <a:pt x="16823" y="0"/>
                    <a:pt x="16850" y="0"/>
                  </a:cubicBezTo>
                  <a:close/>
                  <a:moveTo>
                    <a:pt x="17550" y="0"/>
                  </a:moveTo>
                  <a:lnTo>
                    <a:pt x="17594" y="0"/>
                  </a:lnTo>
                  <a:lnTo>
                    <a:pt x="17850" y="0"/>
                  </a:lnTo>
                  <a:cubicBezTo>
                    <a:pt x="17878" y="0"/>
                    <a:pt x="17900" y="23"/>
                    <a:pt x="17900" y="50"/>
                  </a:cubicBezTo>
                  <a:cubicBezTo>
                    <a:pt x="17900" y="78"/>
                    <a:pt x="17878" y="100"/>
                    <a:pt x="17850" y="100"/>
                  </a:cubicBezTo>
                  <a:lnTo>
                    <a:pt x="17594" y="100"/>
                  </a:lnTo>
                  <a:lnTo>
                    <a:pt x="17550" y="100"/>
                  </a:lnTo>
                  <a:cubicBezTo>
                    <a:pt x="17523" y="100"/>
                    <a:pt x="17500" y="78"/>
                    <a:pt x="17500" y="50"/>
                  </a:cubicBezTo>
                  <a:cubicBezTo>
                    <a:pt x="17500" y="23"/>
                    <a:pt x="17523" y="0"/>
                    <a:pt x="17550" y="0"/>
                  </a:cubicBezTo>
                  <a:close/>
                  <a:moveTo>
                    <a:pt x="18250" y="0"/>
                  </a:moveTo>
                  <a:lnTo>
                    <a:pt x="18394" y="0"/>
                  </a:lnTo>
                  <a:lnTo>
                    <a:pt x="18550" y="0"/>
                  </a:lnTo>
                  <a:cubicBezTo>
                    <a:pt x="18578" y="0"/>
                    <a:pt x="18600" y="23"/>
                    <a:pt x="18600" y="50"/>
                  </a:cubicBezTo>
                  <a:cubicBezTo>
                    <a:pt x="18600" y="78"/>
                    <a:pt x="18578" y="100"/>
                    <a:pt x="18550" y="100"/>
                  </a:cubicBezTo>
                  <a:lnTo>
                    <a:pt x="18394" y="100"/>
                  </a:lnTo>
                  <a:lnTo>
                    <a:pt x="18250" y="100"/>
                  </a:lnTo>
                  <a:cubicBezTo>
                    <a:pt x="18223" y="100"/>
                    <a:pt x="18200" y="78"/>
                    <a:pt x="18200" y="50"/>
                  </a:cubicBezTo>
                  <a:cubicBezTo>
                    <a:pt x="18200" y="23"/>
                    <a:pt x="18223" y="0"/>
                    <a:pt x="18250" y="0"/>
                  </a:cubicBezTo>
                  <a:close/>
                  <a:moveTo>
                    <a:pt x="18950" y="0"/>
                  </a:moveTo>
                  <a:lnTo>
                    <a:pt x="19194" y="0"/>
                  </a:lnTo>
                  <a:lnTo>
                    <a:pt x="19250" y="0"/>
                  </a:lnTo>
                  <a:cubicBezTo>
                    <a:pt x="19278" y="0"/>
                    <a:pt x="19300" y="23"/>
                    <a:pt x="19300" y="50"/>
                  </a:cubicBezTo>
                  <a:cubicBezTo>
                    <a:pt x="19300" y="78"/>
                    <a:pt x="19278" y="100"/>
                    <a:pt x="19250" y="100"/>
                  </a:cubicBezTo>
                  <a:lnTo>
                    <a:pt x="19194" y="100"/>
                  </a:lnTo>
                  <a:lnTo>
                    <a:pt x="18950" y="100"/>
                  </a:lnTo>
                  <a:cubicBezTo>
                    <a:pt x="18923" y="100"/>
                    <a:pt x="18900" y="78"/>
                    <a:pt x="18900" y="50"/>
                  </a:cubicBezTo>
                  <a:cubicBezTo>
                    <a:pt x="18900" y="23"/>
                    <a:pt x="18923" y="0"/>
                    <a:pt x="18950" y="0"/>
                  </a:cubicBezTo>
                  <a:close/>
                  <a:moveTo>
                    <a:pt x="19650" y="0"/>
                  </a:moveTo>
                  <a:lnTo>
                    <a:pt x="19950" y="0"/>
                  </a:lnTo>
                  <a:cubicBezTo>
                    <a:pt x="19978" y="0"/>
                    <a:pt x="20000" y="23"/>
                    <a:pt x="20000" y="50"/>
                  </a:cubicBezTo>
                  <a:cubicBezTo>
                    <a:pt x="20000" y="78"/>
                    <a:pt x="19978" y="100"/>
                    <a:pt x="19950" y="100"/>
                  </a:cubicBezTo>
                  <a:lnTo>
                    <a:pt x="19650" y="100"/>
                  </a:lnTo>
                  <a:cubicBezTo>
                    <a:pt x="19623" y="100"/>
                    <a:pt x="19600" y="78"/>
                    <a:pt x="19600" y="50"/>
                  </a:cubicBezTo>
                  <a:cubicBezTo>
                    <a:pt x="19600" y="23"/>
                    <a:pt x="19623" y="0"/>
                    <a:pt x="19650" y="0"/>
                  </a:cubicBezTo>
                  <a:close/>
                  <a:moveTo>
                    <a:pt x="20350" y="0"/>
                  </a:moveTo>
                  <a:lnTo>
                    <a:pt x="20386" y="0"/>
                  </a:lnTo>
                  <a:lnTo>
                    <a:pt x="20650" y="0"/>
                  </a:lnTo>
                  <a:cubicBezTo>
                    <a:pt x="20678" y="0"/>
                    <a:pt x="20700" y="23"/>
                    <a:pt x="20700" y="50"/>
                  </a:cubicBezTo>
                  <a:cubicBezTo>
                    <a:pt x="20700" y="78"/>
                    <a:pt x="20678" y="100"/>
                    <a:pt x="20650" y="100"/>
                  </a:cubicBezTo>
                  <a:lnTo>
                    <a:pt x="20386" y="100"/>
                  </a:lnTo>
                  <a:lnTo>
                    <a:pt x="20350" y="100"/>
                  </a:lnTo>
                  <a:cubicBezTo>
                    <a:pt x="20323" y="100"/>
                    <a:pt x="20300" y="78"/>
                    <a:pt x="20300" y="50"/>
                  </a:cubicBezTo>
                  <a:cubicBezTo>
                    <a:pt x="20300" y="23"/>
                    <a:pt x="20323" y="0"/>
                    <a:pt x="20350" y="0"/>
                  </a:cubicBezTo>
                  <a:close/>
                  <a:moveTo>
                    <a:pt x="21050" y="0"/>
                  </a:moveTo>
                  <a:lnTo>
                    <a:pt x="21186" y="0"/>
                  </a:lnTo>
                  <a:lnTo>
                    <a:pt x="21350" y="0"/>
                  </a:lnTo>
                  <a:cubicBezTo>
                    <a:pt x="21378" y="0"/>
                    <a:pt x="21400" y="23"/>
                    <a:pt x="21400" y="50"/>
                  </a:cubicBezTo>
                  <a:cubicBezTo>
                    <a:pt x="21400" y="78"/>
                    <a:pt x="21378" y="100"/>
                    <a:pt x="21350" y="100"/>
                  </a:cubicBezTo>
                  <a:lnTo>
                    <a:pt x="21186" y="100"/>
                  </a:lnTo>
                  <a:lnTo>
                    <a:pt x="21050" y="100"/>
                  </a:lnTo>
                  <a:cubicBezTo>
                    <a:pt x="21023" y="100"/>
                    <a:pt x="21000" y="78"/>
                    <a:pt x="21000" y="50"/>
                  </a:cubicBezTo>
                  <a:cubicBezTo>
                    <a:pt x="21000" y="23"/>
                    <a:pt x="21023" y="0"/>
                    <a:pt x="21050" y="0"/>
                  </a:cubicBezTo>
                  <a:close/>
                  <a:moveTo>
                    <a:pt x="21750" y="0"/>
                  </a:moveTo>
                  <a:lnTo>
                    <a:pt x="21986" y="0"/>
                  </a:lnTo>
                  <a:lnTo>
                    <a:pt x="22050" y="0"/>
                  </a:lnTo>
                  <a:cubicBezTo>
                    <a:pt x="22078" y="0"/>
                    <a:pt x="22100" y="23"/>
                    <a:pt x="22100" y="50"/>
                  </a:cubicBezTo>
                  <a:cubicBezTo>
                    <a:pt x="22100" y="78"/>
                    <a:pt x="22078" y="100"/>
                    <a:pt x="22050" y="100"/>
                  </a:cubicBezTo>
                  <a:lnTo>
                    <a:pt x="21986" y="100"/>
                  </a:lnTo>
                  <a:lnTo>
                    <a:pt x="21750" y="100"/>
                  </a:lnTo>
                  <a:cubicBezTo>
                    <a:pt x="21723" y="100"/>
                    <a:pt x="21700" y="78"/>
                    <a:pt x="21700" y="50"/>
                  </a:cubicBezTo>
                  <a:cubicBezTo>
                    <a:pt x="21700" y="23"/>
                    <a:pt x="21723" y="0"/>
                    <a:pt x="21750" y="0"/>
                  </a:cubicBezTo>
                  <a:close/>
                  <a:moveTo>
                    <a:pt x="22450" y="0"/>
                  </a:moveTo>
                  <a:lnTo>
                    <a:pt x="22750" y="0"/>
                  </a:lnTo>
                  <a:cubicBezTo>
                    <a:pt x="22778" y="0"/>
                    <a:pt x="22800" y="23"/>
                    <a:pt x="22800" y="50"/>
                  </a:cubicBezTo>
                  <a:cubicBezTo>
                    <a:pt x="22800" y="78"/>
                    <a:pt x="22778" y="100"/>
                    <a:pt x="22750" y="100"/>
                  </a:cubicBezTo>
                  <a:lnTo>
                    <a:pt x="22450" y="100"/>
                  </a:lnTo>
                  <a:cubicBezTo>
                    <a:pt x="22423" y="100"/>
                    <a:pt x="22400" y="78"/>
                    <a:pt x="22400" y="50"/>
                  </a:cubicBezTo>
                  <a:cubicBezTo>
                    <a:pt x="22400" y="23"/>
                    <a:pt x="22423" y="0"/>
                    <a:pt x="22450" y="0"/>
                  </a:cubicBezTo>
                  <a:close/>
                  <a:moveTo>
                    <a:pt x="23150" y="0"/>
                  </a:moveTo>
                  <a:lnTo>
                    <a:pt x="23178" y="0"/>
                  </a:lnTo>
                  <a:lnTo>
                    <a:pt x="23450" y="0"/>
                  </a:lnTo>
                  <a:cubicBezTo>
                    <a:pt x="23478" y="0"/>
                    <a:pt x="23500" y="23"/>
                    <a:pt x="23500" y="50"/>
                  </a:cubicBezTo>
                  <a:cubicBezTo>
                    <a:pt x="23500" y="78"/>
                    <a:pt x="23478" y="100"/>
                    <a:pt x="23450" y="100"/>
                  </a:cubicBezTo>
                  <a:lnTo>
                    <a:pt x="23178" y="100"/>
                  </a:lnTo>
                  <a:lnTo>
                    <a:pt x="23150" y="100"/>
                  </a:lnTo>
                  <a:cubicBezTo>
                    <a:pt x="23123" y="100"/>
                    <a:pt x="23100" y="78"/>
                    <a:pt x="23100" y="50"/>
                  </a:cubicBezTo>
                  <a:cubicBezTo>
                    <a:pt x="23100" y="23"/>
                    <a:pt x="23123" y="0"/>
                    <a:pt x="23150" y="0"/>
                  </a:cubicBezTo>
                  <a:close/>
                  <a:moveTo>
                    <a:pt x="23850" y="0"/>
                  </a:moveTo>
                  <a:lnTo>
                    <a:pt x="23978" y="0"/>
                  </a:lnTo>
                  <a:lnTo>
                    <a:pt x="24150" y="0"/>
                  </a:lnTo>
                  <a:cubicBezTo>
                    <a:pt x="24178" y="0"/>
                    <a:pt x="24200" y="23"/>
                    <a:pt x="24200" y="50"/>
                  </a:cubicBezTo>
                  <a:cubicBezTo>
                    <a:pt x="24200" y="78"/>
                    <a:pt x="24178" y="100"/>
                    <a:pt x="24150" y="100"/>
                  </a:cubicBezTo>
                  <a:lnTo>
                    <a:pt x="23978" y="100"/>
                  </a:lnTo>
                  <a:lnTo>
                    <a:pt x="23850" y="100"/>
                  </a:lnTo>
                  <a:cubicBezTo>
                    <a:pt x="23823" y="100"/>
                    <a:pt x="23800" y="78"/>
                    <a:pt x="23800" y="50"/>
                  </a:cubicBezTo>
                  <a:cubicBezTo>
                    <a:pt x="23800" y="23"/>
                    <a:pt x="23823" y="0"/>
                    <a:pt x="23850" y="0"/>
                  </a:cubicBezTo>
                  <a:close/>
                  <a:moveTo>
                    <a:pt x="24550" y="0"/>
                  </a:moveTo>
                  <a:lnTo>
                    <a:pt x="24770" y="0"/>
                  </a:lnTo>
                  <a:lnTo>
                    <a:pt x="24850" y="0"/>
                  </a:lnTo>
                  <a:cubicBezTo>
                    <a:pt x="24878" y="0"/>
                    <a:pt x="24900" y="23"/>
                    <a:pt x="24900" y="50"/>
                  </a:cubicBezTo>
                  <a:cubicBezTo>
                    <a:pt x="24900" y="78"/>
                    <a:pt x="24878" y="100"/>
                    <a:pt x="24850" y="100"/>
                  </a:cubicBezTo>
                  <a:lnTo>
                    <a:pt x="24770" y="100"/>
                  </a:lnTo>
                  <a:lnTo>
                    <a:pt x="24550" y="100"/>
                  </a:lnTo>
                  <a:cubicBezTo>
                    <a:pt x="24523" y="100"/>
                    <a:pt x="24500" y="78"/>
                    <a:pt x="24500" y="50"/>
                  </a:cubicBezTo>
                  <a:cubicBezTo>
                    <a:pt x="24500" y="23"/>
                    <a:pt x="24523" y="0"/>
                    <a:pt x="24550" y="0"/>
                  </a:cubicBezTo>
                  <a:close/>
                  <a:moveTo>
                    <a:pt x="25250" y="0"/>
                  </a:moveTo>
                  <a:lnTo>
                    <a:pt x="25550" y="0"/>
                  </a:lnTo>
                  <a:cubicBezTo>
                    <a:pt x="25578" y="0"/>
                    <a:pt x="25600" y="23"/>
                    <a:pt x="25600" y="50"/>
                  </a:cubicBezTo>
                  <a:cubicBezTo>
                    <a:pt x="25600" y="78"/>
                    <a:pt x="25578" y="100"/>
                    <a:pt x="25550" y="100"/>
                  </a:cubicBezTo>
                  <a:lnTo>
                    <a:pt x="25250" y="100"/>
                  </a:lnTo>
                  <a:cubicBezTo>
                    <a:pt x="25223" y="100"/>
                    <a:pt x="25200" y="78"/>
                    <a:pt x="25200" y="50"/>
                  </a:cubicBezTo>
                  <a:cubicBezTo>
                    <a:pt x="25200" y="23"/>
                    <a:pt x="25223" y="0"/>
                    <a:pt x="25250" y="0"/>
                  </a:cubicBezTo>
                  <a:close/>
                  <a:moveTo>
                    <a:pt x="25950" y="0"/>
                  </a:moveTo>
                  <a:lnTo>
                    <a:pt x="25970" y="0"/>
                  </a:lnTo>
                  <a:lnTo>
                    <a:pt x="26250" y="0"/>
                  </a:lnTo>
                  <a:cubicBezTo>
                    <a:pt x="26278" y="0"/>
                    <a:pt x="26300" y="23"/>
                    <a:pt x="26300" y="50"/>
                  </a:cubicBezTo>
                  <a:cubicBezTo>
                    <a:pt x="26300" y="78"/>
                    <a:pt x="26278" y="100"/>
                    <a:pt x="26250" y="100"/>
                  </a:cubicBezTo>
                  <a:lnTo>
                    <a:pt x="25970" y="100"/>
                  </a:lnTo>
                  <a:lnTo>
                    <a:pt x="25950" y="100"/>
                  </a:lnTo>
                  <a:cubicBezTo>
                    <a:pt x="25923" y="100"/>
                    <a:pt x="25900" y="78"/>
                    <a:pt x="25900" y="50"/>
                  </a:cubicBezTo>
                  <a:cubicBezTo>
                    <a:pt x="25900" y="23"/>
                    <a:pt x="25923" y="0"/>
                    <a:pt x="25950" y="0"/>
                  </a:cubicBezTo>
                  <a:close/>
                  <a:moveTo>
                    <a:pt x="26650" y="0"/>
                  </a:moveTo>
                  <a:lnTo>
                    <a:pt x="26770" y="0"/>
                  </a:lnTo>
                  <a:lnTo>
                    <a:pt x="26950" y="0"/>
                  </a:lnTo>
                  <a:cubicBezTo>
                    <a:pt x="26978" y="0"/>
                    <a:pt x="27000" y="23"/>
                    <a:pt x="27000" y="50"/>
                  </a:cubicBezTo>
                  <a:cubicBezTo>
                    <a:pt x="27000" y="78"/>
                    <a:pt x="26978" y="100"/>
                    <a:pt x="26950" y="100"/>
                  </a:cubicBezTo>
                  <a:lnTo>
                    <a:pt x="26770" y="100"/>
                  </a:lnTo>
                  <a:lnTo>
                    <a:pt x="26650" y="100"/>
                  </a:lnTo>
                  <a:cubicBezTo>
                    <a:pt x="26623" y="100"/>
                    <a:pt x="26600" y="78"/>
                    <a:pt x="26600" y="50"/>
                  </a:cubicBezTo>
                  <a:cubicBezTo>
                    <a:pt x="26600" y="23"/>
                    <a:pt x="26623" y="0"/>
                    <a:pt x="26650" y="0"/>
                  </a:cubicBezTo>
                  <a:close/>
                  <a:moveTo>
                    <a:pt x="27350" y="0"/>
                  </a:moveTo>
                  <a:lnTo>
                    <a:pt x="27562" y="0"/>
                  </a:lnTo>
                  <a:lnTo>
                    <a:pt x="27650" y="0"/>
                  </a:lnTo>
                  <a:cubicBezTo>
                    <a:pt x="27678" y="0"/>
                    <a:pt x="27700" y="23"/>
                    <a:pt x="27700" y="50"/>
                  </a:cubicBezTo>
                  <a:cubicBezTo>
                    <a:pt x="27700" y="78"/>
                    <a:pt x="27678" y="100"/>
                    <a:pt x="27650" y="100"/>
                  </a:cubicBezTo>
                  <a:lnTo>
                    <a:pt x="27562" y="100"/>
                  </a:lnTo>
                  <a:lnTo>
                    <a:pt x="27350" y="100"/>
                  </a:lnTo>
                  <a:cubicBezTo>
                    <a:pt x="27323" y="100"/>
                    <a:pt x="27300" y="78"/>
                    <a:pt x="27300" y="50"/>
                  </a:cubicBezTo>
                  <a:cubicBezTo>
                    <a:pt x="27300" y="23"/>
                    <a:pt x="27323" y="0"/>
                    <a:pt x="27350" y="0"/>
                  </a:cubicBezTo>
                  <a:close/>
                  <a:moveTo>
                    <a:pt x="28050" y="0"/>
                  </a:moveTo>
                  <a:lnTo>
                    <a:pt x="28350" y="0"/>
                  </a:lnTo>
                  <a:cubicBezTo>
                    <a:pt x="28378" y="0"/>
                    <a:pt x="28400" y="23"/>
                    <a:pt x="28400" y="50"/>
                  </a:cubicBezTo>
                  <a:cubicBezTo>
                    <a:pt x="28400" y="78"/>
                    <a:pt x="28378" y="100"/>
                    <a:pt x="28350" y="100"/>
                  </a:cubicBezTo>
                  <a:lnTo>
                    <a:pt x="28050" y="100"/>
                  </a:lnTo>
                  <a:cubicBezTo>
                    <a:pt x="28023" y="100"/>
                    <a:pt x="28000" y="78"/>
                    <a:pt x="28000" y="50"/>
                  </a:cubicBezTo>
                  <a:cubicBezTo>
                    <a:pt x="28000" y="23"/>
                    <a:pt x="28023" y="0"/>
                    <a:pt x="28050" y="0"/>
                  </a:cubicBezTo>
                  <a:close/>
                  <a:moveTo>
                    <a:pt x="28750" y="0"/>
                  </a:moveTo>
                  <a:lnTo>
                    <a:pt x="28762" y="0"/>
                  </a:lnTo>
                  <a:lnTo>
                    <a:pt x="29050" y="0"/>
                  </a:lnTo>
                  <a:cubicBezTo>
                    <a:pt x="29078" y="0"/>
                    <a:pt x="29100" y="23"/>
                    <a:pt x="29100" y="50"/>
                  </a:cubicBezTo>
                  <a:cubicBezTo>
                    <a:pt x="29100" y="78"/>
                    <a:pt x="29078" y="100"/>
                    <a:pt x="29050" y="100"/>
                  </a:cubicBezTo>
                  <a:lnTo>
                    <a:pt x="28762" y="100"/>
                  </a:lnTo>
                  <a:lnTo>
                    <a:pt x="28750" y="100"/>
                  </a:lnTo>
                  <a:cubicBezTo>
                    <a:pt x="28723" y="100"/>
                    <a:pt x="28700" y="78"/>
                    <a:pt x="28700" y="50"/>
                  </a:cubicBezTo>
                  <a:cubicBezTo>
                    <a:pt x="28700" y="23"/>
                    <a:pt x="28723" y="0"/>
                    <a:pt x="28750" y="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5EFC15D2-83A9-4258-A0AC-E5FF1D4B0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7" y="1568"/>
              <a:ext cx="13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8,5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xmlns="" id="{218D1D50-FBF4-4A4E-8E27-745FA275B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1279"/>
              <a:ext cx="18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1" i="0" u="none" strike="noStrike" kern="1200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12,0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xmlns="" id="{FC436CC0-6515-4AFC-9B14-DBDABC945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" y="2565"/>
              <a:ext cx="8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-4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xmlns="" id="{C0C2A669-2354-410D-B984-7E8B0F51B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" y="2412"/>
              <a:ext cx="8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-2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xmlns="" id="{8DE5C0F4-0FF8-41B5-A7D7-AEFAE8D73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" y="2259"/>
              <a:ext cx="5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xmlns="" id="{EF9A3CAB-87D3-494E-85FF-A063D8116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" y="2105"/>
              <a:ext cx="5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xmlns="" id="{2D1CF07F-8E53-48B0-8A15-A684433E9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" y="1954"/>
              <a:ext cx="5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xmlns="" id="{06F6F1FC-484C-4B33-A342-65256F44A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" y="1801"/>
              <a:ext cx="5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xmlns="" id="{C67722FC-208B-45C6-8D72-F684F7169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" y="1648"/>
              <a:ext cx="5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xmlns="" id="{F61D3C1F-4730-4B31-B04E-074ECE5D9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1494"/>
              <a:ext cx="10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xmlns="" id="{4D1687A9-680A-4726-8ABB-A02A93577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1343"/>
              <a:ext cx="10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xmlns="" id="{51A0FC2D-E61B-4128-B267-F1268F208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1190"/>
              <a:ext cx="10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xmlns="" id="{629A029D-5B83-44FB-A1DE-1B2160284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1036"/>
              <a:ext cx="10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xmlns="" id="{A181592D-49B8-4CC4-8AAD-C1DF4FA84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" y="2667"/>
              <a:ext cx="28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Dic-16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xmlns="" id="{2DB6F4C5-C3BE-415D-BAEA-B2B452D35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" y="2667"/>
              <a:ext cx="28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Dic-17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xmlns="" id="{D0F62AD2-F2C1-44E5-8AA6-F72150BE0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8" y="2667"/>
              <a:ext cx="28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Dic-18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xmlns="" id="{F2126B6D-8A17-48F7-8D8B-32FBB0E72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" y="2667"/>
              <a:ext cx="28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Dic-19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xmlns="" id="{CFA50D45-4B1B-487E-8ED8-8380A4DF4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" y="2667"/>
              <a:ext cx="28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Dic-20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xmlns="" id="{BCCB4977-9E74-4E6F-B9B0-A7601DCA3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" y="2667"/>
              <a:ext cx="28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Dic-21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xmlns="" id="{546B8D75-F6F9-4383-92C6-54DDC23CB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" y="2667"/>
              <a:ext cx="28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Dic-22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Line 33">
              <a:extLst>
                <a:ext uri="{FF2B5EF4-FFF2-40B4-BE49-F238E27FC236}">
                  <a16:creationId xmlns:a16="http://schemas.microsoft.com/office/drawing/2014/main" xmlns="" id="{AA17AC3F-2945-4460-A265-FEA5B7E13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" y="1242"/>
              <a:ext cx="143" cy="0"/>
            </a:xfrm>
            <a:prstGeom prst="line">
              <a:avLst/>
            </a:prstGeom>
            <a:noFill/>
            <a:ln w="20638" cap="rnd">
              <a:solidFill>
                <a:srgbClr val="0020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xmlns="" id="{95193515-C4D3-427F-A062-112240B5C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" y="1193"/>
              <a:ext cx="57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Inflación total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xmlns="" id="{E2F49286-1AAB-4AB4-BAB2-AC8E391C6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" y="1424"/>
              <a:ext cx="144" cy="0"/>
            </a:xfrm>
            <a:prstGeom prst="line">
              <a:avLst/>
            </a:prstGeom>
            <a:noFill/>
            <a:ln w="20638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xmlns="" id="{67629CB1-9FB3-4329-BDB2-B09D0DEBD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" y="1375"/>
              <a:ext cx="123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alt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Inflación alimentos y energía</a:t>
              </a:r>
              <a:endParaRPr kumimoji="0" lang="es-PE" altLang="en-US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A995E23E-E145-DBC9-D349-596C95B29EDA}"/>
              </a:ext>
            </a:extLst>
          </p:cNvPr>
          <p:cNvSpPr txBox="1"/>
          <p:nvPr/>
        </p:nvSpPr>
        <p:spPr>
          <a:xfrm>
            <a:off x="4955430" y="1109481"/>
            <a:ext cx="36917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latin typeface="Arial" panose="020B0604020202020204" pitchFamily="34" charset="0"/>
                <a:cs typeface="Arial" panose="020B0604020202020204" pitchFamily="34" charset="0"/>
              </a:rPr>
              <a:t>Expectativas de inflación a 12 meses</a:t>
            </a:r>
            <a:endParaRPr lang="es-PE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1200" dirty="0">
                <a:latin typeface="Arial" panose="020B0604020202020204" pitchFamily="34" charset="0"/>
                <a:cs typeface="Arial" panose="020B0604020202020204" pitchFamily="34" charset="0"/>
              </a:rPr>
              <a:t>(Porcentaje)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xmlns="" id="{E1F7ED15-044C-CE61-B64D-41CCD334B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309" y="1931462"/>
            <a:ext cx="4098036" cy="25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9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1383E831-87B4-33D4-E3AD-E76608854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E342EE15-E532-7D44-21D8-077CD5609A5F}"/>
              </a:ext>
            </a:extLst>
          </p:cNvPr>
          <p:cNvGraphicFramePr>
            <a:graphicFrameLocks noGrp="1"/>
          </p:cNvGraphicFramePr>
          <p:nvPr/>
        </p:nvGraphicFramePr>
        <p:xfrm>
          <a:off x="171982" y="1368634"/>
          <a:ext cx="2550538" cy="341104"/>
        </p:xfrm>
        <a:graphic>
          <a:graphicData uri="http://schemas.openxmlformats.org/drawingml/2006/table">
            <a:tbl>
              <a:tblPr firstRow="1" firstCol="1" bandRow="1"/>
              <a:tblGrid>
                <a:gridCol w="2550538">
                  <a:extLst>
                    <a:ext uri="{9D8B030D-6E8A-4147-A177-3AD203B41FA5}">
                      <a16:colId xmlns:a16="http://schemas.microsoft.com/office/drawing/2014/main" xmlns="" val="519418227"/>
                    </a:ext>
                  </a:extLst>
                </a:gridCol>
              </a:tblGrid>
              <a:tr h="178674"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Arroz</a:t>
                      </a:r>
                      <a:r>
                        <a:rPr lang="es-P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6446908"/>
                  </a:ext>
                </a:extLst>
              </a:tr>
              <a:tr h="162430">
                <a:tc>
                  <a:txBody>
                    <a:bodyPr/>
                    <a:lstStyle/>
                    <a:p>
                      <a:pPr algn="ctr"/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(S/ por Kg)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7907861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D2013B35-FD1E-0FAF-5CCC-5E4BF4DE3577}"/>
              </a:ext>
            </a:extLst>
          </p:cNvPr>
          <p:cNvGraphicFramePr>
            <a:graphicFrameLocks noGrp="1"/>
          </p:cNvGraphicFramePr>
          <p:nvPr/>
        </p:nvGraphicFramePr>
        <p:xfrm>
          <a:off x="3153043" y="1371492"/>
          <a:ext cx="2550538" cy="341104"/>
        </p:xfrm>
        <a:graphic>
          <a:graphicData uri="http://schemas.openxmlformats.org/drawingml/2006/table">
            <a:tbl>
              <a:tblPr firstRow="1" firstCol="1" bandRow="1"/>
              <a:tblGrid>
                <a:gridCol w="2550538">
                  <a:extLst>
                    <a:ext uri="{9D8B030D-6E8A-4147-A177-3AD203B41FA5}">
                      <a16:colId xmlns:a16="http://schemas.microsoft.com/office/drawing/2014/main" xmlns="" val="519418227"/>
                    </a:ext>
                  </a:extLst>
                </a:gridCol>
              </a:tblGrid>
              <a:tr h="178674"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Papa</a:t>
                      </a:r>
                      <a:r>
                        <a:rPr lang="es-PE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6446908"/>
                  </a:ext>
                </a:extLst>
              </a:tr>
              <a:tr h="162430">
                <a:tc>
                  <a:txBody>
                    <a:bodyPr/>
                    <a:lstStyle/>
                    <a:p>
                      <a:pPr algn="ctr"/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(S/ por Kg)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7907861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9DA8CD7E-E557-390F-C751-C1D8EE58C637}"/>
              </a:ext>
            </a:extLst>
          </p:cNvPr>
          <p:cNvGraphicFramePr>
            <a:graphicFrameLocks noGrp="1"/>
          </p:cNvGraphicFramePr>
          <p:nvPr/>
        </p:nvGraphicFramePr>
        <p:xfrm>
          <a:off x="6330438" y="1368634"/>
          <a:ext cx="2550538" cy="341104"/>
        </p:xfrm>
        <a:graphic>
          <a:graphicData uri="http://schemas.openxmlformats.org/drawingml/2006/table">
            <a:tbl>
              <a:tblPr firstRow="1" firstCol="1" bandRow="1"/>
              <a:tblGrid>
                <a:gridCol w="2550538">
                  <a:extLst>
                    <a:ext uri="{9D8B030D-6E8A-4147-A177-3AD203B41FA5}">
                      <a16:colId xmlns:a16="http://schemas.microsoft.com/office/drawing/2014/main" xmlns="" val="519418227"/>
                    </a:ext>
                  </a:extLst>
                </a:gridCol>
              </a:tblGrid>
              <a:tr h="178674">
                <a:tc>
                  <a:txBody>
                    <a:bodyPr/>
                    <a:lstStyle/>
                    <a:p>
                      <a:pPr algn="ctr"/>
                      <a:r>
                        <a:rPr lang="es-PE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Huevo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6446908"/>
                  </a:ext>
                </a:extLst>
              </a:tr>
              <a:tr h="162430">
                <a:tc>
                  <a:txBody>
                    <a:bodyPr/>
                    <a:lstStyle/>
                    <a:p>
                      <a:pPr algn="ctr"/>
                      <a:r>
                        <a:rPr lang="es-PE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(S/ por Kg)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7907861"/>
                  </a:ext>
                </a:extLst>
              </a:tr>
            </a:tbl>
          </a:graphicData>
        </a:graphic>
      </p:graphicFrame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11E9EB86-9365-04B1-B29C-BD356F937A36}"/>
              </a:ext>
            </a:extLst>
          </p:cNvPr>
          <p:cNvSpPr txBox="1">
            <a:spLocks/>
          </p:cNvSpPr>
          <p:nvPr/>
        </p:nvSpPr>
        <p:spPr>
          <a:xfrm>
            <a:off x="0" y="64800"/>
            <a:ext cx="9110052" cy="67092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Incremento de precios de productos alimenticios ante dificultades en el abastecimiento como consecuencia de las protestas sociales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51D96D7-5A8A-3B08-8D4D-42A02E8E1126}"/>
              </a:ext>
            </a:extLst>
          </p:cNvPr>
          <p:cNvSpPr txBox="1"/>
          <p:nvPr/>
        </p:nvSpPr>
        <p:spPr>
          <a:xfrm>
            <a:off x="-1" y="4866244"/>
            <a:ext cx="86433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(*) Al 25 de enero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MX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Midagri</a:t>
            </a:r>
            <a:endParaRPr kumimoji="0" lang="es-MX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20234"/>
            <a:ext cx="2894505" cy="20879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120" y="1801420"/>
            <a:ext cx="3189818" cy="218103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335" y="1801420"/>
            <a:ext cx="3183955" cy="21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9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D53713B-776D-C857-BBD0-4B3AB7F4451C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18638" y="1570827"/>
            <a:ext cx="5116250" cy="2986036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9494EB30-CF9E-4D12-A49E-20D886CB33A8}"/>
              </a:ext>
            </a:extLst>
          </p:cNvPr>
          <p:cNvSpPr txBox="1"/>
          <p:nvPr/>
        </p:nvSpPr>
        <p:spPr>
          <a:xfrm>
            <a:off x="-1" y="4950324"/>
            <a:ext cx="864335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INEI</a:t>
            </a:r>
          </a:p>
        </p:txBody>
      </p:sp>
      <p:sp>
        <p:nvSpPr>
          <p:cNvPr id="18" name="Flecha: a la izquierda y derecha 17">
            <a:extLst>
              <a:ext uri="{FF2B5EF4-FFF2-40B4-BE49-F238E27FC236}">
                <a16:creationId xmlns:a16="http://schemas.microsoft.com/office/drawing/2014/main" xmlns="" id="{4A2433AE-F4DB-9E07-048C-1AE51A02750D}"/>
              </a:ext>
            </a:extLst>
          </p:cNvPr>
          <p:cNvSpPr/>
          <p:nvPr/>
        </p:nvSpPr>
        <p:spPr>
          <a:xfrm>
            <a:off x="2017516" y="4570022"/>
            <a:ext cx="5116249" cy="184666"/>
          </a:xfrm>
          <a:prstGeom prst="leftRightArrow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7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uadroTexto 7">
            <a:extLst>
              <a:ext uri="{FF2B5EF4-FFF2-40B4-BE49-F238E27FC236}">
                <a16:creationId xmlns:a16="http://schemas.microsoft.com/office/drawing/2014/main" xmlns="" id="{9EF01A83-A9B6-86FB-AF6C-2B45734909A0}"/>
              </a:ext>
            </a:extLst>
          </p:cNvPr>
          <p:cNvSpPr txBox="1"/>
          <p:nvPr/>
        </p:nvSpPr>
        <p:spPr>
          <a:xfrm>
            <a:off x="1770570" y="4711762"/>
            <a:ext cx="87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Menores gastos</a:t>
            </a:r>
            <a:endParaRPr kumimoji="0" lang="es-PE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uadroTexto 10">
            <a:extLst>
              <a:ext uri="{FF2B5EF4-FFF2-40B4-BE49-F238E27FC236}">
                <a16:creationId xmlns:a16="http://schemas.microsoft.com/office/drawing/2014/main" xmlns="" id="{FF4809A9-5BAE-C0CB-98CA-E34F55D09918}"/>
              </a:ext>
            </a:extLst>
          </p:cNvPr>
          <p:cNvSpPr txBox="1"/>
          <p:nvPr/>
        </p:nvSpPr>
        <p:spPr>
          <a:xfrm>
            <a:off x="6548849" y="4703759"/>
            <a:ext cx="87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Mayores gastos</a:t>
            </a:r>
            <a:endParaRPr kumimoji="0" lang="es-PE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A0B1A392-41E9-9CDA-2E2F-F83659C0A3CE}"/>
              </a:ext>
            </a:extLst>
          </p:cNvPr>
          <p:cNvSpPr txBox="1"/>
          <p:nvPr/>
        </p:nvSpPr>
        <p:spPr>
          <a:xfrm>
            <a:off x="2415061" y="773345"/>
            <a:ext cx="4323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Composición de la canasta de consumo promedio mensual según deciles de gasto, 2021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(Porcentaje)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xmlns="" id="{A6B6E8FC-0D4D-8462-ED44-9EF5DAA6A60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51939" cy="7148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es-ES"/>
            </a:defPPr>
            <a:lvl1pPr marL="0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8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1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 familias de los deciles más bajos destinan más del 50% de su gasto en consumo de alimentos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B3A04476-0B1D-72C9-52F6-72FAC8ED69C4}"/>
              </a:ext>
            </a:extLst>
          </p:cNvPr>
          <p:cNvSpPr/>
          <p:nvPr/>
        </p:nvSpPr>
        <p:spPr>
          <a:xfrm>
            <a:off x="2017516" y="2154621"/>
            <a:ext cx="1046359" cy="2415401"/>
          </a:xfrm>
          <a:prstGeom prst="roundRect">
            <a:avLst>
              <a:gd name="adj" fmla="val 12649"/>
            </a:avLst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3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Rectángulo 1079">
            <a:extLst>
              <a:ext uri="{FF2B5EF4-FFF2-40B4-BE49-F238E27FC236}">
                <a16:creationId xmlns:a16="http://schemas.microsoft.com/office/drawing/2014/main" xmlns="" id="{FCBC7601-493D-25BF-5F40-F2E5CA52DFA7}"/>
              </a:ext>
            </a:extLst>
          </p:cNvPr>
          <p:cNvSpPr/>
          <p:nvPr/>
        </p:nvSpPr>
        <p:spPr>
          <a:xfrm>
            <a:off x="151269" y="1839186"/>
            <a:ext cx="4244624" cy="2154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CFD9DC3F-FB55-6C5C-B733-8D0A6285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E68D37C-324C-8976-2F80-A742FF5D2861}"/>
              </a:ext>
            </a:extLst>
          </p:cNvPr>
          <p:cNvSpPr txBox="1"/>
          <p:nvPr/>
        </p:nvSpPr>
        <p:spPr>
          <a:xfrm>
            <a:off x="386252" y="739982"/>
            <a:ext cx="3872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Mundo: ranking de monedas locales respecto al dólar estadounidense, 2022</a:t>
            </a: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(Var. % anual)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6" descr="bandera del equipo nacional de fútbol argentina de argentina, bandera, diverso, bandera, logo png thumbnail">
            <a:extLst>
              <a:ext uri="{FF2B5EF4-FFF2-40B4-BE49-F238E27FC236}">
                <a16:creationId xmlns:a16="http://schemas.microsoft.com/office/drawing/2014/main" xmlns="" id="{417CF862-8FE9-4343-65B9-AD29613A2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2178" r="3672" b="3517"/>
          <a:stretch/>
        </p:blipFill>
        <p:spPr bwMode="auto">
          <a:xfrm>
            <a:off x="1104552" y="4644096"/>
            <a:ext cx="142669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andera blanca y verde de arte peru, bandera de peru bandera nacional consulado del peru en saint louis, peru, diverso, bandera, Fondo de escritorio png thumbnail">
            <a:extLst>
              <a:ext uri="{FF2B5EF4-FFF2-40B4-BE49-F238E27FC236}">
                <a16:creationId xmlns:a16="http://schemas.microsoft.com/office/drawing/2014/main" xmlns="" id="{4B690FD0-2306-7C38-7FA8-41D6D8176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1158" r="5846" b="1478"/>
          <a:stretch/>
        </p:blipFill>
        <p:spPr bwMode="auto">
          <a:xfrm>
            <a:off x="1103175" y="1889961"/>
            <a:ext cx="145423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bandera de brasil ilustración, bandera de brasil banderas del mundo bandera de australia, plantilla de bandera brasileña, diverso, bandera, esfera png thumbnail">
            <a:extLst>
              <a:ext uri="{FF2B5EF4-FFF2-40B4-BE49-F238E27FC236}">
                <a16:creationId xmlns:a16="http://schemas.microsoft.com/office/drawing/2014/main" xmlns="" id="{DB6D3F1D-893F-3978-AE23-CD120239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86" y="1427424"/>
            <a:ext cx="144000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Bandera de México Galería de la Selección Nacional de fútbol de México de banderas de estado soberano, bandera, diverso, bandera, logo png thumbnail">
            <a:extLst>
              <a:ext uri="{FF2B5EF4-FFF2-40B4-BE49-F238E27FC236}">
                <a16:creationId xmlns:a16="http://schemas.microsoft.com/office/drawing/2014/main" xmlns="" id="{40481DFB-53E4-FA6E-48C7-7E04DC76D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86" y="1648533"/>
            <a:ext cx="144000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lustración de la bandera de texas, logo círculo fuente, chile, bandera, logo, banderas redondas del mundo png thumbnail">
            <a:extLst>
              <a:ext uri="{FF2B5EF4-FFF2-40B4-BE49-F238E27FC236}">
                <a16:creationId xmlns:a16="http://schemas.microsoft.com/office/drawing/2014/main" xmlns="" id="{1A439379-8A4C-03C7-6858-3714F0257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86" y="2346563"/>
            <a:ext cx="144000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bandera de colombia iconos de computadora, colombia, diverso, bandera, bandera de colombia png thumbnail">
            <a:extLst>
              <a:ext uri="{FF2B5EF4-FFF2-40B4-BE49-F238E27FC236}">
                <a16:creationId xmlns:a16="http://schemas.microsoft.com/office/drawing/2014/main" xmlns="" id="{062F9189-0D27-2EC1-4F17-D48BFBAB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86" y="4184549"/>
            <a:ext cx="144000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ndera de rusia, rusia, vaso, azul, bandera png thumbnail">
            <a:extLst>
              <a:ext uri="{FF2B5EF4-FFF2-40B4-BE49-F238E27FC236}">
                <a16:creationId xmlns:a16="http://schemas.microsoft.com/office/drawing/2014/main" xmlns="" id="{13EC690F-CE61-6DAB-1AB4-6767FB876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t="3931" r="15722" b="5314"/>
          <a:stretch/>
        </p:blipFill>
        <p:spPr bwMode="auto">
          <a:xfrm>
            <a:off x="1103174" y="2101307"/>
            <a:ext cx="145424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dera de suiza, suiza, bandera, mundo, Suiza png thumbnail">
            <a:extLst>
              <a:ext uri="{FF2B5EF4-FFF2-40B4-BE49-F238E27FC236}">
                <a16:creationId xmlns:a16="http://schemas.microsoft.com/office/drawing/2014/main" xmlns="" id="{0BDB5F38-8CA5-A9CE-1BCE-956B14D67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4583" r="4265" b="5184"/>
          <a:stretch/>
        </p:blipFill>
        <p:spPr bwMode="auto">
          <a:xfrm>
            <a:off x="1103066" y="2588841"/>
            <a:ext cx="145640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50344C46-2AE2-817A-C816-6A86BA449C79}"/>
              </a:ext>
            </a:extLst>
          </p:cNvPr>
          <p:cNvSpPr/>
          <p:nvPr/>
        </p:nvSpPr>
        <p:spPr>
          <a:xfrm>
            <a:off x="1103886" y="2814255"/>
            <a:ext cx="144000" cy="144000"/>
          </a:xfrm>
          <a:prstGeom prst="ellipse">
            <a:avLst/>
          </a:prstGeom>
          <a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" name="Picture 59">
            <a:extLst>
              <a:ext uri="{FF2B5EF4-FFF2-40B4-BE49-F238E27FC236}">
                <a16:creationId xmlns:a16="http://schemas.microsoft.com/office/drawing/2014/main" xmlns="" id="{399C31DA-19D1-333A-5E96-FC3DEE86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86" y="3267028"/>
            <a:ext cx="144000" cy="159814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Bandera de Canadá, bandera del día de Canadá de la bandera nacional de Canadá, bandera de Canadá, bandera, hoja, Canadá png thumbnail">
            <a:extLst>
              <a:ext uri="{FF2B5EF4-FFF2-40B4-BE49-F238E27FC236}">
                <a16:creationId xmlns:a16="http://schemas.microsoft.com/office/drawing/2014/main" xmlns="" id="{A0E55083-0449-71AE-183B-5825E4F5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86" y="3041413"/>
            <a:ext cx="144000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ndera del reino unido bandera de gran bretaña reino unido, bandera, logo, calidad png thumbnail">
            <a:extLst>
              <a:ext uri="{FF2B5EF4-FFF2-40B4-BE49-F238E27FC236}">
                <a16:creationId xmlns:a16="http://schemas.microsoft.com/office/drawing/2014/main" xmlns="" id="{37F97E13-EBAE-ECFF-E5AA-8354F30C1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5966" r="6043" b="5186"/>
          <a:stretch/>
        </p:blipFill>
        <p:spPr bwMode="auto">
          <a:xfrm>
            <a:off x="1104738" y="3504746"/>
            <a:ext cx="142296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unto rojo redondo, bandera de Japón, bandera de Japón s, bandera, esfera, bandera nacional png thumbnail">
            <a:extLst>
              <a:ext uri="{FF2B5EF4-FFF2-40B4-BE49-F238E27FC236}">
                <a16:creationId xmlns:a16="http://schemas.microsoft.com/office/drawing/2014/main" xmlns="" id="{53B1835E-6700-DA92-B037-A2BB4348E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t="4193" r="15920" b="5050"/>
          <a:stretch/>
        </p:blipFill>
        <p:spPr bwMode="auto">
          <a:xfrm>
            <a:off x="1103383" y="3725002"/>
            <a:ext cx="145006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ndera de Suecia iconos de computadora ilustración, icono bandera de Suecia, diverso, azul, bandera png thumbnail">
            <a:extLst>
              <a:ext uri="{FF2B5EF4-FFF2-40B4-BE49-F238E27FC236}">
                <a16:creationId xmlns:a16="http://schemas.microsoft.com/office/drawing/2014/main" xmlns="" id="{815F88D9-6227-F205-E96D-DCFECB38F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t="1588" r="17895" b="11081"/>
          <a:stretch/>
        </p:blipFill>
        <p:spPr bwMode="auto">
          <a:xfrm>
            <a:off x="1103579" y="3956667"/>
            <a:ext cx="144615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lustración de bandera de pavo redonda, bandera de Turquía anatolia emblema nacional inglés de Turquía, bandera de Turquía, diverso, logo, emblema nacional png thumbnail">
            <a:extLst>
              <a:ext uri="{FF2B5EF4-FFF2-40B4-BE49-F238E27FC236}">
                <a16:creationId xmlns:a16="http://schemas.microsoft.com/office/drawing/2014/main" xmlns="" id="{FF61E325-108D-E652-4484-65EEBB32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86" y="4425556"/>
            <a:ext cx="144000" cy="14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ítulo 2">
            <a:extLst>
              <a:ext uri="{FF2B5EF4-FFF2-40B4-BE49-F238E27FC236}">
                <a16:creationId xmlns:a16="http://schemas.microsoft.com/office/drawing/2014/main" xmlns="" id="{C38588B2-BE74-EDAF-8192-020F556AAC8B}"/>
              </a:ext>
            </a:extLst>
          </p:cNvPr>
          <p:cNvSpPr txBox="1">
            <a:spLocks/>
          </p:cNvSpPr>
          <p:nvPr/>
        </p:nvSpPr>
        <p:spPr>
          <a:xfrm>
            <a:off x="0" y="66940"/>
            <a:ext cx="9151938" cy="57889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marR="0" lvl="0" indent="0" algn="ctr" defTabSz="91433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pesar del contexto adverso,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moneda local y el riesgo país se ha mantenido estable</a:t>
            </a:r>
            <a:endParaRPr kumimoji="0" lang="es-PE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29" name="AutoShape 50">
            <a:extLst>
              <a:ext uri="{FF2B5EF4-FFF2-40B4-BE49-F238E27FC236}">
                <a16:creationId xmlns:a16="http://schemas.microsoft.com/office/drawing/2014/main" xmlns="" id="{8D1529DA-CA8B-BB00-05C5-0D724EC515A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06513" y="1359537"/>
            <a:ext cx="3011487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1" name="Rectangle 52">
            <a:extLst>
              <a:ext uri="{FF2B5EF4-FFF2-40B4-BE49-F238E27FC236}">
                <a16:creationId xmlns:a16="http://schemas.microsoft.com/office/drawing/2014/main" xmlns="" id="{394C2B53-00DA-BD9F-F630-04D1A847A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1877062"/>
            <a:ext cx="187325" cy="153988"/>
          </a:xfrm>
          <a:prstGeom prst="rect">
            <a:avLst/>
          </a:prstGeom>
          <a:solidFill>
            <a:srgbClr val="00A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Freeform 53">
            <a:extLst>
              <a:ext uri="{FF2B5EF4-FFF2-40B4-BE49-F238E27FC236}">
                <a16:creationId xmlns:a16="http://schemas.microsoft.com/office/drawing/2014/main" xmlns="" id="{49E90194-4B9F-2C0F-6BEC-DC594CB5A0DF}"/>
              </a:ext>
            </a:extLst>
          </p:cNvPr>
          <p:cNvSpPr>
            <a:spLocks noEditPoints="1"/>
          </p:cNvSpPr>
          <p:nvPr/>
        </p:nvSpPr>
        <p:spPr bwMode="auto">
          <a:xfrm>
            <a:off x="1757363" y="1416687"/>
            <a:ext cx="2133600" cy="3375025"/>
          </a:xfrm>
          <a:custGeom>
            <a:avLst/>
            <a:gdLst>
              <a:gd name="T0" fmla="*/ 1215 w 1344"/>
              <a:gd name="T1" fmla="*/ 2126 h 2126"/>
              <a:gd name="T2" fmla="*/ 0 w 1344"/>
              <a:gd name="T3" fmla="*/ 2029 h 2126"/>
              <a:gd name="T4" fmla="*/ 486 w 1344"/>
              <a:gd name="T5" fmla="*/ 1981 h 2126"/>
              <a:gd name="T6" fmla="*/ 1215 w 1344"/>
              <a:gd name="T7" fmla="*/ 1884 h 2126"/>
              <a:gd name="T8" fmla="*/ 486 w 1344"/>
              <a:gd name="T9" fmla="*/ 1981 h 2126"/>
              <a:gd name="T10" fmla="*/ 1215 w 1344"/>
              <a:gd name="T11" fmla="*/ 1836 h 2126"/>
              <a:gd name="T12" fmla="*/ 755 w 1344"/>
              <a:gd name="T13" fmla="*/ 1739 h 2126"/>
              <a:gd name="T14" fmla="*/ 846 w 1344"/>
              <a:gd name="T15" fmla="*/ 1691 h 2126"/>
              <a:gd name="T16" fmla="*/ 1215 w 1344"/>
              <a:gd name="T17" fmla="*/ 1595 h 2126"/>
              <a:gd name="T18" fmla="*/ 846 w 1344"/>
              <a:gd name="T19" fmla="*/ 1691 h 2126"/>
              <a:gd name="T20" fmla="*/ 1215 w 1344"/>
              <a:gd name="T21" fmla="*/ 1546 h 2126"/>
              <a:gd name="T22" fmla="*/ 877 w 1344"/>
              <a:gd name="T23" fmla="*/ 1450 h 2126"/>
              <a:gd name="T24" fmla="*/ 924 w 1344"/>
              <a:gd name="T25" fmla="*/ 1401 h 2126"/>
              <a:gd name="T26" fmla="*/ 1215 w 1344"/>
              <a:gd name="T27" fmla="*/ 1305 h 2126"/>
              <a:gd name="T28" fmla="*/ 924 w 1344"/>
              <a:gd name="T29" fmla="*/ 1401 h 2126"/>
              <a:gd name="T30" fmla="*/ 1215 w 1344"/>
              <a:gd name="T31" fmla="*/ 1256 h 2126"/>
              <a:gd name="T32" fmla="*/ 1008 w 1344"/>
              <a:gd name="T33" fmla="*/ 1160 h 2126"/>
              <a:gd name="T34" fmla="*/ 1039 w 1344"/>
              <a:gd name="T35" fmla="*/ 1111 h 2126"/>
              <a:gd name="T36" fmla="*/ 1215 w 1344"/>
              <a:gd name="T37" fmla="*/ 1015 h 2126"/>
              <a:gd name="T38" fmla="*/ 1039 w 1344"/>
              <a:gd name="T39" fmla="*/ 1111 h 2126"/>
              <a:gd name="T40" fmla="*/ 1215 w 1344"/>
              <a:gd name="T41" fmla="*/ 966 h 2126"/>
              <a:gd name="T42" fmla="*/ 1064 w 1344"/>
              <a:gd name="T43" fmla="*/ 869 h 2126"/>
              <a:gd name="T44" fmla="*/ 1184 w 1344"/>
              <a:gd name="T45" fmla="*/ 821 h 2126"/>
              <a:gd name="T46" fmla="*/ 1215 w 1344"/>
              <a:gd name="T47" fmla="*/ 724 h 2126"/>
              <a:gd name="T48" fmla="*/ 1184 w 1344"/>
              <a:gd name="T49" fmla="*/ 821 h 2126"/>
              <a:gd name="T50" fmla="*/ 1215 w 1344"/>
              <a:gd name="T51" fmla="*/ 676 h 2126"/>
              <a:gd name="T52" fmla="*/ 1217 w 1344"/>
              <a:gd name="T53" fmla="*/ 580 h 2126"/>
              <a:gd name="T54" fmla="*/ 1247 w 1344"/>
              <a:gd name="T55" fmla="*/ 532 h 2126"/>
              <a:gd name="T56" fmla="*/ 1215 w 1344"/>
              <a:gd name="T57" fmla="*/ 435 h 2126"/>
              <a:gd name="T58" fmla="*/ 1247 w 1344"/>
              <a:gd name="T59" fmla="*/ 532 h 2126"/>
              <a:gd name="T60" fmla="*/ 1215 w 1344"/>
              <a:gd name="T61" fmla="*/ 242 h 2126"/>
              <a:gd name="T62" fmla="*/ 1337 w 1344"/>
              <a:gd name="T63" fmla="*/ 145 h 2126"/>
              <a:gd name="T64" fmla="*/ 1344 w 1344"/>
              <a:gd name="T65" fmla="*/ 97 h 2126"/>
              <a:gd name="T66" fmla="*/ 1215 w 1344"/>
              <a:gd name="T67" fmla="*/ 0 h 2126"/>
              <a:gd name="T68" fmla="*/ 1344 w 1344"/>
              <a:gd name="T69" fmla="*/ 97 h 2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44" h="2126">
                <a:moveTo>
                  <a:pt x="0" y="2126"/>
                </a:moveTo>
                <a:lnTo>
                  <a:pt x="1215" y="2126"/>
                </a:lnTo>
                <a:lnTo>
                  <a:pt x="1215" y="2029"/>
                </a:lnTo>
                <a:lnTo>
                  <a:pt x="0" y="2029"/>
                </a:lnTo>
                <a:lnTo>
                  <a:pt x="0" y="2126"/>
                </a:lnTo>
                <a:close/>
                <a:moveTo>
                  <a:pt x="486" y="1981"/>
                </a:moveTo>
                <a:lnTo>
                  <a:pt x="1215" y="1981"/>
                </a:lnTo>
                <a:lnTo>
                  <a:pt x="1215" y="1884"/>
                </a:lnTo>
                <a:lnTo>
                  <a:pt x="486" y="1884"/>
                </a:lnTo>
                <a:lnTo>
                  <a:pt x="486" y="1981"/>
                </a:lnTo>
                <a:close/>
                <a:moveTo>
                  <a:pt x="755" y="1836"/>
                </a:moveTo>
                <a:lnTo>
                  <a:pt x="1215" y="1836"/>
                </a:lnTo>
                <a:lnTo>
                  <a:pt x="1215" y="1739"/>
                </a:lnTo>
                <a:lnTo>
                  <a:pt x="755" y="1739"/>
                </a:lnTo>
                <a:lnTo>
                  <a:pt x="755" y="1836"/>
                </a:lnTo>
                <a:close/>
                <a:moveTo>
                  <a:pt x="846" y="1691"/>
                </a:moveTo>
                <a:lnTo>
                  <a:pt x="1215" y="1691"/>
                </a:lnTo>
                <a:lnTo>
                  <a:pt x="1215" y="1595"/>
                </a:lnTo>
                <a:lnTo>
                  <a:pt x="846" y="1595"/>
                </a:lnTo>
                <a:lnTo>
                  <a:pt x="846" y="1691"/>
                </a:lnTo>
                <a:close/>
                <a:moveTo>
                  <a:pt x="877" y="1546"/>
                </a:moveTo>
                <a:lnTo>
                  <a:pt x="1215" y="1546"/>
                </a:lnTo>
                <a:lnTo>
                  <a:pt x="1215" y="1450"/>
                </a:lnTo>
                <a:lnTo>
                  <a:pt x="877" y="1450"/>
                </a:lnTo>
                <a:lnTo>
                  <a:pt x="877" y="1546"/>
                </a:lnTo>
                <a:close/>
                <a:moveTo>
                  <a:pt x="924" y="1401"/>
                </a:moveTo>
                <a:lnTo>
                  <a:pt x="1215" y="1401"/>
                </a:lnTo>
                <a:lnTo>
                  <a:pt x="1215" y="1305"/>
                </a:lnTo>
                <a:lnTo>
                  <a:pt x="924" y="1305"/>
                </a:lnTo>
                <a:lnTo>
                  <a:pt x="924" y="1401"/>
                </a:lnTo>
                <a:close/>
                <a:moveTo>
                  <a:pt x="1008" y="1256"/>
                </a:moveTo>
                <a:lnTo>
                  <a:pt x="1215" y="1256"/>
                </a:lnTo>
                <a:lnTo>
                  <a:pt x="1215" y="1160"/>
                </a:lnTo>
                <a:lnTo>
                  <a:pt x="1008" y="1160"/>
                </a:lnTo>
                <a:lnTo>
                  <a:pt x="1008" y="1256"/>
                </a:lnTo>
                <a:close/>
                <a:moveTo>
                  <a:pt x="1039" y="1111"/>
                </a:moveTo>
                <a:lnTo>
                  <a:pt x="1215" y="1111"/>
                </a:lnTo>
                <a:lnTo>
                  <a:pt x="1215" y="1015"/>
                </a:lnTo>
                <a:lnTo>
                  <a:pt x="1039" y="1015"/>
                </a:lnTo>
                <a:lnTo>
                  <a:pt x="1039" y="1111"/>
                </a:lnTo>
                <a:close/>
                <a:moveTo>
                  <a:pt x="1064" y="966"/>
                </a:moveTo>
                <a:lnTo>
                  <a:pt x="1215" y="966"/>
                </a:lnTo>
                <a:lnTo>
                  <a:pt x="1215" y="869"/>
                </a:lnTo>
                <a:lnTo>
                  <a:pt x="1064" y="869"/>
                </a:lnTo>
                <a:lnTo>
                  <a:pt x="1064" y="966"/>
                </a:lnTo>
                <a:close/>
                <a:moveTo>
                  <a:pt x="1184" y="821"/>
                </a:moveTo>
                <a:lnTo>
                  <a:pt x="1215" y="821"/>
                </a:lnTo>
                <a:lnTo>
                  <a:pt x="1215" y="724"/>
                </a:lnTo>
                <a:lnTo>
                  <a:pt x="1184" y="724"/>
                </a:lnTo>
                <a:lnTo>
                  <a:pt x="1184" y="821"/>
                </a:lnTo>
                <a:close/>
                <a:moveTo>
                  <a:pt x="1217" y="676"/>
                </a:moveTo>
                <a:lnTo>
                  <a:pt x="1215" y="676"/>
                </a:lnTo>
                <a:lnTo>
                  <a:pt x="1215" y="580"/>
                </a:lnTo>
                <a:lnTo>
                  <a:pt x="1217" y="580"/>
                </a:lnTo>
                <a:lnTo>
                  <a:pt x="1217" y="676"/>
                </a:lnTo>
                <a:close/>
                <a:moveTo>
                  <a:pt x="1247" y="532"/>
                </a:moveTo>
                <a:lnTo>
                  <a:pt x="1215" y="532"/>
                </a:lnTo>
                <a:lnTo>
                  <a:pt x="1215" y="435"/>
                </a:lnTo>
                <a:lnTo>
                  <a:pt x="1247" y="435"/>
                </a:lnTo>
                <a:lnTo>
                  <a:pt x="1247" y="532"/>
                </a:lnTo>
                <a:close/>
                <a:moveTo>
                  <a:pt x="1337" y="242"/>
                </a:moveTo>
                <a:lnTo>
                  <a:pt x="1215" y="242"/>
                </a:lnTo>
                <a:lnTo>
                  <a:pt x="1215" y="145"/>
                </a:lnTo>
                <a:lnTo>
                  <a:pt x="1337" y="145"/>
                </a:lnTo>
                <a:lnTo>
                  <a:pt x="1337" y="242"/>
                </a:lnTo>
                <a:close/>
                <a:moveTo>
                  <a:pt x="1344" y="97"/>
                </a:moveTo>
                <a:lnTo>
                  <a:pt x="1215" y="97"/>
                </a:lnTo>
                <a:lnTo>
                  <a:pt x="1215" y="0"/>
                </a:lnTo>
                <a:lnTo>
                  <a:pt x="1344" y="0"/>
                </a:lnTo>
                <a:lnTo>
                  <a:pt x="1344" y="97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5" name="Line 54">
            <a:extLst>
              <a:ext uri="{FF2B5EF4-FFF2-40B4-BE49-F238E27FC236}">
                <a16:creationId xmlns:a16="http://schemas.microsoft.com/office/drawing/2014/main" xmlns="" id="{7FD500B1-690E-284C-BE54-887DB2A775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6175" y="1378587"/>
            <a:ext cx="0" cy="3451225"/>
          </a:xfrm>
          <a:prstGeom prst="line">
            <a:avLst/>
          </a:prstGeom>
          <a:noFill/>
          <a:ln w="7938" cap="flat">
            <a:solidFill>
              <a:srgbClr val="7F7F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7" name="Freeform 55">
            <a:extLst>
              <a:ext uri="{FF2B5EF4-FFF2-40B4-BE49-F238E27FC236}">
                <a16:creationId xmlns:a16="http://schemas.microsoft.com/office/drawing/2014/main" xmlns="" id="{DAD9B1FA-AF2F-3348-ADAD-6AE08054A24B}"/>
              </a:ext>
            </a:extLst>
          </p:cNvPr>
          <p:cNvSpPr>
            <a:spLocks noEditPoints="1"/>
          </p:cNvSpPr>
          <p:nvPr/>
        </p:nvSpPr>
        <p:spPr bwMode="auto">
          <a:xfrm>
            <a:off x="3649663" y="1378587"/>
            <a:ext cx="36512" cy="3451225"/>
          </a:xfrm>
          <a:custGeom>
            <a:avLst/>
            <a:gdLst>
              <a:gd name="T0" fmla="*/ 0 w 23"/>
              <a:gd name="T1" fmla="*/ 2174 h 2174"/>
              <a:gd name="T2" fmla="*/ 23 w 23"/>
              <a:gd name="T3" fmla="*/ 2174 h 2174"/>
              <a:gd name="T4" fmla="*/ 0 w 23"/>
              <a:gd name="T5" fmla="*/ 2029 h 2174"/>
              <a:gd name="T6" fmla="*/ 23 w 23"/>
              <a:gd name="T7" fmla="*/ 2029 h 2174"/>
              <a:gd name="T8" fmla="*/ 0 w 23"/>
              <a:gd name="T9" fmla="*/ 1884 h 2174"/>
              <a:gd name="T10" fmla="*/ 23 w 23"/>
              <a:gd name="T11" fmla="*/ 1884 h 2174"/>
              <a:gd name="T12" fmla="*/ 0 w 23"/>
              <a:gd name="T13" fmla="*/ 1739 h 2174"/>
              <a:gd name="T14" fmla="*/ 23 w 23"/>
              <a:gd name="T15" fmla="*/ 1739 h 2174"/>
              <a:gd name="T16" fmla="*/ 0 w 23"/>
              <a:gd name="T17" fmla="*/ 1595 h 2174"/>
              <a:gd name="T18" fmla="*/ 23 w 23"/>
              <a:gd name="T19" fmla="*/ 1595 h 2174"/>
              <a:gd name="T20" fmla="*/ 0 w 23"/>
              <a:gd name="T21" fmla="*/ 1450 h 2174"/>
              <a:gd name="T22" fmla="*/ 23 w 23"/>
              <a:gd name="T23" fmla="*/ 1450 h 2174"/>
              <a:gd name="T24" fmla="*/ 0 w 23"/>
              <a:gd name="T25" fmla="*/ 1304 h 2174"/>
              <a:gd name="T26" fmla="*/ 23 w 23"/>
              <a:gd name="T27" fmla="*/ 1304 h 2174"/>
              <a:gd name="T28" fmla="*/ 0 w 23"/>
              <a:gd name="T29" fmla="*/ 1159 h 2174"/>
              <a:gd name="T30" fmla="*/ 23 w 23"/>
              <a:gd name="T31" fmla="*/ 1159 h 2174"/>
              <a:gd name="T32" fmla="*/ 0 w 23"/>
              <a:gd name="T33" fmla="*/ 1014 h 2174"/>
              <a:gd name="T34" fmla="*/ 23 w 23"/>
              <a:gd name="T35" fmla="*/ 1014 h 2174"/>
              <a:gd name="T36" fmla="*/ 0 w 23"/>
              <a:gd name="T37" fmla="*/ 869 h 2174"/>
              <a:gd name="T38" fmla="*/ 23 w 23"/>
              <a:gd name="T39" fmla="*/ 869 h 2174"/>
              <a:gd name="T40" fmla="*/ 0 w 23"/>
              <a:gd name="T41" fmla="*/ 724 h 2174"/>
              <a:gd name="T42" fmla="*/ 23 w 23"/>
              <a:gd name="T43" fmla="*/ 724 h 2174"/>
              <a:gd name="T44" fmla="*/ 0 w 23"/>
              <a:gd name="T45" fmla="*/ 580 h 2174"/>
              <a:gd name="T46" fmla="*/ 23 w 23"/>
              <a:gd name="T47" fmla="*/ 580 h 2174"/>
              <a:gd name="T48" fmla="*/ 0 w 23"/>
              <a:gd name="T49" fmla="*/ 435 h 2174"/>
              <a:gd name="T50" fmla="*/ 23 w 23"/>
              <a:gd name="T51" fmla="*/ 435 h 2174"/>
              <a:gd name="T52" fmla="*/ 0 w 23"/>
              <a:gd name="T53" fmla="*/ 290 h 2174"/>
              <a:gd name="T54" fmla="*/ 23 w 23"/>
              <a:gd name="T55" fmla="*/ 290 h 2174"/>
              <a:gd name="T56" fmla="*/ 0 w 23"/>
              <a:gd name="T57" fmla="*/ 145 h 2174"/>
              <a:gd name="T58" fmla="*/ 23 w 23"/>
              <a:gd name="T59" fmla="*/ 145 h 2174"/>
              <a:gd name="T60" fmla="*/ 0 w 23"/>
              <a:gd name="T61" fmla="*/ 0 h 2174"/>
              <a:gd name="T62" fmla="*/ 23 w 23"/>
              <a:gd name="T63" fmla="*/ 0 h 2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3" h="2174">
                <a:moveTo>
                  <a:pt x="0" y="2174"/>
                </a:moveTo>
                <a:lnTo>
                  <a:pt x="23" y="2174"/>
                </a:lnTo>
                <a:moveTo>
                  <a:pt x="0" y="2029"/>
                </a:moveTo>
                <a:lnTo>
                  <a:pt x="23" y="2029"/>
                </a:lnTo>
                <a:moveTo>
                  <a:pt x="0" y="1884"/>
                </a:moveTo>
                <a:lnTo>
                  <a:pt x="23" y="1884"/>
                </a:lnTo>
                <a:moveTo>
                  <a:pt x="0" y="1739"/>
                </a:moveTo>
                <a:lnTo>
                  <a:pt x="23" y="1739"/>
                </a:lnTo>
                <a:moveTo>
                  <a:pt x="0" y="1595"/>
                </a:moveTo>
                <a:lnTo>
                  <a:pt x="23" y="1595"/>
                </a:lnTo>
                <a:moveTo>
                  <a:pt x="0" y="1450"/>
                </a:moveTo>
                <a:lnTo>
                  <a:pt x="23" y="1450"/>
                </a:lnTo>
                <a:moveTo>
                  <a:pt x="0" y="1304"/>
                </a:moveTo>
                <a:lnTo>
                  <a:pt x="23" y="1304"/>
                </a:lnTo>
                <a:moveTo>
                  <a:pt x="0" y="1159"/>
                </a:moveTo>
                <a:lnTo>
                  <a:pt x="23" y="1159"/>
                </a:lnTo>
                <a:moveTo>
                  <a:pt x="0" y="1014"/>
                </a:moveTo>
                <a:lnTo>
                  <a:pt x="23" y="1014"/>
                </a:lnTo>
                <a:moveTo>
                  <a:pt x="0" y="869"/>
                </a:moveTo>
                <a:lnTo>
                  <a:pt x="23" y="869"/>
                </a:lnTo>
                <a:moveTo>
                  <a:pt x="0" y="724"/>
                </a:moveTo>
                <a:lnTo>
                  <a:pt x="23" y="724"/>
                </a:lnTo>
                <a:moveTo>
                  <a:pt x="0" y="580"/>
                </a:moveTo>
                <a:lnTo>
                  <a:pt x="23" y="580"/>
                </a:lnTo>
                <a:moveTo>
                  <a:pt x="0" y="435"/>
                </a:moveTo>
                <a:lnTo>
                  <a:pt x="23" y="435"/>
                </a:lnTo>
                <a:moveTo>
                  <a:pt x="0" y="290"/>
                </a:moveTo>
                <a:lnTo>
                  <a:pt x="23" y="290"/>
                </a:lnTo>
                <a:moveTo>
                  <a:pt x="0" y="145"/>
                </a:moveTo>
                <a:lnTo>
                  <a:pt x="23" y="145"/>
                </a:lnTo>
                <a:moveTo>
                  <a:pt x="0" y="0"/>
                </a:moveTo>
                <a:lnTo>
                  <a:pt x="23" y="0"/>
                </a:lnTo>
              </a:path>
            </a:pathLst>
          </a:custGeom>
          <a:noFill/>
          <a:ln w="7938" cap="flat">
            <a:solidFill>
              <a:srgbClr val="7F7F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9" name="Rectangle 56">
            <a:extLst>
              <a:ext uri="{FF2B5EF4-FFF2-40B4-BE49-F238E27FC236}">
                <a16:creationId xmlns:a16="http://schemas.microsoft.com/office/drawing/2014/main" xmlns="" id="{23B7262D-1467-C568-8440-CC67BB777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03" y="4647250"/>
            <a:ext cx="1016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0" name="Rectangle 57">
            <a:extLst>
              <a:ext uri="{FF2B5EF4-FFF2-40B4-BE49-F238E27FC236}">
                <a16:creationId xmlns:a16="http://schemas.microsoft.com/office/drawing/2014/main" xmlns="" id="{A8D635BD-BA3D-DBBC-D863-E7B05A996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647250"/>
            <a:ext cx="31739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72,41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1" name="Rectangle 58">
            <a:extLst>
              <a:ext uri="{FF2B5EF4-FFF2-40B4-BE49-F238E27FC236}">
                <a16:creationId xmlns:a16="http://schemas.microsoft.com/office/drawing/2014/main" xmlns="" id="{8F72B212-47E8-3964-D001-BA1B2A8B5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75" y="4417062"/>
            <a:ext cx="1016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2" name="Rectangle 59">
            <a:extLst>
              <a:ext uri="{FF2B5EF4-FFF2-40B4-BE49-F238E27FC236}">
                <a16:creationId xmlns:a16="http://schemas.microsoft.com/office/drawing/2014/main" xmlns="" id="{1A20A695-5D34-8C54-5BDA-6325D7736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063" y="4417062"/>
            <a:ext cx="31739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40,63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3" name="Rectangle 60">
            <a:extLst>
              <a:ext uri="{FF2B5EF4-FFF2-40B4-BE49-F238E27FC236}">
                <a16:creationId xmlns:a16="http://schemas.microsoft.com/office/drawing/2014/main" xmlns="" id="{8F0A4CBE-3EB1-0597-C18B-FEAB49B8C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4186875"/>
            <a:ext cx="1016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4" name="Rectangle 61">
            <a:extLst>
              <a:ext uri="{FF2B5EF4-FFF2-40B4-BE49-F238E27FC236}">
                <a16:creationId xmlns:a16="http://schemas.microsoft.com/office/drawing/2014/main" xmlns="" id="{BE0A3F74-9903-07C4-1270-6EDF2B23E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4186875"/>
            <a:ext cx="31739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18,92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5" name="Rectangle 62">
            <a:extLst>
              <a:ext uri="{FF2B5EF4-FFF2-40B4-BE49-F238E27FC236}">
                <a16:creationId xmlns:a16="http://schemas.microsoft.com/office/drawing/2014/main" xmlns="" id="{1F00392D-DEB5-3379-480B-D811B5F5F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5" y="3956687"/>
            <a:ext cx="1016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6" name="Rectangle 63">
            <a:extLst>
              <a:ext uri="{FF2B5EF4-FFF2-40B4-BE49-F238E27FC236}">
                <a16:creationId xmlns:a16="http://schemas.microsoft.com/office/drawing/2014/main" xmlns="" id="{26C394B6-C738-1F8B-63E3-EEBE7CBBE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3956687"/>
            <a:ext cx="31739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15,18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7" name="Rectangle 64">
            <a:extLst>
              <a:ext uri="{FF2B5EF4-FFF2-40B4-BE49-F238E27FC236}">
                <a16:creationId xmlns:a16="http://schemas.microsoft.com/office/drawing/2014/main" xmlns="" id="{77AAA34C-98DC-4F50-6DE3-3FA9A555B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0" y="3726500"/>
            <a:ext cx="10318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8" name="Rectangle 65">
            <a:extLst>
              <a:ext uri="{FF2B5EF4-FFF2-40B4-BE49-F238E27FC236}">
                <a16:creationId xmlns:a16="http://schemas.microsoft.com/office/drawing/2014/main" xmlns="" id="{0C31FCCB-2725-DA93-96D7-7C19976C6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3726500"/>
            <a:ext cx="31739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13,94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9" name="Rectangle 66">
            <a:extLst>
              <a:ext uri="{FF2B5EF4-FFF2-40B4-BE49-F238E27FC236}">
                <a16:creationId xmlns:a16="http://schemas.microsoft.com/office/drawing/2014/main" xmlns="" id="{CC536EAE-7EA4-4E9F-307A-145E918F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113" y="3496312"/>
            <a:ext cx="10318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0" name="Rectangle 67">
            <a:extLst>
              <a:ext uri="{FF2B5EF4-FFF2-40B4-BE49-F238E27FC236}">
                <a16:creationId xmlns:a16="http://schemas.microsoft.com/office/drawing/2014/main" xmlns="" id="{4D360545-E7FD-3D27-A151-3A494BE10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388" y="3496312"/>
            <a:ext cx="31739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11,99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1" name="Rectangle 68">
            <a:extLst>
              <a:ext uri="{FF2B5EF4-FFF2-40B4-BE49-F238E27FC236}">
                <a16:creationId xmlns:a16="http://schemas.microsoft.com/office/drawing/2014/main" xmlns="" id="{1FCA4CFA-AD9E-304E-7B66-89EBF77AC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725" y="3266125"/>
            <a:ext cx="1016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2" name="Rectangle 69">
            <a:extLst>
              <a:ext uri="{FF2B5EF4-FFF2-40B4-BE49-F238E27FC236}">
                <a16:creationId xmlns:a16="http://schemas.microsoft.com/office/drawing/2014/main" xmlns="" id="{90301F6A-6807-0B8A-319F-021EEC08A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266125"/>
            <a:ext cx="2468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8,54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3" name="Rectangle 70">
            <a:extLst>
              <a:ext uri="{FF2B5EF4-FFF2-40B4-BE49-F238E27FC236}">
                <a16:creationId xmlns:a16="http://schemas.microsoft.com/office/drawing/2014/main" xmlns="" id="{6100BDD4-64C2-CA08-6A61-33531E60B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38" y="3035937"/>
            <a:ext cx="1016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4" name="Rectangle 71">
            <a:extLst>
              <a:ext uri="{FF2B5EF4-FFF2-40B4-BE49-F238E27FC236}">
                <a16:creationId xmlns:a16="http://schemas.microsoft.com/office/drawing/2014/main" xmlns="" id="{46BA4AE0-7515-B518-2502-DDE0B350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213" y="3035937"/>
            <a:ext cx="2468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7,26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5" name="Rectangle 72">
            <a:extLst>
              <a:ext uri="{FF2B5EF4-FFF2-40B4-BE49-F238E27FC236}">
                <a16:creationId xmlns:a16="http://schemas.microsoft.com/office/drawing/2014/main" xmlns="" id="{8F11F5FE-2766-4B7F-1132-52DAB15FF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2805750"/>
            <a:ext cx="10318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6" name="Rectangle 73">
            <a:extLst>
              <a:ext uri="{FF2B5EF4-FFF2-40B4-BE49-F238E27FC236}">
                <a16:creationId xmlns:a16="http://schemas.microsoft.com/office/drawing/2014/main" xmlns="" id="{43D8737C-96E8-BCFC-C3F4-5C9C7CEAD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2805750"/>
            <a:ext cx="2468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6,21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7" name="Rectangle 74">
            <a:extLst>
              <a:ext uri="{FF2B5EF4-FFF2-40B4-BE49-F238E27FC236}">
                <a16:creationId xmlns:a16="http://schemas.microsoft.com/office/drawing/2014/main" xmlns="" id="{96A69BA6-A839-9CEC-C5B1-2BAE160FD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2575562"/>
            <a:ext cx="10318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8" name="Rectangle 75">
            <a:extLst>
              <a:ext uri="{FF2B5EF4-FFF2-40B4-BE49-F238E27FC236}">
                <a16:creationId xmlns:a16="http://schemas.microsoft.com/office/drawing/2014/main" xmlns="" id="{9A47314D-B132-CCCC-A0E5-17CFCA89A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575562"/>
            <a:ext cx="2468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1,27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9" name="Rectangle 76">
            <a:extLst>
              <a:ext uri="{FF2B5EF4-FFF2-40B4-BE49-F238E27FC236}">
                <a16:creationId xmlns:a16="http://schemas.microsoft.com/office/drawing/2014/main" xmlns="" id="{006A4FF9-DA99-E17A-06B9-9F36764ED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963" y="2345375"/>
            <a:ext cx="2468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0,10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0" name="Rectangle 77">
            <a:extLst>
              <a:ext uri="{FF2B5EF4-FFF2-40B4-BE49-F238E27FC236}">
                <a16:creationId xmlns:a16="http://schemas.microsoft.com/office/drawing/2014/main" xmlns="" id="{BF86FE02-74F5-2434-1F9C-7C56537CF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2113600"/>
            <a:ext cx="2468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1,31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1" name="Rectangle 78">
            <a:extLst>
              <a:ext uri="{FF2B5EF4-FFF2-40B4-BE49-F238E27FC236}">
                <a16:creationId xmlns:a16="http://schemas.microsoft.com/office/drawing/2014/main" xmlns="" id="{B5238AF1-4CB1-84B9-C4D2-E2DD0BBE7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700" y="1886587"/>
            <a:ext cx="2468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A7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4,88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2" name="Rectangle 79">
            <a:extLst>
              <a:ext uri="{FF2B5EF4-FFF2-40B4-BE49-F238E27FC236}">
                <a16:creationId xmlns:a16="http://schemas.microsoft.com/office/drawing/2014/main" xmlns="" id="{D7108E09-75D7-C4DF-C900-95A43F7A1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463" y="1656400"/>
            <a:ext cx="2468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5,01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3" name="Rectangle 80">
            <a:extLst>
              <a:ext uri="{FF2B5EF4-FFF2-40B4-BE49-F238E27FC236}">
                <a16:creationId xmlns:a16="http://schemas.microsoft.com/office/drawing/2014/main" xmlns="" id="{D0C77535-F2B0-E7FC-E519-251ED8821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1426212"/>
            <a:ext cx="2468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5,30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4" name="Rectangle 81">
            <a:extLst>
              <a:ext uri="{FF2B5EF4-FFF2-40B4-BE49-F238E27FC236}">
                <a16:creationId xmlns:a16="http://schemas.microsoft.com/office/drawing/2014/main" xmlns="" id="{74CDCF91-536B-81A5-BAB0-CAD33C312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11" y="4642487"/>
            <a:ext cx="595312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Argentina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5" name="Rectangle 82">
            <a:extLst>
              <a:ext uri="{FF2B5EF4-FFF2-40B4-BE49-F238E27FC236}">
                <a16:creationId xmlns:a16="http://schemas.microsoft.com/office/drawing/2014/main" xmlns="" id="{3F57DEC3-1B70-477B-9BBB-926D06BD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71" y="4412300"/>
            <a:ext cx="43922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Turquía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6" name="Rectangle 83">
            <a:extLst>
              <a:ext uri="{FF2B5EF4-FFF2-40B4-BE49-F238E27FC236}">
                <a16:creationId xmlns:a16="http://schemas.microsoft.com/office/drawing/2014/main" xmlns="" id="{1AF45875-1DF4-E455-9CE1-D557FDFB4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4" y="4182112"/>
            <a:ext cx="590550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Colombia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7" name="Rectangle 84">
            <a:extLst>
              <a:ext uri="{FF2B5EF4-FFF2-40B4-BE49-F238E27FC236}">
                <a16:creationId xmlns:a16="http://schemas.microsoft.com/office/drawing/2014/main" xmlns="" id="{4165092E-56F6-E55D-AA81-C413CA7D3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61" y="3951925"/>
            <a:ext cx="38953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Suecia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8" name="Rectangle 85">
            <a:extLst>
              <a:ext uri="{FF2B5EF4-FFF2-40B4-BE49-F238E27FC236}">
                <a16:creationId xmlns:a16="http://schemas.microsoft.com/office/drawing/2014/main" xmlns="" id="{F0D8D385-CBF9-AAE5-F15E-5E8F41B70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11" y="3721737"/>
            <a:ext cx="34624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Japón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9" name="Rectangle 86">
            <a:extLst>
              <a:ext uri="{FF2B5EF4-FFF2-40B4-BE49-F238E27FC236}">
                <a16:creationId xmlns:a16="http://schemas.microsoft.com/office/drawing/2014/main" xmlns="" id="{44727C5A-6DA3-775C-31B0-5F7FBD494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2" y="3491550"/>
            <a:ext cx="70211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Reino Unido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0" name="Rectangle 87">
            <a:extLst>
              <a:ext uri="{FF2B5EF4-FFF2-40B4-BE49-F238E27FC236}">
                <a16:creationId xmlns:a16="http://schemas.microsoft.com/office/drawing/2014/main" xmlns="" id="{62050289-EC7B-357B-2579-00419BE99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11" y="3261362"/>
            <a:ext cx="3857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China</a:t>
            </a:r>
            <a:endParaRPr kumimoji="0" lang="es-PE" alt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1" name="Rectangle 88">
            <a:extLst>
              <a:ext uri="{FF2B5EF4-FFF2-40B4-BE49-F238E27FC236}">
                <a16:creationId xmlns:a16="http://schemas.microsoft.com/office/drawing/2014/main" xmlns="" id="{3528141E-9ACB-97A1-E21D-4B01B9302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61" y="3029587"/>
            <a:ext cx="44563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Canadá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2" name="Rectangle 89">
            <a:extLst>
              <a:ext uri="{FF2B5EF4-FFF2-40B4-BE49-F238E27FC236}">
                <a16:creationId xmlns:a16="http://schemas.microsoft.com/office/drawing/2014/main" xmlns="" id="{888FC750-04BD-3CDA-D355-04345F1BA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192" y="2802575"/>
            <a:ext cx="58028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Zona euro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3" name="Rectangle 90">
            <a:extLst>
              <a:ext uri="{FF2B5EF4-FFF2-40B4-BE49-F238E27FC236}">
                <a16:creationId xmlns:a16="http://schemas.microsoft.com/office/drawing/2014/main" xmlns="" id="{6E5A702A-6FE2-D576-F4DA-1208D121B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07" y="2572387"/>
            <a:ext cx="31899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Suiza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4" name="Rectangle 91">
            <a:extLst>
              <a:ext uri="{FF2B5EF4-FFF2-40B4-BE49-F238E27FC236}">
                <a16:creationId xmlns:a16="http://schemas.microsoft.com/office/drawing/2014/main" xmlns="" id="{F68CD5D7-BCF9-4A7F-A55D-5794F22BB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86" y="2342200"/>
            <a:ext cx="34448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Chile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5" name="Rectangle 92">
            <a:extLst>
              <a:ext uri="{FF2B5EF4-FFF2-40B4-BE49-F238E27FC236}">
                <a16:creationId xmlns:a16="http://schemas.microsoft.com/office/drawing/2014/main" xmlns="" id="{ED23F9AA-9700-C96B-4186-53AE68085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20" y="2112012"/>
            <a:ext cx="32701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Rusia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6" name="Rectangle 93">
            <a:extLst>
              <a:ext uri="{FF2B5EF4-FFF2-40B4-BE49-F238E27FC236}">
                <a16:creationId xmlns:a16="http://schemas.microsoft.com/office/drawing/2014/main" xmlns="" id="{5EDD0ED6-B6E2-24E1-E95E-329DEE0C3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23" y="1881825"/>
            <a:ext cx="26930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Perú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7" name="Rectangle 94">
            <a:extLst>
              <a:ext uri="{FF2B5EF4-FFF2-40B4-BE49-F238E27FC236}">
                <a16:creationId xmlns:a16="http://schemas.microsoft.com/office/drawing/2014/main" xmlns="" id="{5E3563A5-2BAC-31D1-7DB3-7F7E4329B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36" y="1651637"/>
            <a:ext cx="40556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México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8" name="Rectangle 95">
            <a:extLst>
              <a:ext uri="{FF2B5EF4-FFF2-40B4-BE49-F238E27FC236}">
                <a16:creationId xmlns:a16="http://schemas.microsoft.com/office/drawing/2014/main" xmlns="" id="{0D80EC7C-3E5D-830F-4AEA-5DB209A73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998" y="1421450"/>
            <a:ext cx="3206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Brasil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3DE5293-B7CE-657D-2612-9498FEDA1D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85870" y="1707178"/>
            <a:ext cx="3902174" cy="255422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38B6F77-60AA-BB86-045F-FBC2E5006299}"/>
              </a:ext>
            </a:extLst>
          </p:cNvPr>
          <p:cNvSpPr txBox="1"/>
          <p:nvPr/>
        </p:nvSpPr>
        <p:spPr>
          <a:xfrm>
            <a:off x="5195149" y="916086"/>
            <a:ext cx="32766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Riesgo país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1 2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(Puntos)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72BA8AE-4A16-15C8-FCC3-1514780141E8}"/>
              </a:ext>
            </a:extLst>
          </p:cNvPr>
          <p:cNvSpPr txBox="1"/>
          <p:nvPr/>
        </p:nvSpPr>
        <p:spPr>
          <a:xfrm>
            <a:off x="33284" y="4908735"/>
            <a:ext cx="853932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 Actualizado al 25 de ene-23. 2/ </a:t>
            </a:r>
            <a:r>
              <a:rPr kumimoji="0" lang="es-E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Medido a través del EMBIG.</a:t>
            </a:r>
          </a:p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Bloomberg.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156A4A9-8C36-06ED-0CFE-14737F07DA97}"/>
              </a:ext>
            </a:extLst>
          </p:cNvPr>
          <p:cNvSpPr txBox="1"/>
          <p:nvPr/>
        </p:nvSpPr>
        <p:spPr>
          <a:xfrm>
            <a:off x="8172691" y="3194820"/>
            <a:ext cx="3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1" u="none" strike="noStrike" kern="1200" cap="none" spc="0" normalizeH="0" baseline="0" noProof="0" dirty="0">
                <a:ln>
                  <a:noFill/>
                </a:ln>
                <a:solidFill>
                  <a:srgbClr val="00A7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1B73C23-711A-F82B-F387-46348323B514}"/>
              </a:ext>
            </a:extLst>
          </p:cNvPr>
          <p:cNvSpPr txBox="1"/>
          <p:nvPr/>
        </p:nvSpPr>
        <p:spPr>
          <a:xfrm>
            <a:off x="8172691" y="2989888"/>
            <a:ext cx="3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315451C1-D9A9-E332-1667-FF71C018871B}"/>
              </a:ext>
            </a:extLst>
          </p:cNvPr>
          <p:cNvSpPr txBox="1"/>
          <p:nvPr/>
        </p:nvSpPr>
        <p:spPr>
          <a:xfrm>
            <a:off x="8172691" y="2477637"/>
            <a:ext cx="3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366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9E87FAF-B62E-B576-273A-38380142A1EB}"/>
              </a:ext>
            </a:extLst>
          </p:cNvPr>
          <p:cNvSpPr txBox="1"/>
          <p:nvPr/>
        </p:nvSpPr>
        <p:spPr>
          <a:xfrm>
            <a:off x="8172691" y="2648685"/>
            <a:ext cx="3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362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70C5C5A-852C-A884-3B21-036A4AB877F5}"/>
              </a:ext>
            </a:extLst>
          </p:cNvPr>
          <p:cNvSpPr txBox="1"/>
          <p:nvPr/>
        </p:nvSpPr>
        <p:spPr>
          <a:xfrm>
            <a:off x="8172691" y="3425259"/>
            <a:ext cx="36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146</a:t>
            </a:r>
          </a:p>
        </p:txBody>
      </p:sp>
      <p:pic>
        <p:nvPicPr>
          <p:cNvPr id="13" name="Picture 6" descr="bandera de colombia iconos de computadora, colombia, diverso, bandera, bandera de colombia png thumbnail">
            <a:extLst>
              <a:ext uri="{FF2B5EF4-FFF2-40B4-BE49-F238E27FC236}">
                <a16:creationId xmlns:a16="http://schemas.microsoft.com/office/drawing/2014/main" xmlns="" id="{BB2283CC-9A03-0286-0CBD-5F82BF63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06" y="2690439"/>
            <a:ext cx="108000" cy="108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bandera de brasil ilustración, bandera de brasil banderas del mundo bandera de australia, plantilla de bandera brasileña, diverso, bandera, esfera png thumbnail">
            <a:extLst>
              <a:ext uri="{FF2B5EF4-FFF2-40B4-BE49-F238E27FC236}">
                <a16:creationId xmlns:a16="http://schemas.microsoft.com/office/drawing/2014/main" xmlns="" id="{97CFBB2C-2F1D-DB37-CEF2-1493181A0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06" y="3032566"/>
            <a:ext cx="108000" cy="108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Bandera de México Galería de la Selección Nacional de fútbol de México de banderas de estado soberano, bandera, diverso, bandera, logo png thumbnail">
            <a:extLst>
              <a:ext uri="{FF2B5EF4-FFF2-40B4-BE49-F238E27FC236}">
                <a16:creationId xmlns:a16="http://schemas.microsoft.com/office/drawing/2014/main" xmlns="" id="{E2AF456F-ECCD-F60C-1A6B-DBBCD692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06" y="2556087"/>
            <a:ext cx="108000" cy="108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Bandera blanca y verde de arte peru, bandera de peru bandera nacional consulado del peru en saint louis, peru, diverso, bandera, Fondo de escritorio png thumbnail">
            <a:extLst>
              <a:ext uri="{FF2B5EF4-FFF2-40B4-BE49-F238E27FC236}">
                <a16:creationId xmlns:a16="http://schemas.microsoft.com/office/drawing/2014/main" xmlns="" id="{16AADBA3-1CBB-B7C8-A65A-B69C2DFC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06" y="3236594"/>
            <a:ext cx="108000" cy="108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lustración de la bandera de texas, logo círculo fuente, chile, bandera, logo, banderas redondas del mundo png thumbnail">
            <a:extLst>
              <a:ext uri="{FF2B5EF4-FFF2-40B4-BE49-F238E27FC236}">
                <a16:creationId xmlns:a16="http://schemas.microsoft.com/office/drawing/2014/main" xmlns="" id="{D6F2E653-60FE-E8B1-6186-A298C158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406" y="3466138"/>
            <a:ext cx="108000" cy="108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FE529029-437C-6D85-C0F2-7C1FF8F41223}"/>
              </a:ext>
            </a:extLst>
          </p:cNvPr>
          <p:cNvSpPr txBox="1"/>
          <p:nvPr/>
        </p:nvSpPr>
        <p:spPr>
          <a:xfrm>
            <a:off x="8512501" y="2627841"/>
            <a:ext cx="64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Colombia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C2C09CEA-0FDA-6483-C5D0-8489DFC659D3}"/>
              </a:ext>
            </a:extLst>
          </p:cNvPr>
          <p:cNvSpPr txBox="1"/>
          <p:nvPr/>
        </p:nvSpPr>
        <p:spPr>
          <a:xfrm>
            <a:off x="8519274" y="2975607"/>
            <a:ext cx="64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Brasil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86505984-D5C0-3624-D238-9DAF10C60709}"/>
              </a:ext>
            </a:extLst>
          </p:cNvPr>
          <p:cNvSpPr txBox="1"/>
          <p:nvPr/>
        </p:nvSpPr>
        <p:spPr>
          <a:xfrm>
            <a:off x="8519274" y="2485579"/>
            <a:ext cx="64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México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19DA0C2D-E3BC-9455-A30D-69B3CDE793C2}"/>
              </a:ext>
            </a:extLst>
          </p:cNvPr>
          <p:cNvSpPr txBox="1"/>
          <p:nvPr/>
        </p:nvSpPr>
        <p:spPr>
          <a:xfrm>
            <a:off x="8519274" y="3188047"/>
            <a:ext cx="64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1" u="none" strike="noStrike" kern="1200" cap="none" spc="0" normalizeH="0" baseline="0" noProof="0" dirty="0">
                <a:ln>
                  <a:noFill/>
                </a:ln>
                <a:solidFill>
                  <a:srgbClr val="00A7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Perú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C33494AB-7581-F2F6-3EC1-463D2E320D29}"/>
              </a:ext>
            </a:extLst>
          </p:cNvPr>
          <p:cNvSpPr txBox="1"/>
          <p:nvPr/>
        </p:nvSpPr>
        <p:spPr>
          <a:xfrm>
            <a:off x="8519274" y="3412416"/>
            <a:ext cx="64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215715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1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	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3851799" y="1564105"/>
            <a:ext cx="4558117" cy="735240"/>
            <a:chOff x="1653069" y="1094941"/>
            <a:chExt cx="4051831" cy="922979"/>
          </a:xfrm>
          <a:solidFill>
            <a:srgbClr val="007434"/>
          </a:solidFill>
        </p:grpSpPr>
        <p:sp>
          <p:nvSpPr>
            <p:cNvPr id="16" name="Pentágono 15"/>
            <p:cNvSpPr/>
            <p:nvPr/>
          </p:nvSpPr>
          <p:spPr>
            <a:xfrm>
              <a:off x="2104691" y="1114073"/>
              <a:ext cx="3600209" cy="903847"/>
            </a:xfrm>
            <a:prstGeom prst="homePlate">
              <a:avLst>
                <a:gd name="adj" fmla="val 28484"/>
              </a:avLst>
            </a:prstGeom>
            <a:solidFill>
              <a:srgbClr val="007CC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xmlns="" id="{281C431F-0C9F-48B5-884F-083A0FC2B85E}"/>
                </a:ext>
              </a:extLst>
            </p:cNvPr>
            <p:cNvSpPr/>
            <p:nvPr/>
          </p:nvSpPr>
          <p:spPr>
            <a:xfrm>
              <a:off x="1653069" y="1094941"/>
              <a:ext cx="640027" cy="903847"/>
            </a:xfrm>
            <a:prstGeom prst="roundRect">
              <a:avLst/>
            </a:prstGeom>
            <a:solidFill>
              <a:srgbClr val="007CC6"/>
            </a:solidFill>
            <a:ln w="19050">
              <a:solidFill>
                <a:srgbClr val="FFFF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Grupo 68"/>
          <p:cNvGrpSpPr/>
          <p:nvPr/>
        </p:nvGrpSpPr>
        <p:grpSpPr>
          <a:xfrm>
            <a:off x="3846591" y="3706665"/>
            <a:ext cx="4558117" cy="726875"/>
            <a:chOff x="-2318468" y="3332617"/>
            <a:chExt cx="4502666" cy="912477"/>
          </a:xfrm>
          <a:solidFill>
            <a:srgbClr val="007CC6"/>
          </a:solidFill>
        </p:grpSpPr>
        <p:sp>
          <p:nvSpPr>
            <p:cNvPr id="75" name="Pentágono 74"/>
            <p:cNvSpPr/>
            <p:nvPr/>
          </p:nvSpPr>
          <p:spPr>
            <a:xfrm>
              <a:off x="-1883767" y="3341247"/>
              <a:ext cx="4067965" cy="903847"/>
            </a:xfrm>
            <a:prstGeom prst="homePlate">
              <a:avLst>
                <a:gd name="adj" fmla="val 28484"/>
              </a:avLst>
            </a:prstGeom>
            <a:solidFill>
              <a:srgbClr val="04477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ángulo: esquinas redondeadas 75">
              <a:extLst>
                <a:ext uri="{FF2B5EF4-FFF2-40B4-BE49-F238E27FC236}">
                  <a16:creationId xmlns:a16="http://schemas.microsoft.com/office/drawing/2014/main" xmlns="" id="{281C431F-0C9F-48B5-884F-083A0FC2B85E}"/>
                </a:ext>
              </a:extLst>
            </p:cNvPr>
            <p:cNvSpPr/>
            <p:nvPr/>
          </p:nvSpPr>
          <p:spPr>
            <a:xfrm>
              <a:off x="-2318468" y="3332617"/>
              <a:ext cx="711241" cy="903847"/>
            </a:xfrm>
            <a:prstGeom prst="roundRect">
              <a:avLst/>
            </a:prstGeom>
            <a:solidFill>
              <a:srgbClr val="04477E"/>
            </a:solidFill>
            <a:ln w="19050">
              <a:solidFill>
                <a:srgbClr val="FFFF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4209419" y="2627007"/>
            <a:ext cx="4200497" cy="728378"/>
            <a:chOff x="-275539" y="2196411"/>
            <a:chExt cx="4051834" cy="914363"/>
          </a:xfrm>
          <a:solidFill>
            <a:srgbClr val="04477E"/>
          </a:solidFill>
        </p:grpSpPr>
        <p:sp>
          <p:nvSpPr>
            <p:cNvPr id="64" name="Pentágono 63"/>
            <p:cNvSpPr/>
            <p:nvPr/>
          </p:nvSpPr>
          <p:spPr>
            <a:xfrm>
              <a:off x="176086" y="2196411"/>
              <a:ext cx="3600209" cy="903847"/>
            </a:xfrm>
            <a:prstGeom prst="homePlate">
              <a:avLst>
                <a:gd name="adj" fmla="val 28484"/>
              </a:avLst>
            </a:prstGeom>
            <a:solidFill>
              <a:srgbClr val="00743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ángulo: esquinas redondeadas 64">
              <a:extLst>
                <a:ext uri="{FF2B5EF4-FFF2-40B4-BE49-F238E27FC236}">
                  <a16:creationId xmlns:a16="http://schemas.microsoft.com/office/drawing/2014/main" xmlns="" id="{281C431F-0C9F-48B5-884F-083A0FC2B85E}"/>
                </a:ext>
              </a:extLst>
            </p:cNvPr>
            <p:cNvSpPr/>
            <p:nvPr/>
          </p:nvSpPr>
          <p:spPr>
            <a:xfrm>
              <a:off x="-275539" y="2206928"/>
              <a:ext cx="694518" cy="903846"/>
            </a:xfrm>
            <a:prstGeom prst="roundRect">
              <a:avLst/>
            </a:prstGeom>
            <a:solidFill>
              <a:srgbClr val="007434"/>
            </a:solidFill>
            <a:ln w="19050">
              <a:solidFill>
                <a:srgbClr val="FFFF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8" name="7 CuadroTexto"/>
          <p:cNvSpPr txBox="1"/>
          <p:nvPr/>
        </p:nvSpPr>
        <p:spPr>
          <a:xfrm>
            <a:off x="4616346" y="1635824"/>
            <a:ext cx="288336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8445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Reactivación de la </a:t>
            </a:r>
          </a:p>
          <a:p>
            <a:pPr marL="0" marR="0" lvl="0" indent="0" algn="ctr" defTabSz="8445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economía familiar</a:t>
            </a:r>
          </a:p>
        </p:txBody>
      </p:sp>
      <p:sp>
        <p:nvSpPr>
          <p:cNvPr id="96" name="7 CuadroTexto"/>
          <p:cNvSpPr txBox="1"/>
          <p:nvPr/>
        </p:nvSpPr>
        <p:spPr>
          <a:xfrm>
            <a:off x="4881549" y="2697676"/>
            <a:ext cx="284501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8445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Reactivación </a:t>
            </a:r>
          </a:p>
          <a:p>
            <a:pPr marL="0" marR="0" lvl="0" indent="0" algn="ctr" defTabSz="8445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</a:t>
            </a:r>
          </a:p>
        </p:txBody>
      </p:sp>
      <p:sp>
        <p:nvSpPr>
          <p:cNvPr id="108" name="Rectángulo redondeado 25">
            <a:extLst>
              <a:ext uri="{FF2B5EF4-FFF2-40B4-BE49-F238E27FC236}">
                <a16:creationId xmlns:a16="http://schemas.microsoft.com/office/drawing/2014/main" xmlns="" id="{23D20CA9-A818-B9E9-B383-932AE842DECE}"/>
              </a:ext>
            </a:extLst>
          </p:cNvPr>
          <p:cNvSpPr/>
          <p:nvPr/>
        </p:nvSpPr>
        <p:spPr>
          <a:xfrm>
            <a:off x="3991331" y="1796467"/>
            <a:ext cx="422423" cy="251743"/>
          </a:xfrm>
          <a:prstGeom prst="roundRect">
            <a:avLst/>
          </a:prstGeom>
          <a:solidFill>
            <a:srgbClr val="007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9" name="Rectángulo redondeado 25">
            <a:extLst>
              <a:ext uri="{FF2B5EF4-FFF2-40B4-BE49-F238E27FC236}">
                <a16:creationId xmlns:a16="http://schemas.microsoft.com/office/drawing/2014/main" xmlns="" id="{57D5E64F-695F-5086-B7CF-24DD754BECD6}"/>
              </a:ext>
            </a:extLst>
          </p:cNvPr>
          <p:cNvSpPr/>
          <p:nvPr/>
        </p:nvSpPr>
        <p:spPr>
          <a:xfrm>
            <a:off x="4359852" y="2829423"/>
            <a:ext cx="422423" cy="251743"/>
          </a:xfrm>
          <a:prstGeom prst="roundRect">
            <a:avLst/>
          </a:prstGeom>
          <a:solidFill>
            <a:srgbClr val="007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0" name="Rectángulo redondeado 25">
            <a:extLst>
              <a:ext uri="{FF2B5EF4-FFF2-40B4-BE49-F238E27FC236}">
                <a16:creationId xmlns:a16="http://schemas.microsoft.com/office/drawing/2014/main" xmlns="" id="{53825896-7120-83C8-7352-51E566CB1FD3}"/>
              </a:ext>
            </a:extLst>
          </p:cNvPr>
          <p:cNvSpPr/>
          <p:nvPr/>
        </p:nvSpPr>
        <p:spPr>
          <a:xfrm>
            <a:off x="3994863" y="3937490"/>
            <a:ext cx="422423" cy="259983"/>
          </a:xfrm>
          <a:prstGeom prst="roundRect">
            <a:avLst/>
          </a:prstGeom>
          <a:solidFill>
            <a:srgbClr val="044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7 CuadroTexto">
            <a:extLst>
              <a:ext uri="{FF2B5EF4-FFF2-40B4-BE49-F238E27FC236}">
                <a16:creationId xmlns:a16="http://schemas.microsoft.com/office/drawing/2014/main" xmlns="" id="{F131A290-FB4C-EE63-7062-5E5ECF02DA5F}"/>
              </a:ext>
            </a:extLst>
          </p:cNvPr>
          <p:cNvSpPr txBox="1"/>
          <p:nvPr/>
        </p:nvSpPr>
        <p:spPr>
          <a:xfrm>
            <a:off x="4860894" y="3763236"/>
            <a:ext cx="232536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Reactivación</a:t>
            </a:r>
          </a:p>
          <a:p>
            <a:pPr marL="0" marR="0" lvl="0" indent="0" algn="ctr" defTabSz="914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sectorial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xmlns="" id="{B9AEB6DE-6DE5-4ADE-B163-286A1D069C62}"/>
              </a:ext>
            </a:extLst>
          </p:cNvPr>
          <p:cNvSpPr/>
          <p:nvPr/>
        </p:nvSpPr>
        <p:spPr>
          <a:xfrm>
            <a:off x="164062" y="1159897"/>
            <a:ext cx="3434151" cy="4001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ejes del plan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8" name="Picture 4" descr="Iconos de la computadora del mapa del imperio inca peru, las siete  maravillas, monocromo, silueta, Reino libre png | PNGWing">
            <a:extLst>
              <a:ext uri="{FF2B5EF4-FFF2-40B4-BE49-F238E27FC236}">
                <a16:creationId xmlns:a16="http://schemas.microsoft.com/office/drawing/2014/main" xmlns="" id="{16923691-8AEA-40F0-93E4-35D5239DD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6889" l="9778" r="89778">
                        <a14:foregroundMark x1="52444" y1="4000" x2="53333" y2="8444"/>
                        <a14:foregroundMark x1="74222" y1="96889" x2="72889" y2="9111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79" y="2657960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Avión de línea - Iconos gratis de transporte">
            <a:extLst>
              <a:ext uri="{FF2B5EF4-FFF2-40B4-BE49-F238E27FC236}">
                <a16:creationId xmlns:a16="http://schemas.microsoft.com/office/drawing/2014/main" xmlns="" id="{60E25CB2-95BB-6630-95DE-759B7F3E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6889" l="1778" r="99111">
                        <a14:foregroundMark x1="93778" y1="6222" x2="92444" y2="10667"/>
                        <a14:foregroundMark x1="6667" y1="72000" x2="6667" y2="72000"/>
                        <a14:foregroundMark x1="31111" y1="93778" x2="31111" y2="93778"/>
                        <a14:foregroundMark x1="1778" y1="72889" x2="1778" y2="72889"/>
                        <a14:foregroundMark x1="29333" y1="97333" x2="29333" y2="97333"/>
                        <a14:foregroundMark x1="13333" y1="88444" x2="13333" y2="88444"/>
                        <a14:foregroundMark x1="99111" y1="2222" x2="99111" y2="2222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4850">
            <a:off x="7461730" y="3737774"/>
            <a:ext cx="443099" cy="44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agricultura icono gratis">
            <a:extLst>
              <a:ext uri="{FF2B5EF4-FFF2-40B4-BE49-F238E27FC236}">
                <a16:creationId xmlns:a16="http://schemas.microsoft.com/office/drawing/2014/main" xmlns="" id="{63CC843A-C71F-701A-6B05-1703C4EA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51" y="3972059"/>
            <a:ext cx="331123" cy="33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áfico 37" descr="Cubierto de mesa">
            <a:extLst>
              <a:ext uri="{FF2B5EF4-FFF2-40B4-BE49-F238E27FC236}">
                <a16:creationId xmlns:a16="http://schemas.microsoft.com/office/drawing/2014/main" xmlns="" id="{FE20C204-ACB9-F7AA-24AD-CEF4A6061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406846" y="4086358"/>
            <a:ext cx="380332" cy="38033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2B0FBA1C-D73F-73AD-1783-729622E25D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3330" y="1658631"/>
            <a:ext cx="534867" cy="53486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A0F2BD20-8338-1C04-B9BE-63DB55D77B51}"/>
              </a:ext>
            </a:extLst>
          </p:cNvPr>
          <p:cNvGrpSpPr/>
          <p:nvPr/>
        </p:nvGrpSpPr>
        <p:grpSpPr>
          <a:xfrm>
            <a:off x="-75726" y="1712269"/>
            <a:ext cx="4118063" cy="2984944"/>
            <a:chOff x="113454" y="1617679"/>
            <a:chExt cx="4118063" cy="2984944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xmlns="" id="{3D8ADCE2-B669-447B-8EFE-2CCBE27F080C}"/>
                </a:ext>
              </a:extLst>
            </p:cNvPr>
            <p:cNvSpPr/>
            <p:nvPr/>
          </p:nvSpPr>
          <p:spPr>
            <a:xfrm>
              <a:off x="700314" y="1617679"/>
              <a:ext cx="2880000" cy="277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magen 6" descr="Texto&#10;&#10;Descripción generada automáticamente con confianza media">
              <a:extLst>
                <a:ext uri="{FF2B5EF4-FFF2-40B4-BE49-F238E27FC236}">
                  <a16:creationId xmlns:a16="http://schemas.microsoft.com/office/drawing/2014/main" xmlns="" id="{F4D69E38-E90B-C5D8-8DCF-33B12A9EC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3454" y="1690161"/>
              <a:ext cx="4118063" cy="2912462"/>
            </a:xfrm>
            <a:prstGeom prst="rect">
              <a:avLst/>
            </a:prstGeom>
          </p:spPr>
        </p:pic>
      </p:grpSp>
      <p:sp>
        <p:nvSpPr>
          <p:cNvPr id="28" name="Marcador de número de diapositiva 1">
            <a:extLst>
              <a:ext uri="{FF2B5EF4-FFF2-40B4-BE49-F238E27FC236}">
                <a16:creationId xmlns:a16="http://schemas.microsoft.com/office/drawing/2014/main" xmlns="" id="{B847BCD8-4404-35BB-7B4B-185D05374D17}"/>
              </a:ext>
            </a:extLst>
          </p:cNvPr>
          <p:cNvSpPr txBox="1">
            <a:spLocks/>
          </p:cNvSpPr>
          <p:nvPr/>
        </p:nvSpPr>
        <p:spPr>
          <a:xfrm>
            <a:off x="7102236" y="4847418"/>
            <a:ext cx="2059186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s-ES"/>
            </a:defPPr>
            <a:lvl1pPr marL="0" lvl="0" algn="r" defTabSz="914306" rtl="0" eaLnBrk="1" latinLnBrk="0" hangingPunct="1">
              <a:defRPr sz="110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153" lvl="1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lvl="2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lvl="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3" lvl="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lvl="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8" lvl="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1" lvl="7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lvl="8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0AC81-0BCF-4A88-91DD-6D952CB3253A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ítulo 2">
            <a:extLst>
              <a:ext uri="{FF2B5EF4-FFF2-40B4-BE49-F238E27FC236}">
                <a16:creationId xmlns:a16="http://schemas.microsoft.com/office/drawing/2014/main" xmlns="" id="{1B94B5DC-4E96-28F9-B20A-88F715E1651A}"/>
              </a:ext>
            </a:extLst>
          </p:cNvPr>
          <p:cNvSpPr txBox="1">
            <a:spLocks/>
          </p:cNvSpPr>
          <p:nvPr/>
        </p:nvSpPr>
        <p:spPr>
          <a:xfrm>
            <a:off x="0" y="66212"/>
            <a:ext cx="9151938" cy="35422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29 de diciembre de 2022, lanzamos el </a:t>
            </a:r>
            <a:r>
              <a:rPr kumimoji="0" lang="es-P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+mj-ea"/>
                <a:cs typeface="Arial" pitchFamily="34"/>
              </a:rPr>
              <a:t>Plan de reactivación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+mj-ea"/>
                <a:cs typeface="Arial" pitchFamily="34"/>
              </a:rPr>
              <a:t>rápida “Con Punche Perú”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534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200" b="1" dirty="0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200" b="1" dirty="0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5075</TotalTime>
  <Words>1890</Words>
  <Application>Microsoft Office PowerPoint</Application>
  <PresentationFormat>Personalizado</PresentationFormat>
  <Paragraphs>360</Paragraphs>
  <Slides>21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21</vt:i4>
      </vt:variant>
    </vt:vector>
  </HeadingPairs>
  <TitlesOfParts>
    <vt:vector size="36" baseType="lpstr">
      <vt:lpstr>Arial</vt:lpstr>
      <vt:lpstr>Arial </vt:lpstr>
      <vt:lpstr>Arial Narrow</vt:lpstr>
      <vt:lpstr>Book Antiqua</vt:lpstr>
      <vt:lpstr>Calibri</vt:lpstr>
      <vt:lpstr>Calibri Light</vt:lpstr>
      <vt:lpstr>Times New Roman</vt:lpstr>
      <vt:lpstr>Wingdings</vt:lpstr>
      <vt:lpstr>Diseño personalizado</vt:lpstr>
      <vt:lpstr>4_Tema de Office</vt:lpstr>
      <vt:lpstr>1_Diseño personalizado</vt:lpstr>
      <vt:lpstr>5_Tema de Office</vt:lpstr>
      <vt:lpstr>2_Diseño personalizado</vt:lpstr>
      <vt:lpstr>3_Diseño personalizado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PERÚ: PANORAMA ECONÓMICO Y MINERÍA</dc:title>
  <dc:creator>ThinkPad</dc:creator>
  <cp:lastModifiedBy>Roberto Miranda Chuman</cp:lastModifiedBy>
  <cp:revision>159</cp:revision>
  <dcterms:modified xsi:type="dcterms:W3CDTF">2023-02-28T18:00:26Z</dcterms:modified>
</cp:coreProperties>
</file>