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0" r:id="rId2"/>
    <p:sldId id="1613" r:id="rId3"/>
    <p:sldId id="1596" r:id="rId4"/>
    <p:sldId id="1614" r:id="rId5"/>
    <p:sldId id="1615" r:id="rId6"/>
    <p:sldId id="1617" r:id="rId7"/>
    <p:sldId id="1616" r:id="rId8"/>
    <p:sldId id="1609" r:id="rId9"/>
    <p:sldId id="1618" r:id="rId10"/>
    <p:sldId id="1581" r:id="rId11"/>
    <p:sldId id="1531" r:id="rId12"/>
    <p:sldId id="1573" r:id="rId13"/>
  </p:sldIdLst>
  <p:sldSz cx="12192000" cy="6858000"/>
  <p:notesSz cx="9939338" cy="68072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nsation" panose="020B0604020202020204"/>
      <p:regular r:id="rId26"/>
      <p:bold r:id="rId27"/>
      <p:italic r:id="rId28"/>
      <p:boldItalic r:id="rId2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EE9F5E2-237D-4BB5-95DE-45E50A806A0B}">
          <p14:sldIdLst>
            <p14:sldId id="290"/>
            <p14:sldId id="1613"/>
            <p14:sldId id="1596"/>
            <p14:sldId id="1614"/>
            <p14:sldId id="1615"/>
            <p14:sldId id="1617"/>
            <p14:sldId id="1616"/>
            <p14:sldId id="1609"/>
            <p14:sldId id="1618"/>
            <p14:sldId id="1581"/>
            <p14:sldId id="1531"/>
            <p14:sldId id="1573"/>
          </p14:sldIdLst>
        </p14:section>
        <p14:section name="Sección sin título" id="{6C0D8788-78F6-4AA9-BF28-6A3B6E62C3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ngélica Canevaro Lara" initials="MACL" lastIdx="1" clrIdx="0">
    <p:extLst>
      <p:ext uri="{19B8F6BF-5375-455C-9EA6-DF929625EA0E}">
        <p15:presenceInfo xmlns:p15="http://schemas.microsoft.com/office/powerpoint/2012/main" userId="S-1-5-21-2655929575-1386467617-4194023012-40546" providerId="AD"/>
      </p:ext>
    </p:extLst>
  </p:cmAuthor>
  <p:cmAuthor id="2" name="Inbp Perú 11" initials="IP1" lastIdx="1" clrIdx="1">
    <p:extLst>
      <p:ext uri="{19B8F6BF-5375-455C-9EA6-DF929625EA0E}">
        <p15:presenceInfo xmlns:p15="http://schemas.microsoft.com/office/powerpoint/2012/main" userId="16f56b67a87f0e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C00000"/>
    <a:srgbClr val="800000"/>
    <a:srgbClr val="990000"/>
    <a:srgbClr val="FFCDCD"/>
    <a:srgbClr val="0D0D0D"/>
    <a:srgbClr val="4A4A4A"/>
    <a:srgbClr val="415F77"/>
    <a:srgbClr val="58595B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2060" autoAdjust="0"/>
  </p:normalViewPr>
  <p:slideViewPr>
    <p:cSldViewPr snapToGrid="0">
      <p:cViewPr varScale="1">
        <p:scale>
          <a:sx n="56" d="100"/>
          <a:sy n="56" d="100"/>
        </p:scale>
        <p:origin x="67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264"/>
    </p:cViewPr>
  </p:sorterViewPr>
  <p:notesViewPr>
    <p:cSldViewPr snapToGrid="0">
      <p:cViewPr varScale="1">
        <p:scale>
          <a:sx n="90" d="100"/>
          <a:sy n="90" d="100"/>
        </p:scale>
        <p:origin x="13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raquillo\Desktop\15092022\CARPETA%20FINAL\COMPARATIVO%20APM%202023-202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raquillo\Desktop\15092022\CARPETA%20FINAL\COMPARATIVO%20APM%202023-202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raquillo\Desktop\15092022\CARPETA%20FINAL\COMPARATIVO%20APM%202023-20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'LÁMINA 3'!$C$76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numRef>
              <c:f>'LÁMINA 3'!$A$77:$A$82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3'!$C$77:$C$82</c:f>
              <c:numCache>
                <c:formatCode>#,##0.0</c:formatCode>
                <c:ptCount val="6"/>
                <c:pt idx="0">
                  <c:v>97.610259000000013</c:v>
                </c:pt>
                <c:pt idx="1">
                  <c:v>100.12481400000004</c:v>
                </c:pt>
                <c:pt idx="2">
                  <c:v>121.56274200000001</c:v>
                </c:pt>
                <c:pt idx="3">
                  <c:v>89.652866000000003</c:v>
                </c:pt>
                <c:pt idx="4">
                  <c:v>89.652866000000003</c:v>
                </c:pt>
                <c:pt idx="5">
                  <c:v>60.749983999999998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C-45B5-B374-A5F961B64990}"/>
            </c:ext>
          </c:extLst>
        </c:ser>
        <c:ser>
          <c:idx val="2"/>
          <c:order val="1"/>
          <c:tx>
            <c:strRef>
              <c:f>'LÁMINA 3'!$D$76</c:f>
              <c:strCache>
                <c:ptCount val="1"/>
                <c:pt idx="0">
                  <c:v>DEV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'LÁMINA 3'!$A$77:$A$82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3'!$D$77:$D$82</c:f>
              <c:numCache>
                <c:formatCode>#,##0.0</c:formatCode>
                <c:ptCount val="6"/>
                <c:pt idx="0">
                  <c:v>51.348097000000003</c:v>
                </c:pt>
                <c:pt idx="1">
                  <c:v>45.638645529999998</c:v>
                </c:pt>
                <c:pt idx="2">
                  <c:v>69.076463499999974</c:v>
                </c:pt>
                <c:pt idx="3">
                  <c:v>70.008334170000012</c:v>
                </c:pt>
                <c:pt idx="4">
                  <c:v>77.530203470000004</c:v>
                </c:pt>
                <c:pt idx="5">
                  <c:v>59.364175150000001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C-45B5-B374-A5F961B6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506496"/>
        <c:axId val="249507056"/>
      </c:barChart>
      <c:lineChart>
        <c:grouping val="standard"/>
        <c:varyColors val="0"/>
        <c:ser>
          <c:idx val="3"/>
          <c:order val="2"/>
          <c:tx>
            <c:strRef>
              <c:f>'LÁMINA 3'!$E$76</c:f>
              <c:strCache>
                <c:ptCount val="1"/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'LÁMINA 3'!$A$77:$A$82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3'!$E$77:$E$82</c:f>
              <c:numCache>
                <c:formatCode>0.0%</c:formatCode>
                <c:ptCount val="6"/>
                <c:pt idx="0">
                  <c:v>0.52605225645390408</c:v>
                </c:pt>
                <c:pt idx="1">
                  <c:v>0.45581753120659957</c:v>
                </c:pt>
                <c:pt idx="2">
                  <c:v>0.56823712893873324</c:v>
                </c:pt>
                <c:pt idx="3">
                  <c:v>0.78088227731615412</c:v>
                </c:pt>
                <c:pt idx="4">
                  <c:v>0.86478220863569488</c:v>
                </c:pt>
                <c:pt idx="5">
                  <c:v>0.97718832567922986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FC-45B5-B374-A5F961B6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507616"/>
        <c:axId val="249508176"/>
      </c:lineChart>
      <c:catAx>
        <c:axId val="24950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249507056"/>
        <c:crosses val="autoZero"/>
        <c:auto val="1"/>
        <c:lblAlgn val="ctr"/>
        <c:lblOffset val="100"/>
        <c:noMultiLvlLbl val="0"/>
      </c:catAx>
      <c:valAx>
        <c:axId val="24950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es-PE"/>
          </a:p>
        </c:txPr>
        <c:crossAx val="249506496"/>
        <c:crosses val="autoZero"/>
        <c:crossBetween val="between"/>
      </c:valAx>
      <c:catAx>
        <c:axId val="24950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9508176"/>
        <c:crosses val="autoZero"/>
        <c:auto val="1"/>
        <c:lblAlgn val="ctr"/>
        <c:lblOffset val="100"/>
        <c:noMultiLvlLbl val="0"/>
      </c:catAx>
      <c:valAx>
        <c:axId val="249508176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249507616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b="1"/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'LÁMINA 3'!$C$37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numRef>
              <c:f>'LÁMINA 3'!$A$38:$A$43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3'!$C$38:$C$43</c:f>
              <c:numCache>
                <c:formatCode>#,##0.0</c:formatCode>
                <c:ptCount val="6"/>
                <c:pt idx="0">
                  <c:v>66.844305000000006</c:v>
                </c:pt>
                <c:pt idx="1">
                  <c:v>63.085851000000027</c:v>
                </c:pt>
                <c:pt idx="2">
                  <c:v>64.711117000000016</c:v>
                </c:pt>
                <c:pt idx="3">
                  <c:v>63.196573999999998</c:v>
                </c:pt>
                <c:pt idx="4">
                  <c:v>60.802757</c:v>
                </c:pt>
                <c:pt idx="5">
                  <c:v>54.901465000000002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8-4D69-92BE-0852AB64323E}"/>
            </c:ext>
          </c:extLst>
        </c:ser>
        <c:ser>
          <c:idx val="2"/>
          <c:order val="1"/>
          <c:tx>
            <c:strRef>
              <c:f>'LÁMINA 3'!$D$37</c:f>
              <c:strCache>
                <c:ptCount val="1"/>
                <c:pt idx="0">
                  <c:v>DEV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'LÁMINA 3'!$A$38:$A$43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3'!$D$38:$D$43</c:f>
              <c:numCache>
                <c:formatCode>#,##0.0</c:formatCode>
                <c:ptCount val="6"/>
                <c:pt idx="0">
                  <c:v>45.557774000000002</c:v>
                </c:pt>
                <c:pt idx="1">
                  <c:v>43.597719470000001</c:v>
                </c:pt>
                <c:pt idx="2">
                  <c:v>52.604503989999984</c:v>
                </c:pt>
                <c:pt idx="3">
                  <c:v>58.752018840000005</c:v>
                </c:pt>
                <c:pt idx="4">
                  <c:v>56.312357049999989</c:v>
                </c:pt>
                <c:pt idx="5">
                  <c:v>53.5568381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F8-4D69-92BE-0852AB64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2048"/>
        <c:axId val="121062608"/>
      </c:barChart>
      <c:lineChart>
        <c:grouping val="standard"/>
        <c:varyColors val="0"/>
        <c:ser>
          <c:idx val="3"/>
          <c:order val="2"/>
          <c:tx>
            <c:strRef>
              <c:f>'LÁMINA 3'!$E$37</c:f>
              <c:strCache>
                <c:ptCount val="1"/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'LÁMINA 3'!$A$38:$A$43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3'!$E$38:$E$43</c:f>
              <c:numCache>
                <c:formatCode>0.0%</c:formatCode>
                <c:ptCount val="6"/>
                <c:pt idx="0">
                  <c:v>0.68155056739687847</c:v>
                </c:pt>
                <c:pt idx="1">
                  <c:v>0.69108554103518371</c:v>
                </c:pt>
                <c:pt idx="2">
                  <c:v>0.8129129341099145</c:v>
                </c:pt>
                <c:pt idx="3">
                  <c:v>0.92967094766877723</c:v>
                </c:pt>
                <c:pt idx="4">
                  <c:v>0.92614808650864289</c:v>
                </c:pt>
                <c:pt idx="5">
                  <c:v>0.97550836029603216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9F8-4D69-92BE-0852AB64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63168"/>
        <c:axId val="121063728"/>
      </c:lineChart>
      <c:catAx>
        <c:axId val="1210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121062608"/>
        <c:crosses val="autoZero"/>
        <c:auto val="1"/>
        <c:lblAlgn val="ctr"/>
        <c:lblOffset val="100"/>
        <c:noMultiLvlLbl val="0"/>
      </c:catAx>
      <c:valAx>
        <c:axId val="1210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121062048"/>
        <c:crosses val="autoZero"/>
        <c:crossBetween val="between"/>
      </c:valAx>
      <c:catAx>
        <c:axId val="12106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063728"/>
        <c:crosses val="autoZero"/>
        <c:auto val="1"/>
        <c:lblAlgn val="ctr"/>
        <c:lblOffset val="100"/>
        <c:noMultiLvlLbl val="0"/>
      </c:catAx>
      <c:valAx>
        <c:axId val="12106372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121063168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'LÁMINA 3'!$C$49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numRef>
              <c:f>'LÁMINA 3'!$A$50:$A$55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3'!$C$50:$C$55</c:f>
              <c:numCache>
                <c:formatCode>#,##0.0</c:formatCode>
                <c:ptCount val="6"/>
                <c:pt idx="0">
                  <c:v>30.765954000000001</c:v>
                </c:pt>
                <c:pt idx="1">
                  <c:v>37.03896300000001</c:v>
                </c:pt>
                <c:pt idx="2">
                  <c:v>56.851624999999999</c:v>
                </c:pt>
                <c:pt idx="3">
                  <c:v>26.456292000000001</c:v>
                </c:pt>
                <c:pt idx="4">
                  <c:v>25.812075</c:v>
                </c:pt>
                <c:pt idx="5">
                  <c:v>5.8485189999999996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8-4C99-ACEE-581880485250}"/>
            </c:ext>
          </c:extLst>
        </c:ser>
        <c:ser>
          <c:idx val="2"/>
          <c:order val="1"/>
          <c:tx>
            <c:strRef>
              <c:f>'LÁMINA 3'!$D$49</c:f>
              <c:strCache>
                <c:ptCount val="1"/>
                <c:pt idx="0">
                  <c:v>DEV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'LÁMINA 3'!$A$50:$A$55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3'!$D$50:$D$55</c:f>
              <c:numCache>
                <c:formatCode>#,##0.0</c:formatCode>
                <c:ptCount val="6"/>
                <c:pt idx="0">
                  <c:v>5.7903229999999999</c:v>
                </c:pt>
                <c:pt idx="1">
                  <c:v>2.0409260599999994</c:v>
                </c:pt>
                <c:pt idx="2">
                  <c:v>16.471959509999994</c:v>
                </c:pt>
                <c:pt idx="3">
                  <c:v>11.25631533</c:v>
                </c:pt>
                <c:pt idx="4">
                  <c:v>21.217846419999997</c:v>
                </c:pt>
                <c:pt idx="5">
                  <c:v>5.8073370500000001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8-4C99-ACEE-581880485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7648"/>
        <c:axId val="121068208"/>
      </c:barChart>
      <c:lineChart>
        <c:grouping val="standard"/>
        <c:varyColors val="0"/>
        <c:ser>
          <c:idx val="3"/>
          <c:order val="2"/>
          <c:tx>
            <c:strRef>
              <c:f>'LÁMINA 3'!$E$49</c:f>
              <c:strCache>
                <c:ptCount val="1"/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'LÁMINA 3'!$A$50:$A$55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'LÁMINA 3'!$E$50:$E$55</c:f>
              <c:numCache>
                <c:formatCode>0.0%</c:formatCode>
                <c:ptCount val="6"/>
                <c:pt idx="0">
                  <c:v>0.18820554044903012</c:v>
                </c:pt>
                <c:pt idx="1">
                  <c:v>5.5102138253708639E-2</c:v>
                </c:pt>
                <c:pt idx="2">
                  <c:v>0.28973594879653825</c:v>
                </c:pt>
                <c:pt idx="3">
                  <c:v>0.42546836608849037</c:v>
                </c:pt>
                <c:pt idx="4">
                  <c:v>0.82201242712955069</c:v>
                </c:pt>
                <c:pt idx="5">
                  <c:v>0.99295856780152381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2B8-4C99-ACEE-581880485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68768"/>
        <c:axId val="121069328"/>
      </c:lineChart>
      <c:catAx>
        <c:axId val="1210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121068208"/>
        <c:crosses val="autoZero"/>
        <c:auto val="1"/>
        <c:lblAlgn val="ctr"/>
        <c:lblOffset val="100"/>
        <c:noMultiLvlLbl val="0"/>
      </c:catAx>
      <c:valAx>
        <c:axId val="12106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es-PE"/>
          </a:p>
        </c:txPr>
        <c:crossAx val="121067648"/>
        <c:crosses val="autoZero"/>
        <c:crossBetween val="between"/>
      </c:valAx>
      <c:catAx>
        <c:axId val="12106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069328"/>
        <c:crosses val="autoZero"/>
        <c:auto val="1"/>
        <c:lblAlgn val="ctr"/>
        <c:lblOffset val="100"/>
        <c:noMultiLvlLbl val="0"/>
      </c:catAx>
      <c:valAx>
        <c:axId val="12106932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121068768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b="1"/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787" cy="3412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9966" y="0"/>
            <a:ext cx="4307787" cy="3412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4B198F4A-77C5-4B78-9A91-C25197261C61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65968"/>
            <a:ext cx="4307787" cy="3412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9966" y="6465968"/>
            <a:ext cx="4307787" cy="3412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DC396A7-9939-4F59-8EB1-D973174748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64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7046" cy="3415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6" cy="3415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5CC8308-7DAE-45D1-9D80-2CC426D1496B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8781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3937" y="3275967"/>
            <a:ext cx="7951469" cy="268033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6465661"/>
            <a:ext cx="4307046" cy="341541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9993" y="6465661"/>
            <a:ext cx="4307046" cy="341541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C5099F8-6431-4F80-B233-D56FC69C1F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919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099F8-6431-4F80-B233-D56FC69C1F6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091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12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78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3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18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4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10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5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27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6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8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7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67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9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18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10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25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589">
              <a:defRPr/>
            </a:pPr>
            <a:fld id="{4C5099F8-6431-4F80-B233-D56FC69C1F68}" type="slidenum">
              <a:rPr lang="es-PE">
                <a:solidFill>
                  <a:prstClr val="black"/>
                </a:solidFill>
                <a:latin typeface="Calibri"/>
              </a:rPr>
              <a:pPr defTabSz="915589">
                <a:defRPr/>
              </a:pPr>
              <a:t>11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32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17CC50-4D8C-4DD7-9656-48972187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1824030-9E8C-4E96-B0E3-785D45D9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A1A9B0-F209-4354-B8A2-91C368A0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A168AB-8543-4F44-8C03-FFE63F1D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3EE876-E508-43E4-89E1-D90F12AB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5E1F5C-DCEE-4227-9941-F91AE62AE353}"/>
              </a:ext>
            </a:extLst>
          </p:cNvPr>
          <p:cNvSpPr/>
          <p:nvPr userDrawn="1"/>
        </p:nvSpPr>
        <p:spPr>
          <a:xfrm>
            <a:off x="11868151" y="0"/>
            <a:ext cx="323850" cy="1352550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FC17A-5142-4145-9CD5-EE4D4AB2A7BD}"/>
              </a:ext>
            </a:extLst>
          </p:cNvPr>
          <p:cNvSpPr/>
          <p:nvPr userDrawn="1"/>
        </p:nvSpPr>
        <p:spPr>
          <a:xfrm>
            <a:off x="11868150" y="1415844"/>
            <a:ext cx="323851" cy="544215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17C1D6-ED24-46C9-ABCA-865D2024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B057364-5978-4B06-8701-02D1EEE2F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4FCC68-C276-4304-9085-1144F74B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822226-A3D8-4BEE-AB89-F9D3D0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A66449-A460-4579-B582-293B151E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66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5E2BBD0-9F2B-4215-AF47-5BCE79D45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3498E62-6368-4A00-B9FF-AFC66AAC9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464257-E12E-4424-A905-166BED3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E84584-DA3D-4390-8873-385E1D1E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ACD7D8-EBC3-44BA-A2AA-DF0ACD2B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1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0A4E372-D2B7-4793-90D9-976AEA0FF492}"/>
              </a:ext>
            </a:extLst>
          </p:cNvPr>
          <p:cNvSpPr/>
          <p:nvPr userDrawn="1"/>
        </p:nvSpPr>
        <p:spPr>
          <a:xfrm>
            <a:off x="11868151" y="0"/>
            <a:ext cx="323850" cy="1352550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xmlns="" id="{5879F413-B88F-46A8-A4FF-8CE7C3E45A31}"/>
              </a:ext>
            </a:extLst>
          </p:cNvPr>
          <p:cNvSpPr/>
          <p:nvPr userDrawn="1"/>
        </p:nvSpPr>
        <p:spPr>
          <a:xfrm rot="16200000">
            <a:off x="72344" y="896200"/>
            <a:ext cx="158182" cy="130629"/>
          </a:xfrm>
          <a:prstGeom prst="triangle">
            <a:avLst>
              <a:gd name="adj" fmla="val 100000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xmlns="" id="{D2F41928-B3DB-4B9C-B220-922C62B83D88}"/>
              </a:ext>
            </a:extLst>
          </p:cNvPr>
          <p:cNvCxnSpPr/>
          <p:nvPr userDrawn="1"/>
        </p:nvCxnSpPr>
        <p:spPr>
          <a:xfrm>
            <a:off x="216746" y="0"/>
            <a:ext cx="0" cy="6858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F56FB261-A0C4-4FF0-88C1-466178B74AE0}"/>
              </a:ext>
            </a:extLst>
          </p:cNvPr>
          <p:cNvSpPr/>
          <p:nvPr userDrawn="1"/>
        </p:nvSpPr>
        <p:spPr>
          <a:xfrm>
            <a:off x="86117" y="185738"/>
            <a:ext cx="5671216" cy="6966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F9E1B5D1-AD25-489F-ACFA-1A47B5AF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35" y="312512"/>
            <a:ext cx="9572657" cy="3799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s-PE" sz="2200" kern="1200" dirty="0">
                <a:solidFill>
                  <a:schemeClr val="bg1"/>
                </a:solidFill>
                <a:latin typeface="Sansation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68FC17A-5142-4145-9CD5-EE4D4AB2A7BD}"/>
              </a:ext>
            </a:extLst>
          </p:cNvPr>
          <p:cNvSpPr/>
          <p:nvPr userDrawn="1"/>
        </p:nvSpPr>
        <p:spPr>
          <a:xfrm>
            <a:off x="11868150" y="1415844"/>
            <a:ext cx="323851" cy="544215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A86223-22BF-4B02-B3CE-990AAE0F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735F6F5-601B-4767-9366-A90A00F3D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2742CC-DAFE-4C71-A18D-1BDB4F9F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58F5B6-22B3-4084-8AE1-22203F28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359A61-9780-46FE-98CB-8F793C3A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06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0BC4EC-0994-4432-B04C-CFCDE1D6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275044-4FC9-4838-82C9-D76FE90C1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CEDD502-55C9-48B4-9424-AD94DD99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C385BA-C34B-4215-A70E-0FB3D588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A88656F-C84E-4501-972A-6FAB321C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37C001-5166-407C-A7DB-C8635226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280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156771-F6D8-4C39-9E21-375ECFDA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C24988-635F-4988-B24E-FFDCD438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13788ED-BDF7-4227-B01E-2ABEFF56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BF45A84-ECF4-469C-95A8-A33A9FFCE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A69936-BF5C-4662-AEBB-C3EF43E7D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3C9AAC-0B1D-4F52-BD26-109D1C67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7D6C05E-03AD-477E-B309-DBD708FA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F95B24C-B183-4880-91B0-410C7824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0FA7B-F0EE-449A-8314-4026EF30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0015DFB-E113-4D20-B785-4983E003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A51C84A-D4B7-4299-9190-B48FB71B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5BAFAFB-E362-40DC-9464-105B4143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4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3F9D0F0-2478-4AFF-9A0F-D049AE1E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354BF7D-916B-4213-950B-9AAE0B9D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F9EB97-D51F-40C8-86AE-33B88AE9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889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6F8862-A960-4D38-8307-548A721D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5D1F2C-585B-4F96-A379-3A0314B9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6C7DBD6-F35A-487A-897C-F10CF93EB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75D25D-6D31-469A-81A6-B9B06034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03B615-A922-446D-B384-062DB99A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8193106-8ADD-4ADB-AB6A-FE43CE63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196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B4B57A-AFB7-4B10-94CD-11414896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AFBD129-286B-4F8C-9E71-812442E0E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3CEE628-5D66-4D14-87C3-E7D37D2B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CE466D-CE6B-4F64-B907-F3E8B7C2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604A73-D550-4911-A1C6-853544DD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5C0002E-827B-44B3-B28B-21E3B85F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705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5E8096-04F3-43E5-881B-805E0EA1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D6E7D47-57B4-416C-A3E2-4933E93F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2DC55-2B20-4C2E-9202-C3246E01B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EEAC-F87F-48ED-88A0-CDD5AC99BAC4}" type="datetimeFigureOut">
              <a:rPr lang="es-PE" smtClean="0"/>
              <a:t>11/01/2023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80EA41-5CEC-4C4D-A961-10251A3F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6E9F7B-AD6C-4CB6-A280-B8B7E098A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74EB-DB45-4085-891A-E6E1EB577F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1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AE1F3F3-422F-4859-BE8A-9E14BFA7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3425" y="-384731"/>
            <a:ext cx="13321453" cy="7242732"/>
          </a:xfrm>
          <a:prstGeom prst="rect">
            <a:avLst/>
          </a:prstGeom>
        </p:spPr>
      </p:pic>
      <p:sp>
        <p:nvSpPr>
          <p:cNvPr id="5" name="Freeform: Shape 15">
            <a:extLst>
              <a:ext uri="{FF2B5EF4-FFF2-40B4-BE49-F238E27FC236}">
                <a16:creationId xmlns:a16="http://schemas.microsoft.com/office/drawing/2014/main" xmlns="" id="{416DE715-6354-4D6A-AE5E-D51280A9A06A}"/>
              </a:ext>
            </a:extLst>
          </p:cNvPr>
          <p:cNvSpPr/>
          <p:nvPr/>
        </p:nvSpPr>
        <p:spPr>
          <a:xfrm>
            <a:off x="-744406" y="-669978"/>
            <a:ext cx="11563352" cy="6858000"/>
          </a:xfrm>
          <a:custGeom>
            <a:avLst/>
            <a:gdLst>
              <a:gd name="connsiteX0" fmla="*/ 0 w 11563352"/>
              <a:gd name="connsiteY0" fmla="*/ 0 h 6858000"/>
              <a:gd name="connsiteX1" fmla="*/ 11563352 w 11563352"/>
              <a:gd name="connsiteY1" fmla="*/ 0 h 6858000"/>
              <a:gd name="connsiteX2" fmla="*/ 4705352 w 11563352"/>
              <a:gd name="connsiteY2" fmla="*/ 6858000 h 6858000"/>
              <a:gd name="connsiteX3" fmla="*/ 0 w 11563352"/>
              <a:gd name="connsiteY3" fmla="*/ 6858000 h 6858000"/>
              <a:gd name="connsiteX4" fmla="*/ 0 w 115633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3352" h="6858000">
                <a:moveTo>
                  <a:pt x="0" y="0"/>
                </a:moveTo>
                <a:lnTo>
                  <a:pt x="11563352" y="0"/>
                </a:lnTo>
                <a:lnTo>
                  <a:pt x="47053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2323"/>
              </a:gs>
              <a:gs pos="30000">
                <a:srgbClr val="923434"/>
              </a:gs>
              <a:gs pos="100000">
                <a:srgbClr val="9A4545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CDC299ED-CC42-4F01-B408-9AB4867813BE}"/>
              </a:ext>
            </a:extLst>
          </p:cNvPr>
          <p:cNvSpPr/>
          <p:nvPr/>
        </p:nvSpPr>
        <p:spPr>
          <a:xfrm rot="16200000">
            <a:off x="6503010" y="806042"/>
            <a:ext cx="6095999" cy="60959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977F99B-458D-4D6C-ABA7-B30E8FAB98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43" y="6322536"/>
            <a:ext cx="1980938" cy="40095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08FD9B16-0109-49AE-BCF4-300423B40B92}"/>
              </a:ext>
            </a:extLst>
          </p:cNvPr>
          <p:cNvSpPr txBox="1"/>
          <p:nvPr/>
        </p:nvSpPr>
        <p:spPr>
          <a:xfrm>
            <a:off x="463001" y="353678"/>
            <a:ext cx="64638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Sansation" panose="02000000000000000000" pitchFamily="2" charset="0"/>
              </a:rPr>
              <a:t>SECTOR INTERIOR</a:t>
            </a:r>
            <a:endParaRPr lang="es-PE" sz="4000" b="1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655617C9-2FD4-4525-ABB5-C4DCD3603765}"/>
              </a:ext>
            </a:extLst>
          </p:cNvPr>
          <p:cNvSpPr txBox="1"/>
          <p:nvPr/>
        </p:nvSpPr>
        <p:spPr>
          <a:xfrm>
            <a:off x="-204652" y="969231"/>
            <a:ext cx="821964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ation" panose="02000000000000000000" pitchFamily="2" charset="0"/>
              </a:rPr>
              <a:t>Intendencia Nacional de Bomberos del Perú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655617C9-2FD4-4525-ABB5-C4DCD3603765}"/>
              </a:ext>
            </a:extLst>
          </p:cNvPr>
          <p:cNvSpPr txBox="1"/>
          <p:nvPr/>
        </p:nvSpPr>
        <p:spPr>
          <a:xfrm>
            <a:off x="2088443" y="4560768"/>
            <a:ext cx="30235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ation" panose="02000000000000000000" pitchFamily="2" charset="0"/>
              </a:rPr>
              <a:t>ENERO 2023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AE2808E-277D-45B1-A937-83D244F7A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39" b="97287" l="7179" r="96410">
                        <a14:foregroundMark x1="51795" y1="50388" x2="51795" y2="50388"/>
                        <a14:foregroundMark x1="49744" y1="59302" x2="49744" y2="59302"/>
                        <a14:foregroundMark x1="46154" y1="58527" x2="46154" y2="58527"/>
                        <a14:foregroundMark x1="40000" y1="51938" x2="40000" y2="51938"/>
                        <a14:foregroundMark x1="33333" y1="52713" x2="33333" y2="52713"/>
                        <a14:foregroundMark x1="36410" y1="66279" x2="36410" y2="66279"/>
                        <a14:foregroundMark x1="59487" y1="77907" x2="59487" y2="77907"/>
                        <a14:foregroundMark x1="48205" y1="79070" x2="48205" y2="79070"/>
                        <a14:foregroundMark x1="39487" y1="79070" x2="39487" y2="79070"/>
                        <a14:foregroundMark x1="53333" y1="79457" x2="53333" y2="79457"/>
                        <a14:foregroundMark x1="41538" y1="79845" x2="41538" y2="79845"/>
                        <a14:foregroundMark x1="37949" y1="79070" x2="37949" y2="7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3123053"/>
            <a:ext cx="2143679" cy="23349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8E2F964-4863-45E2-91A4-8A44EAD20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4275" y="5364558"/>
            <a:ext cx="1259341" cy="996669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281C36C9-CCC0-0E01-8FF4-90C78F7E1F2C}"/>
              </a:ext>
            </a:extLst>
          </p:cNvPr>
          <p:cNvSpPr txBox="1"/>
          <p:nvPr/>
        </p:nvSpPr>
        <p:spPr>
          <a:xfrm>
            <a:off x="821093" y="2169305"/>
            <a:ext cx="6105750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ation" panose="02000000000000000000" pitchFamily="2" charset="0"/>
              </a:rPr>
              <a:t>Proyecto de Ley 1512/2021-CR, que propone fortalecer el Cuerpo General de Bomberos Voluntarios del Perú</a:t>
            </a:r>
          </a:p>
        </p:txBody>
      </p:sp>
    </p:spTree>
    <p:extLst>
      <p:ext uri="{BB962C8B-B14F-4D97-AF65-F5344CB8AC3E}">
        <p14:creationId xmlns:p14="http://schemas.microsoft.com/office/powerpoint/2010/main" val="237606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B1664B6-6F44-4F0A-9BF7-80C47E9713F7}"/>
              </a:ext>
            </a:extLst>
          </p:cNvPr>
          <p:cNvSpPr txBox="1"/>
          <p:nvPr/>
        </p:nvSpPr>
        <p:spPr>
          <a:xfrm>
            <a:off x="0" y="222222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PRESUPUESTO</a:t>
            </a:r>
            <a:r>
              <a:rPr 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 INSTITUCIONAL 2020-2023</a:t>
            </a:r>
          </a:p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(Millones de S/)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2462227-A94B-4FC9-9C17-FFA8AAB020E9}"/>
              </a:ext>
            </a:extLst>
          </p:cNvPr>
          <p:cNvSpPr txBox="1"/>
          <p:nvPr/>
        </p:nvSpPr>
        <p:spPr>
          <a:xfrm>
            <a:off x="1158240" y="5976886"/>
            <a:ext cx="9204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b="1" i="1" dirty="0">
                <a:solidFill>
                  <a:schemeClr val="tx2"/>
                </a:solidFill>
              </a:rPr>
              <a:t>1/ En el año 2023, para </a:t>
            </a:r>
            <a:r>
              <a:rPr lang="es-ES" sz="1400" b="1" i="1" dirty="0" err="1">
                <a:solidFill>
                  <a:schemeClr val="tx2"/>
                </a:solidFill>
              </a:rPr>
              <a:t>BBySS</a:t>
            </a:r>
            <a:r>
              <a:rPr lang="es-ES" sz="1400" b="1" i="1" dirty="0">
                <a:solidFill>
                  <a:schemeClr val="tx2"/>
                </a:solidFill>
              </a:rPr>
              <a:t> (Mantenimiento, Combustible, Caja Chica, SOAT, Alquileres, Servicio de Limpieza y Vigilancia, entre otros), comparado con los años 2020, el presupuesto asignado ha disminuido en 8.5 millones.</a:t>
            </a:r>
            <a:endParaRPr lang="es-PE" sz="1400" b="1" i="1" dirty="0">
              <a:solidFill>
                <a:schemeClr val="tx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FDA97C0-8F2C-4812-993A-ECF244436E1E}"/>
              </a:ext>
            </a:extLst>
          </p:cNvPr>
          <p:cNvSpPr txBox="1"/>
          <p:nvPr/>
        </p:nvSpPr>
        <p:spPr>
          <a:xfrm>
            <a:off x="6240687" y="111915"/>
            <a:ext cx="535464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es-PE" altLang="es-PE" sz="1400" b="1" i="1" dirty="0">
                <a:cs typeface="Arial" panose="020B0604020202020204" pitchFamily="34" charset="0"/>
              </a:rPr>
              <a:t>La Intendencia Nacional de Bomberos del Perú, </a:t>
            </a:r>
            <a:r>
              <a:rPr lang="es-PE" altLang="es-PE" sz="1400" b="1" i="1" dirty="0">
                <a:cs typeface="Times New Roman" panose="02020603050405020304" pitchFamily="18" charset="0"/>
              </a:rPr>
              <a:t>entre sus funciones, debe: “</a:t>
            </a:r>
            <a:r>
              <a:rPr lang="es-PE" altLang="es-PE" sz="1400" b="1" i="1" dirty="0">
                <a:cs typeface="Arial" panose="020B0604020202020204" pitchFamily="34" charset="0"/>
              </a:rPr>
              <a:t>Proporcionar, </a:t>
            </a:r>
            <a:r>
              <a:rPr lang="es-PE" altLang="es-PE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CONFORME AL PRESUPUESTO INSTITUCIONAL</a:t>
            </a:r>
            <a:r>
              <a:rPr lang="es-PE" altLang="es-PE" sz="1400" b="1" i="1" dirty="0">
                <a:cs typeface="Arial" panose="020B0604020202020204" pitchFamily="34" charset="0"/>
              </a:rPr>
              <a:t>, </a:t>
            </a:r>
            <a:r>
              <a:rPr lang="es-PE" altLang="es-PE" sz="140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los bienes y servicios necesarios que requiera el CGBVP para el cumplimiento de sus funciones</a:t>
            </a:r>
            <a:r>
              <a:rPr lang="es-PE" altLang="es-PE" sz="1400" i="1" dirty="0">
                <a:cs typeface="Arial" panose="020B0604020202020204" pitchFamily="34" charset="0"/>
              </a:rPr>
              <a:t>”.</a:t>
            </a:r>
            <a:r>
              <a:rPr lang="es-PE" altLang="es-PE" sz="1400" b="1" i="1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0316AA9-7A9F-5E97-DD0D-50581348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8" y="1137093"/>
            <a:ext cx="11267384" cy="47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B1664B6-6F44-4F0A-9BF7-80C47E9713F7}"/>
              </a:ext>
            </a:extLst>
          </p:cNvPr>
          <p:cNvSpPr txBox="1"/>
          <p:nvPr/>
        </p:nvSpPr>
        <p:spPr>
          <a:xfrm>
            <a:off x="0" y="222222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EVOLUCIÓN DE LA EJECUCIÓN 2017-2022</a:t>
            </a:r>
          </a:p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(Millones de S/)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185645E-B5EC-BD57-390A-00E4A69E0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205934"/>
              </p:ext>
            </p:extLst>
          </p:nvPr>
        </p:nvGraphicFramePr>
        <p:xfrm>
          <a:off x="1066001" y="1089603"/>
          <a:ext cx="9888138" cy="499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9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B1664B6-6F44-4F0A-9BF7-80C47E9713F7}"/>
              </a:ext>
            </a:extLst>
          </p:cNvPr>
          <p:cNvSpPr txBox="1"/>
          <p:nvPr/>
        </p:nvSpPr>
        <p:spPr>
          <a:xfrm>
            <a:off x="0" y="222222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  <a:cs typeface="Arial" panose="020B0604020202020204" pitchFamily="34" charset="0"/>
              </a:rPr>
              <a:t>EVOLUCIÓN DE LA EJECUCIÓN 2017-2022</a:t>
            </a:r>
          </a:p>
          <a:p>
            <a:pPr algn="ctr"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cs typeface="Arial" panose="020B0604020202020204" pitchFamily="34" charset="0"/>
              </a:rPr>
              <a:t>(Millones de S/)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0D71D1C5-D6B9-4FDB-A658-AA1066A7E198}"/>
              </a:ext>
            </a:extLst>
          </p:cNvPr>
          <p:cNvSpPr txBox="1"/>
          <p:nvPr/>
        </p:nvSpPr>
        <p:spPr>
          <a:xfrm>
            <a:off x="349712" y="1227690"/>
            <a:ext cx="5791200" cy="835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cs typeface="Arial" panose="020B0604020202020204" pitchFamily="34" charset="0"/>
              </a:rPr>
              <a:t>Evolución de la ejecución 2017-2022</a:t>
            </a:r>
            <a:endParaRPr lang="es-ES" sz="2000" b="1" baseline="30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cs typeface="Arial" panose="020B0604020202020204" pitchFamily="34" charset="0"/>
              </a:rPr>
              <a:t>Gasto Corriente</a:t>
            </a:r>
          </a:p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(Millones de S/)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xmlns="" id="{89D96180-C749-4D8F-9CBC-192B866B8AFF}"/>
              </a:ext>
            </a:extLst>
          </p:cNvPr>
          <p:cNvSpPr txBox="1"/>
          <p:nvPr/>
        </p:nvSpPr>
        <p:spPr>
          <a:xfrm>
            <a:off x="6096000" y="1227690"/>
            <a:ext cx="3948113" cy="835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cs typeface="Arial" panose="020B0604020202020204" pitchFamily="34" charset="0"/>
              </a:rPr>
              <a:t>Evolución de la ejecución 2017-2022</a:t>
            </a:r>
          </a:p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Gasto de Capital</a:t>
            </a:r>
          </a:p>
          <a:p>
            <a:pPr defTabSz="914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(Millones de S/)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E68A29C8-13BE-C922-CC37-6B8492338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862098"/>
              </p:ext>
            </p:extLst>
          </p:nvPr>
        </p:nvGraphicFramePr>
        <p:xfrm>
          <a:off x="349712" y="2393196"/>
          <a:ext cx="5581304" cy="323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39446B1D-461D-EADA-2C7E-7FB9E7E7C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91716"/>
              </p:ext>
            </p:extLst>
          </p:nvPr>
        </p:nvGraphicFramePr>
        <p:xfrm>
          <a:off x="6140912" y="2391117"/>
          <a:ext cx="5581304" cy="32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312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Pentágono">
            <a:extLst>
              <a:ext uri="{FF2B5EF4-FFF2-40B4-BE49-F238E27FC236}">
                <a16:creationId xmlns:a16="http://schemas.microsoft.com/office/drawing/2014/main" xmlns="" id="{01583F42-8AE9-4C39-B83C-83A496E2CDFC}"/>
              </a:ext>
            </a:extLst>
          </p:cNvPr>
          <p:cNvSpPr/>
          <p:nvPr/>
        </p:nvSpPr>
        <p:spPr>
          <a:xfrm>
            <a:off x="389236" y="2809942"/>
            <a:ext cx="8902546" cy="1330258"/>
          </a:xfrm>
          <a:prstGeom prst="homePlat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Cambria" pitchFamily="18" charset="0"/>
              </a:rPr>
              <a:t>PRONUNCIAMIENTOS DE LA INBP Y EL CGBVP SOBRE EL PROYECTO DE LEY 1512/2021-CR</a:t>
            </a:r>
            <a:endParaRPr lang="es-PE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8CFDDD62-9B89-6C6D-BD6E-22DF2DC9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09873"/>
              </p:ext>
            </p:extLst>
          </p:nvPr>
        </p:nvGraphicFramePr>
        <p:xfrm>
          <a:off x="117928" y="200548"/>
          <a:ext cx="11673114" cy="65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922">
                  <a:extLst>
                    <a:ext uri="{9D8B030D-6E8A-4147-A177-3AD203B41FA5}">
                      <a16:colId xmlns:a16="http://schemas.microsoft.com/office/drawing/2014/main" xmlns="" val="1607828838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3085577746"/>
                    </a:ext>
                  </a:extLst>
                </a:gridCol>
                <a:gridCol w="2418442">
                  <a:extLst>
                    <a:ext uri="{9D8B030D-6E8A-4147-A177-3AD203B41FA5}">
                      <a16:colId xmlns:a16="http://schemas.microsoft.com/office/drawing/2014/main" xmlns="" val="1264384551"/>
                    </a:ext>
                  </a:extLst>
                </a:gridCol>
              </a:tblGrid>
              <a:tr h="1205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LEY 1512/2021-CR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206-2022-INBP del 23.05.2022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068-2022-INBP/OAJ)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CGBVP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308-2022 CGBVP del 15.06.2022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004-2022 DAJ/CGBVP)</a:t>
                      </a:r>
                    </a:p>
                    <a:p>
                      <a:pPr algn="ctr"/>
                      <a:endParaRPr lang="es-P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419-2022 CGBVO del 24.08.2022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006-2022-DAJ/CGBVP)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890284"/>
                  </a:ext>
                </a:extLst>
              </a:tr>
              <a:tr h="1130106"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2.- Obras por Impuesto para la implementación de las compañías.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Viable parcialmente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Numerales 3.8, 3.9 y 3.10)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numeral 3.10 se propone nuevo texto del artículo 2° del proyecto de ley.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Viable parcialmente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Numerales 3.6, 3.7, 3.8)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numeral 3.18se propone nuevo texto del artículo 2° del proyecto de ley.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304378"/>
                  </a:ext>
                </a:extLst>
              </a:tr>
              <a:tr h="778517"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3.- De la Adscripción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Poder Ejecutivo, promueve y realiza las acciones necesarias para la adscripción del Cuerpo General de Bomberos Voluntarios del Perú y la Intendencia Nacional de los Bomberos del Perú al Ministerio de Defensa de la República del Perú.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 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Numerales 3.4, 3.5, 3.6 y 3.12)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 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Numerales 3.2, 3.3, 3.4 y 3.10)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85638"/>
                  </a:ext>
                </a:extLst>
              </a:tr>
              <a:tr h="2443927"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4.- De la promoción de un programa de alimentación para los voluntarios en servicio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Promuévase la creación e implementación de un programa nacional de alimentación para los bomberos voluntarios que prestan servicio dentro de las compañías.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tal efecto, el Poder Ejecutivo, a través de los sectores correspondientes, deberá presentar ante la Comisión de Defensa Nacional, Orden Interno, Desarrollo Alternativo y Lucha contra las Drogas, en un plazo máximo de 90 días hábiles, un plan integral para el cumplimiento del presente artículo.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ser viable, requiere mayor desarrollo, para no irrogar gastos al Estado.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 3.14)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ser viable, requiere mayor desarrollo, para no irrogar gastos al Estado.</a:t>
                      </a:r>
                    </a:p>
                    <a:p>
                      <a:r>
                        <a:rPr lang="es-PE" sz="14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 3.12)</a:t>
                      </a:r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03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8CFDDD62-9B89-6C6D-BD6E-22DF2DC9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80644"/>
              </p:ext>
            </p:extLst>
          </p:nvPr>
        </p:nvGraphicFramePr>
        <p:xfrm>
          <a:off x="119743" y="68997"/>
          <a:ext cx="11671299" cy="678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107">
                  <a:extLst>
                    <a:ext uri="{9D8B030D-6E8A-4147-A177-3AD203B41FA5}">
                      <a16:colId xmlns:a16="http://schemas.microsoft.com/office/drawing/2014/main" xmlns="" val="1607828838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3085577746"/>
                    </a:ext>
                  </a:extLst>
                </a:gridCol>
                <a:gridCol w="2418442">
                  <a:extLst>
                    <a:ext uri="{9D8B030D-6E8A-4147-A177-3AD203B41FA5}">
                      <a16:colId xmlns:a16="http://schemas.microsoft.com/office/drawing/2014/main" xmlns="" val="1264384551"/>
                    </a:ext>
                  </a:extLst>
                </a:gridCol>
              </a:tblGrid>
              <a:tr h="1399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LEY 1512/2021-CR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206-2022-INBP del 23.05.2022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068-2022-INBP/OAJ)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CGBVP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308-2022 CGBVP del 15.06.2022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004-2022 DAJ/CGBVP)</a:t>
                      </a:r>
                    </a:p>
                    <a:p>
                      <a:pPr algn="ctr"/>
                      <a:endParaRPr lang="es-P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419-2022 CGBVO del 24.08.2022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006-2022-DAJ/CGBVP)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890284"/>
                  </a:ext>
                </a:extLst>
              </a:tr>
              <a:tr h="2584244"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 5.- De la promoción del Servicio Rural y Urbano Marginal de Salud (SERUMS) Equivalente en el Cuerpo General de Bomberos Voluntarios del Perú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Promuévase la participación de los profesionales en formación del Servicio Rural y Urbano Marginal de Salud (SERUMS) Equivalente, en el Cuerpo General de Bomberos Voluntarios del Perú a fin de contar con profesionales de la salud en los servicios brindados por el CGBVP; encargándosele al Ministerio de Salud (MINSA), el otorgamiento de puntaje adicional, por participación voluntaria, desde 2 veces por semana de manera ininterrumpida mientras dure el servicio, a los </a:t>
                      </a:r>
                      <a:r>
                        <a:rPr lang="es-E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serumistas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se acojan a esta medida.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</a:t>
                      </a:r>
                    </a:p>
                    <a:p>
                      <a:endParaRPr lang="es-E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ser viable, se requiere en forma previa opinión del MINSA, y que el CGBVP determine la cantidad de profesionales en salud que necesite. Y que la INBP cuantifique con la información que le brinde el CGBVP el monto a pagar por concepto de alimentos y movilidad.</a:t>
                      </a:r>
                    </a:p>
                    <a:p>
                      <a:endParaRPr lang="es-E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 3.16)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 viable</a:t>
                      </a:r>
                    </a:p>
                    <a:p>
                      <a:endParaRPr lang="es-E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(Sustento: Numeral 3.14)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304378"/>
                  </a:ext>
                </a:extLst>
              </a:tr>
              <a:tr h="2674203">
                <a:tc>
                  <a:txBody>
                    <a:bodyPr/>
                    <a:lstStyle/>
                    <a:p>
                      <a:r>
                        <a:rPr lang="es-ES" sz="1400" dirty="0"/>
                        <a:t>Artículo 6.- De la promoción a las donaciones al Cuerpo General de Bomberos Voluntarios del Perú</a:t>
                      </a:r>
                    </a:p>
                    <a:p>
                      <a:r>
                        <a:rPr lang="es-ES" sz="1400" dirty="0"/>
                        <a:t>Las donaciones nacionales e internacionales a favor del Cuerpo General de Bomberos Voluntarios del Perú gozan de exoneraciones tributarias, medidas paraarancelarias y otras medidas de defensa comercial que imposibiliten su inmediata disposición en favor del CGBVP; y encargase al Instituto Nacional de Defensa de la Competencia y la Propiedad Intelectual (INDECOPI) el estudio, informe y recomendación de eliminación de cualquier barrera burocrática que imposibilite o limite su aplicación.</a:t>
                      </a:r>
                    </a:p>
                    <a:p>
                      <a:r>
                        <a:rPr lang="es-ES" sz="1400" dirty="0"/>
                        <a:t>Las donaciones por parte de personas naturales y jurídicas, constituyen gastos deducibles en favor de los donantes para la determinación del impuesto a la renta de tercera categoría.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No es viable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/>
                        <a:t>(Sustento: Numeral 3.18 y 3.19)</a:t>
                      </a:r>
                    </a:p>
                    <a:p>
                      <a:endParaRPr lang="es-P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No es viable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/>
                        <a:t>(Sustento: Numeral 3.16 y 3.17)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8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3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8CFDDD62-9B89-6C6D-BD6E-22DF2DC9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79449"/>
              </p:ext>
            </p:extLst>
          </p:nvPr>
        </p:nvGraphicFramePr>
        <p:xfrm>
          <a:off x="117928" y="200548"/>
          <a:ext cx="11673114" cy="643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922">
                  <a:extLst>
                    <a:ext uri="{9D8B030D-6E8A-4147-A177-3AD203B41FA5}">
                      <a16:colId xmlns:a16="http://schemas.microsoft.com/office/drawing/2014/main" xmlns="" val="1607828838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3085577746"/>
                    </a:ext>
                  </a:extLst>
                </a:gridCol>
                <a:gridCol w="2418442">
                  <a:extLst>
                    <a:ext uri="{9D8B030D-6E8A-4147-A177-3AD203B41FA5}">
                      <a16:colId xmlns:a16="http://schemas.microsoft.com/office/drawing/2014/main" xmlns="" val="1264384551"/>
                    </a:ext>
                  </a:extLst>
                </a:gridCol>
              </a:tblGrid>
              <a:tr h="1423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LEY 1512/2021-CR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206-2022-INBP del 23.05.2022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068-2022-INBP/OAJ)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CGBVP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308-2022 CGBVP del 15.06.2022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004-2022 DAJ/CGBVP)</a:t>
                      </a:r>
                    </a:p>
                    <a:p>
                      <a:pPr algn="ctr"/>
                      <a:endParaRPr lang="es-P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419-2022 CGBVO del 24.08.2022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006-2022-DAJ/CGBVP)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890284"/>
                  </a:ext>
                </a:extLst>
              </a:tr>
              <a:tr h="2238789">
                <a:tc>
                  <a:txBody>
                    <a:bodyPr/>
                    <a:lstStyle/>
                    <a:p>
                      <a:r>
                        <a:rPr lang="es-ES" sz="1450" dirty="0"/>
                        <a:t>Artículo 7. — Del otorgamiento de beneficios a los miembros activos del Cuerpo General Bomberos Voluntarios del Perú</a:t>
                      </a:r>
                    </a:p>
                    <a:p>
                      <a:r>
                        <a:rPr lang="es-ES" sz="1450" dirty="0"/>
                        <a:t>Los miembros activos del Cuerpo General de Bomberos Voluntarios del Perú, sin importar su grado, serán bonificados con el 10%, sobre el puntaje final aprobatorio obtenido en el proceso de evaluación de los concursos públicos de mérito convocados por entidades públicas; de la misma manera contarán con el 50% de descuento en las tarifas de pago de los derechos de admisión, promoción, graduación, carpeta de bachiller, titulación, entre otros; en las instituciones de educación superior pública universitaria y no universitaria, tanto en estudios de pregrado como de postgrado.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Viable parcialmente</a:t>
                      </a:r>
                    </a:p>
                    <a:p>
                      <a:r>
                        <a:rPr lang="es-ES" sz="1450" dirty="0"/>
                        <a:t>En el numeral 3.27 se propone nuevo texto del artículo 7° del proyecto de ley.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3.21, 3.22, 3.23, 3.24, 3.25, 3.26 y 3.27)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Viable parcialmente</a:t>
                      </a:r>
                    </a:p>
                    <a:p>
                      <a:r>
                        <a:rPr lang="es-ES" sz="1450" dirty="0"/>
                        <a:t>En el numeral 3.25 se propone nuevo texto del artículo 7° del proyecto de ley.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3.191, 3.20, 3.21, 3.22, 3.23, 3.24 y 3.25)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304378"/>
                  </a:ext>
                </a:extLst>
              </a:tr>
              <a:tr h="2668755">
                <a:tc>
                  <a:txBody>
                    <a:bodyPr/>
                    <a:lstStyle/>
                    <a:p>
                      <a:r>
                        <a:rPr lang="es-ES" sz="1450" dirty="0"/>
                        <a:t>Artículo 8. — De la ampliación del Seguro Social de Salud</a:t>
                      </a:r>
                    </a:p>
                    <a:p>
                      <a:r>
                        <a:rPr lang="es-ES" sz="1450" dirty="0"/>
                        <a:t>Los miembros del Cuerpo General de Bomberos Voluntarios tienen derecho de recibir todas las prestaciones asistenciales del Seguro Social de Salud (ESSALUD) en los casos que sufran accidentes y/o enfermedades ocupacionales producidas a consecuencia de los actos de servicio, sin importar si se presentan u ocurren fuera del lugar de la emergencia, ya sea en la preparación o traslado del personal desde sus compañías o dónde se encuentren, o al retorno hacia sus compañías u hogares; de la misma manera el seguro cubre aquellas dolencias, males o enfermedades que aparezcan en periodos de tiempo posteriores a la atención de la emergencia, pero que son producto de las labores propias de un bombero voluntario.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3.29 y 3.30)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3.27 y 3.28)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8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7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8CFDDD62-9B89-6C6D-BD6E-22DF2DC9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88015"/>
              </p:ext>
            </p:extLst>
          </p:nvPr>
        </p:nvGraphicFramePr>
        <p:xfrm>
          <a:off x="117928" y="200548"/>
          <a:ext cx="11673114" cy="637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922">
                  <a:extLst>
                    <a:ext uri="{9D8B030D-6E8A-4147-A177-3AD203B41FA5}">
                      <a16:colId xmlns:a16="http://schemas.microsoft.com/office/drawing/2014/main" xmlns="" val="1607828838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3085577746"/>
                    </a:ext>
                  </a:extLst>
                </a:gridCol>
                <a:gridCol w="2418442">
                  <a:extLst>
                    <a:ext uri="{9D8B030D-6E8A-4147-A177-3AD203B41FA5}">
                      <a16:colId xmlns:a16="http://schemas.microsoft.com/office/drawing/2014/main" xmlns="" val="1264384551"/>
                    </a:ext>
                  </a:extLst>
                </a:gridCol>
              </a:tblGrid>
              <a:tr h="1423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LEY 1512/2021-CR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206-2022-INBP del 23.05.2022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068-2022-INBP/OAJ)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CGBVP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308-2022 CGBVP del 15.06.2022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004-2022 DAJ/CGBVP)</a:t>
                      </a:r>
                    </a:p>
                    <a:p>
                      <a:pPr algn="ctr"/>
                      <a:endParaRPr lang="es-P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419-2022 CGBVO del 24.08.2022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006-2022-DAJ/CGBVP)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890284"/>
                  </a:ext>
                </a:extLst>
              </a:tr>
              <a:tr h="4907544">
                <a:tc>
                  <a:txBody>
                    <a:bodyPr/>
                    <a:lstStyle/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"Artículo 9.- Beneficios</a:t>
                      </a:r>
                    </a:p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Bomberos Activos del CGBVP tienen de los siguientes beneficios: (...)</a:t>
                      </a:r>
                    </a:p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Los Bomberos del CGBVP que no se encuentren asegurados bajo las modalidades establecidas en la Ley N.? 26790, tienen derecho a recibir las prestaciones asistenciales de salud a cargo al Seguro Social de Salud — ESSALUD sin costo alguno, así como la hospitalización, en los casos de accidentes y enfermedades ocupacionales producidos a consecuencia de los actos de servicio, sin importar en qué momento se presenten o si ocurren fuera del lugar de emergencia. Las prestaciones se proporcionan hasta la total recuperación y/o rehabilitación del accidentado. (...)</a:t>
                      </a:r>
                    </a:p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h) Bonificación del 10%, sobre el puntaje final aprobatorio obtenido en el proceso de evaluación de los concursos públicos de mérito convocados por entidades públicas, siempre que cumplan con los requisitos para el cargo y alcancen un puntaje mínimo aprobatorio.</a:t>
                      </a:r>
                    </a:p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bases de los concursos consignan la aplicación de este beneficio balo sanción de nulidad.</a:t>
                      </a:r>
                    </a:p>
                    <a:p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i)Descuento del 50% en las tarifas de pago de los derechos de admisión, promoción, graduación, carpeta de bachiller, titulación, entre otros; en las instituciones de educación superior pública universitaria V no universitaria, tanto en estudios de pregrado como de </a:t>
                      </a:r>
                      <a:r>
                        <a:rPr lang="es-PE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postqrado</a:t>
                      </a:r>
                      <a:r>
                        <a:rPr lang="es-PE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siempre que cumplan con los requisitos mínimos de admisión exigidos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 modificar el literal h) e i) del artículo 9° </a:t>
                      </a:r>
                    </a:p>
                    <a:p>
                      <a:r>
                        <a:rPr lang="es-ES" sz="1450" dirty="0"/>
                        <a:t> En el numeral 3.34 se propone incluir el literal k) del artículo 9° del Decreto Legislativo </a:t>
                      </a:r>
                      <a:r>
                        <a:rPr lang="es-ES" sz="1450" dirty="0" err="1"/>
                        <a:t>N°</a:t>
                      </a:r>
                      <a:r>
                        <a:rPr lang="es-ES" sz="1450" dirty="0"/>
                        <a:t> 1260.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En el numeral 3.35 propone incluir el literal i) del artículo 9° del Decreto Legislativo </a:t>
                      </a:r>
                      <a:r>
                        <a:rPr lang="es-ES" sz="1450" dirty="0" err="1"/>
                        <a:t>N°</a:t>
                      </a:r>
                      <a:r>
                        <a:rPr lang="es-ES" sz="1450" dirty="0"/>
                        <a:t> 1260.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3.33 y 3.34)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30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8CFDDD62-9B89-6C6D-BD6E-22DF2DC9B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73955"/>
              </p:ext>
            </p:extLst>
          </p:nvPr>
        </p:nvGraphicFramePr>
        <p:xfrm>
          <a:off x="117928" y="200548"/>
          <a:ext cx="11673114" cy="654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922">
                  <a:extLst>
                    <a:ext uri="{9D8B030D-6E8A-4147-A177-3AD203B41FA5}">
                      <a16:colId xmlns:a16="http://schemas.microsoft.com/office/drawing/2014/main" xmlns="" val="1607828838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3085577746"/>
                    </a:ext>
                  </a:extLst>
                </a:gridCol>
                <a:gridCol w="2418442">
                  <a:extLst>
                    <a:ext uri="{9D8B030D-6E8A-4147-A177-3AD203B41FA5}">
                      <a16:colId xmlns:a16="http://schemas.microsoft.com/office/drawing/2014/main" xmlns="" val="1264384551"/>
                    </a:ext>
                  </a:extLst>
                </a:gridCol>
              </a:tblGrid>
              <a:tr h="1394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LEY 1512/2021-CR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206-2022-INBP del 23.05.2022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068-2022-INBP/OAJ)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CGBVP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308-2022 CGBVP del 15.06.2022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004-2022 DAJ/CGBVP)</a:t>
                      </a:r>
                    </a:p>
                    <a:p>
                      <a:pPr algn="ctr"/>
                      <a:endParaRPr lang="es-P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419-2022 CGBVO del 24.08.2022 </a:t>
                      </a:r>
                    </a:p>
                    <a:p>
                      <a:pPr algn="ctr"/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</a:t>
                      </a:r>
                      <a:r>
                        <a:rPr lang="es-PE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PE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006-2022-DAJ/CGBVP)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890284"/>
                  </a:ext>
                </a:extLst>
              </a:tr>
              <a:tr h="3669103">
                <a:tc>
                  <a:txBody>
                    <a:bodyPr/>
                    <a:lstStyle/>
                    <a:p>
                      <a:r>
                        <a:rPr lang="es-ES" sz="1450" dirty="0"/>
                        <a:t>DISPOSICIONES COMPLEMENTARIAS MODIFICATORIAS</a:t>
                      </a:r>
                    </a:p>
                    <a:p>
                      <a:r>
                        <a:rPr lang="es-ES" sz="1450" dirty="0"/>
                        <a:t>PRIMERA. — En atención al cumplimiento del artículo 6 de la presente ley, modificase el inciso</a:t>
                      </a:r>
                    </a:p>
                    <a:p>
                      <a:r>
                        <a:rPr lang="es-ES" sz="1450" dirty="0"/>
                        <a:t>c) del artículo 28 del Decreto Legislativo 1260, que fortalece el Cuerpo General de Bomberos Voluntarios del Perú como parte del Sistema Nacional de Seguridad Ciudadana y regula la Intendencia Nacional de Bomberos del Perú.</a:t>
                      </a:r>
                    </a:p>
                    <a:p>
                      <a:r>
                        <a:rPr lang="es-ES" sz="1450" dirty="0"/>
                        <a:t>"Artículo 28.- Régimen económico y financiero</a:t>
                      </a:r>
                    </a:p>
                    <a:p>
                      <a:r>
                        <a:rPr lang="es-ES" sz="1450" dirty="0"/>
                        <a:t>Son recursos de la entidad: (...)</a:t>
                      </a:r>
                    </a:p>
                    <a:p>
                      <a:r>
                        <a:rPr lang="es-ES" sz="1450" dirty="0"/>
                        <a:t>c) Las donaciones, legados y otras contribuciones de personas naturales o jurídicas, nacionales o extranjeras, gobiernos u organismos internacionales, a favor del servicio público de Bomberos; en todos los casos referidos los recursos deben ser asignados a la Comandancia Departamental o a la Compañía de Bomberos para la que hayan sido destinados expresamente, de ser el caso. Tales liberalidades se encuentran exentas o exoneradas del pago de impuestos y tributos ante la Superintendencia Nacional de Aduanas V de Administración Tributaria V constituyen gastos deducibles para la determinación de la renta imponible de tercera categoría. "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 modificar el literal c) del artículo 28° 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3.31)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 modificar el literal c) del artículo 28° 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3.31)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304378"/>
                  </a:ext>
                </a:extLst>
              </a:tr>
              <a:tr h="1234135">
                <a:tc>
                  <a:txBody>
                    <a:bodyPr/>
                    <a:lstStyle/>
                    <a:p>
                      <a:r>
                        <a:rPr lang="es-ES" sz="1450" dirty="0"/>
                        <a:t>SEGUNDA. — En atención al cumplimiento de los artículos 4, 7 y 8 de la presente ley, añádase los incisos h) e i) y modificase el inciso e) del artículo 9 del Decreto Legislativo 1260, que fortalece el Cuerpo General de Bomberos Voluntarios del Perú como parte del Sistema Nacional de Seguridad Ciudadana y regula la Intendencia Nacional de Bomberos del Perú.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50" dirty="0"/>
                        <a:t>No es viable modificar el literal e) del artículo 9° </a:t>
                      </a:r>
                    </a:p>
                    <a:p>
                      <a:endParaRPr lang="es-ES" sz="1450" dirty="0"/>
                    </a:p>
                    <a:p>
                      <a:r>
                        <a:rPr lang="es-ES" sz="1450" dirty="0"/>
                        <a:t>(Sustento: Numeral 3.32)</a:t>
                      </a:r>
                    </a:p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45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8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69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Pentágono">
            <a:extLst>
              <a:ext uri="{FF2B5EF4-FFF2-40B4-BE49-F238E27FC236}">
                <a16:creationId xmlns:a16="http://schemas.microsoft.com/office/drawing/2014/main" xmlns="" id="{01583F42-8AE9-4C39-B83C-83A496E2CDFC}"/>
              </a:ext>
            </a:extLst>
          </p:cNvPr>
          <p:cNvSpPr/>
          <p:nvPr/>
        </p:nvSpPr>
        <p:spPr>
          <a:xfrm>
            <a:off x="389236" y="2809942"/>
            <a:ext cx="8902546" cy="1330258"/>
          </a:xfrm>
          <a:prstGeom prst="homePlat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Cambria" pitchFamily="18" charset="0"/>
              </a:rPr>
              <a:t>PRESUPUESTO INSTITUCIONAL INBP</a:t>
            </a:r>
            <a:endParaRPr lang="es-PE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áfico 6">
            <a:extLst>
              <a:ext uri="{FF2B5EF4-FFF2-40B4-BE49-F238E27FC236}">
                <a16:creationId xmlns:a16="http://schemas.microsoft.com/office/drawing/2014/main" xmlns="" id="{BDE11962-375E-4B1F-96A7-B38EEB22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92" y="5017931"/>
            <a:ext cx="2855216" cy="10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7A2297FE-79E0-443F-9305-148B2FD1C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9" b="97287" l="7179" r="96410">
                        <a14:foregroundMark x1="51795" y1="50388" x2="51795" y2="50388"/>
                        <a14:foregroundMark x1="49744" y1="59302" x2="49744" y2="59302"/>
                        <a14:foregroundMark x1="46154" y1="58527" x2="46154" y2="58527"/>
                        <a14:foregroundMark x1="40000" y1="51938" x2="40000" y2="51938"/>
                        <a14:foregroundMark x1="33333" y1="52713" x2="33333" y2="52713"/>
                        <a14:foregroundMark x1="36410" y1="66279" x2="36410" y2="66279"/>
                        <a14:foregroundMark x1="59487" y1="77907" x2="59487" y2="77907"/>
                        <a14:foregroundMark x1="48205" y1="79070" x2="48205" y2="79070"/>
                        <a14:foregroundMark x1="39487" y1="79070" x2="39487" y2="79070"/>
                        <a14:foregroundMark x1="53333" y1="79457" x2="53333" y2="79457"/>
                        <a14:foregroundMark x1="41538" y1="79845" x2="41538" y2="79845"/>
                        <a14:foregroundMark x1="37949" y1="79070" x2="37949" y2="7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4883583"/>
            <a:ext cx="1302544" cy="17233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036539E-B969-4FEC-9D92-CE6A2B3690F6}"/>
              </a:ext>
            </a:extLst>
          </p:cNvPr>
          <p:cNvSpPr txBox="1"/>
          <p:nvPr/>
        </p:nvSpPr>
        <p:spPr>
          <a:xfrm>
            <a:off x="414359" y="997390"/>
            <a:ext cx="1136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DECRETO LEGISLATIVO QUE FORTALECE EL CUERPO GENERAL DE BOMBEROS VOLUNTARIOS DEL PERÚ COMO PARTE DE SISTEMA NACIONAL  DE SEGURIDAD CIUDADANA Y REGULA LA INTENDENCIA NACIONAL DE BOMBEROS DEL PERÚ</a:t>
            </a:r>
          </a:p>
          <a:p>
            <a:pPr algn="ctr"/>
            <a:r>
              <a:rPr lang="es-PE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PROMULGADO EL 08 DE DICIEMBRE DEL 2016</a:t>
            </a:r>
          </a:p>
          <a:p>
            <a:pPr algn="ctr"/>
            <a:endParaRPr lang="es-ES" sz="160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5E7157FE-7349-44A8-8E57-77B419A77151}"/>
              </a:ext>
            </a:extLst>
          </p:cNvPr>
          <p:cNvSpPr txBox="1"/>
          <p:nvPr/>
        </p:nvSpPr>
        <p:spPr>
          <a:xfrm>
            <a:off x="0" y="251051"/>
            <a:ext cx="5464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DECRETO LEGISLATIVO </a:t>
            </a:r>
            <a:r>
              <a:rPr lang="es-ES" sz="2400" b="1" dirty="0" err="1">
                <a:solidFill>
                  <a:schemeClr val="bg1"/>
                </a:solidFill>
              </a:rPr>
              <a:t>N°</a:t>
            </a:r>
            <a:r>
              <a:rPr lang="es-ES" sz="2400" b="1" dirty="0">
                <a:solidFill>
                  <a:schemeClr val="bg1"/>
                </a:solidFill>
              </a:rPr>
              <a:t> 1260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5393B8DB-C01A-43F4-B584-57F81EF00BE3}"/>
              </a:ext>
            </a:extLst>
          </p:cNvPr>
          <p:cNvSpPr txBox="1"/>
          <p:nvPr/>
        </p:nvSpPr>
        <p:spPr>
          <a:xfrm>
            <a:off x="414359" y="2272843"/>
            <a:ext cx="532921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altLang="es-PE" sz="2000" b="1" i="1" dirty="0">
                <a:cs typeface="Arial" panose="020B0604020202020204" pitchFamily="34" charset="0"/>
              </a:rPr>
              <a:t>El Cuerpo General de Bomberos Voluntarios del Perú, está conformado por los </a:t>
            </a:r>
            <a:r>
              <a:rPr lang="es-PE" altLang="es-PE" sz="2000" b="1" i="1" dirty="0">
                <a:cs typeface="Times New Roman" panose="02020603050405020304" pitchFamily="18" charset="0"/>
              </a:rPr>
              <a:t>bomberos voluntarios en actividad, los bomberos asimilados y los bomberos en situación de retiro, que prestan el </a:t>
            </a:r>
            <a:r>
              <a:rPr lang="es-ES" altLang="es-PE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“Servicio público de atención de emergencias en incendios, rescate, incidentes con materiales peligrosos, entre otros.”</a:t>
            </a:r>
            <a:endParaRPr lang="es-PE" altLang="es-PE" sz="2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EE522A32-F7DE-46B7-A153-9535DB2E1A29}"/>
              </a:ext>
            </a:extLst>
          </p:cNvPr>
          <p:cNvSpPr txBox="1"/>
          <p:nvPr/>
        </p:nvSpPr>
        <p:spPr>
          <a:xfrm>
            <a:off x="6096000" y="2268997"/>
            <a:ext cx="52324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/>
            <a:r>
              <a:rPr lang="es-PE" altLang="es-PE" sz="2000" b="1" i="1" dirty="0">
                <a:cs typeface="Arial" panose="020B0604020202020204" pitchFamily="34" charset="0"/>
              </a:rPr>
              <a:t> Intendencia Nacional de Bomberos del Perú ejerce </a:t>
            </a:r>
            <a:r>
              <a:rPr lang="es-PE" altLang="es-PE" sz="2000" b="1" i="1" dirty="0">
                <a:cs typeface="Times New Roman" panose="02020603050405020304" pitchFamily="18" charset="0"/>
              </a:rPr>
              <a:t>entre sus funciones: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s-PE" altLang="es-PE" sz="2000" b="1" i="1" dirty="0">
                <a:cs typeface="Arial" panose="020B0604020202020204" pitchFamily="34" charset="0"/>
              </a:rPr>
              <a:t>Proporcionar, conforme al presupuesto institucional, </a:t>
            </a:r>
            <a:r>
              <a:rPr lang="es-PE" altLang="es-PE" sz="200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los bienes y servicios necesarios que requiera el CGBVP para el cumplimiento de sus funciones</a:t>
            </a:r>
            <a:r>
              <a:rPr lang="es-PE" altLang="es-PE" sz="2000" b="1" i="1" dirty="0">
                <a:cs typeface="Arial" panose="020B0604020202020204" pitchFamily="34" charset="0"/>
              </a:rPr>
              <a:t> establecidas en el presente decreto legislativo. </a:t>
            </a:r>
          </a:p>
        </p:txBody>
      </p:sp>
    </p:spTree>
    <p:extLst>
      <p:ext uri="{BB962C8B-B14F-4D97-AF65-F5344CB8AC3E}">
        <p14:creationId xmlns:p14="http://schemas.microsoft.com/office/powerpoint/2010/main" val="2845271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49960</TotalTime>
  <Words>2070</Words>
  <Application>Microsoft Office PowerPoint</Application>
  <PresentationFormat>Panorámica</PresentationFormat>
  <Paragraphs>175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 Light</vt:lpstr>
      <vt:lpstr>Cambria</vt:lpstr>
      <vt:lpstr>Calibri</vt:lpstr>
      <vt:lpstr>Sansation</vt:lpstr>
      <vt:lpstr>Wingdings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Wendy Gironda Lenci</dc:creator>
  <cp:lastModifiedBy>Roberto Miranda Chuman</cp:lastModifiedBy>
  <cp:revision>1772</cp:revision>
  <cp:lastPrinted>2021-10-06T17:14:46Z</cp:lastPrinted>
  <dcterms:created xsi:type="dcterms:W3CDTF">2019-08-27T21:51:52Z</dcterms:created>
  <dcterms:modified xsi:type="dcterms:W3CDTF">2023-01-11T17:02:22Z</dcterms:modified>
</cp:coreProperties>
</file>