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SemiBold" panose="020B0604020202020204" charset="0"/>
      <p:regular r:id="rId20"/>
      <p:bold r:id="rId21"/>
      <p:italic r:id="rId22"/>
      <p:boldItalic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Open Sans ExtraBold" panose="020B0604020202020204" charset="0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hgv83YsBBksKhbHi0R/bMEuOsj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2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2263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51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92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423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83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67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0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02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436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576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52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988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62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5" Type="http://schemas.openxmlformats.org/officeDocument/2006/relationships/image" Target="../media/image1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50000"/>
          </a:blip>
          <a:srcRect l="11798" r="21793"/>
          <a:stretch/>
        </p:blipFill>
        <p:spPr>
          <a:xfrm>
            <a:off x="0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1878352" y="4219215"/>
            <a:ext cx="14666310" cy="3779929"/>
          </a:xfrm>
          <a:custGeom>
            <a:avLst/>
            <a:gdLst/>
            <a:ahLst/>
            <a:cxnLst/>
            <a:rect l="l" t="t" r="r" b="b"/>
            <a:pathLst>
              <a:path w="5859507" h="1510163" extrusionOk="0">
                <a:moveTo>
                  <a:pt x="5735047" y="1510163"/>
                </a:moveTo>
                <a:lnTo>
                  <a:pt x="124460" y="1510163"/>
                </a:lnTo>
                <a:cubicBezTo>
                  <a:pt x="55880" y="1510163"/>
                  <a:pt x="0" y="1454283"/>
                  <a:pt x="0" y="13857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735047" y="0"/>
                </a:lnTo>
                <a:cubicBezTo>
                  <a:pt x="5803627" y="0"/>
                  <a:pt x="5859507" y="55880"/>
                  <a:pt x="5859507" y="124460"/>
                </a:cubicBezTo>
                <a:lnTo>
                  <a:pt x="5859507" y="1385703"/>
                </a:lnTo>
                <a:cubicBezTo>
                  <a:pt x="5859507" y="1454283"/>
                  <a:pt x="5803627" y="1510163"/>
                  <a:pt x="5735047" y="1510163"/>
                </a:cubicBezTo>
                <a:close/>
              </a:path>
            </a:pathLst>
          </a:custGeom>
          <a:solidFill>
            <a:srgbClr val="FFFFFF">
              <a:alpha val="3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700" y="1430218"/>
            <a:ext cx="849652" cy="71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45244" y="8416208"/>
            <a:ext cx="1142756" cy="13316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636348" y="4319098"/>
            <a:ext cx="16508896" cy="426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+mj-lt"/>
                <a:ea typeface="Open Sans ExtraBold"/>
                <a:cs typeface="Open Sans ExtraBold"/>
                <a:sym typeface="Open Sans ExtraBold"/>
              </a:rPr>
              <a:t>PROYECTO DE LEY 1512/2021-CR: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+mj-lt"/>
                <a:ea typeface="Open Sans ExtraBold"/>
                <a:cs typeface="Open Sans ExtraBold"/>
                <a:sym typeface="Open Sans ExtraBold"/>
              </a:rPr>
              <a:t>LEY QUE FORTALECE EL CUERPO GENERAL DE BOMBEROS </a:t>
            </a:r>
            <a:r>
              <a:rPr lang="en-US" sz="4800" b="1" i="0" u="none" strike="noStrike" cap="none" dirty="0" err="1">
                <a:solidFill>
                  <a:srgbClr val="000000"/>
                </a:solidFill>
                <a:latin typeface="+mj-lt"/>
                <a:ea typeface="Open Sans ExtraBold"/>
                <a:cs typeface="Open Sans ExtraBold"/>
                <a:sym typeface="Open Sans ExtraBold"/>
              </a:rPr>
              <a:t>VOLUNTARIOS</a:t>
            </a:r>
            <a:r>
              <a:rPr lang="en-US" sz="4800" b="1" i="0" u="none" strike="noStrike" cap="none" dirty="0">
                <a:solidFill>
                  <a:srgbClr val="000000"/>
                </a:solidFill>
                <a:latin typeface="+mj-lt"/>
                <a:ea typeface="Open Sans ExtraBold"/>
                <a:cs typeface="Open Sans ExtraBold"/>
                <a:sym typeface="Open Sans ExtraBold"/>
              </a:rPr>
              <a:t> DEL PERÚ</a:t>
            </a:r>
            <a:endParaRPr sz="4800" dirty="0">
              <a:latin typeface="+mj-lt"/>
            </a:endParaRPr>
          </a:p>
          <a:p>
            <a:pPr marL="0" marR="0" lvl="0" indent="0" algn="ctr" rtl="0">
              <a:lnSpc>
                <a:spcPct val="12193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200" b="1" i="0" u="none" strike="noStrike" cap="none" dirty="0">
              <a:solidFill>
                <a:srgbClr val="0000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>
            <a:off x="3345522" y="0"/>
            <a:ext cx="6929011" cy="10287000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"/>
          <p:cNvSpPr/>
          <p:nvPr/>
        </p:nvSpPr>
        <p:spPr>
          <a:xfrm>
            <a:off x="1028700" y="1028700"/>
            <a:ext cx="8229600" cy="8231246"/>
          </a:xfrm>
          <a:custGeom>
            <a:avLst/>
            <a:gdLst/>
            <a:ahLst/>
            <a:cxnLst/>
            <a:rect l="l" t="t" r="r" b="b"/>
            <a:pathLst>
              <a:path w="6350000" h="6351270" extrusionOk="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8904" r="-3890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18995" y="803054"/>
            <a:ext cx="849652" cy="710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0"/>
          <p:cNvCxnSpPr>
            <a:cxnSpLocks/>
          </p:cNvCxnSpPr>
          <p:nvPr/>
        </p:nvCxnSpPr>
        <p:spPr>
          <a:xfrm>
            <a:off x="11477048" y="4425933"/>
            <a:ext cx="4495135" cy="0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10"/>
          <p:cNvSpPr/>
          <p:nvPr/>
        </p:nvSpPr>
        <p:spPr>
          <a:xfrm>
            <a:off x="8012404" y="6349524"/>
            <a:ext cx="2263175" cy="3951242"/>
          </a:xfrm>
          <a:custGeom>
            <a:avLst/>
            <a:gdLst/>
            <a:ahLst/>
            <a:cxnLst/>
            <a:rect l="l" t="t" r="r" b="b"/>
            <a:pathLst>
              <a:path w="1913890" h="3341431" extrusionOk="0">
                <a:moveTo>
                  <a:pt x="1789430" y="3341431"/>
                </a:moveTo>
                <a:lnTo>
                  <a:pt x="124460" y="3341431"/>
                </a:lnTo>
                <a:cubicBezTo>
                  <a:pt x="55880" y="3341431"/>
                  <a:pt x="0" y="3285551"/>
                  <a:pt x="0" y="32169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89430" y="0"/>
                </a:lnTo>
                <a:cubicBezTo>
                  <a:pt x="1858010" y="0"/>
                  <a:pt x="1913890" y="55880"/>
                  <a:pt x="1913890" y="124460"/>
                </a:cubicBezTo>
                <a:lnTo>
                  <a:pt x="1913890" y="3216971"/>
                </a:lnTo>
                <a:cubicBezTo>
                  <a:pt x="1913890" y="3285551"/>
                  <a:pt x="1858010" y="3341431"/>
                  <a:pt x="1789430" y="3341431"/>
                </a:cubicBezTo>
                <a:close/>
              </a:path>
            </a:pathLst>
          </a:cu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12624" y="8717100"/>
            <a:ext cx="329998" cy="33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4144" y="0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700000">
            <a:off x="15804513" y="7905927"/>
            <a:ext cx="2057398" cy="205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"/>
          <p:cNvSpPr txBox="1"/>
          <p:nvPr/>
        </p:nvSpPr>
        <p:spPr>
          <a:xfrm>
            <a:off x="11476919" y="1861169"/>
            <a:ext cx="5048100" cy="21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Beneficios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para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bomberos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voluntarios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dirty="0"/>
          </a:p>
        </p:txBody>
      </p:sp>
      <p:sp>
        <p:nvSpPr>
          <p:cNvPr id="226" name="Google Shape;226;p10"/>
          <p:cNvSpPr txBox="1"/>
          <p:nvPr/>
        </p:nvSpPr>
        <p:spPr>
          <a:xfrm>
            <a:off x="11476906" y="4828699"/>
            <a:ext cx="5782394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Porcentaje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adicional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proceso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evaluación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concursos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entidades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públicas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puestos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trabajo</a:t>
            </a:r>
            <a:endParaRPr b="1" dirty="0"/>
          </a:p>
        </p:txBody>
      </p:sp>
      <p:sp>
        <p:nvSpPr>
          <p:cNvPr id="227" name="Google Shape;227;p10"/>
          <p:cNvSpPr txBox="1"/>
          <p:nvPr/>
        </p:nvSpPr>
        <p:spPr>
          <a:xfrm>
            <a:off x="13411273" y="600903"/>
            <a:ext cx="3422841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Propuestas</a:t>
            </a:r>
            <a:r>
              <a:rPr lang="en-US" sz="2799" b="0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b="0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normativas</a:t>
            </a:r>
            <a:endParaRPr dirty="0"/>
          </a:p>
        </p:txBody>
      </p:sp>
      <p:sp>
        <p:nvSpPr>
          <p:cNvPr id="228" name="Google Shape;228;p10"/>
          <p:cNvSpPr txBox="1"/>
          <p:nvPr/>
        </p:nvSpPr>
        <p:spPr>
          <a:xfrm>
            <a:off x="11476906" y="6776904"/>
            <a:ext cx="5782394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Descuento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tarifas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instituciones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educación</a:t>
            </a:r>
            <a:r>
              <a:rPr lang="en-US" sz="25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superior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/>
          <p:nvPr/>
        </p:nvSpPr>
        <p:spPr>
          <a:xfrm>
            <a:off x="11332203" y="27257"/>
            <a:ext cx="2334898" cy="10259743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11937677" y="0"/>
            <a:ext cx="6350323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668" y="767407"/>
            <a:ext cx="849652" cy="71061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1"/>
          <p:cNvSpPr txBox="1"/>
          <p:nvPr/>
        </p:nvSpPr>
        <p:spPr>
          <a:xfrm>
            <a:off x="13155975" y="1028700"/>
            <a:ext cx="5269995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rgbClr val="50260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7" name="Google Shape;237;p11"/>
          <p:cNvSpPr txBox="1"/>
          <p:nvPr/>
        </p:nvSpPr>
        <p:spPr>
          <a:xfrm>
            <a:off x="864192" y="505830"/>
            <a:ext cx="97706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presente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iniciativa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legislativa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enmarca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dentro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objetivos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Acuerdo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Nacional y la Agenda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Legislativa</a:t>
            </a:r>
            <a:endParaRPr sz="3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1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6339" b="12281"/>
          <a:stretch/>
        </p:blipFill>
        <p:spPr>
          <a:xfrm>
            <a:off x="4334638" y="2698600"/>
            <a:ext cx="10503579" cy="7082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1981387" y="2163342"/>
            <a:ext cx="6939085" cy="5960317"/>
          </a:xfrm>
          <a:custGeom>
            <a:avLst/>
            <a:gdLst/>
            <a:ahLst/>
            <a:cxnLst/>
            <a:rect l="l" t="t" r="r" b="b"/>
            <a:pathLst>
              <a:path w="5372576" h="4614767" extrusionOk="0">
                <a:moveTo>
                  <a:pt x="5248116" y="4614767"/>
                </a:moveTo>
                <a:lnTo>
                  <a:pt x="124460" y="4614767"/>
                </a:lnTo>
                <a:cubicBezTo>
                  <a:pt x="55880" y="4614767"/>
                  <a:pt x="0" y="4558886"/>
                  <a:pt x="0" y="449030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248116" y="0"/>
                </a:lnTo>
                <a:cubicBezTo>
                  <a:pt x="5316696" y="0"/>
                  <a:pt x="5372576" y="55880"/>
                  <a:pt x="5372576" y="124460"/>
                </a:cubicBezTo>
                <a:lnTo>
                  <a:pt x="5372576" y="4490307"/>
                </a:lnTo>
                <a:cubicBezTo>
                  <a:pt x="5372576" y="4558887"/>
                  <a:pt x="5316696" y="4614767"/>
                  <a:pt x="5248116" y="4614767"/>
                </a:cubicBezTo>
                <a:close/>
              </a:path>
            </a:pathLst>
          </a:cu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9367528" y="2163342"/>
            <a:ext cx="6939085" cy="5960317"/>
          </a:xfrm>
          <a:custGeom>
            <a:avLst/>
            <a:gdLst/>
            <a:ahLst/>
            <a:cxnLst/>
            <a:rect l="l" t="t" r="r" b="b"/>
            <a:pathLst>
              <a:path w="5372576" h="4614767" extrusionOk="0">
                <a:moveTo>
                  <a:pt x="5248116" y="4614767"/>
                </a:moveTo>
                <a:lnTo>
                  <a:pt x="124460" y="4614767"/>
                </a:lnTo>
                <a:cubicBezTo>
                  <a:pt x="55880" y="4614767"/>
                  <a:pt x="0" y="4558886"/>
                  <a:pt x="0" y="449030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248116" y="0"/>
                </a:lnTo>
                <a:cubicBezTo>
                  <a:pt x="5316696" y="0"/>
                  <a:pt x="5372576" y="55880"/>
                  <a:pt x="5372576" y="124460"/>
                </a:cubicBezTo>
                <a:lnTo>
                  <a:pt x="5372576" y="4490307"/>
                </a:lnTo>
                <a:cubicBezTo>
                  <a:pt x="5372576" y="4558887"/>
                  <a:pt x="5316696" y="4614767"/>
                  <a:pt x="5248116" y="4614767"/>
                </a:cubicBezTo>
                <a:close/>
              </a:path>
            </a:pathLst>
          </a:cu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"/>
          <p:cNvSpPr txBox="1"/>
          <p:nvPr/>
        </p:nvSpPr>
        <p:spPr>
          <a:xfrm>
            <a:off x="10171065" y="5572988"/>
            <a:ext cx="5332010" cy="509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74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ESTADO </a:t>
            </a:r>
            <a:r>
              <a:rPr lang="en-US" sz="5574" b="0" i="0" u="none" strike="noStrike" cap="none" dirty="0" err="1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PERUANO</a:t>
            </a:r>
            <a:endParaRPr dirty="0"/>
          </a:p>
          <a:p>
            <a:pPr marL="0" marR="0" lvl="0" indent="0" algn="ctr" rtl="0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74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74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74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74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4077141" y="2163342"/>
            <a:ext cx="2747576" cy="2747565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1728" r="-3812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2"/>
          <p:cNvSpPr/>
          <p:nvPr/>
        </p:nvSpPr>
        <p:spPr>
          <a:xfrm>
            <a:off x="11463282" y="2395935"/>
            <a:ext cx="2747576" cy="2747565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5045" r="-2504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"/>
          <p:cNvSpPr txBox="1"/>
          <p:nvPr/>
        </p:nvSpPr>
        <p:spPr>
          <a:xfrm>
            <a:off x="1981387" y="5143500"/>
            <a:ext cx="684876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CUERPO GENERAL DE BOMBEROS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VOLUNTARIOS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DEL PERÚ</a:t>
            </a:r>
            <a:endParaRPr sz="4000" dirty="0"/>
          </a:p>
        </p:txBody>
      </p:sp>
      <p:sp>
        <p:nvSpPr>
          <p:cNvPr id="250" name="Google Shape;250;p12"/>
          <p:cNvSpPr txBox="1"/>
          <p:nvPr/>
        </p:nvSpPr>
        <p:spPr>
          <a:xfrm>
            <a:off x="3236338" y="630807"/>
            <a:ext cx="12386621" cy="86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0" i="0" u="none" strike="noStrike" cap="none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ACTORES INVOLUCRADOS</a:t>
            </a:r>
            <a:endParaRPr/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0B7327-6161-7B5A-E6C4-E336D5434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422363">
            <a:off x="1018309" y="2854988"/>
            <a:ext cx="7772400" cy="1470025"/>
          </a:xfrm>
        </p:spPr>
        <p:txBody>
          <a:bodyPr>
            <a:normAutofit/>
          </a:bodyPr>
          <a:lstStyle/>
          <a:p>
            <a:r>
              <a:rPr lang="es-MX" sz="8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GRACIAS!!</a:t>
            </a:r>
            <a:endParaRPr lang="es-PE" sz="89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Google Shape;234;p11">
            <a:extLst>
              <a:ext uri="{FF2B5EF4-FFF2-40B4-BE49-F238E27FC236}">
                <a16:creationId xmlns:a16="http://schemas.microsoft.com/office/drawing/2014/main" xmlns="" id="{3DC90ABC-0A03-A13B-A194-6F7943729073}"/>
              </a:ext>
            </a:extLst>
          </p:cNvPr>
          <p:cNvSpPr/>
          <p:nvPr/>
        </p:nvSpPr>
        <p:spPr>
          <a:xfrm>
            <a:off x="11937677" y="0"/>
            <a:ext cx="6350323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FA95F31-0FAC-0672-778C-D6A701BE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962" y="1044224"/>
            <a:ext cx="8532229" cy="38395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EEE6C31-4294-FD5F-AD6E-599FA274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90" y="5665612"/>
            <a:ext cx="8532229" cy="38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12531330" y="0"/>
            <a:ext cx="4727970" cy="10287000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l="31515" t="3200" b="3199"/>
          <a:stretch/>
        </p:blipFill>
        <p:spPr>
          <a:xfrm>
            <a:off x="408555" y="5935601"/>
            <a:ext cx="4033158" cy="31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461" b="15536"/>
          <a:stretch/>
        </p:blipFill>
        <p:spPr>
          <a:xfrm>
            <a:off x="1215492" y="1759120"/>
            <a:ext cx="5967902" cy="31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874" y="673391"/>
            <a:ext cx="849652" cy="7106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694462" y="646750"/>
            <a:ext cx="8132518" cy="65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Problemática</a:t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17259300" y="15623"/>
            <a:ext cx="1028700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" name="Google Shape;101;p2"/>
          <p:cNvCxnSpPr/>
          <p:nvPr/>
        </p:nvCxnSpPr>
        <p:spPr>
          <a:xfrm>
            <a:off x="1410370" y="1397487"/>
            <a:ext cx="5223230" cy="0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2"/>
          <p:cNvSpPr/>
          <p:nvPr/>
        </p:nvSpPr>
        <p:spPr>
          <a:xfrm>
            <a:off x="4662408" y="5669928"/>
            <a:ext cx="3824113" cy="4083074"/>
          </a:xfrm>
          <a:custGeom>
            <a:avLst/>
            <a:gdLst/>
            <a:ahLst/>
            <a:cxnLst/>
            <a:rect l="l" t="t" r="r" b="b"/>
            <a:pathLst>
              <a:path w="5039360" h="5039360" extrusionOk="0">
                <a:moveTo>
                  <a:pt x="2519680" y="0"/>
                </a:moveTo>
                <a:cubicBezTo>
                  <a:pt x="1127760" y="0"/>
                  <a:pt x="0" y="1127760"/>
                  <a:pt x="0" y="2519680"/>
                </a:cubicBezTo>
                <a:cubicBezTo>
                  <a:pt x="0" y="3911600"/>
                  <a:pt x="1127760" y="5039360"/>
                  <a:pt x="2519680" y="5039360"/>
                </a:cubicBezTo>
                <a:cubicBezTo>
                  <a:pt x="3911600" y="5039360"/>
                  <a:pt x="5039360" y="3911600"/>
                  <a:pt x="5039360" y="2519680"/>
                </a:cubicBezTo>
                <a:cubicBezTo>
                  <a:pt x="5039360" y="1127760"/>
                  <a:pt x="3911600" y="0"/>
                  <a:pt x="2519680" y="0"/>
                </a:cubicBezTo>
                <a:close/>
              </a:path>
            </a:pathLst>
          </a:custGeom>
          <a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 l="-9641" r="-9642"/>
            </a:stretch>
          </a:blipFill>
          <a:ln w="31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54104" y="6303093"/>
            <a:ext cx="5757333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Navidad: bomberos atendieron 27 incendios en las primeras horas del 25 de  diciembre nndc | LIMA | PERU21"/>
          <p:cNvPicPr preferRelativeResize="0"/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382000" y="963670"/>
            <a:ext cx="7929031" cy="4511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630807"/>
            <a:ext cx="3585288" cy="216421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3236338" y="630807"/>
            <a:ext cx="14137262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Presupuesto</a:t>
            </a:r>
            <a:r>
              <a:rPr lang="en-US" sz="54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54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asignado</a:t>
            </a:r>
            <a:r>
              <a:rPr lang="en-US" sz="54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 la </a:t>
            </a:r>
            <a:r>
              <a:rPr lang="en-US" sz="54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Intendencia</a:t>
            </a:r>
            <a:r>
              <a:rPr lang="en-US" sz="54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Nacional de Bomberos del Perú</a:t>
            </a:r>
            <a:endParaRPr sz="5400" dirty="0"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066800" y="3160643"/>
            <a:ext cx="7391400" cy="5488057"/>
            <a:chOff x="2971800" y="3886834"/>
            <a:chExt cx="8610600" cy="460946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3" name="Google Shape;113;p3"/>
            <p:cNvSpPr/>
            <p:nvPr/>
          </p:nvSpPr>
          <p:spPr>
            <a:xfrm>
              <a:off x="2971800" y="3886834"/>
              <a:ext cx="8610600" cy="4609466"/>
            </a:xfrm>
            <a:custGeom>
              <a:avLst/>
              <a:gdLst/>
              <a:ahLst/>
              <a:cxnLst/>
              <a:rect l="l" t="t" r="r" b="b"/>
              <a:pathLst>
                <a:path w="3133810" h="4032689" extrusionOk="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3351514" y="4091620"/>
              <a:ext cx="1866529" cy="58532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>
                  <a:solidFill>
                    <a:srgbClr val="50260E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2016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3236338" y="4648429"/>
              <a:ext cx="7906046" cy="3296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just" rtl="0">
                <a:lnSpc>
                  <a:spcPct val="201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 </a:t>
              </a:r>
              <a:r>
                <a:rPr lang="en-US" sz="2400" b="1" i="0" u="none" strike="noStrike" cap="none" dirty="0" err="1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</a:t>
              </a:r>
              <a:r>
                <a:rPr lang="en-US" sz="2400" b="1" i="0" u="none" strike="noStrike" cap="none" dirty="0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2400" b="1" i="0" u="none" strike="noStrike" cap="none" dirty="0" err="1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Intendencia</a:t>
              </a:r>
              <a:r>
                <a:rPr lang="en-US" sz="2400" b="1" i="0" u="none" strike="noStrike" cap="none" dirty="0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Bomberos del Perú </a:t>
              </a:r>
              <a:r>
                <a:rPr lang="en-US" sz="2400" b="1" i="0" u="none" strike="noStrike" cap="none" dirty="0" err="1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2400" b="1" i="0" u="none" strike="noStrike" cap="none" dirty="0">
                  <a:solidFill>
                    <a:srgbClr val="5026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institución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idónea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manejo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recursos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sin embargo y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luego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5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años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NO se ha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obtenido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resultado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esperado</a:t>
              </a:r>
              <a:endParaRPr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6" name="Google Shape;116;p3"/>
          <p:cNvGrpSpPr/>
          <p:nvPr/>
        </p:nvGrpSpPr>
        <p:grpSpPr>
          <a:xfrm>
            <a:off x="8975035" y="3160643"/>
            <a:ext cx="9005946" cy="5488057"/>
            <a:chOff x="9601200" y="3509303"/>
            <a:chExt cx="8534400" cy="5215597"/>
          </a:xfrm>
        </p:grpSpPr>
        <p:pic>
          <p:nvPicPr>
            <p:cNvPr id="117" name="Google Shape;117;p3" descr="INBP | Intendencia Nacional de Bomberos del Perú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01200" y="3509303"/>
              <a:ext cx="8274356" cy="5215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3" descr="Intendencia Nacional de Bomberos del Perú - INBP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42034" y="3598073"/>
              <a:ext cx="1793566" cy="17935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11332203" y="27257"/>
            <a:ext cx="2334898" cy="10259743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11937677" y="0"/>
            <a:ext cx="6350323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8094297" y="2732238"/>
            <a:ext cx="9642733" cy="5424579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64" b="-926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6" name="Google Shape;126;p4"/>
          <p:cNvCxnSpPr/>
          <p:nvPr/>
        </p:nvCxnSpPr>
        <p:spPr>
          <a:xfrm>
            <a:off x="1063356" y="4275576"/>
            <a:ext cx="5945577" cy="0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76597" y="602055"/>
            <a:ext cx="1180985" cy="109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21526" y="8689687"/>
            <a:ext cx="1271751" cy="99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2624" y="1028700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3131" y="8537596"/>
            <a:ext cx="1142756" cy="133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1063356" y="873351"/>
            <a:ext cx="6736200" cy="29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PROMOCIÓN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OBRAS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POR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IMPUESTOS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PARA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MEJORA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INFRAESTRUCTURA</a:t>
            </a:r>
            <a:endParaRPr dirty="0"/>
          </a:p>
        </p:txBody>
      </p:sp>
      <p:sp>
        <p:nvSpPr>
          <p:cNvPr id="132" name="Google Shape;132;p4"/>
          <p:cNvSpPr txBox="1"/>
          <p:nvPr/>
        </p:nvSpPr>
        <p:spPr>
          <a:xfrm>
            <a:off x="1063356" y="4664362"/>
            <a:ext cx="6535295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Gobiernos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Regionales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y Locales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promuevan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inclusión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proyectos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para la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implementación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infraestructura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diversos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servicios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y ambientes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todas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las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Compañías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Bomberos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Voluntarios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del Perú, para ser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ejecutados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mediante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mecanismo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Impuestos</a:t>
            </a:r>
            <a:endParaRPr b="1" dirty="0"/>
          </a:p>
        </p:txBody>
      </p:sp>
      <p:sp>
        <p:nvSpPr>
          <p:cNvPr id="133" name="Google Shape;133;p4"/>
          <p:cNvSpPr txBox="1"/>
          <p:nvPr/>
        </p:nvSpPr>
        <p:spPr>
          <a:xfrm>
            <a:off x="13667102" y="400050"/>
            <a:ext cx="3592198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9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PROPUESTAS NORMATIVAS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0" y="2688672"/>
            <a:ext cx="10851064" cy="6060236"/>
          </a:xfrm>
          <a:custGeom>
            <a:avLst/>
            <a:gdLst/>
            <a:ahLst/>
            <a:cxnLst/>
            <a:rect l="l" t="t" r="r" b="b"/>
            <a:pathLst>
              <a:path w="10968511" h="5129716" extrusionOk="0">
                <a:moveTo>
                  <a:pt x="10844051" y="5129716"/>
                </a:moveTo>
                <a:lnTo>
                  <a:pt x="124460" y="5129716"/>
                </a:lnTo>
                <a:cubicBezTo>
                  <a:pt x="55880" y="5129716"/>
                  <a:pt x="0" y="5073836"/>
                  <a:pt x="0" y="500525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0844051" y="0"/>
                </a:lnTo>
                <a:cubicBezTo>
                  <a:pt x="10912631" y="0"/>
                  <a:pt x="10968511" y="55880"/>
                  <a:pt x="10968511" y="124460"/>
                </a:cubicBezTo>
                <a:lnTo>
                  <a:pt x="10968511" y="5005256"/>
                </a:lnTo>
                <a:cubicBezTo>
                  <a:pt x="10968511" y="5073836"/>
                  <a:pt x="10912631" y="5129716"/>
                  <a:pt x="10844051" y="5129716"/>
                </a:cubicBezTo>
                <a:close/>
              </a:path>
            </a:pathLst>
          </a:cu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639" r="15036"/>
          <a:stretch/>
        </p:blipFill>
        <p:spPr>
          <a:xfrm>
            <a:off x="1446066" y="2305050"/>
            <a:ext cx="4346869" cy="447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7093" r="4720"/>
          <a:stretch/>
        </p:blipFill>
        <p:spPr>
          <a:xfrm>
            <a:off x="6212034" y="2305050"/>
            <a:ext cx="4571877" cy="44705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5"/>
          <p:cNvCxnSpPr>
            <a:cxnSpLocks/>
          </p:cNvCxnSpPr>
          <p:nvPr/>
        </p:nvCxnSpPr>
        <p:spPr>
          <a:xfrm>
            <a:off x="11843257" y="2688672"/>
            <a:ext cx="5331560" cy="0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3" name="Google Shape;14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99913" y="8187830"/>
            <a:ext cx="329998" cy="3348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08308" y="8522699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992987" y="1282148"/>
            <a:ext cx="1052622" cy="88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12234798" y="1028700"/>
            <a:ext cx="526999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Propuestas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normativas</a:t>
            </a:r>
            <a:endParaRPr dirty="0"/>
          </a:p>
        </p:txBody>
      </p:sp>
      <p:sp>
        <p:nvSpPr>
          <p:cNvPr id="148" name="Google Shape;148;p5"/>
          <p:cNvSpPr txBox="1"/>
          <p:nvPr/>
        </p:nvSpPr>
        <p:spPr>
          <a:xfrm>
            <a:off x="2456167" y="1543107"/>
            <a:ext cx="2402865" cy="4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11843257" y="3130998"/>
            <a:ext cx="2156656" cy="3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 More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11128051" y="3767662"/>
            <a:ext cx="6736153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ADSCRIPCIÓN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MINISTERIO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DEFENSA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11332203" y="27257"/>
            <a:ext cx="2334898" cy="10259743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11937677" y="0"/>
            <a:ext cx="6350323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7454348" y="2702420"/>
            <a:ext cx="10283223" cy="5835175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 t="-9460" b="-946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" name="Google Shape;159;p6"/>
          <p:cNvCxnSpPr/>
          <p:nvPr/>
        </p:nvCxnSpPr>
        <p:spPr>
          <a:xfrm>
            <a:off x="1127283" y="6306669"/>
            <a:ext cx="4542395" cy="0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0" name="Google Shape;16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66553" y="1339191"/>
            <a:ext cx="849652" cy="71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2624" y="1028700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3131" y="8537596"/>
            <a:ext cx="1142756" cy="133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1358144" y="2085681"/>
            <a:ext cx="4609722" cy="319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PROGRAMA DE ALIMENTACIÓN PARA BOMBEROS VOLUNTARIOS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13155975" y="1028700"/>
            <a:ext cx="526999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Propuestas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normativas</a:t>
            </a:r>
            <a:endParaRPr dirty="0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/>
          <p:nvPr/>
        </p:nvSpPr>
        <p:spPr>
          <a:xfrm>
            <a:off x="0" y="0"/>
            <a:ext cx="8611310" cy="10287000"/>
          </a:xfrm>
          <a:prstGeom prst="rect">
            <a:avLst/>
          </a:pr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0" y="4402853"/>
            <a:ext cx="2598733" cy="5884147"/>
          </a:xfrm>
          <a:custGeom>
            <a:avLst/>
            <a:gdLst/>
            <a:ahLst/>
            <a:cxnLst/>
            <a:rect l="l" t="t" r="r" b="b"/>
            <a:pathLst>
              <a:path w="1504360" h="3982768" extrusionOk="0">
                <a:moveTo>
                  <a:pt x="1379900" y="3982768"/>
                </a:moveTo>
                <a:lnTo>
                  <a:pt x="124460" y="3982768"/>
                </a:lnTo>
                <a:cubicBezTo>
                  <a:pt x="55880" y="3982768"/>
                  <a:pt x="0" y="3926888"/>
                  <a:pt x="0" y="385830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79900" y="0"/>
                </a:lnTo>
                <a:cubicBezTo>
                  <a:pt x="1448480" y="0"/>
                  <a:pt x="1504360" y="55880"/>
                  <a:pt x="1504360" y="124460"/>
                </a:cubicBezTo>
                <a:lnTo>
                  <a:pt x="1504360" y="3858308"/>
                </a:lnTo>
                <a:cubicBezTo>
                  <a:pt x="1504360" y="3926888"/>
                  <a:pt x="1448480" y="3982768"/>
                  <a:pt x="1379900" y="3982768"/>
                </a:cubicBezTo>
                <a:close/>
              </a:path>
            </a:pathLst>
          </a:cu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-1" y="1480931"/>
            <a:ext cx="6270128" cy="3896140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 t="-41" b="-4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>
            <a:off x="6298484" y="5312597"/>
            <a:ext cx="5040346" cy="2835478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 t="-38895" b="-3889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1593951" y="5510556"/>
            <a:ext cx="4590074" cy="2649469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 t="-9205" b="-920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6352684" y="2297949"/>
            <a:ext cx="4908351" cy="2795722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 t="-9240" b="-923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30385" y="1380598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87922" y="8842333"/>
            <a:ext cx="1142756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2700000">
            <a:off x="16801978" y="-593864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2700000">
            <a:off x="51290" y="8167029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11928137" y="2924346"/>
            <a:ext cx="5034268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Promover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donaciones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al Cuerpo General de Bomberos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Voluntarios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del Perú</a:t>
            </a:r>
            <a:endParaRPr dirty="0"/>
          </a:p>
        </p:txBody>
      </p:sp>
      <p:sp>
        <p:nvSpPr>
          <p:cNvPr id="181" name="Google Shape;181;p7"/>
          <p:cNvSpPr txBox="1"/>
          <p:nvPr/>
        </p:nvSpPr>
        <p:spPr>
          <a:xfrm>
            <a:off x="11942276" y="434836"/>
            <a:ext cx="526999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Propuestas normativas</a:t>
            </a:r>
            <a:endParaRPr/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17026" y="793666"/>
            <a:ext cx="1142756" cy="917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91;p8">
            <a:extLst>
              <a:ext uri="{FF2B5EF4-FFF2-40B4-BE49-F238E27FC236}">
                <a16:creationId xmlns:a16="http://schemas.microsoft.com/office/drawing/2014/main" xmlns="" id="{D6EBF0CA-E789-F869-A6C2-435ED13A6F84}"/>
              </a:ext>
            </a:extLst>
          </p:cNvPr>
          <p:cNvCxnSpPr>
            <a:cxnSpLocks/>
          </p:cNvCxnSpPr>
          <p:nvPr/>
        </p:nvCxnSpPr>
        <p:spPr>
          <a:xfrm flipV="1">
            <a:off x="12065650" y="2297949"/>
            <a:ext cx="4463124" cy="2118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3345522" y="0"/>
            <a:ext cx="6570191" cy="10287000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1028700" y="6220490"/>
            <a:ext cx="6411768" cy="3037810"/>
          </a:xfrm>
          <a:custGeom>
            <a:avLst/>
            <a:gdLst/>
            <a:ahLst/>
            <a:cxnLst/>
            <a:rect l="l" t="t" r="r" b="b"/>
            <a:pathLst>
              <a:path w="5265296" h="2494627" extrusionOk="0">
                <a:moveTo>
                  <a:pt x="5140835" y="2494627"/>
                </a:moveTo>
                <a:lnTo>
                  <a:pt x="124460" y="2494627"/>
                </a:lnTo>
                <a:cubicBezTo>
                  <a:pt x="55880" y="2494627"/>
                  <a:pt x="0" y="2438747"/>
                  <a:pt x="0" y="237016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140836" y="0"/>
                </a:lnTo>
                <a:cubicBezTo>
                  <a:pt x="5209416" y="0"/>
                  <a:pt x="5265296" y="55880"/>
                  <a:pt x="5265296" y="124460"/>
                </a:cubicBezTo>
                <a:lnTo>
                  <a:pt x="5265296" y="2370167"/>
                </a:lnTo>
                <a:cubicBezTo>
                  <a:pt x="5265296" y="2438747"/>
                  <a:pt x="5209416" y="2494627"/>
                  <a:pt x="5140836" y="2494627"/>
                </a:cubicBezTo>
                <a:close/>
              </a:path>
            </a:pathLst>
          </a:custGeom>
          <a:solidFill>
            <a:srgbClr val="FF8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6667515" y="6962978"/>
            <a:ext cx="1545905" cy="15528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1" name="Google Shape;191;p8"/>
          <p:cNvCxnSpPr/>
          <p:nvPr/>
        </p:nvCxnSpPr>
        <p:spPr>
          <a:xfrm rot="-10779572" flipH="1">
            <a:off x="10972406" y="2538561"/>
            <a:ext cx="5443666" cy="36581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5353" y="1005086"/>
            <a:ext cx="167078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8108" y="7249190"/>
            <a:ext cx="764720" cy="98041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10892463" y="985778"/>
            <a:ext cx="603908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Propuestas normativas</a:t>
            </a: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1434651" y="6501145"/>
            <a:ext cx="4980200" cy="306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Participación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profesionales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formación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Servicio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Rural y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Urbano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Marginal de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Salud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(SERUMS),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Cuerpo General de Bomberos </a:t>
            </a:r>
            <a:r>
              <a:rPr lang="en-US" sz="23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Voluntarios</a:t>
            </a:r>
            <a:r>
              <a:rPr lang="en-US" sz="23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del Perú</a:t>
            </a:r>
            <a:endParaRPr dirty="0"/>
          </a:p>
          <a:p>
            <a:pPr marL="0" marR="0" lvl="0" indent="0" algn="ctr" rtl="0">
              <a:lnSpc>
                <a:spcPct val="14604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736" y="762000"/>
            <a:ext cx="6577731" cy="438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8" name="Google Shape;198;p8" descr="Bombero que sobrevivió a incendio en VMT contó su experiencia | LIMA | EL  COMERCIO PERÚ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40292" y="3247906"/>
            <a:ext cx="8807628" cy="493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/>
          <p:nvPr/>
        </p:nvSpPr>
        <p:spPr>
          <a:xfrm>
            <a:off x="3345522" y="0"/>
            <a:ext cx="6570191" cy="10287000"/>
          </a:xfrm>
          <a:prstGeom prst="rect">
            <a:avLst/>
          </a:prstGeom>
          <a:solidFill>
            <a:srgbClr val="5026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444696" y="1761810"/>
            <a:ext cx="8393658" cy="4721904"/>
          </a:xfrm>
          <a:custGeom>
            <a:avLst/>
            <a:gdLst/>
            <a:ahLst/>
            <a:cxnLst/>
            <a:rect l="l" t="t" r="r" b="b"/>
            <a:pathLst>
              <a:path w="11287761" h="6350000" extrusionOk="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70" b="-1667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5" name="Google Shape;205;p9"/>
          <p:cNvCxnSpPr/>
          <p:nvPr/>
        </p:nvCxnSpPr>
        <p:spPr>
          <a:xfrm rot="-10779572" flipH="1">
            <a:off x="10845478" y="2704181"/>
            <a:ext cx="6570075" cy="39042"/>
          </a:xfrm>
          <a:prstGeom prst="straightConnector1">
            <a:avLst/>
          </a:prstGeom>
          <a:noFill/>
          <a:ln w="47625" cap="rnd" cmpd="sng">
            <a:solidFill>
              <a:srgbClr val="FF8A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6593" y="950431"/>
            <a:ext cx="1730415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/>
          <p:nvPr/>
        </p:nvSpPr>
        <p:spPr>
          <a:xfrm>
            <a:off x="10892463" y="985778"/>
            <a:ext cx="603908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Propuestas</a:t>
            </a:r>
            <a:r>
              <a:rPr lang="en-US" sz="4200" b="0" i="0" u="none" strike="noStrike" cap="none" dirty="0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0" i="0" u="none" strike="noStrike" cap="none" dirty="0" err="1">
                <a:solidFill>
                  <a:srgbClr val="50260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normativas</a:t>
            </a:r>
            <a:endParaRPr dirty="0"/>
          </a:p>
        </p:txBody>
      </p:sp>
      <p:sp>
        <p:nvSpPr>
          <p:cNvPr id="208" name="Google Shape;208;p9"/>
          <p:cNvSpPr txBox="1"/>
          <p:nvPr/>
        </p:nvSpPr>
        <p:spPr>
          <a:xfrm>
            <a:off x="10928981" y="3024368"/>
            <a:ext cx="603908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Ampliación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seguro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social de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salud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bomberos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i="0" u="none" strike="noStrike" cap="none" dirty="0" err="1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voluntarios</a:t>
            </a:r>
            <a:r>
              <a:rPr lang="en-US" sz="2400" b="1" i="0" u="none" strike="noStrike" cap="none" dirty="0">
                <a:solidFill>
                  <a:srgbClr val="50260E"/>
                </a:solidFill>
                <a:latin typeface="Montserrat"/>
                <a:ea typeface="Montserrat"/>
                <a:cs typeface="Montserrat"/>
                <a:sym typeface="Montserrat"/>
              </a:rPr>
              <a:t> del Perú</a:t>
            </a:r>
            <a:endParaRPr b="1" dirty="0"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5002" y="4516376"/>
            <a:ext cx="7924800" cy="5281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244</Words>
  <Application>Microsoft Office PowerPoint</Application>
  <PresentationFormat>Personalizado</PresentationFormat>
  <Paragraphs>34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Calibri</vt:lpstr>
      <vt:lpstr>Montserrat SemiBold</vt:lpstr>
      <vt:lpstr>Montserrat</vt:lpstr>
      <vt:lpstr>Open Sans ExtraBold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Miranda Chuman</dc:creator>
  <cp:lastModifiedBy>Roberto Miranda Chuman</cp:lastModifiedBy>
  <cp:revision>11</cp:revision>
  <dcterms:created xsi:type="dcterms:W3CDTF">2006-08-16T00:00:00Z</dcterms:created>
  <dcterms:modified xsi:type="dcterms:W3CDTF">2022-11-15T21:46:23Z</dcterms:modified>
</cp:coreProperties>
</file>