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6" d="100"/>
          <a:sy n="56" d="100"/>
        </p:scale>
        <p:origin x="4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C9B4C87-C230-49D4-8D92-0CDEEB96DBC1}" type="datetimeFigureOut">
              <a:rPr lang="es-PE" smtClean="0"/>
              <a:t>07/03/2023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249221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9B4C87-C230-49D4-8D92-0CDEEB96DBC1}" type="datetimeFigureOut">
              <a:rPr lang="es-PE" smtClean="0"/>
              <a:t>07/03/2023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203734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C9B4C87-C230-49D4-8D92-0CDEEB96DBC1}" type="datetimeFigureOut">
              <a:rPr lang="es-PE" smtClean="0"/>
              <a:t>07/03/2023</a:t>
            </a:fld>
            <a:endParaRPr lang="es-PE"/>
          </a:p>
        </p:txBody>
      </p:sp>
      <p:sp>
        <p:nvSpPr>
          <p:cNvPr id="5" name="Footer Placeholder 4"/>
          <p:cNvSpPr>
            <a:spLocks noGrp="1"/>
          </p:cNvSpPr>
          <p:nvPr>
            <p:ph type="ftr" sz="quarter" idx="11"/>
          </p:nvPr>
        </p:nvSpPr>
        <p:spPr>
          <a:xfrm>
            <a:off x="3776135" y="6422854"/>
            <a:ext cx="4279669" cy="365125"/>
          </a:xfrm>
        </p:spPr>
        <p:txBody>
          <a:bodyPr/>
          <a:lstStyle/>
          <a:p>
            <a:endParaRPr lang="es-PE"/>
          </a:p>
        </p:txBody>
      </p:sp>
      <p:sp>
        <p:nvSpPr>
          <p:cNvPr id="6" name="Slide Number Placeholder 5"/>
          <p:cNvSpPr>
            <a:spLocks noGrp="1"/>
          </p:cNvSpPr>
          <p:nvPr>
            <p:ph type="sldNum" sz="quarter" idx="12"/>
          </p:nvPr>
        </p:nvSpPr>
        <p:spPr>
          <a:xfrm>
            <a:off x="8073048" y="6422854"/>
            <a:ext cx="879759" cy="365125"/>
          </a:xfrm>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263584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C9B4C87-C230-49D4-8D92-0CDEEB96DBC1}" type="datetimeFigureOut">
              <a:rPr lang="es-PE" smtClean="0"/>
              <a:t>07/03/2023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220068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AC9B4C87-C230-49D4-8D92-0CDEEB96DBC1}" type="datetimeFigureOut">
              <a:rPr lang="es-PE" smtClean="0"/>
              <a:t>07/03/2023</a:t>
            </a:fld>
            <a:endParaRPr lang="es-PE"/>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P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DD0C280-F96E-4CCC-9588-1B94F1B2ED11}" type="slidenum">
              <a:rPr lang="es-PE" smtClean="0"/>
              <a:t>‹Nº›</a:t>
            </a:fld>
            <a:endParaRPr lang="es-PE"/>
          </a:p>
        </p:txBody>
      </p:sp>
    </p:spTree>
    <p:extLst>
      <p:ext uri="{BB962C8B-B14F-4D97-AF65-F5344CB8AC3E}">
        <p14:creationId xmlns:p14="http://schemas.microsoft.com/office/powerpoint/2010/main" val="39688817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C9B4C87-C230-49D4-8D92-0CDEEB96DBC1}" type="datetimeFigureOut">
              <a:rPr lang="es-PE" smtClean="0"/>
              <a:t>07/03/2023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177572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C9B4C87-C230-49D4-8D92-0CDEEB96DBC1}" type="datetimeFigureOut">
              <a:rPr lang="es-PE" smtClean="0"/>
              <a:t>07/03/2023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92383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C9B4C87-C230-49D4-8D92-0CDEEB96DBC1}" type="datetimeFigureOut">
              <a:rPr lang="es-PE" smtClean="0"/>
              <a:t>07/03/2023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122197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B4C87-C230-49D4-8D92-0CDEEB96DBC1}" type="datetimeFigureOut">
              <a:rPr lang="es-PE" smtClean="0"/>
              <a:t>07/03/2023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179745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C9B4C87-C230-49D4-8D92-0CDEEB96DBC1}" type="datetimeFigureOut">
              <a:rPr lang="es-PE" smtClean="0"/>
              <a:t>07/03/2023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171539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C9B4C87-C230-49D4-8D92-0CDEEB96DBC1}" type="datetimeFigureOut">
              <a:rPr lang="es-PE" smtClean="0"/>
              <a:t>07/03/2023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4DD0C280-F96E-4CCC-9588-1B94F1B2ED11}" type="slidenum">
              <a:rPr lang="es-PE" smtClean="0"/>
              <a:t>‹Nº›</a:t>
            </a:fld>
            <a:endParaRPr lang="es-PE"/>
          </a:p>
        </p:txBody>
      </p:sp>
    </p:spTree>
    <p:extLst>
      <p:ext uri="{BB962C8B-B14F-4D97-AF65-F5344CB8AC3E}">
        <p14:creationId xmlns:p14="http://schemas.microsoft.com/office/powerpoint/2010/main" val="98645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C9B4C87-C230-49D4-8D92-0CDEEB96DBC1}" type="datetimeFigureOut">
              <a:rPr lang="es-PE" smtClean="0"/>
              <a:t>07/03/2023</a:t>
            </a:fld>
            <a:endParaRPr lang="es-PE"/>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s-PE"/>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DD0C280-F96E-4CCC-9588-1B94F1B2ED11}" type="slidenum">
              <a:rPr lang="es-PE" smtClean="0"/>
              <a:t>‹Nº›</a:t>
            </a:fld>
            <a:endParaRPr lang="es-PE"/>
          </a:p>
        </p:txBody>
      </p:sp>
    </p:spTree>
    <p:extLst>
      <p:ext uri="{BB962C8B-B14F-4D97-AF65-F5344CB8AC3E}">
        <p14:creationId xmlns:p14="http://schemas.microsoft.com/office/powerpoint/2010/main" val="773894037"/>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D67B64A-72B2-18FF-F969-332B50C19CD4}"/>
              </a:ext>
            </a:extLst>
          </p:cNvPr>
          <p:cNvSpPr>
            <a:spLocks noGrp="1"/>
          </p:cNvSpPr>
          <p:nvPr>
            <p:ph type="ctrTitle"/>
          </p:nvPr>
        </p:nvSpPr>
        <p:spPr/>
        <p:txBody>
          <a:bodyPr/>
          <a:lstStyle/>
          <a:p>
            <a:r>
              <a:rPr lang="es-PE" dirty="0">
                <a:latin typeface="Algerian" panose="04020705040A02060702" pitchFamily="82" charset="0"/>
              </a:rPr>
              <a:t>PROYECTO DE LEY 3105/2022-CR</a:t>
            </a:r>
          </a:p>
        </p:txBody>
      </p:sp>
      <p:sp>
        <p:nvSpPr>
          <p:cNvPr id="3" name="Subtítulo 2">
            <a:extLst>
              <a:ext uri="{FF2B5EF4-FFF2-40B4-BE49-F238E27FC236}">
                <a16:creationId xmlns:a16="http://schemas.microsoft.com/office/drawing/2014/main" xmlns="" id="{E2D6E474-2696-E9C0-B17B-0CD1A5BC788C}"/>
              </a:ext>
            </a:extLst>
          </p:cNvPr>
          <p:cNvSpPr>
            <a:spLocks noGrp="1"/>
          </p:cNvSpPr>
          <p:nvPr>
            <p:ph type="subTitle" idx="1"/>
          </p:nvPr>
        </p:nvSpPr>
        <p:spPr/>
        <p:txBody>
          <a:bodyPr/>
          <a:lstStyle/>
          <a:p>
            <a:r>
              <a:rPr lang="es-PE" dirty="0"/>
              <a:t>MARIA GRIMANEZA ACUÑA PERALTA</a:t>
            </a:r>
          </a:p>
        </p:txBody>
      </p:sp>
    </p:spTree>
    <p:extLst>
      <p:ext uri="{BB962C8B-B14F-4D97-AF65-F5344CB8AC3E}">
        <p14:creationId xmlns:p14="http://schemas.microsoft.com/office/powerpoint/2010/main" val="146507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CADC4D-9342-83D1-46AB-B485A4CF50FB}"/>
              </a:ext>
            </a:extLst>
          </p:cNvPr>
          <p:cNvSpPr>
            <a:spLocks noGrp="1"/>
          </p:cNvSpPr>
          <p:nvPr>
            <p:ph type="title"/>
          </p:nvPr>
        </p:nvSpPr>
        <p:spPr>
          <a:xfrm>
            <a:off x="478464" y="284176"/>
            <a:ext cx="10994065" cy="1508760"/>
          </a:xfrm>
        </p:spPr>
        <p:txBody>
          <a:bodyPr>
            <a:normAutofit/>
          </a:bodyPr>
          <a:lstStyle/>
          <a:p>
            <a:r>
              <a:rPr lang="es-PE" sz="3400" dirty="0">
                <a:latin typeface="Arial Black" panose="020B0A04020102020204" pitchFamily="34" charset="0"/>
              </a:rPr>
              <a:t>Dictamen Proyecto de Ley 1628/2021-CR</a:t>
            </a:r>
            <a:r>
              <a:rPr lang="es-PE" sz="3200" dirty="0">
                <a:latin typeface="Arial Black" panose="020B0A04020102020204" pitchFamily="34" charset="0"/>
              </a:rPr>
              <a:t> </a:t>
            </a:r>
          </a:p>
        </p:txBody>
      </p:sp>
      <p:sp>
        <p:nvSpPr>
          <p:cNvPr id="3" name="Marcador de contenido 2">
            <a:extLst>
              <a:ext uri="{FF2B5EF4-FFF2-40B4-BE49-F238E27FC236}">
                <a16:creationId xmlns:a16="http://schemas.microsoft.com/office/drawing/2014/main" xmlns="" id="{F1C434CF-5AE2-AC66-C7C0-29CFB12EFE40}"/>
              </a:ext>
            </a:extLst>
          </p:cNvPr>
          <p:cNvSpPr>
            <a:spLocks noGrp="1"/>
          </p:cNvSpPr>
          <p:nvPr>
            <p:ph idx="1"/>
          </p:nvPr>
        </p:nvSpPr>
        <p:spPr>
          <a:xfrm>
            <a:off x="478464" y="2011680"/>
            <a:ext cx="11174819" cy="4686832"/>
          </a:xfrm>
        </p:spPr>
        <p:txBody>
          <a:bodyPr>
            <a:normAutofit fontScale="77500" lnSpcReduction="20000"/>
          </a:bodyPr>
          <a:lstStyle/>
          <a:p>
            <a:r>
              <a:rPr lang="es-PE" sz="2500" dirty="0"/>
              <a:t>La Comisión de Vivienda ha aprobado el siguiente texto:</a:t>
            </a:r>
          </a:p>
          <a:p>
            <a:pPr algn="ctr"/>
            <a:r>
              <a:rPr lang="es-PE" sz="2500" dirty="0"/>
              <a:t>DISPOSICIÓN COMPLEMENTARIA MODIFICATORIA</a:t>
            </a:r>
          </a:p>
          <a:p>
            <a:pPr marL="0" indent="0">
              <a:buNone/>
            </a:pPr>
            <a:r>
              <a:rPr lang="es-PE" sz="2500" dirty="0"/>
              <a:t> ÚNICA. Modificación </a:t>
            </a:r>
          </a:p>
          <a:p>
            <a:r>
              <a:rPr lang="es-PE" sz="2500" dirty="0"/>
              <a:t>Se modifica el numeral 4.1 del artículo 4 de la Ley 31015, ley que autoriza la ejecución de intervenciones en infraestructura social básica, productiva y natural, mediante núcleos ejecutores, en los siguientes términos: </a:t>
            </a:r>
          </a:p>
          <a:p>
            <a:endParaRPr lang="es-PE" dirty="0"/>
          </a:p>
          <a:p>
            <a:endParaRPr lang="es-PE" dirty="0"/>
          </a:p>
          <a:p>
            <a:pPr marL="457200" lvl="1" indent="0" algn="just">
              <a:buNone/>
            </a:pPr>
            <a:r>
              <a:rPr lang="es-PE" sz="2500" dirty="0"/>
              <a:t>4.1. 	Intervenciones de infraestructura social básica son inversiones de optimización, ampliación marginal, rehabilitación y reposición (IOARR) y, las actividades para la ejecución de pequeñas obras, cuyo objeto es contribuir a satisfacer las necesidades básicas de la población rural o periurbana en situación de pobreza y extrema pobreza, entre ellas las vinculadas a infraestructura de centros educativos, puestos de salud, agua potable, letrinas, minipresas, reparación o apertura de trochas carrozables, puentes, muros de contención, redes secundarias de electrificación, y mejoramiento de vivienda social. </a:t>
            </a:r>
            <a:r>
              <a:rPr lang="es-PE" sz="2500" b="1" dirty="0"/>
              <a:t>Incluye, la ejecución de obras de defensa ribereña y todas las medidas estructurales necesarias para reducir los riesgos de la población, recomendados por parte de las entidades competentes en materia de dotación de servicios públicos y de otorgamiento de derechos de posesión y propiedad predial”. </a:t>
            </a:r>
          </a:p>
        </p:txBody>
      </p:sp>
    </p:spTree>
    <p:extLst>
      <p:ext uri="{BB962C8B-B14F-4D97-AF65-F5344CB8AC3E}">
        <p14:creationId xmlns:p14="http://schemas.microsoft.com/office/powerpoint/2010/main" val="34369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8D6FAA-010B-6747-1AD3-2FF413933F35}"/>
              </a:ext>
            </a:extLst>
          </p:cNvPr>
          <p:cNvSpPr>
            <a:spLocks noGrp="1"/>
          </p:cNvSpPr>
          <p:nvPr>
            <p:ph type="title"/>
          </p:nvPr>
        </p:nvSpPr>
        <p:spPr/>
        <p:txBody>
          <a:bodyPr/>
          <a:lstStyle/>
          <a:p>
            <a:r>
              <a:rPr lang="es-PE" dirty="0">
                <a:latin typeface="Arial Black" panose="020B0A04020102020204" pitchFamily="34" charset="0"/>
              </a:rPr>
              <a:t>ARGUMENTOS</a:t>
            </a:r>
          </a:p>
        </p:txBody>
      </p:sp>
      <p:sp>
        <p:nvSpPr>
          <p:cNvPr id="3" name="Marcador de contenido 2">
            <a:extLst>
              <a:ext uri="{FF2B5EF4-FFF2-40B4-BE49-F238E27FC236}">
                <a16:creationId xmlns:a16="http://schemas.microsoft.com/office/drawing/2014/main" xmlns="" id="{001F9759-C7BB-09E0-720B-C4DA0386242F}"/>
              </a:ext>
            </a:extLst>
          </p:cNvPr>
          <p:cNvSpPr>
            <a:spLocks noGrp="1"/>
          </p:cNvSpPr>
          <p:nvPr>
            <p:ph idx="1"/>
          </p:nvPr>
        </p:nvSpPr>
        <p:spPr>
          <a:xfrm>
            <a:off x="361507" y="2011680"/>
            <a:ext cx="10940902" cy="4206240"/>
          </a:xfrm>
        </p:spPr>
        <p:txBody>
          <a:bodyPr>
            <a:noAutofit/>
          </a:bodyPr>
          <a:lstStyle/>
          <a:p>
            <a:pPr algn="just"/>
            <a:r>
              <a:rPr lang="es-PE" sz="1500" dirty="0"/>
              <a:t>propone que los Núcleos Ejecutores sean capacitados por el Servicio Nacional de Capacitación para la Industria de la Construcción - SENCICO y por el Programa Mejoramiento Integral de Barrio -PMIB, del Ministerio de Vivienda, Construcción y Saneamiento. Sin embargo, como se ha señalado, el proyecto no establece la entidad a cargo de dirigir impulsando estas medidas, quedando sujeto únicamente a la iniciativa de la población para la conformación de Núcleo Ejecutores e implementación de las medidas de mitigación, siendo imprescindible que sea el Estado quien tome la iniciativa, acompañamiento y supervisión de este procedimiento, a través de una entidad que entre sus funciones comprenda la gestión del riesgo de desastres.</a:t>
            </a:r>
          </a:p>
          <a:p>
            <a:pPr algn="just"/>
            <a:r>
              <a:rPr lang="es-PE" sz="1500" dirty="0"/>
              <a:t>En el artículo 2 se propone como finalidad, la continuidad de la formalización de los procesos de formalización a cargo de COFOPRI, siempre que se haya implementado las recomendaciones contenidas en los Informes de Análisis de Riesgo; sin embargo, como se ha mencionado, y a fin de complementar y fortalecer el propósito del proyecto de ley, también deben contemplarse la elaboración de iniciativas legislativas para superar la falta o demora excesiva de los Gobiernos Locales para la emisión de dichos informes de análisis de riesgo. </a:t>
            </a:r>
          </a:p>
          <a:p>
            <a:pPr algn="just"/>
            <a:r>
              <a:rPr lang="es-PE" sz="1500" dirty="0"/>
              <a:t>El artículo 3 del citado proyecto, propone reglas de actuación de COFOPRI para la continuación del proceso de formalización según se trate de las medidas estructurales o no estructurales   contenidas en las recomendaciones de los informes para la mitigación del riesgo, proponiendo la suspensión del proceso de formalización cuando las medidas sean estructurales, es decir cuando implique la ejecución de obras, a través de la modalidad de los Núcleos Ejecutores, y la continuidad de la formalización cuando no tengan el carácter de estructural. Además, el proyecto de ley propone condicionar la suspensión del proceso de formalización a la existencia del riesgo con relación al suelo, como podría ser los movimientos de masas, flujo de detritos (huaicos), caída de rocas, desbordes de ríos, inundaciones fluviales o pluviales, vulcanismo, entre otros. </a:t>
            </a:r>
          </a:p>
          <a:p>
            <a:pPr algn="just"/>
            <a:r>
              <a:rPr lang="es-PE" sz="1500" dirty="0"/>
              <a:t>Asimismo, concordamos con la propuesta contenida en el numeral 3.2 de este proyecto de Ley, pues con ello se dará un mayor impulso a los procesos de formalización.</a:t>
            </a:r>
          </a:p>
        </p:txBody>
      </p:sp>
    </p:spTree>
    <p:extLst>
      <p:ext uri="{BB962C8B-B14F-4D97-AF65-F5344CB8AC3E}">
        <p14:creationId xmlns:p14="http://schemas.microsoft.com/office/powerpoint/2010/main" val="327972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E6DB53-E48F-4A9C-473B-1433C22E6CE6}"/>
              </a:ext>
            </a:extLst>
          </p:cNvPr>
          <p:cNvSpPr>
            <a:spLocks noGrp="1"/>
          </p:cNvSpPr>
          <p:nvPr>
            <p:ph type="title"/>
          </p:nvPr>
        </p:nvSpPr>
        <p:spPr/>
        <p:txBody>
          <a:bodyPr/>
          <a:lstStyle/>
          <a:p>
            <a:r>
              <a:rPr lang="es-PE" dirty="0">
                <a:latin typeface="Arial Black" panose="020B0A04020102020204" pitchFamily="34" charset="0"/>
              </a:rPr>
              <a:t>CONCLUSIÓN</a:t>
            </a:r>
          </a:p>
        </p:txBody>
      </p:sp>
      <p:sp>
        <p:nvSpPr>
          <p:cNvPr id="3" name="Marcador de contenido 2">
            <a:extLst>
              <a:ext uri="{FF2B5EF4-FFF2-40B4-BE49-F238E27FC236}">
                <a16:creationId xmlns:a16="http://schemas.microsoft.com/office/drawing/2014/main" xmlns="" id="{9D376EC2-C14C-A2ED-F0D9-E696F8A25386}"/>
              </a:ext>
            </a:extLst>
          </p:cNvPr>
          <p:cNvSpPr>
            <a:spLocks noGrp="1"/>
          </p:cNvSpPr>
          <p:nvPr>
            <p:ph idx="1"/>
          </p:nvPr>
        </p:nvSpPr>
        <p:spPr/>
        <p:txBody>
          <a:bodyPr/>
          <a:lstStyle/>
          <a:p>
            <a:pPr algn="just"/>
            <a:r>
              <a:rPr lang="es-PE" sz="2600" dirty="0"/>
              <a:t>Tratándose de un tema que ya ha sido aprobado por la Comisión de Vivienda y Construcción en la Segunda Sesión Ordinaria celebrada el 19 de septiembre de 2022, solicito también sea incluido en el dictamen del presente proyecto.</a:t>
            </a:r>
          </a:p>
          <a:p>
            <a:r>
              <a:rPr lang="es-PE" sz="2600" dirty="0"/>
              <a:t>Así mismo solicito al presidente priorice su dictamen y aprobación.</a:t>
            </a:r>
          </a:p>
          <a:p>
            <a:endParaRPr lang="es-PE" dirty="0"/>
          </a:p>
        </p:txBody>
      </p:sp>
    </p:spTree>
    <p:extLst>
      <p:ext uri="{BB962C8B-B14F-4D97-AF65-F5344CB8AC3E}">
        <p14:creationId xmlns:p14="http://schemas.microsoft.com/office/powerpoint/2010/main" val="1171033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819B15-C716-F6ED-3FAB-93D95A897619}"/>
              </a:ext>
            </a:extLst>
          </p:cNvPr>
          <p:cNvSpPr>
            <a:spLocks noGrp="1"/>
          </p:cNvSpPr>
          <p:nvPr>
            <p:ph type="title"/>
          </p:nvPr>
        </p:nvSpPr>
        <p:spPr/>
        <p:txBody>
          <a:bodyPr/>
          <a:lstStyle/>
          <a:p>
            <a:r>
              <a:rPr lang="es-PE" b="1" dirty="0">
                <a:latin typeface="Arial Black" panose="020B0A04020102020204" pitchFamily="34" charset="0"/>
              </a:rPr>
              <a:t>QUE PROPONE EL PROYECTO</a:t>
            </a:r>
          </a:p>
        </p:txBody>
      </p:sp>
      <p:sp>
        <p:nvSpPr>
          <p:cNvPr id="3" name="Marcador de contenido 2">
            <a:extLst>
              <a:ext uri="{FF2B5EF4-FFF2-40B4-BE49-F238E27FC236}">
                <a16:creationId xmlns:a16="http://schemas.microsoft.com/office/drawing/2014/main" xmlns="" id="{A2552208-8E8A-C5E2-0CA4-AFF65D738350}"/>
              </a:ext>
            </a:extLst>
          </p:cNvPr>
          <p:cNvSpPr>
            <a:spLocks noGrp="1"/>
          </p:cNvSpPr>
          <p:nvPr>
            <p:ph idx="1"/>
          </p:nvPr>
        </p:nvSpPr>
        <p:spPr/>
        <p:txBody>
          <a:bodyPr>
            <a:normAutofit/>
          </a:bodyPr>
          <a:lstStyle/>
          <a:p>
            <a:pPr algn="just"/>
            <a:r>
              <a:rPr lang="es-PE" sz="2400" dirty="0"/>
              <a:t>Incrementar la tipología de actividades que puede ejecutar los núcleos ejecutores en aplicación de la Ley N° 31015, publicada el 28 de marzo de 2020, que, autoriza a ministerios, organismos públicos ejecutores, gobiernos regionales y gobiernos locales para que, en el marco de sus competencias, ejecuten intervenciones en infraestructura social básica, productiva y natural o de mantenimiento de las mismas, que contribuyan efectivamente al cierre de brechas orientadas a reducir la pobreza y extrema pobreza en el ámbito rural y periurbano, incluyendo a las comunidades afectadas por terrorismo, bajo modalidad de núcleos ejecutores</a:t>
            </a:r>
          </a:p>
        </p:txBody>
      </p:sp>
    </p:spTree>
    <p:extLst>
      <p:ext uri="{BB962C8B-B14F-4D97-AF65-F5344CB8AC3E}">
        <p14:creationId xmlns:p14="http://schemas.microsoft.com/office/powerpoint/2010/main" val="3050231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D739EF-C0C5-2305-B2E4-414A7E83ECE8}"/>
              </a:ext>
            </a:extLst>
          </p:cNvPr>
          <p:cNvSpPr>
            <a:spLocks noGrp="1"/>
          </p:cNvSpPr>
          <p:nvPr>
            <p:ph type="title"/>
          </p:nvPr>
        </p:nvSpPr>
        <p:spPr>
          <a:xfrm>
            <a:off x="552892" y="284176"/>
            <a:ext cx="11100391" cy="1508760"/>
          </a:xfrm>
        </p:spPr>
        <p:txBody>
          <a:bodyPr/>
          <a:lstStyle/>
          <a:p>
            <a:r>
              <a:rPr lang="es-PE" b="1" dirty="0">
                <a:latin typeface="Arial Black" panose="020B0A04020102020204" pitchFamily="34" charset="0"/>
              </a:rPr>
              <a:t>QUÉ SON LOS NUCLEOS EJECUTORES</a:t>
            </a:r>
          </a:p>
        </p:txBody>
      </p:sp>
      <p:sp>
        <p:nvSpPr>
          <p:cNvPr id="3" name="Marcador de contenido 2">
            <a:extLst>
              <a:ext uri="{FF2B5EF4-FFF2-40B4-BE49-F238E27FC236}">
                <a16:creationId xmlns:a16="http://schemas.microsoft.com/office/drawing/2014/main" xmlns="" id="{A7D6265E-94B9-D7D3-A833-12FC73180ABD}"/>
              </a:ext>
            </a:extLst>
          </p:cNvPr>
          <p:cNvSpPr>
            <a:spLocks noGrp="1"/>
          </p:cNvSpPr>
          <p:nvPr>
            <p:ph idx="1"/>
          </p:nvPr>
        </p:nvSpPr>
        <p:spPr/>
        <p:txBody>
          <a:bodyPr/>
          <a:lstStyle/>
          <a:p>
            <a:pPr algn="just"/>
            <a:r>
              <a:rPr lang="es-PE" sz="2400" dirty="0"/>
              <a:t>Es la agrupación de particulares organizados, que tienen en común residir en un mismo ámbito territorial de cualquier categoría de zonas rurales y periurbanas, constituida como tal, con el objetivo de ejecutar intervenciones de infraestructura social básica, infraestructura productiva e infraestructura natural.</a:t>
            </a:r>
          </a:p>
          <a:p>
            <a:endParaRPr lang="es-PE" dirty="0"/>
          </a:p>
          <a:p>
            <a:pPr algn="just"/>
            <a:r>
              <a:rPr lang="es-PE" sz="2400" dirty="0">
                <a:latin typeface="+mj-lt"/>
              </a:rPr>
              <a:t>Es de carácter temporal y con capacidad jurídica para contratar e intervenir en procedimientos administrativos y judiciales, con la finalidad de implementar y cumplir con los objetivos para los cuales fue constituida y que se detallan en el reglamento de la presente ley.</a:t>
            </a:r>
          </a:p>
        </p:txBody>
      </p:sp>
    </p:spTree>
    <p:extLst>
      <p:ext uri="{BB962C8B-B14F-4D97-AF65-F5344CB8AC3E}">
        <p14:creationId xmlns:p14="http://schemas.microsoft.com/office/powerpoint/2010/main" val="149959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7CAB3E-BC28-546F-7DB0-BAAB98AF5754}"/>
              </a:ext>
            </a:extLst>
          </p:cNvPr>
          <p:cNvSpPr>
            <a:spLocks noGrp="1"/>
          </p:cNvSpPr>
          <p:nvPr>
            <p:ph type="title"/>
          </p:nvPr>
        </p:nvSpPr>
        <p:spPr>
          <a:xfrm>
            <a:off x="446567" y="252279"/>
            <a:ext cx="11451266" cy="1508760"/>
          </a:xfrm>
        </p:spPr>
        <p:txBody>
          <a:bodyPr>
            <a:normAutofit/>
          </a:bodyPr>
          <a:lstStyle/>
          <a:p>
            <a:r>
              <a:rPr lang="es-PE" sz="3200" b="1" dirty="0">
                <a:latin typeface="Arial Black" panose="020B0A04020102020204" pitchFamily="34" charset="0"/>
              </a:rPr>
              <a:t>QUE NUEVAS ACTIVIDADES PROPONE INCLUIR</a:t>
            </a:r>
          </a:p>
        </p:txBody>
      </p:sp>
      <p:sp>
        <p:nvSpPr>
          <p:cNvPr id="3" name="Marcador de contenido 2">
            <a:extLst>
              <a:ext uri="{FF2B5EF4-FFF2-40B4-BE49-F238E27FC236}">
                <a16:creationId xmlns:a16="http://schemas.microsoft.com/office/drawing/2014/main" xmlns="" id="{814FC37A-C2E4-4305-48CE-E81DEEFDB2CE}"/>
              </a:ext>
            </a:extLst>
          </p:cNvPr>
          <p:cNvSpPr>
            <a:spLocks noGrp="1"/>
          </p:cNvSpPr>
          <p:nvPr>
            <p:ph idx="1"/>
          </p:nvPr>
        </p:nvSpPr>
        <p:spPr/>
        <p:txBody>
          <a:bodyPr/>
          <a:lstStyle/>
          <a:p>
            <a:r>
              <a:rPr lang="es-PE" dirty="0"/>
              <a:t>Biodigestores.</a:t>
            </a:r>
          </a:p>
          <a:p>
            <a:r>
              <a:rPr lang="es-PE" dirty="0"/>
              <a:t>Defensa rivereña</a:t>
            </a:r>
          </a:p>
          <a:p>
            <a:r>
              <a:rPr lang="es-PE" dirty="0"/>
              <a:t>Captación de agua atmosférica</a:t>
            </a:r>
          </a:p>
        </p:txBody>
      </p:sp>
    </p:spTree>
    <p:extLst>
      <p:ext uri="{BB962C8B-B14F-4D97-AF65-F5344CB8AC3E}">
        <p14:creationId xmlns:p14="http://schemas.microsoft.com/office/powerpoint/2010/main" val="2865569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A3C57BA-A956-2E3F-9054-9823601EB730}"/>
              </a:ext>
            </a:extLst>
          </p:cNvPr>
          <p:cNvSpPr>
            <a:spLocks noGrp="1"/>
          </p:cNvSpPr>
          <p:nvPr>
            <p:ph type="title"/>
          </p:nvPr>
        </p:nvSpPr>
        <p:spPr/>
        <p:txBody>
          <a:bodyPr/>
          <a:lstStyle/>
          <a:p>
            <a:r>
              <a:rPr lang="es-PE" b="1" dirty="0">
                <a:latin typeface="Arial Black" panose="020B0A04020102020204" pitchFamily="34" charset="0"/>
                <a:cs typeface="Arial" panose="020B0604020202020204" pitchFamily="34" charset="0"/>
              </a:rPr>
              <a:t>QUE SON BIODIGESTORES</a:t>
            </a:r>
          </a:p>
        </p:txBody>
      </p:sp>
      <p:sp>
        <p:nvSpPr>
          <p:cNvPr id="3" name="Marcador de contenido 2">
            <a:extLst>
              <a:ext uri="{FF2B5EF4-FFF2-40B4-BE49-F238E27FC236}">
                <a16:creationId xmlns:a16="http://schemas.microsoft.com/office/drawing/2014/main" xmlns="" id="{DC9D49E9-CAEC-FD91-733B-9140AEE9BB29}"/>
              </a:ext>
            </a:extLst>
          </p:cNvPr>
          <p:cNvSpPr>
            <a:spLocks noGrp="1"/>
          </p:cNvSpPr>
          <p:nvPr>
            <p:ph idx="1"/>
          </p:nvPr>
        </p:nvSpPr>
        <p:spPr/>
        <p:txBody>
          <a:bodyPr>
            <a:normAutofit/>
          </a:bodyPr>
          <a:lstStyle/>
          <a:p>
            <a:pPr algn="just"/>
            <a:r>
              <a:rPr lang="es-PE" sz="2400" dirty="0"/>
              <a:t>Son  herramientas de gran utilidad para el tratamiento y saneamiento de las aguas residuales ya sea en el entorno rural como en el urbano, su eficacia radica en que puede ser utilizado en entornos que cuentan con poca o nula infraestructura de drenaje o alcantarillado, siendo por lo tanto una alternativa que podrían ejecutarse mediante núcleos ejecutores en las zonas rurales y periurbanas que necesitan tener un tratado primario de las aguas residuales.</a:t>
            </a:r>
          </a:p>
        </p:txBody>
      </p:sp>
    </p:spTree>
    <p:extLst>
      <p:ext uri="{BB962C8B-B14F-4D97-AF65-F5344CB8AC3E}">
        <p14:creationId xmlns:p14="http://schemas.microsoft.com/office/powerpoint/2010/main" val="408230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B26D906-591C-BAB5-A140-F5860EE2D17E}"/>
              </a:ext>
            </a:extLst>
          </p:cNvPr>
          <p:cNvSpPr>
            <a:spLocks noGrp="1"/>
          </p:cNvSpPr>
          <p:nvPr>
            <p:ph type="title"/>
          </p:nvPr>
        </p:nvSpPr>
        <p:spPr>
          <a:xfrm>
            <a:off x="967563" y="284176"/>
            <a:ext cx="10334846" cy="1508760"/>
          </a:xfrm>
        </p:spPr>
        <p:txBody>
          <a:bodyPr/>
          <a:lstStyle/>
          <a:p>
            <a:r>
              <a:rPr lang="es-PE" b="1" dirty="0">
                <a:latin typeface="Arial Black" panose="020B0A04020102020204" pitchFamily="34" charset="0"/>
              </a:rPr>
              <a:t>QUE SON LAS DEFENSA RIVEREÑA</a:t>
            </a:r>
          </a:p>
        </p:txBody>
      </p:sp>
      <p:sp>
        <p:nvSpPr>
          <p:cNvPr id="3" name="Marcador de contenido 2">
            <a:extLst>
              <a:ext uri="{FF2B5EF4-FFF2-40B4-BE49-F238E27FC236}">
                <a16:creationId xmlns:a16="http://schemas.microsoft.com/office/drawing/2014/main" xmlns="" id="{CCB24256-EB44-92F2-DBB1-EEDD8281D16B}"/>
              </a:ext>
            </a:extLst>
          </p:cNvPr>
          <p:cNvSpPr>
            <a:spLocks noGrp="1"/>
          </p:cNvSpPr>
          <p:nvPr>
            <p:ph idx="1"/>
          </p:nvPr>
        </p:nvSpPr>
        <p:spPr/>
        <p:txBody>
          <a:bodyPr>
            <a:normAutofit lnSpcReduction="10000"/>
          </a:bodyPr>
          <a:lstStyle/>
          <a:p>
            <a:pPr algn="just"/>
            <a:r>
              <a:rPr lang="es-PE" sz="2600" dirty="0"/>
              <a:t>Las defensas ribereñas son obras que protegen las orillas o márgenes o riberas de los ríos, de la acción erosiva y desborde de su flujo de caudal, son construcciones que están hechas para evitar  que las inundaciones  destruyan la infraestructura productiva, las vías de comunicación, las propiedades públicas y privadas, las ciudades, la vida de las personas. </a:t>
            </a:r>
          </a:p>
          <a:p>
            <a:pPr algn="just"/>
            <a:r>
              <a:rPr lang="es-PE" sz="2600" dirty="0"/>
              <a:t>Si bien es cierto su diseño y  estructuras, tanto en el tamaño, ubicación y características hidráulicas, está normado dentro del marco de la Ley de Recursos Hídricos N.º 29338 y su reglamento, para su ejecución requiere la dirección técnica del Ministerio de Vivienda Construcción y Saneamiento.</a:t>
            </a:r>
          </a:p>
          <a:p>
            <a:endParaRPr lang="es-PE" dirty="0"/>
          </a:p>
        </p:txBody>
      </p:sp>
    </p:spTree>
    <p:extLst>
      <p:ext uri="{BB962C8B-B14F-4D97-AF65-F5344CB8AC3E}">
        <p14:creationId xmlns:p14="http://schemas.microsoft.com/office/powerpoint/2010/main" val="274683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6AA192-E8FF-DB77-AC78-63169931C980}"/>
              </a:ext>
            </a:extLst>
          </p:cNvPr>
          <p:cNvSpPr>
            <a:spLocks noGrp="1"/>
          </p:cNvSpPr>
          <p:nvPr>
            <p:ph type="title"/>
          </p:nvPr>
        </p:nvSpPr>
        <p:spPr>
          <a:xfrm>
            <a:off x="616688" y="284176"/>
            <a:ext cx="10994065" cy="1508760"/>
          </a:xfrm>
        </p:spPr>
        <p:txBody>
          <a:bodyPr>
            <a:normAutofit/>
          </a:bodyPr>
          <a:lstStyle/>
          <a:p>
            <a:r>
              <a:rPr lang="es-PE" sz="3200" dirty="0">
                <a:latin typeface="Arial Black" panose="020B0A04020102020204" pitchFamily="34" charset="0"/>
              </a:rPr>
              <a:t>QUE ES LA CAPTACIÓN DE AGUA ATMOSFÉRICA</a:t>
            </a:r>
            <a:br>
              <a:rPr lang="es-PE" sz="3200" dirty="0">
                <a:latin typeface="Arial Black" panose="020B0A04020102020204" pitchFamily="34" charset="0"/>
              </a:rPr>
            </a:br>
            <a:endParaRPr lang="es-PE" sz="3200" dirty="0">
              <a:latin typeface="Arial Black" panose="020B0A04020102020204" pitchFamily="34" charset="0"/>
            </a:endParaRPr>
          </a:p>
        </p:txBody>
      </p:sp>
      <p:sp>
        <p:nvSpPr>
          <p:cNvPr id="3" name="Marcador de contenido 2">
            <a:extLst>
              <a:ext uri="{FF2B5EF4-FFF2-40B4-BE49-F238E27FC236}">
                <a16:creationId xmlns:a16="http://schemas.microsoft.com/office/drawing/2014/main" xmlns="" id="{1599EDD3-4435-7ED5-0F15-3F8591F4AF35}"/>
              </a:ext>
            </a:extLst>
          </p:cNvPr>
          <p:cNvSpPr>
            <a:spLocks noGrp="1"/>
          </p:cNvSpPr>
          <p:nvPr>
            <p:ph idx="1"/>
          </p:nvPr>
        </p:nvSpPr>
        <p:spPr/>
        <p:txBody>
          <a:bodyPr>
            <a:normAutofit/>
          </a:bodyPr>
          <a:lstStyle/>
          <a:p>
            <a:pPr algn="just"/>
            <a:r>
              <a:rPr lang="es-PE" sz="2800" dirty="0"/>
              <a:t>Es un sistema que se utiliza para captar las gotas de agua microscópicas que tiene la neblina para transformarla en agua que se puede usar. Es una forma creativa de recoger agua y así evitar las sequías que azotan a las partes del planeta donde también hay niebla</a:t>
            </a:r>
          </a:p>
        </p:txBody>
      </p:sp>
    </p:spTree>
    <p:extLst>
      <p:ext uri="{BB962C8B-B14F-4D97-AF65-F5344CB8AC3E}">
        <p14:creationId xmlns:p14="http://schemas.microsoft.com/office/powerpoint/2010/main" val="311980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91955CB-B373-494A-A033-8B9904CD77BA}"/>
              </a:ext>
            </a:extLst>
          </p:cNvPr>
          <p:cNvSpPr>
            <a:spLocks noGrp="1"/>
          </p:cNvSpPr>
          <p:nvPr>
            <p:ph type="title"/>
          </p:nvPr>
        </p:nvSpPr>
        <p:spPr/>
        <p:txBody>
          <a:bodyPr/>
          <a:lstStyle/>
          <a:p>
            <a:r>
              <a:rPr lang="es-PE" dirty="0">
                <a:latin typeface="Arial Black" panose="020B0A04020102020204" pitchFamily="34" charset="0"/>
              </a:rPr>
              <a:t>POR QUE INCLUIRLAS</a:t>
            </a:r>
          </a:p>
        </p:txBody>
      </p:sp>
      <p:sp>
        <p:nvSpPr>
          <p:cNvPr id="3" name="Marcador de contenido 2">
            <a:extLst>
              <a:ext uri="{FF2B5EF4-FFF2-40B4-BE49-F238E27FC236}">
                <a16:creationId xmlns:a16="http://schemas.microsoft.com/office/drawing/2014/main" xmlns="" id="{D5447E22-FED5-659E-E924-ADFFEA9BC394}"/>
              </a:ext>
            </a:extLst>
          </p:cNvPr>
          <p:cNvSpPr>
            <a:spLocks noGrp="1"/>
          </p:cNvSpPr>
          <p:nvPr>
            <p:ph idx="1"/>
          </p:nvPr>
        </p:nvSpPr>
        <p:spPr/>
        <p:txBody>
          <a:bodyPr/>
          <a:lstStyle/>
          <a:p>
            <a:pPr algn="just"/>
            <a:r>
              <a:rPr lang="es-PE" sz="2800" dirty="0"/>
              <a:t>Por que se trata de intervenciones en infraestructura social básica, productiva y natural, que contribuyen al cierre de brechas orientadas a reducir la pobreza y extrema pobreza en el ámbito rural y periurbano.</a:t>
            </a:r>
          </a:p>
          <a:p>
            <a:pPr algn="just"/>
            <a:r>
              <a:rPr lang="es-PE" sz="2800" dirty="0"/>
              <a:t>Por que se trata de obras que aportan a las comunidades y grupos de personas que conforman los núcleos ejecutores.</a:t>
            </a:r>
          </a:p>
          <a:p>
            <a:pPr algn="just"/>
            <a:endParaRPr lang="es-PE" sz="2800" dirty="0"/>
          </a:p>
          <a:p>
            <a:endParaRPr lang="es-PE" dirty="0"/>
          </a:p>
          <a:p>
            <a:endParaRPr lang="es-PE" dirty="0"/>
          </a:p>
        </p:txBody>
      </p:sp>
    </p:spTree>
    <p:extLst>
      <p:ext uri="{BB962C8B-B14F-4D97-AF65-F5344CB8AC3E}">
        <p14:creationId xmlns:p14="http://schemas.microsoft.com/office/powerpoint/2010/main" val="201012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9CC2D57-408F-AB98-D4E9-B012FD69A705}"/>
              </a:ext>
            </a:extLst>
          </p:cNvPr>
          <p:cNvSpPr>
            <a:spLocks noGrp="1"/>
          </p:cNvSpPr>
          <p:nvPr>
            <p:ph type="title"/>
          </p:nvPr>
        </p:nvSpPr>
        <p:spPr>
          <a:xfrm>
            <a:off x="1467293" y="265814"/>
            <a:ext cx="10526234" cy="1637414"/>
          </a:xfrm>
        </p:spPr>
        <p:txBody>
          <a:bodyPr>
            <a:normAutofit/>
          </a:bodyPr>
          <a:lstStyle/>
          <a:p>
            <a:r>
              <a:rPr lang="es-PE" sz="3600" dirty="0">
                <a:latin typeface="Arial Black" panose="020B0A04020102020204" pitchFamily="34" charset="0"/>
              </a:rPr>
              <a:t>REUNIONES SOSTENIDAS CON</a:t>
            </a:r>
            <a:br>
              <a:rPr lang="es-PE" sz="3600" dirty="0">
                <a:latin typeface="Arial Black" panose="020B0A04020102020204" pitchFamily="34" charset="0"/>
              </a:rPr>
            </a:br>
            <a:r>
              <a:rPr lang="es-PE" sz="3600" dirty="0">
                <a:latin typeface="Arial Black" panose="020B0A04020102020204" pitchFamily="34" charset="0"/>
              </a:rPr>
              <a:t>ENTIDADES</a:t>
            </a:r>
          </a:p>
        </p:txBody>
      </p:sp>
      <p:sp>
        <p:nvSpPr>
          <p:cNvPr id="3" name="Marcador de contenido 2">
            <a:extLst>
              <a:ext uri="{FF2B5EF4-FFF2-40B4-BE49-F238E27FC236}">
                <a16:creationId xmlns:a16="http://schemas.microsoft.com/office/drawing/2014/main" xmlns="" id="{A40EA15B-E190-FC6E-1E50-8ECA7D001585}"/>
              </a:ext>
            </a:extLst>
          </p:cNvPr>
          <p:cNvSpPr>
            <a:spLocks noGrp="1"/>
          </p:cNvSpPr>
          <p:nvPr>
            <p:ph idx="1"/>
          </p:nvPr>
        </p:nvSpPr>
        <p:spPr>
          <a:xfrm>
            <a:off x="1202919" y="2011680"/>
            <a:ext cx="9940002" cy="4506078"/>
          </a:xfrm>
        </p:spPr>
        <p:txBody>
          <a:bodyPr>
            <a:noAutofit/>
          </a:bodyPr>
          <a:lstStyle/>
          <a:p>
            <a:pPr algn="just"/>
            <a:r>
              <a:rPr lang="es-PE" sz="2400" dirty="0"/>
              <a:t>La asesoría de la Comisión ha promovido reuniones técnicas para evaluar el presente proyecto, en tal sentido, en la reunión sostenida con técnicos del Ministerio de Economía y Finanzas, han mostrado su conformidad con la propuesta, haciendo la salvedad sobre el tema de defensas rivereñas que a su opinión no debería incluirse por tratarse de obras ciertamente mas complejas.</a:t>
            </a:r>
          </a:p>
          <a:p>
            <a:pPr algn="just"/>
            <a:r>
              <a:rPr lang="es-PE" sz="2400" dirty="0"/>
              <a:t> sin embargo, debemos informar que en la Comisión de Vivienda y Construcción del Congreso se ha estudiado un proyecto de similar naturaleza el P. L. 1628/2021-CR, de la congresista </a:t>
            </a:r>
            <a:r>
              <a:rPr lang="es-PE" sz="2400" dirty="0" err="1"/>
              <a:t>Nilza</a:t>
            </a:r>
            <a:r>
              <a:rPr lang="es-PE" sz="2400" dirty="0"/>
              <a:t> Merly Chacón Trujillo que propone “La ley que establece medidas que permitan la implementación de las recomendaciones técnicas emitidas por las entidades competentes, a fin de superar el riesgo mitigable, en posesiones informales en vías de formalización por parte de COFOPRI”.</a:t>
            </a:r>
          </a:p>
        </p:txBody>
      </p:sp>
    </p:spTree>
    <p:extLst>
      <p:ext uri="{BB962C8B-B14F-4D97-AF65-F5344CB8AC3E}">
        <p14:creationId xmlns:p14="http://schemas.microsoft.com/office/powerpoint/2010/main" val="495595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Slice</Template>
  <TotalTime>25</TotalTime>
  <Words>1193</Words>
  <Application>Microsoft Office PowerPoint</Application>
  <PresentationFormat>Panorámica</PresentationFormat>
  <Paragraphs>42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Algerian</vt:lpstr>
      <vt:lpstr>Arial</vt:lpstr>
      <vt:lpstr>Arial Black</vt:lpstr>
      <vt:lpstr>Corbel</vt:lpstr>
      <vt:lpstr>Wingdings</vt:lpstr>
      <vt:lpstr>Con bandas</vt:lpstr>
      <vt:lpstr>PROYECTO DE LEY 3105/2022-CR</vt:lpstr>
      <vt:lpstr>QUE PROPONE EL PROYECTO</vt:lpstr>
      <vt:lpstr>QUÉ SON LOS NUCLEOS EJECUTORES</vt:lpstr>
      <vt:lpstr>QUE NUEVAS ACTIVIDADES PROPONE INCLUIR</vt:lpstr>
      <vt:lpstr>QUE SON BIODIGESTORES</vt:lpstr>
      <vt:lpstr>QUE SON LAS DEFENSA RIVEREÑA</vt:lpstr>
      <vt:lpstr>QUE ES LA CAPTACIÓN DE AGUA ATMOSFÉRICA </vt:lpstr>
      <vt:lpstr>POR QUE INCLUIRLAS</vt:lpstr>
      <vt:lpstr>REUNIONES SOSTENIDAS CON ENTIDADES</vt:lpstr>
      <vt:lpstr>Dictamen Proyecto de Ley 1628/2021-CR </vt:lpstr>
      <vt:lpstr>ARGUMENTOS</vt:lpstr>
      <vt:lpstr>CONCLUSIÓN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3105/2022-CR</dc:title>
  <dc:creator>Juan Domingo Caceres Olazo Jara</dc:creator>
  <cp:lastModifiedBy>Roberto Miranda Chuman</cp:lastModifiedBy>
  <cp:revision>3</cp:revision>
  <dcterms:created xsi:type="dcterms:W3CDTF">2023-03-07T15:30:44Z</dcterms:created>
  <dcterms:modified xsi:type="dcterms:W3CDTF">2023-03-07T16:18:07Z</dcterms:modified>
</cp:coreProperties>
</file>