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0"/>
  </p:handoutMasterIdLst>
  <p:sldIdLst>
    <p:sldId id="256" r:id="rId2"/>
    <p:sldId id="294" r:id="rId3"/>
    <p:sldId id="295" r:id="rId4"/>
    <p:sldId id="296" r:id="rId5"/>
    <p:sldId id="297" r:id="rId6"/>
    <p:sldId id="301" r:id="rId7"/>
    <p:sldId id="312" r:id="rId8"/>
    <p:sldId id="311" r:id="rId9"/>
  </p:sldIdLst>
  <p:sldSz cx="12192000" cy="6858000"/>
  <p:notesSz cx="7010400" cy="92964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495" autoAdjust="0"/>
    <p:restoredTop sz="94660"/>
  </p:normalViewPr>
  <p:slideViewPr>
    <p:cSldViewPr snapToGrid="0">
      <p:cViewPr varScale="1">
        <p:scale>
          <a:sx n="88" d="100"/>
          <a:sy n="88" d="100"/>
        </p:scale>
        <p:origin x="834"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s-PE"/>
          </a:p>
        </p:txBody>
      </p:sp>
      <p:sp>
        <p:nvSpPr>
          <p:cNvPr id="3" name="Marcador de fecha 2"/>
          <p:cNvSpPr>
            <a:spLocks noGrp="1"/>
          </p:cNvSpPr>
          <p:nvPr>
            <p:ph type="dt" sz="quarter" idx="1"/>
          </p:nvPr>
        </p:nvSpPr>
        <p:spPr>
          <a:xfrm>
            <a:off x="3970938" y="2"/>
            <a:ext cx="3037840" cy="466434"/>
          </a:xfrm>
          <a:prstGeom prst="rect">
            <a:avLst/>
          </a:prstGeom>
        </p:spPr>
        <p:txBody>
          <a:bodyPr vert="horz" lIns="93177" tIns="46589" rIns="93177" bIns="46589" rtlCol="0"/>
          <a:lstStyle>
            <a:lvl1pPr algn="r">
              <a:defRPr sz="1200"/>
            </a:lvl1pPr>
          </a:lstStyle>
          <a:p>
            <a:fld id="{741AC87F-3565-41C2-9ECF-4656F4A2B32A}" type="datetimeFigureOut">
              <a:rPr lang="es-PE" smtClean="0"/>
              <a:t>28/03/2023</a:t>
            </a:fld>
            <a:endParaRPr lang="es-PE"/>
          </a:p>
        </p:txBody>
      </p:sp>
      <p:sp>
        <p:nvSpPr>
          <p:cNvPr id="4" name="Marcador de pie de página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s-PE"/>
          </a:p>
        </p:txBody>
      </p:sp>
      <p:sp>
        <p:nvSpPr>
          <p:cNvPr id="5" name="Marcador de número de diapositiva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CF461EF-D61D-4876-8039-7E92C115B5DC}" type="slidenum">
              <a:rPr lang="es-PE" smtClean="0"/>
              <a:t>‹Nº›</a:t>
            </a:fld>
            <a:endParaRPr lang="es-PE"/>
          </a:p>
        </p:txBody>
      </p:sp>
    </p:spTree>
    <p:extLst>
      <p:ext uri="{BB962C8B-B14F-4D97-AF65-F5344CB8AC3E}">
        <p14:creationId xmlns:p14="http://schemas.microsoft.com/office/powerpoint/2010/main" val="63432563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PE"/>
          </a:p>
        </p:txBody>
      </p:sp>
      <p:sp>
        <p:nvSpPr>
          <p:cNvPr id="4" name="Marcador de fecha 3"/>
          <p:cNvSpPr>
            <a:spLocks noGrp="1"/>
          </p:cNvSpPr>
          <p:nvPr>
            <p:ph type="dt" sz="half" idx="10"/>
          </p:nvPr>
        </p:nvSpPr>
        <p:spPr/>
        <p:txBody>
          <a:bodyPr/>
          <a:lstStyle/>
          <a:p>
            <a:fld id="{0E874DC5-26E0-4D3B-973D-347577CCE9BD}" type="datetimeFigureOut">
              <a:rPr lang="es-PE" smtClean="0"/>
              <a:t>28/03/2023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FC325242-8B76-4A03-B3D1-D74F6F6B8FEF}" type="slidenum">
              <a:rPr lang="es-PE" smtClean="0"/>
              <a:t>‹Nº›</a:t>
            </a:fld>
            <a:endParaRPr lang="es-PE"/>
          </a:p>
        </p:txBody>
      </p:sp>
    </p:spTree>
    <p:extLst>
      <p:ext uri="{BB962C8B-B14F-4D97-AF65-F5344CB8AC3E}">
        <p14:creationId xmlns:p14="http://schemas.microsoft.com/office/powerpoint/2010/main" val="735079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0E874DC5-26E0-4D3B-973D-347577CCE9BD}" type="datetimeFigureOut">
              <a:rPr lang="es-PE" smtClean="0"/>
              <a:t>28/03/2023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FC325242-8B76-4A03-B3D1-D74F6F6B8FEF}" type="slidenum">
              <a:rPr lang="es-PE" smtClean="0"/>
              <a:t>‹Nº›</a:t>
            </a:fld>
            <a:endParaRPr lang="es-PE"/>
          </a:p>
        </p:txBody>
      </p:sp>
    </p:spTree>
    <p:extLst>
      <p:ext uri="{BB962C8B-B14F-4D97-AF65-F5344CB8AC3E}">
        <p14:creationId xmlns:p14="http://schemas.microsoft.com/office/powerpoint/2010/main" val="150244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0E874DC5-26E0-4D3B-973D-347577CCE9BD}" type="datetimeFigureOut">
              <a:rPr lang="es-PE" smtClean="0"/>
              <a:t>28/03/2023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FC325242-8B76-4A03-B3D1-D74F6F6B8FEF}" type="slidenum">
              <a:rPr lang="es-PE" smtClean="0"/>
              <a:t>‹Nº›</a:t>
            </a:fld>
            <a:endParaRPr lang="es-PE"/>
          </a:p>
        </p:txBody>
      </p:sp>
    </p:spTree>
    <p:extLst>
      <p:ext uri="{BB962C8B-B14F-4D97-AF65-F5344CB8AC3E}">
        <p14:creationId xmlns:p14="http://schemas.microsoft.com/office/powerpoint/2010/main" val="2419197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0E874DC5-26E0-4D3B-973D-347577CCE9BD}" type="datetimeFigureOut">
              <a:rPr lang="es-PE" smtClean="0"/>
              <a:t>28/03/2023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FC325242-8B76-4A03-B3D1-D74F6F6B8FEF}" type="slidenum">
              <a:rPr lang="es-PE" smtClean="0"/>
              <a:t>‹Nº›</a:t>
            </a:fld>
            <a:endParaRPr lang="es-PE"/>
          </a:p>
        </p:txBody>
      </p:sp>
    </p:spTree>
    <p:extLst>
      <p:ext uri="{BB962C8B-B14F-4D97-AF65-F5344CB8AC3E}">
        <p14:creationId xmlns:p14="http://schemas.microsoft.com/office/powerpoint/2010/main" val="830305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0E874DC5-26E0-4D3B-973D-347577CCE9BD}" type="datetimeFigureOut">
              <a:rPr lang="es-PE" smtClean="0"/>
              <a:t>28/03/2023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FC325242-8B76-4A03-B3D1-D74F6F6B8FEF}" type="slidenum">
              <a:rPr lang="es-PE" smtClean="0"/>
              <a:t>‹Nº›</a:t>
            </a:fld>
            <a:endParaRPr lang="es-PE"/>
          </a:p>
        </p:txBody>
      </p:sp>
    </p:spTree>
    <p:extLst>
      <p:ext uri="{BB962C8B-B14F-4D97-AF65-F5344CB8AC3E}">
        <p14:creationId xmlns:p14="http://schemas.microsoft.com/office/powerpoint/2010/main" val="3273601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p:cNvSpPr>
            <a:spLocks noGrp="1"/>
          </p:cNvSpPr>
          <p:nvPr>
            <p:ph type="dt" sz="half" idx="10"/>
          </p:nvPr>
        </p:nvSpPr>
        <p:spPr/>
        <p:txBody>
          <a:bodyPr/>
          <a:lstStyle/>
          <a:p>
            <a:fld id="{0E874DC5-26E0-4D3B-973D-347577CCE9BD}" type="datetimeFigureOut">
              <a:rPr lang="es-PE" smtClean="0"/>
              <a:t>28/03/2023</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FC325242-8B76-4A03-B3D1-D74F6F6B8FEF}" type="slidenum">
              <a:rPr lang="es-PE" smtClean="0"/>
              <a:t>‹Nº›</a:t>
            </a:fld>
            <a:endParaRPr lang="es-PE"/>
          </a:p>
        </p:txBody>
      </p:sp>
    </p:spTree>
    <p:extLst>
      <p:ext uri="{BB962C8B-B14F-4D97-AF65-F5344CB8AC3E}">
        <p14:creationId xmlns:p14="http://schemas.microsoft.com/office/powerpoint/2010/main" val="2277446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p:cNvSpPr>
            <a:spLocks noGrp="1"/>
          </p:cNvSpPr>
          <p:nvPr>
            <p:ph type="dt" sz="half" idx="10"/>
          </p:nvPr>
        </p:nvSpPr>
        <p:spPr/>
        <p:txBody>
          <a:bodyPr/>
          <a:lstStyle/>
          <a:p>
            <a:fld id="{0E874DC5-26E0-4D3B-973D-347577CCE9BD}" type="datetimeFigureOut">
              <a:rPr lang="es-PE" smtClean="0"/>
              <a:t>28/03/2023</a:t>
            </a:fld>
            <a:endParaRPr lang="es-PE"/>
          </a:p>
        </p:txBody>
      </p:sp>
      <p:sp>
        <p:nvSpPr>
          <p:cNvPr id="8" name="Marcador de pie de página 7"/>
          <p:cNvSpPr>
            <a:spLocks noGrp="1"/>
          </p:cNvSpPr>
          <p:nvPr>
            <p:ph type="ftr" sz="quarter" idx="11"/>
          </p:nvPr>
        </p:nvSpPr>
        <p:spPr/>
        <p:txBody>
          <a:bodyPr/>
          <a:lstStyle/>
          <a:p>
            <a:endParaRPr lang="es-PE"/>
          </a:p>
        </p:txBody>
      </p:sp>
      <p:sp>
        <p:nvSpPr>
          <p:cNvPr id="9" name="Marcador de número de diapositiva 8"/>
          <p:cNvSpPr>
            <a:spLocks noGrp="1"/>
          </p:cNvSpPr>
          <p:nvPr>
            <p:ph type="sldNum" sz="quarter" idx="12"/>
          </p:nvPr>
        </p:nvSpPr>
        <p:spPr/>
        <p:txBody>
          <a:bodyPr/>
          <a:lstStyle/>
          <a:p>
            <a:fld id="{FC325242-8B76-4A03-B3D1-D74F6F6B8FEF}" type="slidenum">
              <a:rPr lang="es-PE" smtClean="0"/>
              <a:t>‹Nº›</a:t>
            </a:fld>
            <a:endParaRPr lang="es-PE"/>
          </a:p>
        </p:txBody>
      </p:sp>
    </p:spTree>
    <p:extLst>
      <p:ext uri="{BB962C8B-B14F-4D97-AF65-F5344CB8AC3E}">
        <p14:creationId xmlns:p14="http://schemas.microsoft.com/office/powerpoint/2010/main" val="4057392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fecha 2"/>
          <p:cNvSpPr>
            <a:spLocks noGrp="1"/>
          </p:cNvSpPr>
          <p:nvPr>
            <p:ph type="dt" sz="half" idx="10"/>
          </p:nvPr>
        </p:nvSpPr>
        <p:spPr/>
        <p:txBody>
          <a:bodyPr/>
          <a:lstStyle/>
          <a:p>
            <a:fld id="{0E874DC5-26E0-4D3B-973D-347577CCE9BD}" type="datetimeFigureOut">
              <a:rPr lang="es-PE" smtClean="0"/>
              <a:t>28/03/2023</a:t>
            </a:fld>
            <a:endParaRPr lang="es-PE"/>
          </a:p>
        </p:txBody>
      </p:sp>
      <p:sp>
        <p:nvSpPr>
          <p:cNvPr id="4" name="Marcador de pie de página 3"/>
          <p:cNvSpPr>
            <a:spLocks noGrp="1"/>
          </p:cNvSpPr>
          <p:nvPr>
            <p:ph type="ftr" sz="quarter" idx="11"/>
          </p:nvPr>
        </p:nvSpPr>
        <p:spPr/>
        <p:txBody>
          <a:bodyPr/>
          <a:lstStyle/>
          <a:p>
            <a:endParaRPr lang="es-PE"/>
          </a:p>
        </p:txBody>
      </p:sp>
      <p:sp>
        <p:nvSpPr>
          <p:cNvPr id="5" name="Marcador de número de diapositiva 4"/>
          <p:cNvSpPr>
            <a:spLocks noGrp="1"/>
          </p:cNvSpPr>
          <p:nvPr>
            <p:ph type="sldNum" sz="quarter" idx="12"/>
          </p:nvPr>
        </p:nvSpPr>
        <p:spPr/>
        <p:txBody>
          <a:bodyPr/>
          <a:lstStyle/>
          <a:p>
            <a:fld id="{FC325242-8B76-4A03-B3D1-D74F6F6B8FEF}" type="slidenum">
              <a:rPr lang="es-PE" smtClean="0"/>
              <a:t>‹Nº›</a:t>
            </a:fld>
            <a:endParaRPr lang="es-PE"/>
          </a:p>
        </p:txBody>
      </p:sp>
    </p:spTree>
    <p:extLst>
      <p:ext uri="{BB962C8B-B14F-4D97-AF65-F5344CB8AC3E}">
        <p14:creationId xmlns:p14="http://schemas.microsoft.com/office/powerpoint/2010/main" val="4158433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E874DC5-26E0-4D3B-973D-347577CCE9BD}" type="datetimeFigureOut">
              <a:rPr lang="es-PE" smtClean="0"/>
              <a:t>28/03/2023</a:t>
            </a:fld>
            <a:endParaRPr lang="es-PE"/>
          </a:p>
        </p:txBody>
      </p:sp>
      <p:sp>
        <p:nvSpPr>
          <p:cNvPr id="3" name="Marcador de pie de página 2"/>
          <p:cNvSpPr>
            <a:spLocks noGrp="1"/>
          </p:cNvSpPr>
          <p:nvPr>
            <p:ph type="ftr" sz="quarter" idx="11"/>
          </p:nvPr>
        </p:nvSpPr>
        <p:spPr/>
        <p:txBody>
          <a:bodyPr/>
          <a:lstStyle/>
          <a:p>
            <a:endParaRPr lang="es-PE"/>
          </a:p>
        </p:txBody>
      </p:sp>
      <p:sp>
        <p:nvSpPr>
          <p:cNvPr id="4" name="Marcador de número de diapositiva 3"/>
          <p:cNvSpPr>
            <a:spLocks noGrp="1"/>
          </p:cNvSpPr>
          <p:nvPr>
            <p:ph type="sldNum" sz="quarter" idx="12"/>
          </p:nvPr>
        </p:nvSpPr>
        <p:spPr/>
        <p:txBody>
          <a:bodyPr/>
          <a:lstStyle/>
          <a:p>
            <a:fld id="{FC325242-8B76-4A03-B3D1-D74F6F6B8FEF}" type="slidenum">
              <a:rPr lang="es-PE" smtClean="0"/>
              <a:t>‹Nº›</a:t>
            </a:fld>
            <a:endParaRPr lang="es-PE"/>
          </a:p>
        </p:txBody>
      </p:sp>
    </p:spTree>
    <p:extLst>
      <p:ext uri="{BB962C8B-B14F-4D97-AF65-F5344CB8AC3E}">
        <p14:creationId xmlns:p14="http://schemas.microsoft.com/office/powerpoint/2010/main" val="3583261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0E874DC5-26E0-4D3B-973D-347577CCE9BD}" type="datetimeFigureOut">
              <a:rPr lang="es-PE" smtClean="0"/>
              <a:t>28/03/2023</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FC325242-8B76-4A03-B3D1-D74F6F6B8FEF}" type="slidenum">
              <a:rPr lang="es-PE" smtClean="0"/>
              <a:t>‹Nº›</a:t>
            </a:fld>
            <a:endParaRPr lang="es-PE"/>
          </a:p>
        </p:txBody>
      </p:sp>
    </p:spTree>
    <p:extLst>
      <p:ext uri="{BB962C8B-B14F-4D97-AF65-F5344CB8AC3E}">
        <p14:creationId xmlns:p14="http://schemas.microsoft.com/office/powerpoint/2010/main" val="1112104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0E874DC5-26E0-4D3B-973D-347577CCE9BD}" type="datetimeFigureOut">
              <a:rPr lang="es-PE" smtClean="0"/>
              <a:t>28/03/2023</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FC325242-8B76-4A03-B3D1-D74F6F6B8FEF}" type="slidenum">
              <a:rPr lang="es-PE" smtClean="0"/>
              <a:t>‹Nº›</a:t>
            </a:fld>
            <a:endParaRPr lang="es-PE"/>
          </a:p>
        </p:txBody>
      </p:sp>
    </p:spTree>
    <p:extLst>
      <p:ext uri="{BB962C8B-B14F-4D97-AF65-F5344CB8AC3E}">
        <p14:creationId xmlns:p14="http://schemas.microsoft.com/office/powerpoint/2010/main" val="1418050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4000"/>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74DC5-26E0-4D3B-973D-347577CCE9BD}" type="datetimeFigureOut">
              <a:rPr lang="es-PE" smtClean="0"/>
              <a:t>28/03/2023</a:t>
            </a:fld>
            <a:endParaRPr lang="es-PE"/>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325242-8B76-4A03-B3D1-D74F6F6B8FEF}" type="slidenum">
              <a:rPr lang="es-PE" smtClean="0"/>
              <a:t>‹Nº›</a:t>
            </a:fld>
            <a:endParaRPr lang="es-PE"/>
          </a:p>
        </p:txBody>
      </p:sp>
    </p:spTree>
    <p:extLst>
      <p:ext uri="{BB962C8B-B14F-4D97-AF65-F5344CB8AC3E}">
        <p14:creationId xmlns:p14="http://schemas.microsoft.com/office/powerpoint/2010/main" val="3167459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b="30770"/>
          <a:stretch/>
        </p:blipFill>
        <p:spPr>
          <a:xfrm>
            <a:off x="-1406487" y="79880"/>
            <a:ext cx="6589741" cy="6316717"/>
          </a:xfrm>
          <a:prstGeom prst="rect">
            <a:avLst/>
          </a:prstGeom>
        </p:spPr>
      </p:pic>
      <p:sp>
        <p:nvSpPr>
          <p:cNvPr id="11" name="Rectángulo 10"/>
          <p:cNvSpPr/>
          <p:nvPr/>
        </p:nvSpPr>
        <p:spPr>
          <a:xfrm>
            <a:off x="0" y="6185338"/>
            <a:ext cx="12192001" cy="6726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a:p>
        </p:txBody>
      </p:sp>
      <p:sp>
        <p:nvSpPr>
          <p:cNvPr id="3" name="Rectángulo 2"/>
          <p:cNvSpPr/>
          <p:nvPr/>
        </p:nvSpPr>
        <p:spPr>
          <a:xfrm>
            <a:off x="-1" y="0"/>
            <a:ext cx="12192001" cy="6726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a:p>
        </p:txBody>
      </p:sp>
      <p:sp>
        <p:nvSpPr>
          <p:cNvPr id="5" name="Rectángulo redondeado 4"/>
          <p:cNvSpPr/>
          <p:nvPr/>
        </p:nvSpPr>
        <p:spPr>
          <a:xfrm>
            <a:off x="2753394" y="1370362"/>
            <a:ext cx="9096801" cy="749300"/>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s-PE" sz="3200" b="1" dirty="0">
                <a:ln w="0"/>
                <a:solidFill>
                  <a:schemeClr val="tx1"/>
                </a:solidFill>
                <a:effectLst>
                  <a:outerShdw blurRad="38100" dist="19050" dir="2700000" algn="tl" rotWithShape="0">
                    <a:schemeClr val="dk1">
                      <a:alpha val="40000"/>
                    </a:schemeClr>
                  </a:outerShdw>
                </a:effectLst>
              </a:rPr>
              <a:t>SUSTENTACIÓN DEL PROYECTO DE LEY </a:t>
            </a:r>
            <a:r>
              <a:rPr lang="es-PE" sz="3200" b="1" dirty="0" err="1">
                <a:ln w="0"/>
                <a:solidFill>
                  <a:schemeClr val="tx1"/>
                </a:solidFill>
                <a:effectLst>
                  <a:outerShdw blurRad="38100" dist="19050" dir="2700000" algn="tl" rotWithShape="0">
                    <a:schemeClr val="dk1">
                      <a:alpha val="40000"/>
                    </a:schemeClr>
                  </a:outerShdw>
                </a:effectLst>
              </a:rPr>
              <a:t>N°</a:t>
            </a:r>
            <a:r>
              <a:rPr lang="es-PE" sz="3200" b="1" dirty="0">
                <a:ln w="0"/>
                <a:solidFill>
                  <a:schemeClr val="tx1"/>
                </a:solidFill>
                <a:effectLst>
                  <a:outerShdw blurRad="38100" dist="19050" dir="2700000" algn="tl" rotWithShape="0">
                    <a:schemeClr val="dk1">
                      <a:alpha val="40000"/>
                    </a:schemeClr>
                  </a:outerShdw>
                </a:effectLst>
              </a:rPr>
              <a:t> 3734-2022</a:t>
            </a:r>
          </a:p>
        </p:txBody>
      </p:sp>
      <p:sp>
        <p:nvSpPr>
          <p:cNvPr id="7" name="Rectángulo 6"/>
          <p:cNvSpPr/>
          <p:nvPr/>
        </p:nvSpPr>
        <p:spPr>
          <a:xfrm>
            <a:off x="3409950" y="3375164"/>
            <a:ext cx="8440245" cy="138499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just"/>
            <a:r>
              <a:rPr lang="es-PE" sz="2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ea typeface="Batang"/>
              </a:rPr>
              <a:t>“LEY DE FORTALECIMIENTO DE LA PROTECCIÓN Y DEFENSA DEL CONSUMIDOR A TRAVÉS DE LAS MUNICIPALIDADES”</a:t>
            </a:r>
          </a:p>
        </p:txBody>
      </p:sp>
      <p:sp>
        <p:nvSpPr>
          <p:cNvPr id="2" name="Rectángulo redondeado 1"/>
          <p:cNvSpPr/>
          <p:nvPr/>
        </p:nvSpPr>
        <p:spPr>
          <a:xfrm>
            <a:off x="11571890" y="79880"/>
            <a:ext cx="556610" cy="53602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PE" sz="4400" b="1" dirty="0"/>
              <a:t>1</a:t>
            </a:r>
          </a:p>
        </p:txBody>
      </p:sp>
      <p:pic>
        <p:nvPicPr>
          <p:cNvPr id="9" name="Imagen 8"/>
          <p:cNvPicPr>
            <a:picLocks noChangeAspect="1"/>
          </p:cNvPicPr>
          <p:nvPr/>
        </p:nvPicPr>
        <p:blipFill rotWithShape="1">
          <a:blip r:embed="rId3" cstate="print">
            <a:extLst>
              <a:ext uri="{28A0092B-C50C-407E-A947-70E740481C1C}">
                <a14:useLocalDpi xmlns:a14="http://schemas.microsoft.com/office/drawing/2010/main" val="0"/>
              </a:ext>
            </a:extLst>
          </a:blip>
          <a:srcRect b="90240"/>
          <a:stretch/>
        </p:blipFill>
        <p:spPr>
          <a:xfrm>
            <a:off x="-1" y="0"/>
            <a:ext cx="9648497" cy="672662"/>
          </a:xfrm>
          <a:prstGeom prst="rect">
            <a:avLst/>
          </a:prstGeom>
        </p:spPr>
      </p:pic>
      <p:pic>
        <p:nvPicPr>
          <p:cNvPr id="10" name="Imagen 9"/>
          <p:cNvPicPr>
            <a:picLocks noChangeAspect="1"/>
          </p:cNvPicPr>
          <p:nvPr/>
        </p:nvPicPr>
        <p:blipFill rotWithShape="1">
          <a:blip r:embed="rId3" cstate="print">
            <a:extLst>
              <a:ext uri="{28A0092B-C50C-407E-A947-70E740481C1C}">
                <a14:useLocalDpi xmlns:a14="http://schemas.microsoft.com/office/drawing/2010/main" val="0"/>
              </a:ext>
            </a:extLst>
          </a:blip>
          <a:srcRect l="-1036" t="79224" r="-1144" b="574"/>
          <a:stretch/>
        </p:blipFill>
        <p:spPr>
          <a:xfrm>
            <a:off x="-105105" y="5514662"/>
            <a:ext cx="9511864" cy="1343338"/>
          </a:xfrm>
          <a:prstGeom prst="rect">
            <a:avLst/>
          </a:prstGeom>
        </p:spPr>
      </p:pic>
      <p:sp>
        <p:nvSpPr>
          <p:cNvPr id="12" name="Rectángulo 11"/>
          <p:cNvSpPr/>
          <p:nvPr/>
        </p:nvSpPr>
        <p:spPr>
          <a:xfrm>
            <a:off x="637953" y="128850"/>
            <a:ext cx="10933937" cy="3378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PE" sz="1600" dirty="0"/>
              <a:t>COMISIÓN DE DESCENTRALIZACIÓN, REGIONALIZACIÓN, GOBIERNOS LOCALES Y MODERNIZACIÓN DE LA GESTIÓN DEL ESTADO</a:t>
            </a:r>
          </a:p>
        </p:txBody>
      </p:sp>
    </p:spTree>
    <p:extLst>
      <p:ext uri="{BB962C8B-B14F-4D97-AF65-F5344CB8AC3E}">
        <p14:creationId xmlns:p14="http://schemas.microsoft.com/office/powerpoint/2010/main" val="3128959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0" y="6185338"/>
            <a:ext cx="12192001" cy="6726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a:p>
        </p:txBody>
      </p:sp>
      <p:sp>
        <p:nvSpPr>
          <p:cNvPr id="3" name="Rectángulo 2"/>
          <p:cNvSpPr/>
          <p:nvPr/>
        </p:nvSpPr>
        <p:spPr>
          <a:xfrm>
            <a:off x="-1" y="0"/>
            <a:ext cx="12192001" cy="6726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a:p>
        </p:txBody>
      </p:sp>
      <p:sp>
        <p:nvSpPr>
          <p:cNvPr id="2" name="Rectángulo redondeado 1"/>
          <p:cNvSpPr/>
          <p:nvPr/>
        </p:nvSpPr>
        <p:spPr>
          <a:xfrm>
            <a:off x="11571890" y="63908"/>
            <a:ext cx="556610" cy="53602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PE" sz="4400" b="1" dirty="0"/>
              <a:t>2</a:t>
            </a:r>
          </a:p>
        </p:txBody>
      </p:sp>
      <p:pic>
        <p:nvPicPr>
          <p:cNvPr id="9" name="Imagen 8"/>
          <p:cNvPicPr>
            <a:picLocks noChangeAspect="1"/>
          </p:cNvPicPr>
          <p:nvPr/>
        </p:nvPicPr>
        <p:blipFill rotWithShape="1">
          <a:blip r:embed="rId2" cstate="print">
            <a:extLst>
              <a:ext uri="{28A0092B-C50C-407E-A947-70E740481C1C}">
                <a14:useLocalDpi xmlns:a14="http://schemas.microsoft.com/office/drawing/2010/main" val="0"/>
              </a:ext>
            </a:extLst>
          </a:blip>
          <a:srcRect b="90240"/>
          <a:stretch/>
        </p:blipFill>
        <p:spPr>
          <a:xfrm>
            <a:off x="-1" y="0"/>
            <a:ext cx="9648497" cy="672662"/>
          </a:xfrm>
          <a:prstGeom prst="rect">
            <a:avLst/>
          </a:prstGeom>
        </p:spPr>
      </p:pic>
      <p:pic>
        <p:nvPicPr>
          <p:cNvPr id="10" name="Imagen 9"/>
          <p:cNvPicPr>
            <a:picLocks noChangeAspect="1"/>
          </p:cNvPicPr>
          <p:nvPr/>
        </p:nvPicPr>
        <p:blipFill rotWithShape="1">
          <a:blip r:embed="rId2" cstate="print">
            <a:extLst>
              <a:ext uri="{28A0092B-C50C-407E-A947-70E740481C1C}">
                <a14:useLocalDpi xmlns:a14="http://schemas.microsoft.com/office/drawing/2010/main" val="0"/>
              </a:ext>
            </a:extLst>
          </a:blip>
          <a:srcRect l="-1036" t="79224" r="-1144" b="574"/>
          <a:stretch/>
        </p:blipFill>
        <p:spPr>
          <a:xfrm>
            <a:off x="-105105" y="5514662"/>
            <a:ext cx="9511864" cy="1343338"/>
          </a:xfrm>
          <a:prstGeom prst="rect">
            <a:avLst/>
          </a:prstGeom>
        </p:spPr>
      </p:pic>
      <p:pic>
        <p:nvPicPr>
          <p:cNvPr id="12" name="Imagen 11"/>
          <p:cNvPicPr>
            <a:picLocks noChangeAspect="1"/>
          </p:cNvPicPr>
          <p:nvPr/>
        </p:nvPicPr>
        <p:blipFill rotWithShape="1">
          <a:blip r:embed="rId3" cstate="print">
            <a:extLst>
              <a:ext uri="{28A0092B-C50C-407E-A947-70E740481C1C}">
                <a14:useLocalDpi xmlns:a14="http://schemas.microsoft.com/office/drawing/2010/main" val="0"/>
              </a:ext>
            </a:extLst>
          </a:blip>
          <a:srcRect l="48582" t="44281" r="24905" b="15396"/>
          <a:stretch/>
        </p:blipFill>
        <p:spPr>
          <a:xfrm rot="5400000">
            <a:off x="11228532" y="5879403"/>
            <a:ext cx="970058" cy="8298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Rectángulo 12"/>
          <p:cNvSpPr/>
          <p:nvPr/>
        </p:nvSpPr>
        <p:spPr>
          <a:xfrm>
            <a:off x="399175" y="621947"/>
            <a:ext cx="11328536" cy="423497"/>
          </a:xfrm>
          <a:prstGeom prst="rect">
            <a:avLst/>
          </a:prstGeom>
          <a:noFill/>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PE" sz="2800">
                <a:solidFill>
                  <a:schemeClr val="tx1"/>
                </a:solidFill>
                <a:latin typeface="Arial" panose="020B0604020202020204" pitchFamily="34" charset="0"/>
                <a:cs typeface="Arial" panose="020B0604020202020204" pitchFamily="34" charset="0"/>
              </a:rPr>
              <a:t>DEL OBJETO</a:t>
            </a:r>
            <a:endParaRPr lang="es-PE" sz="2800" dirty="0">
              <a:solidFill>
                <a:schemeClr val="tx1"/>
              </a:solidFill>
              <a:latin typeface="Arial" panose="020B0604020202020204" pitchFamily="34" charset="0"/>
              <a:cs typeface="Arial" panose="020B0604020202020204" pitchFamily="34" charset="0"/>
            </a:endParaRPr>
          </a:p>
        </p:txBody>
      </p:sp>
      <p:sp>
        <p:nvSpPr>
          <p:cNvPr id="18" name="Rectángulo 17"/>
          <p:cNvSpPr/>
          <p:nvPr/>
        </p:nvSpPr>
        <p:spPr>
          <a:xfrm>
            <a:off x="903452" y="128850"/>
            <a:ext cx="10016796" cy="3378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PE" sz="2000" dirty="0"/>
              <a:t>Comisión de Defensa Nacional, Orden interno, Desarrollo alternativo y Lucha contra las Drogas</a:t>
            </a:r>
          </a:p>
        </p:txBody>
      </p:sp>
      <p:sp>
        <p:nvSpPr>
          <p:cNvPr id="14" name="Rectángulo 13"/>
          <p:cNvSpPr/>
          <p:nvPr/>
        </p:nvSpPr>
        <p:spPr>
          <a:xfrm>
            <a:off x="616689" y="128850"/>
            <a:ext cx="10797982" cy="3378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PE" sz="1600" dirty="0"/>
              <a:t>COMISIÓN DE DESCENTRALIZACIÓN, REGIONALIZACIÓN, GOBIERNOS LOCALES Y MODERNIZACIÓN DE LA GESTIÓN DEL ESTADO</a:t>
            </a:r>
          </a:p>
        </p:txBody>
      </p:sp>
      <p:sp>
        <p:nvSpPr>
          <p:cNvPr id="4" name="Rectángulo 3">
            <a:extLst>
              <a:ext uri="{FF2B5EF4-FFF2-40B4-BE49-F238E27FC236}">
                <a16:creationId xmlns:a16="http://schemas.microsoft.com/office/drawing/2014/main" xmlns="" id="{916D75C5-C62E-865A-307C-AFAD07561A09}"/>
              </a:ext>
            </a:extLst>
          </p:cNvPr>
          <p:cNvSpPr/>
          <p:nvPr/>
        </p:nvSpPr>
        <p:spPr>
          <a:xfrm>
            <a:off x="399176" y="1072240"/>
            <a:ext cx="6065419" cy="4737073"/>
          </a:xfrm>
          <a:prstGeom prst="rect">
            <a:avLst/>
          </a:prstGeom>
          <a:noFill/>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Facilitar, a través de las municipalidades provinciales y distritales, el acceso de los consumidores a la información sobres sus derechos dentro del Sistema Nacional Integrado de Protección al consumidor, conforme lo establece el artículo 132 de la Ley 29571, Código de Protección y Defensa del Consumidor. </a:t>
            </a:r>
            <a:endParaRPr lang="es-PE"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Imagen 4">
            <a:extLst>
              <a:ext uri="{FF2B5EF4-FFF2-40B4-BE49-F238E27FC236}">
                <a16:creationId xmlns:a16="http://schemas.microsoft.com/office/drawing/2014/main" xmlns="" id="{30E5B996-C223-DC6A-685C-FEA542E16EA2}"/>
              </a:ext>
            </a:extLst>
          </p:cNvPr>
          <p:cNvPicPr>
            <a:picLocks noChangeAspect="1"/>
          </p:cNvPicPr>
          <p:nvPr/>
        </p:nvPicPr>
        <p:blipFill>
          <a:blip r:embed="rId4"/>
          <a:stretch>
            <a:fillRect/>
          </a:stretch>
        </p:blipFill>
        <p:spPr>
          <a:xfrm>
            <a:off x="6602819" y="1421468"/>
            <a:ext cx="5190005" cy="40204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125621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0" y="6185338"/>
            <a:ext cx="12192001" cy="6726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a:p>
        </p:txBody>
      </p:sp>
      <p:sp>
        <p:nvSpPr>
          <p:cNvPr id="3" name="Rectángulo 2"/>
          <p:cNvSpPr/>
          <p:nvPr/>
        </p:nvSpPr>
        <p:spPr>
          <a:xfrm>
            <a:off x="-1" y="0"/>
            <a:ext cx="12192001" cy="6726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a:p>
        </p:txBody>
      </p:sp>
      <p:sp>
        <p:nvSpPr>
          <p:cNvPr id="2" name="Rectángulo redondeado 1"/>
          <p:cNvSpPr/>
          <p:nvPr/>
        </p:nvSpPr>
        <p:spPr>
          <a:xfrm>
            <a:off x="11571890" y="63908"/>
            <a:ext cx="556610" cy="53602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PE" sz="4400" b="1" dirty="0"/>
              <a:t>3</a:t>
            </a:r>
          </a:p>
        </p:txBody>
      </p:sp>
      <p:pic>
        <p:nvPicPr>
          <p:cNvPr id="9" name="Imagen 8"/>
          <p:cNvPicPr>
            <a:picLocks noChangeAspect="1"/>
          </p:cNvPicPr>
          <p:nvPr/>
        </p:nvPicPr>
        <p:blipFill rotWithShape="1">
          <a:blip r:embed="rId2" cstate="print">
            <a:extLst>
              <a:ext uri="{28A0092B-C50C-407E-A947-70E740481C1C}">
                <a14:useLocalDpi xmlns:a14="http://schemas.microsoft.com/office/drawing/2010/main" val="0"/>
              </a:ext>
            </a:extLst>
          </a:blip>
          <a:srcRect b="90240"/>
          <a:stretch/>
        </p:blipFill>
        <p:spPr>
          <a:xfrm>
            <a:off x="-1" y="0"/>
            <a:ext cx="9648497" cy="672662"/>
          </a:xfrm>
          <a:prstGeom prst="rect">
            <a:avLst/>
          </a:prstGeom>
        </p:spPr>
      </p:pic>
      <p:pic>
        <p:nvPicPr>
          <p:cNvPr id="10" name="Imagen 9"/>
          <p:cNvPicPr>
            <a:picLocks noChangeAspect="1"/>
          </p:cNvPicPr>
          <p:nvPr/>
        </p:nvPicPr>
        <p:blipFill rotWithShape="1">
          <a:blip r:embed="rId2" cstate="print">
            <a:extLst>
              <a:ext uri="{28A0092B-C50C-407E-A947-70E740481C1C}">
                <a14:useLocalDpi xmlns:a14="http://schemas.microsoft.com/office/drawing/2010/main" val="0"/>
              </a:ext>
            </a:extLst>
          </a:blip>
          <a:srcRect l="-1036" t="79224" r="-1144" b="574"/>
          <a:stretch/>
        </p:blipFill>
        <p:spPr>
          <a:xfrm>
            <a:off x="-105105" y="5514662"/>
            <a:ext cx="9511864" cy="1343338"/>
          </a:xfrm>
          <a:prstGeom prst="rect">
            <a:avLst/>
          </a:prstGeom>
        </p:spPr>
      </p:pic>
      <p:pic>
        <p:nvPicPr>
          <p:cNvPr id="12" name="Imagen 11"/>
          <p:cNvPicPr>
            <a:picLocks noChangeAspect="1"/>
          </p:cNvPicPr>
          <p:nvPr/>
        </p:nvPicPr>
        <p:blipFill rotWithShape="1">
          <a:blip r:embed="rId3" cstate="print">
            <a:extLst>
              <a:ext uri="{28A0092B-C50C-407E-A947-70E740481C1C}">
                <a14:useLocalDpi xmlns:a14="http://schemas.microsoft.com/office/drawing/2010/main" val="0"/>
              </a:ext>
            </a:extLst>
          </a:blip>
          <a:srcRect l="48582" t="44281" r="24905" b="15396"/>
          <a:stretch/>
        </p:blipFill>
        <p:spPr>
          <a:xfrm rot="5400000">
            <a:off x="11228532" y="5879403"/>
            <a:ext cx="970058" cy="8298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Rectángulo 12"/>
          <p:cNvSpPr/>
          <p:nvPr/>
        </p:nvSpPr>
        <p:spPr>
          <a:xfrm>
            <a:off x="5422606" y="1360452"/>
            <a:ext cx="6427590" cy="4513121"/>
          </a:xfrm>
          <a:prstGeom prst="rect">
            <a:avLst/>
          </a:prstGeom>
          <a:noFill/>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s-PE" sz="2600" dirty="0">
                <a:solidFill>
                  <a:schemeClr val="tx1"/>
                </a:solidFill>
                <a:latin typeface="Arial" panose="020B0604020202020204" pitchFamily="34" charset="0"/>
                <a:cs typeface="Arial" panose="020B0604020202020204" pitchFamily="34" charset="0"/>
              </a:rPr>
              <a:t>Alcanzar con el presente proyecto de ley, que los municipios distritales y provinciales, mediante oficinas especializadas, brinde una atención oportuna y ágil sobre brindar información y orientación a consumidores y usuarios respecto de sus derechos reconocidos en el Código de Protección y Defensa del Consumidor </a:t>
            </a:r>
            <a:r>
              <a:rPr lang="es-ES" sz="2600" dirty="0">
                <a:solidFill>
                  <a:schemeClr val="tx1"/>
                </a:solidFill>
                <a:effectLst/>
                <a:latin typeface="Arial" panose="020B0604020202020204" pitchFamily="34" charset="0"/>
                <a:ea typeface="Times New Roman" panose="02020603050405020304" pitchFamily="18" charset="0"/>
              </a:rPr>
              <a:t>al momento de contratar servicios y adquirir bienes</a:t>
            </a:r>
            <a:r>
              <a:rPr lang="es-PE" sz="2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s-PE" sz="2600" dirty="0">
              <a:solidFill>
                <a:schemeClr val="tx1"/>
              </a:solidFill>
              <a:latin typeface="Arial" panose="020B0604020202020204" pitchFamily="34" charset="0"/>
              <a:cs typeface="Arial" panose="020B0604020202020204" pitchFamily="34" charset="0"/>
            </a:endParaRPr>
          </a:p>
        </p:txBody>
      </p:sp>
      <p:sp>
        <p:nvSpPr>
          <p:cNvPr id="14" name="Rectángulo 13"/>
          <p:cNvSpPr/>
          <p:nvPr/>
        </p:nvSpPr>
        <p:spPr>
          <a:xfrm>
            <a:off x="341804" y="701984"/>
            <a:ext cx="11508391" cy="584775"/>
          </a:xfrm>
          <a:prstGeom prst="rect">
            <a:avLst/>
          </a:prstGeom>
        </p:spPr>
        <p:txBody>
          <a:bodyPr wrap="square">
            <a:spAutoFit/>
          </a:bodyPr>
          <a:lstStyle/>
          <a:p>
            <a:pPr algn="ctr"/>
            <a:r>
              <a:rPr lang="es-PE" sz="3200" b="1" dirty="0">
                <a:solidFill>
                  <a:srgbClr val="000000"/>
                </a:solidFill>
                <a:latin typeface="Arial" panose="020B0604020202020204" pitchFamily="34" charset="0"/>
                <a:ea typeface="Batang"/>
              </a:rPr>
              <a:t>DE LA FINALIDAD </a:t>
            </a:r>
            <a:endParaRPr lang="es-PE" sz="3200" dirty="0"/>
          </a:p>
        </p:txBody>
      </p:sp>
      <p:sp>
        <p:nvSpPr>
          <p:cNvPr id="15" name="Rectángulo 14"/>
          <p:cNvSpPr/>
          <p:nvPr/>
        </p:nvSpPr>
        <p:spPr>
          <a:xfrm>
            <a:off x="903452" y="128850"/>
            <a:ext cx="10016796" cy="3378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PE" sz="2000" dirty="0"/>
              <a:t>Comisión de Defensa Nacional, Orden interno, Desarrollo alternativo y Lucha contra las Drogas</a:t>
            </a:r>
          </a:p>
        </p:txBody>
      </p:sp>
      <p:sp>
        <p:nvSpPr>
          <p:cNvPr id="16" name="Rectángulo 15"/>
          <p:cNvSpPr/>
          <p:nvPr/>
        </p:nvSpPr>
        <p:spPr>
          <a:xfrm>
            <a:off x="735723" y="128850"/>
            <a:ext cx="10678947" cy="3378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PE" sz="1600" dirty="0"/>
              <a:t>COMISIÓN DE DESCENTRALIZACIÓN, REGIONALIZACIÓN, GOBIERNOS LOCALES Y MODERNIZACIÓN DE LA GESTIÓN DEL ESTADO</a:t>
            </a:r>
          </a:p>
        </p:txBody>
      </p:sp>
      <p:pic>
        <p:nvPicPr>
          <p:cNvPr id="6" name="Imagen 5">
            <a:extLst>
              <a:ext uri="{FF2B5EF4-FFF2-40B4-BE49-F238E27FC236}">
                <a16:creationId xmlns:a16="http://schemas.microsoft.com/office/drawing/2014/main" xmlns="" id="{535DF57F-908D-FA48-3B8B-C342E3D2630E}"/>
              </a:ext>
            </a:extLst>
          </p:cNvPr>
          <p:cNvPicPr>
            <a:picLocks noChangeAspect="1"/>
          </p:cNvPicPr>
          <p:nvPr/>
        </p:nvPicPr>
        <p:blipFill>
          <a:blip r:embed="rId4"/>
          <a:stretch>
            <a:fillRect/>
          </a:stretch>
        </p:blipFill>
        <p:spPr>
          <a:xfrm>
            <a:off x="341804" y="2169042"/>
            <a:ext cx="5020340" cy="31887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523789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0" y="6185338"/>
            <a:ext cx="12192001" cy="6726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a:p>
        </p:txBody>
      </p:sp>
      <p:sp>
        <p:nvSpPr>
          <p:cNvPr id="3" name="Rectángulo 2"/>
          <p:cNvSpPr/>
          <p:nvPr/>
        </p:nvSpPr>
        <p:spPr>
          <a:xfrm>
            <a:off x="-1" y="0"/>
            <a:ext cx="12192001" cy="6726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a:p>
        </p:txBody>
      </p:sp>
      <p:sp>
        <p:nvSpPr>
          <p:cNvPr id="2" name="Rectángulo redondeado 1"/>
          <p:cNvSpPr/>
          <p:nvPr/>
        </p:nvSpPr>
        <p:spPr>
          <a:xfrm>
            <a:off x="11571890" y="63908"/>
            <a:ext cx="556610" cy="53602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PE" sz="4400" b="1" dirty="0"/>
              <a:t>4</a:t>
            </a:r>
          </a:p>
        </p:txBody>
      </p:sp>
      <p:pic>
        <p:nvPicPr>
          <p:cNvPr id="9" name="Imagen 8"/>
          <p:cNvPicPr>
            <a:picLocks noChangeAspect="1"/>
          </p:cNvPicPr>
          <p:nvPr/>
        </p:nvPicPr>
        <p:blipFill rotWithShape="1">
          <a:blip r:embed="rId2" cstate="print">
            <a:extLst>
              <a:ext uri="{28A0092B-C50C-407E-A947-70E740481C1C}">
                <a14:useLocalDpi xmlns:a14="http://schemas.microsoft.com/office/drawing/2010/main" val="0"/>
              </a:ext>
            </a:extLst>
          </a:blip>
          <a:srcRect b="90240"/>
          <a:stretch/>
        </p:blipFill>
        <p:spPr>
          <a:xfrm>
            <a:off x="-1" y="0"/>
            <a:ext cx="9648497" cy="672662"/>
          </a:xfrm>
          <a:prstGeom prst="rect">
            <a:avLst/>
          </a:prstGeom>
        </p:spPr>
      </p:pic>
      <p:pic>
        <p:nvPicPr>
          <p:cNvPr id="10" name="Imagen 9"/>
          <p:cNvPicPr>
            <a:picLocks noChangeAspect="1"/>
          </p:cNvPicPr>
          <p:nvPr/>
        </p:nvPicPr>
        <p:blipFill rotWithShape="1">
          <a:blip r:embed="rId2" cstate="print">
            <a:extLst>
              <a:ext uri="{28A0092B-C50C-407E-A947-70E740481C1C}">
                <a14:useLocalDpi xmlns:a14="http://schemas.microsoft.com/office/drawing/2010/main" val="0"/>
              </a:ext>
            </a:extLst>
          </a:blip>
          <a:srcRect l="-1036" t="79224" r="-1144" b="574"/>
          <a:stretch/>
        </p:blipFill>
        <p:spPr>
          <a:xfrm>
            <a:off x="-105105" y="5514662"/>
            <a:ext cx="9511864" cy="1343338"/>
          </a:xfrm>
          <a:prstGeom prst="rect">
            <a:avLst/>
          </a:prstGeom>
        </p:spPr>
      </p:pic>
      <p:pic>
        <p:nvPicPr>
          <p:cNvPr id="12" name="Imagen 11"/>
          <p:cNvPicPr>
            <a:picLocks noChangeAspect="1"/>
          </p:cNvPicPr>
          <p:nvPr/>
        </p:nvPicPr>
        <p:blipFill rotWithShape="1">
          <a:blip r:embed="rId3" cstate="print">
            <a:extLst>
              <a:ext uri="{28A0092B-C50C-407E-A947-70E740481C1C}">
                <a14:useLocalDpi xmlns:a14="http://schemas.microsoft.com/office/drawing/2010/main" val="0"/>
              </a:ext>
            </a:extLst>
          </a:blip>
          <a:srcRect l="48582" t="44281" r="24905" b="15396"/>
          <a:stretch/>
        </p:blipFill>
        <p:spPr>
          <a:xfrm rot="5400000">
            <a:off x="11228532" y="5879403"/>
            <a:ext cx="970058" cy="8298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Rectángulo 12"/>
          <p:cNvSpPr/>
          <p:nvPr/>
        </p:nvSpPr>
        <p:spPr>
          <a:xfrm>
            <a:off x="609598" y="2115879"/>
            <a:ext cx="10972801" cy="3863466"/>
          </a:xfrm>
          <a:prstGeom prst="rect">
            <a:avLst/>
          </a:prstGeom>
          <a:noFill/>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s-PE" sz="2600" dirty="0">
                <a:solidFill>
                  <a:schemeClr val="tx1"/>
                </a:solidFill>
                <a:latin typeface="Arial" panose="020B0604020202020204" pitchFamily="34" charset="0"/>
                <a:cs typeface="Arial" panose="020B0604020202020204" pitchFamily="34" charset="0"/>
              </a:rPr>
              <a:t>Junto al INDECOPI se encarguen de labores de informar y capacitar a la población respecto de sus derechos como consumidores, así como ciertas labores de fiscalización hacia las empresas en su jurisdicción concerniente a comercialización, higiene, sanidad y seguridad, radica en el amplio alcance que las municipalidades tienen dentro de nuestro territorio con respecto al INDECOPI, ya que según el Directorio Nacional de Municipalidades Provinciales, Distritales y de Centros Poblados 2022, al 30 de junio del presente año, existen más de 4700 municipalidades, cada uno correspondiente a un centro urbano, en contraste con las 38 oficinas.</a:t>
            </a:r>
          </a:p>
        </p:txBody>
      </p:sp>
      <p:sp>
        <p:nvSpPr>
          <p:cNvPr id="15" name="Rectángulo 14"/>
          <p:cNvSpPr/>
          <p:nvPr/>
        </p:nvSpPr>
        <p:spPr>
          <a:xfrm>
            <a:off x="903452" y="128850"/>
            <a:ext cx="10016796" cy="3378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PE" sz="2000" dirty="0"/>
              <a:t>Comisión de Defensa Nacional, Orden interno, Desarrollo alternativo y Lucha contra las Drogas</a:t>
            </a:r>
          </a:p>
        </p:txBody>
      </p:sp>
      <p:sp>
        <p:nvSpPr>
          <p:cNvPr id="14" name="Rectángulo 13"/>
          <p:cNvSpPr/>
          <p:nvPr/>
        </p:nvSpPr>
        <p:spPr>
          <a:xfrm>
            <a:off x="735723" y="128850"/>
            <a:ext cx="10678947" cy="3378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PE" sz="1600" dirty="0"/>
              <a:t>COMISIÓN DE DESCENTRALIZACIÓN, REGIONALIZACIÓN, GOBIERNOS LOCALES Y MODERNIZACIÓN DE LA GESTIÓN DEL ESTADO</a:t>
            </a:r>
          </a:p>
        </p:txBody>
      </p:sp>
      <p:sp>
        <p:nvSpPr>
          <p:cNvPr id="4" name="Rectángulo 3">
            <a:extLst>
              <a:ext uri="{FF2B5EF4-FFF2-40B4-BE49-F238E27FC236}">
                <a16:creationId xmlns:a16="http://schemas.microsoft.com/office/drawing/2014/main" xmlns="" id="{6B1A9EC9-6A4B-28AB-EC85-65999740655C}"/>
              </a:ext>
            </a:extLst>
          </p:cNvPr>
          <p:cNvSpPr/>
          <p:nvPr/>
        </p:nvSpPr>
        <p:spPr>
          <a:xfrm>
            <a:off x="609598" y="692649"/>
            <a:ext cx="10962291" cy="1285008"/>
          </a:xfrm>
          <a:prstGeom prst="rect">
            <a:avLst/>
          </a:prstGeom>
          <a:noFill/>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s-PE" sz="2800" b="1" dirty="0">
                <a:solidFill>
                  <a:schemeClr val="tx1"/>
                </a:solidFill>
                <a:latin typeface="Arial" panose="020B0604020202020204" pitchFamily="34" charset="0"/>
                <a:cs typeface="Arial" panose="020B0604020202020204" pitchFamily="34" charset="0"/>
              </a:rPr>
              <a:t>¿POR QUÉ ES IMPORTANTE EL FORTALECIMIENTO DE LA PROTECCIÓN Y DEFENSA DEL CONSUMIDOR A TRAVÉS DE LAS MUNICIPALIDADES?</a:t>
            </a:r>
          </a:p>
        </p:txBody>
      </p:sp>
    </p:spTree>
    <p:extLst>
      <p:ext uri="{BB962C8B-B14F-4D97-AF65-F5344CB8AC3E}">
        <p14:creationId xmlns:p14="http://schemas.microsoft.com/office/powerpoint/2010/main" val="3998662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0" y="6185338"/>
            <a:ext cx="12192001" cy="6726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a:p>
        </p:txBody>
      </p:sp>
      <p:sp>
        <p:nvSpPr>
          <p:cNvPr id="3" name="Rectángulo 2"/>
          <p:cNvSpPr/>
          <p:nvPr/>
        </p:nvSpPr>
        <p:spPr>
          <a:xfrm>
            <a:off x="-1" y="0"/>
            <a:ext cx="12192001" cy="6726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a:p>
        </p:txBody>
      </p:sp>
      <p:sp>
        <p:nvSpPr>
          <p:cNvPr id="2" name="Rectángulo redondeado 1"/>
          <p:cNvSpPr/>
          <p:nvPr/>
        </p:nvSpPr>
        <p:spPr>
          <a:xfrm>
            <a:off x="11571890" y="63908"/>
            <a:ext cx="556610" cy="53602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PE" sz="4400" b="1" dirty="0"/>
              <a:t>5</a:t>
            </a:r>
          </a:p>
        </p:txBody>
      </p:sp>
      <p:pic>
        <p:nvPicPr>
          <p:cNvPr id="9" name="Imagen 8"/>
          <p:cNvPicPr>
            <a:picLocks noChangeAspect="1"/>
          </p:cNvPicPr>
          <p:nvPr/>
        </p:nvPicPr>
        <p:blipFill rotWithShape="1">
          <a:blip r:embed="rId2" cstate="print">
            <a:extLst>
              <a:ext uri="{28A0092B-C50C-407E-A947-70E740481C1C}">
                <a14:useLocalDpi xmlns:a14="http://schemas.microsoft.com/office/drawing/2010/main" val="0"/>
              </a:ext>
            </a:extLst>
          </a:blip>
          <a:srcRect b="90240"/>
          <a:stretch/>
        </p:blipFill>
        <p:spPr>
          <a:xfrm>
            <a:off x="-1" y="0"/>
            <a:ext cx="9648497" cy="672662"/>
          </a:xfrm>
          <a:prstGeom prst="rect">
            <a:avLst/>
          </a:prstGeom>
        </p:spPr>
      </p:pic>
      <p:pic>
        <p:nvPicPr>
          <p:cNvPr id="10" name="Imagen 9"/>
          <p:cNvPicPr>
            <a:picLocks noChangeAspect="1"/>
          </p:cNvPicPr>
          <p:nvPr/>
        </p:nvPicPr>
        <p:blipFill rotWithShape="1">
          <a:blip r:embed="rId2" cstate="print">
            <a:extLst>
              <a:ext uri="{28A0092B-C50C-407E-A947-70E740481C1C}">
                <a14:useLocalDpi xmlns:a14="http://schemas.microsoft.com/office/drawing/2010/main" val="0"/>
              </a:ext>
            </a:extLst>
          </a:blip>
          <a:srcRect l="-1036" t="79224" r="-1144" b="574"/>
          <a:stretch/>
        </p:blipFill>
        <p:spPr>
          <a:xfrm>
            <a:off x="-105105" y="5514662"/>
            <a:ext cx="9511864" cy="1343338"/>
          </a:xfrm>
          <a:prstGeom prst="rect">
            <a:avLst/>
          </a:prstGeom>
        </p:spPr>
      </p:pic>
      <p:pic>
        <p:nvPicPr>
          <p:cNvPr id="12" name="Imagen 11"/>
          <p:cNvPicPr>
            <a:picLocks noChangeAspect="1"/>
          </p:cNvPicPr>
          <p:nvPr/>
        </p:nvPicPr>
        <p:blipFill rotWithShape="1">
          <a:blip r:embed="rId3" cstate="print">
            <a:extLst>
              <a:ext uri="{28A0092B-C50C-407E-A947-70E740481C1C}">
                <a14:useLocalDpi xmlns:a14="http://schemas.microsoft.com/office/drawing/2010/main" val="0"/>
              </a:ext>
            </a:extLst>
          </a:blip>
          <a:srcRect l="48582" t="44281" r="24905" b="15396"/>
          <a:stretch/>
        </p:blipFill>
        <p:spPr>
          <a:xfrm rot="5400000">
            <a:off x="11228532" y="5879403"/>
            <a:ext cx="970058" cy="8298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Rectángulo 12"/>
          <p:cNvSpPr/>
          <p:nvPr/>
        </p:nvSpPr>
        <p:spPr>
          <a:xfrm>
            <a:off x="399393" y="1762313"/>
            <a:ext cx="11393214" cy="4047000"/>
          </a:xfrm>
          <a:prstGeom prst="rect">
            <a:avLst/>
          </a:prstGeom>
          <a:noFill/>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s-PE" sz="3200" dirty="0">
                <a:solidFill>
                  <a:schemeClr val="tx1"/>
                </a:solidFill>
                <a:latin typeface="Arial" panose="020B0604020202020204" pitchFamily="34" charset="0"/>
                <a:cs typeface="Arial" panose="020B0604020202020204" pitchFamily="34" charset="0"/>
              </a:rPr>
              <a:t>Con la vigencia de la presente iniciativa legislativa se contribuye a garantizar el ejercicio pleno de los derechos de los consumidores en todo el territorio nacional, ya que la mayoría de la población no cuenta con la guía necesaria para poder reclamar a las empresas sobre la calidad de sus servicios, bienes y las cláusulas de los contratos que ofrecen, siendo que serán beneficiados al poder tener a un mayor alcance a la orientación debida e información necesaria.</a:t>
            </a:r>
            <a:endParaRPr lang="es-PE" sz="3200" b="1" dirty="0">
              <a:solidFill>
                <a:schemeClr val="tx1"/>
              </a:solidFill>
              <a:latin typeface="Arial" panose="020B0604020202020204" pitchFamily="34" charset="0"/>
              <a:cs typeface="Arial" panose="020B0604020202020204" pitchFamily="34" charset="0"/>
            </a:endParaRPr>
          </a:p>
        </p:txBody>
      </p:sp>
      <p:sp>
        <p:nvSpPr>
          <p:cNvPr id="14" name="Rectángulo 13"/>
          <p:cNvSpPr/>
          <p:nvPr/>
        </p:nvSpPr>
        <p:spPr>
          <a:xfrm>
            <a:off x="1234745" y="711416"/>
            <a:ext cx="10337145" cy="584775"/>
          </a:xfrm>
          <a:prstGeom prst="rect">
            <a:avLst/>
          </a:prstGeom>
        </p:spPr>
        <p:txBody>
          <a:bodyPr wrap="square">
            <a:spAutoFit/>
          </a:bodyPr>
          <a:lstStyle/>
          <a:p>
            <a:endParaRPr lang="es-PE" sz="3200" dirty="0"/>
          </a:p>
        </p:txBody>
      </p:sp>
      <p:sp>
        <p:nvSpPr>
          <p:cNvPr id="15" name="Rectángulo 14"/>
          <p:cNvSpPr/>
          <p:nvPr/>
        </p:nvSpPr>
        <p:spPr>
          <a:xfrm>
            <a:off x="903452" y="128850"/>
            <a:ext cx="10016796" cy="3378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PE" sz="2000" dirty="0"/>
              <a:t>Comisión de Defensa Nacional, Orden interno, Desarrollo alternativo y Lucha contra las Drogas</a:t>
            </a:r>
          </a:p>
        </p:txBody>
      </p:sp>
      <p:sp>
        <p:nvSpPr>
          <p:cNvPr id="16" name="Rectángulo 15"/>
          <p:cNvSpPr/>
          <p:nvPr/>
        </p:nvSpPr>
        <p:spPr>
          <a:xfrm>
            <a:off x="735723" y="128850"/>
            <a:ext cx="10678947" cy="3378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PE" sz="1600" dirty="0"/>
              <a:t>COMISIÓN DE DESCENTRALIZACIÓN, REGIONALIZACIÓN, GOBIERNOS LOCALES Y MODERNIZACIÓN DE LA GESTIÓN DEL ESTADO</a:t>
            </a:r>
          </a:p>
        </p:txBody>
      </p:sp>
      <p:sp>
        <p:nvSpPr>
          <p:cNvPr id="7" name="Rectángulo 6">
            <a:extLst>
              <a:ext uri="{FF2B5EF4-FFF2-40B4-BE49-F238E27FC236}">
                <a16:creationId xmlns:a16="http://schemas.microsoft.com/office/drawing/2014/main" xmlns="" id="{9FEA6509-181E-2348-3B07-FBB8712E593B}"/>
              </a:ext>
            </a:extLst>
          </p:cNvPr>
          <p:cNvSpPr/>
          <p:nvPr/>
        </p:nvSpPr>
        <p:spPr>
          <a:xfrm>
            <a:off x="399393" y="801512"/>
            <a:ext cx="11393214" cy="870704"/>
          </a:xfrm>
          <a:prstGeom prst="rect">
            <a:avLst/>
          </a:prstGeom>
          <a:noFill/>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s-PE" sz="3200" dirty="0">
                <a:solidFill>
                  <a:schemeClr val="tx1"/>
                </a:solidFill>
                <a:latin typeface="Arial" panose="020B0604020202020204" pitchFamily="34" charset="0"/>
                <a:cs typeface="Arial" panose="020B0604020202020204" pitchFamily="34" charset="0"/>
              </a:rPr>
              <a:t>ANÁLISIS SOBRE LA NECESIDAD, VIABILIDAD Y OPORTUNIDAD DE LA LEY</a:t>
            </a:r>
            <a:endParaRPr lang="es-PE" sz="3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6739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0" y="6185338"/>
            <a:ext cx="12192001" cy="6726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a:p>
        </p:txBody>
      </p:sp>
      <p:sp>
        <p:nvSpPr>
          <p:cNvPr id="3" name="Rectángulo 2"/>
          <p:cNvSpPr/>
          <p:nvPr/>
        </p:nvSpPr>
        <p:spPr>
          <a:xfrm>
            <a:off x="-1" y="0"/>
            <a:ext cx="12192001" cy="6726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a:p>
        </p:txBody>
      </p:sp>
      <p:sp>
        <p:nvSpPr>
          <p:cNvPr id="2" name="Rectángulo redondeado 1"/>
          <p:cNvSpPr/>
          <p:nvPr/>
        </p:nvSpPr>
        <p:spPr>
          <a:xfrm>
            <a:off x="11571890" y="63908"/>
            <a:ext cx="556610" cy="53602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PE" sz="4400" b="1" dirty="0"/>
              <a:t>6</a:t>
            </a:r>
          </a:p>
        </p:txBody>
      </p:sp>
      <p:pic>
        <p:nvPicPr>
          <p:cNvPr id="9" name="Imagen 8"/>
          <p:cNvPicPr>
            <a:picLocks noChangeAspect="1"/>
          </p:cNvPicPr>
          <p:nvPr/>
        </p:nvPicPr>
        <p:blipFill rotWithShape="1">
          <a:blip r:embed="rId2" cstate="print">
            <a:extLst>
              <a:ext uri="{28A0092B-C50C-407E-A947-70E740481C1C}">
                <a14:useLocalDpi xmlns:a14="http://schemas.microsoft.com/office/drawing/2010/main" val="0"/>
              </a:ext>
            </a:extLst>
          </a:blip>
          <a:srcRect b="90240"/>
          <a:stretch/>
        </p:blipFill>
        <p:spPr>
          <a:xfrm>
            <a:off x="-1" y="0"/>
            <a:ext cx="9648497" cy="672662"/>
          </a:xfrm>
          <a:prstGeom prst="rect">
            <a:avLst/>
          </a:prstGeom>
        </p:spPr>
      </p:pic>
      <p:pic>
        <p:nvPicPr>
          <p:cNvPr id="10" name="Imagen 9"/>
          <p:cNvPicPr>
            <a:picLocks noChangeAspect="1"/>
          </p:cNvPicPr>
          <p:nvPr/>
        </p:nvPicPr>
        <p:blipFill rotWithShape="1">
          <a:blip r:embed="rId2" cstate="print">
            <a:extLst>
              <a:ext uri="{28A0092B-C50C-407E-A947-70E740481C1C}">
                <a14:useLocalDpi xmlns:a14="http://schemas.microsoft.com/office/drawing/2010/main" val="0"/>
              </a:ext>
            </a:extLst>
          </a:blip>
          <a:srcRect l="-1036" t="79224" r="-1144" b="574"/>
          <a:stretch/>
        </p:blipFill>
        <p:spPr>
          <a:xfrm>
            <a:off x="-105105" y="5514662"/>
            <a:ext cx="9511864" cy="1343338"/>
          </a:xfrm>
          <a:prstGeom prst="rect">
            <a:avLst/>
          </a:prstGeom>
        </p:spPr>
      </p:pic>
      <p:pic>
        <p:nvPicPr>
          <p:cNvPr id="12" name="Imagen 11"/>
          <p:cNvPicPr>
            <a:picLocks noChangeAspect="1"/>
          </p:cNvPicPr>
          <p:nvPr/>
        </p:nvPicPr>
        <p:blipFill rotWithShape="1">
          <a:blip r:embed="rId3" cstate="print">
            <a:extLst>
              <a:ext uri="{28A0092B-C50C-407E-A947-70E740481C1C}">
                <a14:useLocalDpi xmlns:a14="http://schemas.microsoft.com/office/drawing/2010/main" val="0"/>
              </a:ext>
            </a:extLst>
          </a:blip>
          <a:srcRect l="48582" t="44281" r="24905" b="15396"/>
          <a:stretch/>
        </p:blipFill>
        <p:spPr>
          <a:xfrm rot="5400000">
            <a:off x="11228532" y="5879403"/>
            <a:ext cx="970058" cy="8298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ángulo 14"/>
          <p:cNvSpPr/>
          <p:nvPr/>
        </p:nvSpPr>
        <p:spPr>
          <a:xfrm>
            <a:off x="903452" y="128850"/>
            <a:ext cx="10016796" cy="3378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PE" sz="2000" dirty="0"/>
              <a:t>Comisión de Defensa Nacional, Orden interno, Desarrollo alternativo y Lucha contra las Drogas</a:t>
            </a:r>
          </a:p>
        </p:txBody>
      </p:sp>
      <p:sp>
        <p:nvSpPr>
          <p:cNvPr id="13" name="Rectángulo 12"/>
          <p:cNvSpPr/>
          <p:nvPr/>
        </p:nvSpPr>
        <p:spPr>
          <a:xfrm>
            <a:off x="619674" y="128850"/>
            <a:ext cx="10678947" cy="3378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PE" sz="1600" dirty="0"/>
              <a:t>COMISIÓN DE DESCENTRALIZACIÓN, REGIONALIZACIÓN, GOBIERNOS LOCALES Y MODERNIZACIÓN DE LA GESTIÓN DEL ESTADO</a:t>
            </a:r>
          </a:p>
        </p:txBody>
      </p:sp>
      <p:sp>
        <p:nvSpPr>
          <p:cNvPr id="5" name="Rectángulo 4">
            <a:extLst>
              <a:ext uri="{FF2B5EF4-FFF2-40B4-BE49-F238E27FC236}">
                <a16:creationId xmlns:a16="http://schemas.microsoft.com/office/drawing/2014/main" xmlns="" id="{D08AA90D-F536-30F7-D0FC-2BC9BFB84F8D}"/>
              </a:ext>
            </a:extLst>
          </p:cNvPr>
          <p:cNvSpPr/>
          <p:nvPr/>
        </p:nvSpPr>
        <p:spPr>
          <a:xfrm>
            <a:off x="399394" y="1949482"/>
            <a:ext cx="11373506" cy="4065824"/>
          </a:xfrm>
          <a:prstGeom prst="rect">
            <a:avLst/>
          </a:prstGeom>
          <a:noFill/>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s-PE" sz="2800" dirty="0">
                <a:solidFill>
                  <a:schemeClr val="tx1"/>
                </a:solidFill>
                <a:latin typeface="Arial" panose="020B0604020202020204" pitchFamily="34" charset="0"/>
                <a:ea typeface="Times New Roman" panose="02020603050405020304" pitchFamily="18" charset="0"/>
                <a:cs typeface="Arial" panose="020B0604020202020204" pitchFamily="34" charset="0"/>
              </a:rPr>
              <a:t>L</a:t>
            </a:r>
            <a:r>
              <a:rPr lang="es-PE"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 presente propuesta no se contrapone con la Constitución Política del Perú vigente ni el bloque de constitucionalidad, muy por el contrario, busca que se dé cumplimiento a lo dispuesto a las leyes vigentes en materia defensa de los intereses de los consumidores y usuarios. De igual manera, guarda vinculación y coherencia con las normas vigentes del ordenamiento jurídico nacional, debido a su naturaleza, no genera modificaciones a normas vigentes, ni añade ni deroga, únicamente complementa a otras normas.</a:t>
            </a:r>
          </a:p>
          <a:p>
            <a:pPr algn="just"/>
            <a:endParaRPr lang="es-PE" sz="2800" dirty="0">
              <a:solidFill>
                <a:schemeClr val="tx1"/>
              </a:solidFill>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xmlns="" id="{BC1975D0-7C26-CF8D-76A7-1DA6080A5E41}"/>
              </a:ext>
            </a:extLst>
          </p:cNvPr>
          <p:cNvSpPr/>
          <p:nvPr/>
        </p:nvSpPr>
        <p:spPr>
          <a:xfrm>
            <a:off x="399394" y="842694"/>
            <a:ext cx="11373506" cy="900795"/>
          </a:xfrm>
          <a:prstGeom prst="rect">
            <a:avLst/>
          </a:prstGeom>
          <a:noFill/>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PE" sz="3200" b="1" dirty="0">
                <a:solidFill>
                  <a:srgbClr val="000000"/>
                </a:solidFill>
                <a:latin typeface="Arial" panose="020B0604020202020204" pitchFamily="34" charset="0"/>
                <a:ea typeface="Batang"/>
                <a:cs typeface="Arial" panose="020B0604020202020204" pitchFamily="34" charset="0"/>
              </a:rPr>
              <a:t>EFECTOS DE LA VIGENCIA DE LA NORMA SOBRE LA LEGISLACIÓN NACIONAL</a:t>
            </a:r>
            <a:endParaRPr lang="es-PE"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534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0" y="6185338"/>
            <a:ext cx="12192001" cy="6726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a:p>
        </p:txBody>
      </p:sp>
      <p:sp>
        <p:nvSpPr>
          <p:cNvPr id="3" name="Rectángulo 2"/>
          <p:cNvSpPr/>
          <p:nvPr/>
        </p:nvSpPr>
        <p:spPr>
          <a:xfrm>
            <a:off x="-1" y="0"/>
            <a:ext cx="12192001" cy="6726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a:p>
        </p:txBody>
      </p:sp>
      <p:sp>
        <p:nvSpPr>
          <p:cNvPr id="2" name="Rectángulo redondeado 1"/>
          <p:cNvSpPr/>
          <p:nvPr/>
        </p:nvSpPr>
        <p:spPr>
          <a:xfrm>
            <a:off x="11330151" y="63908"/>
            <a:ext cx="829879" cy="53602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PE" sz="4400" b="1" dirty="0"/>
              <a:t>7</a:t>
            </a:r>
          </a:p>
        </p:txBody>
      </p:sp>
      <p:pic>
        <p:nvPicPr>
          <p:cNvPr id="9" name="Imagen 8"/>
          <p:cNvPicPr>
            <a:picLocks noChangeAspect="1"/>
          </p:cNvPicPr>
          <p:nvPr/>
        </p:nvPicPr>
        <p:blipFill rotWithShape="1">
          <a:blip r:embed="rId2" cstate="print">
            <a:extLst>
              <a:ext uri="{28A0092B-C50C-407E-A947-70E740481C1C}">
                <a14:useLocalDpi xmlns:a14="http://schemas.microsoft.com/office/drawing/2010/main" val="0"/>
              </a:ext>
            </a:extLst>
          </a:blip>
          <a:srcRect b="90240"/>
          <a:stretch/>
        </p:blipFill>
        <p:spPr>
          <a:xfrm>
            <a:off x="-1" y="0"/>
            <a:ext cx="9648497" cy="672662"/>
          </a:xfrm>
          <a:prstGeom prst="rect">
            <a:avLst/>
          </a:prstGeom>
        </p:spPr>
      </p:pic>
      <p:pic>
        <p:nvPicPr>
          <p:cNvPr id="10" name="Imagen 9"/>
          <p:cNvPicPr>
            <a:picLocks noChangeAspect="1"/>
          </p:cNvPicPr>
          <p:nvPr/>
        </p:nvPicPr>
        <p:blipFill rotWithShape="1">
          <a:blip r:embed="rId2" cstate="print">
            <a:extLst>
              <a:ext uri="{28A0092B-C50C-407E-A947-70E740481C1C}">
                <a14:useLocalDpi xmlns:a14="http://schemas.microsoft.com/office/drawing/2010/main" val="0"/>
              </a:ext>
            </a:extLst>
          </a:blip>
          <a:srcRect l="-1036" t="79224" r="-1144" b="574"/>
          <a:stretch/>
        </p:blipFill>
        <p:spPr>
          <a:xfrm>
            <a:off x="-105105" y="5514662"/>
            <a:ext cx="9511864" cy="1343338"/>
          </a:xfrm>
          <a:prstGeom prst="rect">
            <a:avLst/>
          </a:prstGeom>
        </p:spPr>
      </p:pic>
      <p:pic>
        <p:nvPicPr>
          <p:cNvPr id="12" name="Imagen 11"/>
          <p:cNvPicPr>
            <a:picLocks noChangeAspect="1"/>
          </p:cNvPicPr>
          <p:nvPr/>
        </p:nvPicPr>
        <p:blipFill rotWithShape="1">
          <a:blip r:embed="rId3" cstate="print">
            <a:extLst>
              <a:ext uri="{28A0092B-C50C-407E-A947-70E740481C1C}">
                <a14:useLocalDpi xmlns:a14="http://schemas.microsoft.com/office/drawing/2010/main" val="0"/>
              </a:ext>
            </a:extLst>
          </a:blip>
          <a:srcRect l="48582" t="44281" r="24905" b="15396"/>
          <a:stretch/>
        </p:blipFill>
        <p:spPr>
          <a:xfrm rot="5400000">
            <a:off x="11228532" y="5879403"/>
            <a:ext cx="970058" cy="8298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Rectángulo 13"/>
          <p:cNvSpPr/>
          <p:nvPr/>
        </p:nvSpPr>
        <p:spPr>
          <a:xfrm>
            <a:off x="399393" y="690396"/>
            <a:ext cx="11172497" cy="646331"/>
          </a:xfrm>
          <a:prstGeom prst="rect">
            <a:avLst/>
          </a:prstGeom>
        </p:spPr>
        <p:txBody>
          <a:bodyPr wrap="square">
            <a:spAutoFit/>
          </a:bodyPr>
          <a:lstStyle/>
          <a:p>
            <a:pPr algn="ctr"/>
            <a:r>
              <a:rPr lang="es-PE" sz="3600" b="1" dirty="0">
                <a:solidFill>
                  <a:srgbClr val="000000"/>
                </a:solidFill>
                <a:latin typeface="Arial" panose="020B0604020202020204" pitchFamily="34" charset="0"/>
                <a:ea typeface="Batang"/>
              </a:rPr>
              <a:t>ANÁLISIS COSTO – BENEFICIO</a:t>
            </a:r>
          </a:p>
        </p:txBody>
      </p:sp>
      <p:sp>
        <p:nvSpPr>
          <p:cNvPr id="15" name="Rectángulo 14"/>
          <p:cNvSpPr/>
          <p:nvPr/>
        </p:nvSpPr>
        <p:spPr>
          <a:xfrm>
            <a:off x="903452" y="128850"/>
            <a:ext cx="10016796" cy="3378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PE" sz="2000" dirty="0"/>
              <a:t>Comisión de Defensa Nacional, Orden interno, Desarrollo alternativo y Lucha contra las Drogas</a:t>
            </a:r>
          </a:p>
        </p:txBody>
      </p:sp>
      <p:pic>
        <p:nvPicPr>
          <p:cNvPr id="13" name="Picture 2" descr="ANALISIS COSTO BENEFICIO by Robis J Ortiz G"/>
          <p:cNvPicPr>
            <a:picLocks noChangeAspect="1" noChangeArrowheads="1"/>
          </p:cNvPicPr>
          <p:nvPr/>
        </p:nvPicPr>
        <p:blipFill rotWithShape="1">
          <a:blip r:embed="rId4">
            <a:extLst>
              <a:ext uri="{28A0092B-C50C-407E-A947-70E740481C1C}">
                <a14:useLocalDpi xmlns:a14="http://schemas.microsoft.com/office/drawing/2010/main" val="0"/>
              </a:ext>
            </a:extLst>
          </a:blip>
          <a:srcRect l="9639" r="9635"/>
          <a:stretch/>
        </p:blipFill>
        <p:spPr bwMode="auto">
          <a:xfrm>
            <a:off x="3605047" y="2050892"/>
            <a:ext cx="4981904" cy="39464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Rectángulo 15"/>
          <p:cNvSpPr/>
          <p:nvPr/>
        </p:nvSpPr>
        <p:spPr>
          <a:xfrm>
            <a:off x="609599" y="128850"/>
            <a:ext cx="10689455" cy="3378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PE" sz="1600" dirty="0"/>
              <a:t>COMISIÓN DE DESCENTRALIZACIÓN, REGIONALIZACIÓN, GOBIERNOS LOCALES Y MODERNIZACIÓN DE LA GESTIÓN DEL ESTADO</a:t>
            </a:r>
          </a:p>
        </p:txBody>
      </p:sp>
    </p:spTree>
    <p:extLst>
      <p:ext uri="{BB962C8B-B14F-4D97-AF65-F5344CB8AC3E}">
        <p14:creationId xmlns:p14="http://schemas.microsoft.com/office/powerpoint/2010/main" val="2579397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b="30770"/>
          <a:stretch/>
        </p:blipFill>
        <p:spPr>
          <a:xfrm>
            <a:off x="-1458343" y="0"/>
            <a:ext cx="6589741" cy="6316717"/>
          </a:xfrm>
          <a:prstGeom prst="rect">
            <a:avLst/>
          </a:prstGeom>
        </p:spPr>
      </p:pic>
      <p:sp>
        <p:nvSpPr>
          <p:cNvPr id="11" name="Rectángulo 10"/>
          <p:cNvSpPr/>
          <p:nvPr/>
        </p:nvSpPr>
        <p:spPr>
          <a:xfrm>
            <a:off x="0" y="6185338"/>
            <a:ext cx="12192001" cy="6726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a:p>
        </p:txBody>
      </p:sp>
      <p:sp>
        <p:nvSpPr>
          <p:cNvPr id="3" name="Rectángulo 2"/>
          <p:cNvSpPr/>
          <p:nvPr/>
        </p:nvSpPr>
        <p:spPr>
          <a:xfrm>
            <a:off x="-1" y="0"/>
            <a:ext cx="12192001" cy="6726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a:p>
        </p:txBody>
      </p:sp>
      <p:sp>
        <p:nvSpPr>
          <p:cNvPr id="2" name="Rectángulo redondeado 1"/>
          <p:cNvSpPr/>
          <p:nvPr/>
        </p:nvSpPr>
        <p:spPr>
          <a:xfrm>
            <a:off x="11319640" y="79880"/>
            <a:ext cx="840390" cy="53602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PE" sz="4400" b="1" dirty="0"/>
              <a:t>8</a:t>
            </a:r>
          </a:p>
        </p:txBody>
      </p:sp>
      <p:pic>
        <p:nvPicPr>
          <p:cNvPr id="9" name="Imagen 8"/>
          <p:cNvPicPr>
            <a:picLocks noChangeAspect="1"/>
          </p:cNvPicPr>
          <p:nvPr/>
        </p:nvPicPr>
        <p:blipFill rotWithShape="1">
          <a:blip r:embed="rId3" cstate="print">
            <a:extLst>
              <a:ext uri="{28A0092B-C50C-407E-A947-70E740481C1C}">
                <a14:useLocalDpi xmlns:a14="http://schemas.microsoft.com/office/drawing/2010/main" val="0"/>
              </a:ext>
            </a:extLst>
          </a:blip>
          <a:srcRect b="90240"/>
          <a:stretch/>
        </p:blipFill>
        <p:spPr>
          <a:xfrm>
            <a:off x="-1" y="0"/>
            <a:ext cx="9648497" cy="672662"/>
          </a:xfrm>
          <a:prstGeom prst="rect">
            <a:avLst/>
          </a:prstGeom>
        </p:spPr>
      </p:pic>
      <p:pic>
        <p:nvPicPr>
          <p:cNvPr id="10" name="Imagen 9"/>
          <p:cNvPicPr>
            <a:picLocks noChangeAspect="1"/>
          </p:cNvPicPr>
          <p:nvPr/>
        </p:nvPicPr>
        <p:blipFill rotWithShape="1">
          <a:blip r:embed="rId3" cstate="print">
            <a:extLst>
              <a:ext uri="{28A0092B-C50C-407E-A947-70E740481C1C}">
                <a14:useLocalDpi xmlns:a14="http://schemas.microsoft.com/office/drawing/2010/main" val="0"/>
              </a:ext>
            </a:extLst>
          </a:blip>
          <a:srcRect l="-1036" t="79224" r="-1144" b="574"/>
          <a:stretch/>
        </p:blipFill>
        <p:spPr>
          <a:xfrm>
            <a:off x="-105105" y="5514662"/>
            <a:ext cx="9511864" cy="1343338"/>
          </a:xfrm>
          <a:prstGeom prst="rect">
            <a:avLst/>
          </a:prstGeom>
        </p:spPr>
      </p:pic>
      <p:sp>
        <p:nvSpPr>
          <p:cNvPr id="12" name="Rectángulo 11"/>
          <p:cNvSpPr/>
          <p:nvPr/>
        </p:nvSpPr>
        <p:spPr>
          <a:xfrm>
            <a:off x="903452" y="128850"/>
            <a:ext cx="10016796" cy="3378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PE" sz="2000" dirty="0"/>
              <a:t>Comisión de Defensa Nacional, Orden interno, Desarrollo alternativo y Lucha contra las Drogas</a:t>
            </a:r>
          </a:p>
        </p:txBody>
      </p:sp>
      <p:sp>
        <p:nvSpPr>
          <p:cNvPr id="13" name="Rectángulo 12"/>
          <p:cNvSpPr/>
          <p:nvPr/>
        </p:nvSpPr>
        <p:spPr>
          <a:xfrm>
            <a:off x="3723290" y="2242762"/>
            <a:ext cx="7848600" cy="170180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PE"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MUCHAS GRACIAS</a:t>
            </a:r>
          </a:p>
        </p:txBody>
      </p:sp>
      <p:sp>
        <p:nvSpPr>
          <p:cNvPr id="14" name="Rectángulo 13"/>
          <p:cNvSpPr/>
          <p:nvPr/>
        </p:nvSpPr>
        <p:spPr>
          <a:xfrm>
            <a:off x="609599" y="128850"/>
            <a:ext cx="10689455" cy="3378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PE" sz="1600" dirty="0"/>
              <a:t>COMISIÓN DE DESCENTRALIZACIÓN, REGIONALIZACIÓN, GOBIERNOS LOCALES Y MODERNIZACIÓN DE LA GESTIÓN DEL ESTADO</a:t>
            </a:r>
          </a:p>
        </p:txBody>
      </p:sp>
    </p:spTree>
    <p:extLst>
      <p:ext uri="{BB962C8B-B14F-4D97-AF65-F5344CB8AC3E}">
        <p14:creationId xmlns:p14="http://schemas.microsoft.com/office/powerpoint/2010/main" val="258097917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1189</TotalTime>
  <Words>696</Words>
  <Application>Microsoft Office PowerPoint</Application>
  <PresentationFormat>Panorámica</PresentationFormat>
  <Paragraphs>37</Paragraphs>
  <Slides>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8</vt:i4>
      </vt:variant>
    </vt:vector>
  </HeadingPairs>
  <TitlesOfParts>
    <vt:vector size="14" baseType="lpstr">
      <vt:lpstr>Batang</vt:lpstr>
      <vt:lpstr>Arial</vt:lpstr>
      <vt:lpstr>Calibri</vt:lpstr>
      <vt:lpstr>Calibri Light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Deywi Williams Mamani Flores</dc:creator>
  <cp:lastModifiedBy>Roberto Miranda Chuman</cp:lastModifiedBy>
  <cp:revision>108</cp:revision>
  <cp:lastPrinted>2021-09-27T19:33:32Z</cp:lastPrinted>
  <dcterms:created xsi:type="dcterms:W3CDTF">2021-09-27T15:48:54Z</dcterms:created>
  <dcterms:modified xsi:type="dcterms:W3CDTF">2023-03-28T15:25:56Z</dcterms:modified>
</cp:coreProperties>
</file>