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73" r:id="rId4"/>
    <p:sldId id="270" r:id="rId5"/>
    <p:sldId id="271" r:id="rId6"/>
    <p:sldId id="269" r:id="rId7"/>
    <p:sldId id="259" r:id="rId8"/>
    <p:sldId id="261" r:id="rId9"/>
    <p:sldId id="272" r:id="rId10"/>
    <p:sldId id="274" r:id="rId11"/>
    <p:sldId id="266" r:id="rId12"/>
    <p:sldId id="268" r:id="rId13"/>
  </p:sldIdLst>
  <p:sldSz cx="9144000" cy="5143500" type="screen16x9"/>
  <p:notesSz cx="6858000" cy="9144000"/>
  <p:embeddedFontLst>
    <p:embeddedFont>
      <p:font typeface="Montserrat Light" panose="020B0604020202020204" charset="0"/>
      <p:regular r:id="rId15"/>
      <p:bold r:id="rId16"/>
      <p:italic r:id="rId17"/>
      <p:boldItalic r:id="rId18"/>
    </p:embeddedFont>
    <p:embeddedFont>
      <p:font typeface="Merriweather"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Lgm4TpcycnE+D7dyKcIrZI1Vb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31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501728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194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728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538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442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318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580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124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552b39077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552b39077c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819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52b39077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552b39077c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035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52b39077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552b39077c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461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iariocorreo.pe/videos/dos-ratas-enormes-son-captadas-en-conocido-supermercado-metro-en-chorrillos-y-usuarios-reaccionan-tiktok-virales-video-viral-notici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328750" y="2362900"/>
            <a:ext cx="6504300" cy="2010300"/>
          </a:xfrm>
          <a:prstGeom prst="rect">
            <a:avLst/>
          </a:prstGeom>
          <a:noFill/>
          <a:ln w="19050" cap="flat" cmpd="sng">
            <a:solidFill>
              <a:srgbClr val="9B9B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txBox="1">
            <a:spLocks noGrp="1"/>
          </p:cNvSpPr>
          <p:nvPr>
            <p:ph type="ctrTitle"/>
          </p:nvPr>
        </p:nvSpPr>
        <p:spPr>
          <a:xfrm>
            <a:off x="311700" y="3562988"/>
            <a:ext cx="8520600" cy="523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x-none" sz="1600" b="1" dirty="0">
                <a:latin typeface="Merriweather"/>
                <a:ea typeface="Merriweather"/>
                <a:cs typeface="Merriweather"/>
                <a:sym typeface="Merriweather"/>
              </a:rPr>
              <a:t>Proyecto de Ley 3316/2022-CR</a:t>
            </a:r>
            <a:endParaRPr sz="1600" b="1" dirty="0">
              <a:latin typeface="Merriweather"/>
              <a:ea typeface="Merriweather"/>
              <a:cs typeface="Merriweather"/>
              <a:sym typeface="Merriweather"/>
            </a:endParaRPr>
          </a:p>
        </p:txBody>
      </p:sp>
      <p:sp>
        <p:nvSpPr>
          <p:cNvPr id="56" name="Google Shape;56;p1"/>
          <p:cNvSpPr txBox="1">
            <a:spLocks noGrp="1"/>
          </p:cNvSpPr>
          <p:nvPr>
            <p:ph type="subTitle" idx="1"/>
          </p:nvPr>
        </p:nvSpPr>
        <p:spPr>
          <a:xfrm>
            <a:off x="1281125" y="2955250"/>
            <a:ext cx="6579600" cy="439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x-none" sz="1500" b="1" dirty="0">
                <a:solidFill>
                  <a:schemeClr val="dk1"/>
                </a:solidFill>
                <a:latin typeface="Merriweather"/>
                <a:ea typeface="Merriweather"/>
                <a:cs typeface="Merriweather"/>
                <a:sym typeface="Merriweather"/>
              </a:rPr>
              <a:t>“</a:t>
            </a:r>
            <a:r>
              <a:rPr lang="es-MX" sz="1400" b="1" dirty="0">
                <a:solidFill>
                  <a:schemeClr val="dk1"/>
                </a:solidFill>
                <a:latin typeface="Merriweather"/>
              </a:rPr>
              <a:t>LEY DE DEMOCRATIZACIÓN DE LA DEFENSA DEL CONSUMIDOR A TRAVÉS DE LA MUNICIPALIZACIÓN DE ATENCIÓN AL CONSUMIDOR</a:t>
            </a:r>
            <a:r>
              <a:rPr lang="x-none" sz="1500" b="1" dirty="0">
                <a:solidFill>
                  <a:schemeClr val="dk1"/>
                </a:solidFill>
                <a:latin typeface="Merriweather"/>
                <a:ea typeface="Merriweather"/>
                <a:cs typeface="Merriweather"/>
                <a:sym typeface="Merriweather"/>
              </a:rPr>
              <a:t>”</a:t>
            </a:r>
            <a:endParaRPr sz="1500" b="1" dirty="0">
              <a:solidFill>
                <a:schemeClr val="dk1"/>
              </a:solidFill>
              <a:latin typeface="Merriweather"/>
              <a:ea typeface="Merriweather"/>
              <a:cs typeface="Merriweather"/>
              <a:sym typeface="Merriweather"/>
            </a:endParaRPr>
          </a:p>
          <a:p>
            <a:pPr marL="0" lvl="0" indent="0" algn="ctr" rtl="0">
              <a:lnSpc>
                <a:spcPct val="100000"/>
              </a:lnSpc>
              <a:spcBef>
                <a:spcPts val="0"/>
              </a:spcBef>
              <a:spcAft>
                <a:spcPts val="0"/>
              </a:spcAft>
              <a:buSzPts val="2800"/>
              <a:buNone/>
            </a:pPr>
            <a:endParaRPr sz="1500" b="1" dirty="0">
              <a:solidFill>
                <a:schemeClr val="dk1"/>
              </a:solidFill>
              <a:latin typeface="Merriweather"/>
              <a:ea typeface="Merriweather"/>
              <a:cs typeface="Merriweather"/>
              <a:sym typeface="Merriweather"/>
            </a:endParaRPr>
          </a:p>
        </p:txBody>
      </p:sp>
      <p:sp>
        <p:nvSpPr>
          <p:cNvPr id="57" name="Google Shape;57;p1"/>
          <p:cNvSpPr/>
          <p:nvPr/>
        </p:nvSpPr>
        <p:spPr>
          <a:xfrm>
            <a:off x="2756300" y="2058733"/>
            <a:ext cx="3729600" cy="663900"/>
          </a:xfrm>
          <a:prstGeom prst="rect">
            <a:avLst/>
          </a:prstGeom>
          <a:solidFill>
            <a:srgbClr val="4242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txBox="1"/>
          <p:nvPr/>
        </p:nvSpPr>
        <p:spPr>
          <a:xfrm>
            <a:off x="2882500" y="1994938"/>
            <a:ext cx="352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x-none" sz="1600" b="1" i="0" u="none" strike="noStrike" cap="none">
                <a:solidFill>
                  <a:schemeClr val="lt1"/>
                </a:solidFill>
                <a:latin typeface="Merriweather"/>
                <a:ea typeface="Merriweather"/>
                <a:cs typeface="Merriweather"/>
                <a:sym typeface="Merriweather"/>
              </a:rPr>
              <a:t>Elías Marcial Varas Meléndez</a:t>
            </a:r>
            <a:endParaRPr sz="1600" b="1" i="0" u="none" strike="noStrike" cap="none">
              <a:solidFill>
                <a:schemeClr val="lt1"/>
              </a:solidFill>
              <a:latin typeface="Merriweather"/>
              <a:ea typeface="Merriweather"/>
              <a:cs typeface="Merriweather"/>
              <a:sym typeface="Merriweather"/>
            </a:endParaRPr>
          </a:p>
        </p:txBody>
      </p:sp>
      <p:sp>
        <p:nvSpPr>
          <p:cNvPr id="59" name="Google Shape;59;p1"/>
          <p:cNvSpPr txBox="1"/>
          <p:nvPr/>
        </p:nvSpPr>
        <p:spPr>
          <a:xfrm>
            <a:off x="2806200" y="2311455"/>
            <a:ext cx="35271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1"/>
                </a:solidFill>
                <a:latin typeface="Montserrat Light"/>
                <a:ea typeface="Montserrat Light"/>
                <a:cs typeface="Montserrat Light"/>
                <a:sym typeface="Montserrat Light"/>
              </a:rPr>
              <a:t>Congresista de la República</a:t>
            </a:r>
            <a:endParaRPr sz="1500" b="0" i="0" u="none" strike="noStrike" cap="none">
              <a:solidFill>
                <a:schemeClr val="lt1"/>
              </a:solidFill>
              <a:latin typeface="Montserrat Light"/>
              <a:ea typeface="Montserrat Light"/>
              <a:cs typeface="Montserrat Light"/>
              <a:sym typeface="Montserrat Light"/>
            </a:endParaRPr>
          </a:p>
        </p:txBody>
      </p:sp>
      <p:sp>
        <p:nvSpPr>
          <p:cNvPr id="60" name="Google Shape;60;p1"/>
          <p:cNvSpPr txBox="1">
            <a:spLocks noGrp="1"/>
          </p:cNvSpPr>
          <p:nvPr>
            <p:ph type="subTitle" idx="1"/>
          </p:nvPr>
        </p:nvSpPr>
        <p:spPr>
          <a:xfrm>
            <a:off x="320600" y="286800"/>
            <a:ext cx="8520600" cy="439200"/>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SzPts val="2800"/>
              <a:buNone/>
            </a:pPr>
            <a:r>
              <a:rPr lang="x-none" sz="1500" b="1" dirty="0">
                <a:solidFill>
                  <a:schemeClr val="dk1"/>
                </a:solidFill>
                <a:latin typeface="Merriweather"/>
                <a:ea typeface="Merriweather"/>
                <a:cs typeface="Merriweather"/>
                <a:sym typeface="Merriweather"/>
              </a:rPr>
              <a:t>“Año de la unidad, la paz y el desarrollo”</a:t>
            </a:r>
            <a:endParaRPr sz="1500" b="1" dirty="0">
              <a:solidFill>
                <a:schemeClr val="dk1"/>
              </a:solidFill>
              <a:latin typeface="Merriweather"/>
              <a:ea typeface="Merriweather"/>
              <a:cs typeface="Merriweather"/>
              <a:sym typeface="Merriweather"/>
            </a:endParaRPr>
          </a:p>
        </p:txBody>
      </p:sp>
      <p:pic>
        <p:nvPicPr>
          <p:cNvPr id="2" name="Imagen 1">
            <a:extLst>
              <a:ext uri="{FF2B5EF4-FFF2-40B4-BE49-F238E27FC236}">
                <a16:creationId xmlns:a16="http://schemas.microsoft.com/office/drawing/2014/main" xmlns="" id="{26CA1835-3F25-2E01-8F8F-A8A09583E8E8}"/>
              </a:ext>
            </a:extLst>
          </p:cNvPr>
          <p:cNvPicPr>
            <a:picLocks noChangeAspect="1"/>
          </p:cNvPicPr>
          <p:nvPr/>
        </p:nvPicPr>
        <p:blipFill>
          <a:blip r:embed="rId3"/>
          <a:stretch>
            <a:fillRect/>
          </a:stretch>
        </p:blipFill>
        <p:spPr>
          <a:xfrm>
            <a:off x="3325286" y="1050735"/>
            <a:ext cx="2245781" cy="879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A14146F-08AE-C6AE-91EA-7D9A7702EC31}"/>
              </a:ext>
            </a:extLst>
          </p:cNvPr>
          <p:cNvSpPr txBox="1"/>
          <p:nvPr/>
        </p:nvSpPr>
        <p:spPr>
          <a:xfrm>
            <a:off x="1234078" y="1265430"/>
            <a:ext cx="7029388" cy="3385542"/>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indent="-1270" algn="just">
              <a:spcAft>
                <a:spcPts val="0"/>
              </a:spcAft>
              <a:tabLst>
                <a:tab pos="1054100" algn="l"/>
              </a:tabLst>
            </a:pPr>
            <a:endParaRPr lang="es-PE" sz="1800" b="1" dirty="0">
              <a:solidFill>
                <a:schemeClr val="accent6">
                  <a:lumMod val="50000"/>
                </a:schemeClr>
              </a:solidFill>
              <a:latin typeface="+mj-lt"/>
              <a:ea typeface="Times New Roman" panose="02020603050405020304" pitchFamily="18" charset="0"/>
            </a:endParaRPr>
          </a:p>
          <a:p>
            <a:pPr indent="-1270" algn="just">
              <a:spcAft>
                <a:spcPts val="0"/>
              </a:spcAft>
              <a:tabLst>
                <a:tab pos="1054100" algn="l"/>
              </a:tabLst>
            </a:pPr>
            <a:r>
              <a:rPr lang="es-PE" sz="1800" b="1" u="none" strike="noStrike" dirty="0">
                <a:solidFill>
                  <a:schemeClr val="accent6">
                    <a:lumMod val="50000"/>
                  </a:schemeClr>
                </a:solidFill>
                <a:effectLst/>
                <a:latin typeface="+mj-lt"/>
                <a:ea typeface="Times New Roman" panose="02020603050405020304" pitchFamily="18" charset="0"/>
              </a:rPr>
              <a:t>La aprobación del Proyecto de Ley traerá como beneficios concretos para </a:t>
            </a:r>
            <a:r>
              <a:rPr lang="es-PE" sz="1800" b="1" dirty="0">
                <a:solidFill>
                  <a:schemeClr val="accent6">
                    <a:lumMod val="50000"/>
                  </a:schemeClr>
                </a:solidFill>
                <a:latin typeface="+mj-lt"/>
              </a:rPr>
              <a:t>los </a:t>
            </a:r>
            <a:r>
              <a:rPr lang="es-ES" sz="1800" b="1" dirty="0">
                <a:solidFill>
                  <a:schemeClr val="accent6">
                    <a:lumMod val="50000"/>
                  </a:schemeClr>
                </a:solidFill>
                <a:latin typeface="+mj-lt"/>
              </a:rPr>
              <a:t>consumidores podrán: </a:t>
            </a:r>
          </a:p>
          <a:p>
            <a:pPr lvl="0" algn="just"/>
            <a:endParaRPr lang="es-ES" sz="1800" dirty="0">
              <a:effectLst/>
              <a:latin typeface="Arial" panose="020B0604020202020204" pitchFamily="34" charset="0"/>
              <a:ea typeface="Calibri" panose="020F0502020204030204" pitchFamily="34" charset="0"/>
            </a:endParaRPr>
          </a:p>
          <a:p>
            <a:pPr marL="285750" lvl="0" indent="-285750" algn="just">
              <a:buFont typeface="Arial" panose="020B0604020202020204" pitchFamily="34" charset="0"/>
              <a:buChar char="•"/>
            </a:pPr>
            <a:r>
              <a:rPr lang="es-ES" sz="1800" dirty="0">
                <a:effectLst/>
                <a:latin typeface="Arial" panose="020B0604020202020204" pitchFamily="34" charset="0"/>
                <a:ea typeface="Calibri" panose="020F0502020204030204" pitchFamily="34" charset="0"/>
              </a:rPr>
              <a:t>Recibir información y educación en relación a sus derechos como consumidores. </a:t>
            </a:r>
            <a:endParaRPr lang="es-PE" sz="1800" dirty="0">
              <a:effectLst/>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pPr>
            <a:endParaRPr lang="es-ES" sz="1800" dirty="0">
              <a:effectLst/>
              <a:latin typeface="Arial" panose="020B0604020202020204" pitchFamily="34" charset="0"/>
              <a:ea typeface="Calibri" panose="020F0502020204030204" pitchFamily="34" charset="0"/>
            </a:endParaRPr>
          </a:p>
          <a:p>
            <a:pPr marL="285750" lvl="0" indent="-285750" algn="just">
              <a:buFont typeface="Arial" panose="020B0604020202020204" pitchFamily="34" charset="0"/>
              <a:buChar char="•"/>
            </a:pPr>
            <a:r>
              <a:rPr lang="es-ES" sz="1800" dirty="0">
                <a:effectLst/>
                <a:latin typeface="Arial" panose="020B0604020202020204" pitchFamily="34" charset="0"/>
                <a:ea typeface="Calibri" panose="020F0502020204030204" pitchFamily="34" charset="0"/>
              </a:rPr>
              <a:t>Recibir orientación oportuna sobre las vías de solución de controversias existentes en materia de consumo. </a:t>
            </a:r>
          </a:p>
          <a:p>
            <a:pPr lvl="0" algn="just"/>
            <a:endParaRPr lang="es-PE"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Arial" panose="020B0604020202020204" pitchFamily="34" charset="0"/>
                <a:ea typeface="Calibri" panose="020F0502020204030204" pitchFamily="34" charset="0"/>
              </a:rPr>
              <a:t> Promoción de creación de asociaciones de consumidores.</a:t>
            </a:r>
            <a:r>
              <a:rPr lang="es-PE" sz="1600" dirty="0">
                <a:effectLst/>
                <a:latin typeface="Arial" panose="020B0604020202020204" pitchFamily="34" charset="0"/>
                <a:ea typeface="Times New Roman" panose="02020603050405020304" pitchFamily="18" charset="0"/>
              </a:rPr>
              <a:t> </a:t>
            </a:r>
          </a:p>
          <a:p>
            <a:endParaRPr lang="es-PE" sz="1600" dirty="0">
              <a:effectLst/>
              <a:latin typeface="Times New Roman" panose="02020603050405020304" pitchFamily="18" charset="0"/>
              <a:ea typeface="Times New Roman" panose="02020603050405020304" pitchFamily="18" charset="0"/>
            </a:endParaRPr>
          </a:p>
        </p:txBody>
      </p:sp>
      <p:sp>
        <p:nvSpPr>
          <p:cNvPr id="2" name="Google Shape;189;g1552b39077c_0_126">
            <a:extLst>
              <a:ext uri="{FF2B5EF4-FFF2-40B4-BE49-F238E27FC236}">
                <a16:creationId xmlns:a16="http://schemas.microsoft.com/office/drawing/2014/main" xmlns="" id="{FF639D10-4C6D-46ED-8AF9-C88B8DE9E038}"/>
              </a:ext>
            </a:extLst>
          </p:cNvPr>
          <p:cNvSpPr txBox="1"/>
          <p:nvPr/>
        </p:nvSpPr>
        <p:spPr>
          <a:xfrm>
            <a:off x="1041625"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5" name="Google Shape;193;g1552b39077c_0_126">
            <a:extLst>
              <a:ext uri="{FF2B5EF4-FFF2-40B4-BE49-F238E27FC236}">
                <a16:creationId xmlns:a16="http://schemas.microsoft.com/office/drawing/2014/main" xmlns="" id="{9E451C18-ABB6-9029-9BFF-94C3C37980D9}"/>
              </a:ext>
            </a:extLst>
          </p:cNvPr>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indent="-1270" algn="ctr">
              <a:spcAft>
                <a:spcPts val="0"/>
              </a:spcAft>
              <a:tabLst>
                <a:tab pos="1054100" algn="l"/>
              </a:tabLst>
            </a:pPr>
            <a:r>
              <a:rPr lang="es-PE" sz="1600" b="1" dirty="0">
                <a:ea typeface="Times New Roman" panose="02020603050405020304" pitchFamily="18" charset="0"/>
              </a:rPr>
              <a:t>BENEFICIOS del Proyecto de Ley </a:t>
            </a:r>
            <a:endParaRPr lang="es-PE" sz="1600" b="1" dirty="0">
              <a:effectLst/>
              <a:ea typeface="Times New Roman" panose="02020603050405020304" pitchFamily="18" charset="0"/>
            </a:endParaRPr>
          </a:p>
        </p:txBody>
      </p:sp>
      <p:pic>
        <p:nvPicPr>
          <p:cNvPr id="6" name="Imagen 5">
            <a:extLst>
              <a:ext uri="{FF2B5EF4-FFF2-40B4-BE49-F238E27FC236}">
                <a16:creationId xmlns:a16="http://schemas.microsoft.com/office/drawing/2014/main" xmlns="" id="{1B83587D-50FC-1860-044E-D75E1D351E6F}"/>
              </a:ext>
            </a:extLst>
          </p:cNvPr>
          <p:cNvPicPr>
            <a:picLocks noChangeAspect="1"/>
          </p:cNvPicPr>
          <p:nvPr/>
        </p:nvPicPr>
        <p:blipFill>
          <a:blip r:embed="rId2"/>
          <a:stretch>
            <a:fillRect/>
          </a:stretch>
        </p:blipFill>
        <p:spPr>
          <a:xfrm>
            <a:off x="35841" y="146941"/>
            <a:ext cx="1062967" cy="414900"/>
          </a:xfrm>
          <a:prstGeom prst="rect">
            <a:avLst/>
          </a:prstGeom>
        </p:spPr>
      </p:pic>
      <p:sp>
        <p:nvSpPr>
          <p:cNvPr id="7" name="Google Shape;188;g1552b39077c_0_126">
            <a:extLst>
              <a:ext uri="{FF2B5EF4-FFF2-40B4-BE49-F238E27FC236}">
                <a16:creationId xmlns:a16="http://schemas.microsoft.com/office/drawing/2014/main" xmlns="" id="{2694D953-80C7-75CB-6ED5-36AF0A270471}"/>
              </a:ext>
            </a:extLst>
          </p:cNvPr>
          <p:cNvSpPr/>
          <p:nvPr/>
        </p:nvSpPr>
        <p:spPr>
          <a:xfrm>
            <a:off x="995400"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90;g1552b39077c_0_126">
            <a:extLst>
              <a:ext uri="{FF2B5EF4-FFF2-40B4-BE49-F238E27FC236}">
                <a16:creationId xmlns:a16="http://schemas.microsoft.com/office/drawing/2014/main" xmlns="" id="{DFED82A0-7B0E-C7B5-49D7-1A641F27165D}"/>
              </a:ext>
            </a:extLst>
          </p:cNvPr>
          <p:cNvSpPr txBox="1"/>
          <p:nvPr/>
        </p:nvSpPr>
        <p:spPr>
          <a:xfrm>
            <a:off x="284125"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dirty="0">
                <a:solidFill>
                  <a:schemeClr val="bg1"/>
                </a:solidFill>
                <a:latin typeface="Merriweather"/>
                <a:ea typeface="Merriweather"/>
                <a:cs typeface="Merriweather"/>
                <a:sym typeface="Merriweather"/>
              </a:rPr>
              <a:t>Elías Marcial Varas Meléndez</a:t>
            </a:r>
            <a:endParaRPr sz="1000" b="1" i="0" u="none" strike="noStrike" cap="none" dirty="0">
              <a:solidFill>
                <a:schemeClr val="bg1"/>
              </a:solidFill>
              <a:latin typeface="Merriweather"/>
              <a:ea typeface="Merriweather"/>
              <a:cs typeface="Merriweather"/>
              <a:sym typeface="Merriweather"/>
            </a:endParaRPr>
          </a:p>
        </p:txBody>
      </p:sp>
      <p:sp>
        <p:nvSpPr>
          <p:cNvPr id="8" name="Google Shape;131;g1552b39077c_0_66">
            <a:extLst>
              <a:ext uri="{FF2B5EF4-FFF2-40B4-BE49-F238E27FC236}">
                <a16:creationId xmlns:a16="http://schemas.microsoft.com/office/drawing/2014/main" xmlns="" id="{4149E293-CD9B-1CA4-A65D-1AA1AD7BF869}"/>
              </a:ext>
            </a:extLst>
          </p:cNvPr>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dirty="0">
                <a:solidFill>
                  <a:schemeClr val="lt1"/>
                </a:solidFill>
                <a:latin typeface="Montserrat Light"/>
                <a:ea typeface="Montserrat Light"/>
                <a:cs typeface="Montserrat Light"/>
                <a:sym typeface="Montserrat Light"/>
              </a:rPr>
              <a:t>Congresista de la República</a:t>
            </a:r>
            <a:endParaRPr sz="900" b="0" i="0" u="none" strike="noStrike" cap="none" dirty="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46021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552b39077c_0_53"/>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1552b39077c_0_53"/>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1552b39077c_0_53"/>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179" name="Google Shape;179;g1552b39077c_0_53"/>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182" name="Google Shape;182;g1552b39077c_0_53"/>
          <p:cNvSpPr txBox="1"/>
          <p:nvPr/>
        </p:nvSpPr>
        <p:spPr>
          <a:xfrm>
            <a:off x="3313508" y="168849"/>
            <a:ext cx="5150065" cy="486257"/>
          </a:xfrm>
          <a:prstGeom prst="rect">
            <a:avLst/>
          </a:prstGeom>
          <a:noFill/>
          <a:ln>
            <a:noFill/>
          </a:ln>
        </p:spPr>
        <p:txBody>
          <a:bodyPr spcFirstLastPara="1" wrap="square" lIns="91425" tIns="91425" rIns="91425" bIns="91425" anchor="t" anchorCtr="0">
            <a:spAutoFit/>
          </a:bodyPr>
          <a:lstStyle/>
          <a:p>
            <a:pPr marL="0" marR="0" lvl="0" indent="0" algn="ctr" rtl="0">
              <a:lnSpc>
                <a:spcPct val="70000"/>
              </a:lnSpc>
              <a:spcBef>
                <a:spcPts val="0"/>
              </a:spcBef>
              <a:spcAft>
                <a:spcPts val="0"/>
              </a:spcAft>
              <a:buClr>
                <a:srgbClr val="000000"/>
              </a:buClr>
              <a:buSzPts val="1600"/>
              <a:buFont typeface="Arial"/>
              <a:buNone/>
            </a:pPr>
            <a:r>
              <a:rPr lang="es-MX" b="1" dirty="0">
                <a:solidFill>
                  <a:schemeClr val="dk1"/>
                </a:solidFill>
                <a:latin typeface="Merriweather"/>
              </a:rPr>
              <a:t>ANALISIS COSTO- BENEFICIO Y EFECTO DE LA NORMA SOBRE LA LEGISLACIÓN NACIONAL</a:t>
            </a:r>
            <a:endParaRPr b="1" dirty="0">
              <a:solidFill>
                <a:schemeClr val="dk1"/>
              </a:solidFill>
              <a:latin typeface="Merriweather"/>
              <a:sym typeface="Merriweather"/>
            </a:endParaRPr>
          </a:p>
        </p:txBody>
      </p:sp>
      <p:sp>
        <p:nvSpPr>
          <p:cNvPr id="3" name="CuadroTexto 2">
            <a:extLst>
              <a:ext uri="{FF2B5EF4-FFF2-40B4-BE49-F238E27FC236}">
                <a16:creationId xmlns:a16="http://schemas.microsoft.com/office/drawing/2014/main" xmlns="" id="{E03E0D43-19A1-B8C3-6630-BBA81F24A53E}"/>
              </a:ext>
            </a:extLst>
          </p:cNvPr>
          <p:cNvSpPr txBox="1"/>
          <p:nvPr/>
        </p:nvSpPr>
        <p:spPr>
          <a:xfrm>
            <a:off x="5581498" y="1053951"/>
            <a:ext cx="3099208" cy="3293209"/>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600" b="1" u="sng" dirty="0"/>
              <a:t>Efecto de la norma: </a:t>
            </a:r>
          </a:p>
          <a:p>
            <a:pPr algn="just"/>
            <a:endParaRPr lang="es-MX" sz="1600" dirty="0"/>
          </a:p>
          <a:p>
            <a:pPr algn="just"/>
            <a:r>
              <a:rPr lang="es-MX" sz="1600" dirty="0"/>
              <a:t>La propuesta legislativa no contraviene ninguna norma vigente de defensa del consumidor ni de la Ley Orgánica de Municipalidades ni las normas de Descentralización, al contrario complementa la legislación vigente, mejorando la defensa de los consumidores.  </a:t>
            </a:r>
          </a:p>
          <a:p>
            <a:pPr algn="just"/>
            <a:endParaRPr lang="es-MX" sz="1600" dirty="0"/>
          </a:p>
        </p:txBody>
      </p:sp>
      <p:sp>
        <p:nvSpPr>
          <p:cNvPr id="5" name="Google Shape;60;p1">
            <a:extLst>
              <a:ext uri="{FF2B5EF4-FFF2-40B4-BE49-F238E27FC236}">
                <a16:creationId xmlns:a16="http://schemas.microsoft.com/office/drawing/2014/main" xmlns="" id="{0D9B9506-9606-9EB2-D7AD-11EEB89C278C}"/>
              </a:ext>
            </a:extLst>
          </p:cNvPr>
          <p:cNvSpPr txBox="1">
            <a:spLocks/>
          </p:cNvSpPr>
          <p:nvPr/>
        </p:nvSpPr>
        <p:spPr>
          <a:xfrm>
            <a:off x="6200750" y="4495568"/>
            <a:ext cx="2787100" cy="43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90000"/>
              </a:lnSpc>
            </a:pPr>
            <a:r>
              <a:rPr lang="es-MX" sz="1500" b="1" dirty="0">
                <a:solidFill>
                  <a:schemeClr val="dk1"/>
                </a:solidFill>
                <a:latin typeface="Merriweather"/>
                <a:ea typeface="Merriweather"/>
                <a:cs typeface="Merriweather"/>
                <a:sym typeface="Merriweather"/>
              </a:rPr>
              <a:t>Gracias</a:t>
            </a:r>
          </a:p>
        </p:txBody>
      </p:sp>
      <p:pic>
        <p:nvPicPr>
          <p:cNvPr id="2" name="Imagen 1">
            <a:extLst>
              <a:ext uri="{FF2B5EF4-FFF2-40B4-BE49-F238E27FC236}">
                <a16:creationId xmlns:a16="http://schemas.microsoft.com/office/drawing/2014/main" xmlns="" id="{D19FCFD0-34B9-B83A-C099-E72F7C5AF4BD}"/>
              </a:ext>
            </a:extLst>
          </p:cNvPr>
          <p:cNvPicPr>
            <a:picLocks noChangeAspect="1"/>
          </p:cNvPicPr>
          <p:nvPr/>
        </p:nvPicPr>
        <p:blipFill>
          <a:blip r:embed="rId3"/>
          <a:stretch>
            <a:fillRect/>
          </a:stretch>
        </p:blipFill>
        <p:spPr>
          <a:xfrm>
            <a:off x="35841" y="146941"/>
            <a:ext cx="1062967" cy="414900"/>
          </a:xfrm>
          <a:prstGeom prst="rect">
            <a:avLst/>
          </a:prstGeom>
        </p:spPr>
      </p:pic>
      <p:sp>
        <p:nvSpPr>
          <p:cNvPr id="4" name="Google Shape;192;g1552b39077c_0_126">
            <a:extLst>
              <a:ext uri="{FF2B5EF4-FFF2-40B4-BE49-F238E27FC236}">
                <a16:creationId xmlns:a16="http://schemas.microsoft.com/office/drawing/2014/main" xmlns="" id="{BEB40265-0FC5-C985-3E02-C91BB0A837CE}"/>
              </a:ext>
            </a:extLst>
          </p:cNvPr>
          <p:cNvSpPr txBox="1"/>
          <p:nvPr/>
        </p:nvSpPr>
        <p:spPr>
          <a:xfrm>
            <a:off x="463294" y="595149"/>
            <a:ext cx="4802973" cy="4339619"/>
          </a:xfrm>
          <a:prstGeom prst="rect">
            <a:avLst/>
          </a:prstGeom>
          <a:ln w="571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114300" lvl="0" algn="just" rtl="0">
              <a:lnSpc>
                <a:spcPct val="150000"/>
              </a:lnSpc>
              <a:spcBef>
                <a:spcPts val="0"/>
              </a:spcBef>
              <a:spcAft>
                <a:spcPts val="0"/>
              </a:spcAft>
              <a:buSzPts val="1800"/>
            </a:pPr>
            <a:r>
              <a:rPr lang="es-MX" sz="1200" b="1" u="sng" dirty="0"/>
              <a:t>Costo – Beneficio:</a:t>
            </a:r>
          </a:p>
          <a:p>
            <a:pPr marL="285750" lvl="0" indent="-171450" algn="just" rtl="0">
              <a:spcBef>
                <a:spcPts val="0"/>
              </a:spcBef>
              <a:spcAft>
                <a:spcPts val="0"/>
              </a:spcAft>
              <a:buSzPts val="1800"/>
              <a:buFont typeface="Arial" panose="020B0604020202020204" pitchFamily="34" charset="0"/>
              <a:buChar char="•"/>
            </a:pPr>
            <a:r>
              <a:rPr lang="es-MX" dirty="0"/>
              <a:t>El fortalecimiento de labores en defensa del consumidor en las municipalidades no implica de ningún modo gastos extraordinarios de parte de las municipalidades provinciales o locales ni de los Gobiernos Regionales, por cuanto desde hace más de 10 años atrás se viene dando el involucramiento de la labor municipal en temas de defensa del consumidor y además cuentan con unidades, oficinas o módulos de atención al ciudadano, los cuales son atendidos por personal del municipio, a quienes en virtud de esta norma recibirán capacitación gratuita de parte del Indecopi para abordar los temas de la defensa del consumidor y la justicia de consumo. </a:t>
            </a:r>
          </a:p>
          <a:p>
            <a:pPr marL="285750" lvl="0" indent="-171450" algn="just" rtl="0">
              <a:spcBef>
                <a:spcPts val="0"/>
              </a:spcBef>
              <a:spcAft>
                <a:spcPts val="0"/>
              </a:spcAft>
              <a:buSzPts val="1800"/>
              <a:buFont typeface="Arial" panose="020B0604020202020204" pitchFamily="34" charset="0"/>
              <a:buChar char="•"/>
            </a:pPr>
            <a:r>
              <a:rPr lang="es-MX" dirty="0"/>
              <a:t>Por todo ello para el cumplimiento de la norma se efectuará con cargo a los presupuestos de las entidades comprometidas en la ejecución y en ningún caso requerirá de transferencia ni gastos del Tesoro Público.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p:nvPr/>
        </p:nvSpPr>
        <p:spPr>
          <a:xfrm>
            <a:off x="1328750" y="2362900"/>
            <a:ext cx="6504300" cy="2010300"/>
          </a:xfrm>
          <a:prstGeom prst="rect">
            <a:avLst/>
          </a:prstGeom>
          <a:noFill/>
          <a:ln w="19050" cap="flat" cmpd="sng">
            <a:solidFill>
              <a:srgbClr val="9B9B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2756300" y="2058733"/>
            <a:ext cx="3729600" cy="663900"/>
          </a:xfrm>
          <a:prstGeom prst="rect">
            <a:avLst/>
          </a:prstGeom>
          <a:solidFill>
            <a:srgbClr val="4242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
          <p:cNvSpPr txBox="1"/>
          <p:nvPr/>
        </p:nvSpPr>
        <p:spPr>
          <a:xfrm>
            <a:off x="2882500" y="1994938"/>
            <a:ext cx="3527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x-none" sz="1600" b="1" i="0" u="none" strike="noStrike" cap="none">
                <a:solidFill>
                  <a:schemeClr val="lt1"/>
                </a:solidFill>
                <a:latin typeface="Merriweather"/>
                <a:ea typeface="Merriweather"/>
                <a:cs typeface="Merriweather"/>
                <a:sym typeface="Merriweather"/>
              </a:rPr>
              <a:t>Elías Marcial Varas Meléndez</a:t>
            </a:r>
            <a:endParaRPr sz="1600" b="1" i="0" u="none" strike="noStrike" cap="none">
              <a:solidFill>
                <a:schemeClr val="lt1"/>
              </a:solidFill>
              <a:latin typeface="Merriweather"/>
              <a:ea typeface="Merriweather"/>
              <a:cs typeface="Merriweather"/>
              <a:sym typeface="Merriweather"/>
            </a:endParaRPr>
          </a:p>
        </p:txBody>
      </p:sp>
      <p:sp>
        <p:nvSpPr>
          <p:cNvPr id="202" name="Google Shape;202;p8"/>
          <p:cNvSpPr txBox="1"/>
          <p:nvPr/>
        </p:nvSpPr>
        <p:spPr>
          <a:xfrm>
            <a:off x="2806200" y="2311455"/>
            <a:ext cx="35271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1"/>
                </a:solidFill>
                <a:latin typeface="Montserrat Light"/>
                <a:ea typeface="Montserrat Light"/>
                <a:cs typeface="Montserrat Light"/>
                <a:sym typeface="Montserrat Light"/>
              </a:rPr>
              <a:t>Congresista de la República</a:t>
            </a:r>
            <a:endParaRPr sz="1500" b="0" i="0" u="none" strike="noStrike" cap="none">
              <a:solidFill>
                <a:schemeClr val="lt1"/>
              </a:solidFill>
              <a:latin typeface="Montserrat Light"/>
              <a:ea typeface="Montserrat Light"/>
              <a:cs typeface="Montserrat Light"/>
              <a:sym typeface="Montserrat Light"/>
            </a:endParaRPr>
          </a:p>
        </p:txBody>
      </p:sp>
      <p:sp>
        <p:nvSpPr>
          <p:cNvPr id="6" name="Google Shape;55;p1">
            <a:extLst>
              <a:ext uri="{FF2B5EF4-FFF2-40B4-BE49-F238E27FC236}">
                <a16:creationId xmlns:a16="http://schemas.microsoft.com/office/drawing/2014/main" xmlns="" id="{42CE34AA-EFE3-14C3-DC33-737FEF8704B7}"/>
              </a:ext>
            </a:extLst>
          </p:cNvPr>
          <p:cNvSpPr txBox="1">
            <a:spLocks/>
          </p:cNvSpPr>
          <p:nvPr/>
        </p:nvSpPr>
        <p:spPr>
          <a:xfrm>
            <a:off x="311700" y="3562988"/>
            <a:ext cx="8520600" cy="5232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x-none" sz="1600" b="1">
                <a:latin typeface="Merriweather"/>
                <a:ea typeface="Merriweather"/>
                <a:cs typeface="Merriweather"/>
                <a:sym typeface="Merriweather"/>
              </a:rPr>
              <a:t>Proyecto de Ley 3316/2022-CR</a:t>
            </a:r>
            <a:endParaRPr lang="x-none" sz="1600" b="1" dirty="0">
              <a:latin typeface="Merriweather"/>
              <a:ea typeface="Merriweather"/>
              <a:cs typeface="Merriweather"/>
              <a:sym typeface="Merriweather"/>
            </a:endParaRPr>
          </a:p>
        </p:txBody>
      </p:sp>
      <p:sp>
        <p:nvSpPr>
          <p:cNvPr id="7" name="Google Shape;56;p1">
            <a:extLst>
              <a:ext uri="{FF2B5EF4-FFF2-40B4-BE49-F238E27FC236}">
                <a16:creationId xmlns:a16="http://schemas.microsoft.com/office/drawing/2014/main" xmlns="" id="{D91C88DA-469A-192E-0215-C47FC7EF22F5}"/>
              </a:ext>
            </a:extLst>
          </p:cNvPr>
          <p:cNvSpPr txBox="1">
            <a:spLocks/>
          </p:cNvSpPr>
          <p:nvPr/>
        </p:nvSpPr>
        <p:spPr>
          <a:xfrm>
            <a:off x="1281125" y="2955250"/>
            <a:ext cx="6579600" cy="43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s-MX" sz="1500" b="1">
                <a:solidFill>
                  <a:schemeClr val="dk1"/>
                </a:solidFill>
                <a:latin typeface="Merriweather"/>
                <a:ea typeface="Merriweather"/>
                <a:cs typeface="Merriweather"/>
                <a:sym typeface="Merriweather"/>
              </a:rPr>
              <a:t>“</a:t>
            </a:r>
            <a:r>
              <a:rPr lang="es-MX" sz="1400" b="1">
                <a:solidFill>
                  <a:schemeClr val="dk1"/>
                </a:solidFill>
                <a:latin typeface="Merriweather"/>
              </a:rPr>
              <a:t>LEY DE DEMOCRATIZACIÓN DE LA DEFENSA DEL CONSUMIDOR A TRAVÉS DE LA MUNICIPALIZACIÓN DE ATENCIÓN AL CONSUMIDOR</a:t>
            </a:r>
            <a:r>
              <a:rPr lang="es-MX" sz="1500" b="1">
                <a:solidFill>
                  <a:schemeClr val="dk1"/>
                </a:solidFill>
                <a:latin typeface="Merriweather"/>
                <a:ea typeface="Merriweather"/>
                <a:cs typeface="Merriweather"/>
                <a:sym typeface="Merriweather"/>
              </a:rPr>
              <a:t>”</a:t>
            </a:r>
          </a:p>
          <a:p>
            <a:pPr marL="0" indent="0"/>
            <a:endParaRPr lang="es-MX" sz="1500" b="1" dirty="0">
              <a:solidFill>
                <a:schemeClr val="dk1"/>
              </a:solidFill>
              <a:latin typeface="Merriweather"/>
              <a:ea typeface="Merriweather"/>
              <a:cs typeface="Merriweather"/>
              <a:sym typeface="Merriweather"/>
            </a:endParaRPr>
          </a:p>
        </p:txBody>
      </p:sp>
      <p:pic>
        <p:nvPicPr>
          <p:cNvPr id="2" name="Imagen 1">
            <a:extLst>
              <a:ext uri="{FF2B5EF4-FFF2-40B4-BE49-F238E27FC236}">
                <a16:creationId xmlns:a16="http://schemas.microsoft.com/office/drawing/2014/main" xmlns="" id="{1E5C7678-1C1E-0415-4AEC-933534A6BB68}"/>
              </a:ext>
            </a:extLst>
          </p:cNvPr>
          <p:cNvPicPr>
            <a:picLocks noChangeAspect="1"/>
          </p:cNvPicPr>
          <p:nvPr/>
        </p:nvPicPr>
        <p:blipFill>
          <a:blip r:embed="rId3"/>
          <a:stretch>
            <a:fillRect/>
          </a:stretch>
        </p:blipFill>
        <p:spPr>
          <a:xfrm>
            <a:off x="3466171" y="848754"/>
            <a:ext cx="1889924" cy="737680"/>
          </a:xfrm>
          <a:prstGeom prst="rect">
            <a:avLst/>
          </a:prstGeom>
        </p:spPr>
      </p:pic>
      <p:sp>
        <p:nvSpPr>
          <p:cNvPr id="3" name="Google Shape;60;p1">
            <a:extLst>
              <a:ext uri="{FF2B5EF4-FFF2-40B4-BE49-F238E27FC236}">
                <a16:creationId xmlns:a16="http://schemas.microsoft.com/office/drawing/2014/main" xmlns="" id="{9DB35868-C59D-DD84-B90B-C3BFF766FBC8}"/>
              </a:ext>
            </a:extLst>
          </p:cNvPr>
          <p:cNvSpPr txBox="1">
            <a:spLocks/>
          </p:cNvSpPr>
          <p:nvPr/>
        </p:nvSpPr>
        <p:spPr>
          <a:xfrm>
            <a:off x="473000" y="439200"/>
            <a:ext cx="8520600" cy="439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90000"/>
              </a:lnSpc>
            </a:pPr>
            <a:r>
              <a:rPr lang="es-MX" sz="1500" b="1">
                <a:solidFill>
                  <a:schemeClr val="dk1"/>
                </a:solidFill>
                <a:latin typeface="Merriweather"/>
                <a:ea typeface="Merriweather"/>
                <a:cs typeface="Merriweather"/>
                <a:sym typeface="Merriweather"/>
              </a:rPr>
              <a:t>“Año de la unidad, la paz y el desarrollo”</a:t>
            </a:r>
            <a:endParaRPr lang="es-MX" sz="1500" b="1" dirty="0">
              <a:solidFill>
                <a:schemeClr val="dk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70" name="Google Shape;70;p2"/>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71" name="Google Shape;71;p2"/>
          <p:cNvSpPr txBox="1"/>
          <p:nvPr/>
        </p:nvSpPr>
        <p:spPr>
          <a:xfrm>
            <a:off x="3380274" y="219775"/>
            <a:ext cx="40338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70000"/>
              </a:lnSpc>
              <a:spcBef>
                <a:spcPts val="0"/>
              </a:spcBef>
              <a:spcAft>
                <a:spcPts val="0"/>
              </a:spcAft>
              <a:buClr>
                <a:srgbClr val="000000"/>
              </a:buClr>
              <a:buSzPts val="1600"/>
              <a:buFont typeface="Arial"/>
              <a:buNone/>
            </a:pPr>
            <a:r>
              <a:rPr lang="es-PE" sz="1600" b="1" i="0" u="none" strike="noStrike" cap="none" dirty="0">
                <a:solidFill>
                  <a:schemeClr val="dk1"/>
                </a:solidFill>
                <a:latin typeface="Merriweather"/>
                <a:ea typeface="Merriweather"/>
                <a:cs typeface="Merriweather"/>
                <a:sym typeface="Merriweather"/>
              </a:rPr>
              <a:t>PROBLEMÁTICA</a:t>
            </a: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6" name="CuadroTexto 5">
            <a:extLst>
              <a:ext uri="{FF2B5EF4-FFF2-40B4-BE49-F238E27FC236}">
                <a16:creationId xmlns:a16="http://schemas.microsoft.com/office/drawing/2014/main" xmlns="" id="{7492D3F1-8076-442C-8BDF-13B2E45D544C}"/>
              </a:ext>
            </a:extLst>
          </p:cNvPr>
          <p:cNvSpPr txBox="1"/>
          <p:nvPr/>
        </p:nvSpPr>
        <p:spPr>
          <a:xfrm>
            <a:off x="934203" y="948267"/>
            <a:ext cx="7219197" cy="3785652"/>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marL="284480" indent="-285750" algn="just">
              <a:spcAft>
                <a:spcPts val="0"/>
              </a:spcAft>
              <a:buFont typeface="Arial" panose="020B0604020202020204" pitchFamily="34" charset="0"/>
              <a:buChar char="•"/>
              <a:tabLst>
                <a:tab pos="1054100" algn="l"/>
              </a:tabLst>
            </a:pPr>
            <a:r>
              <a:rPr lang="es-PE" sz="1600" b="1" dirty="0">
                <a:effectLst>
                  <a:outerShdw blurRad="38100" dist="38100" dir="2700000" algn="tl">
                    <a:srgbClr val="000000">
                      <a:alpha val="43137"/>
                    </a:srgbClr>
                  </a:outerShdw>
                </a:effectLst>
                <a:latin typeface="+mj-lt"/>
                <a:ea typeface="Times New Roman" panose="02020603050405020304" pitchFamily="18" charset="0"/>
              </a:rPr>
              <a:t>Los consumidores no conocen sus derechos</a:t>
            </a:r>
            <a:r>
              <a:rPr lang="es-PE" sz="1600" dirty="0">
                <a:effectLst/>
                <a:latin typeface="+mj-lt"/>
                <a:ea typeface="Times New Roman" panose="02020603050405020304" pitchFamily="18" charset="0"/>
              </a:rPr>
              <a:t>, es una realidad y en la búsqueda de descentralizar los servicios del Estado es una forma de democratizarse poniendo a disposición de todos los consumidores la debida información de sus derechos y de los procedimientos de reclamaciones. </a:t>
            </a:r>
          </a:p>
          <a:p>
            <a:pPr marL="284480" indent="-285750" algn="just">
              <a:spcAft>
                <a:spcPts val="0"/>
              </a:spcAft>
              <a:buFont typeface="Arial" panose="020B0604020202020204" pitchFamily="34" charset="0"/>
              <a:buChar char="•"/>
              <a:tabLst>
                <a:tab pos="1054100" algn="l"/>
              </a:tabLst>
            </a:pPr>
            <a:endParaRPr lang="es-PE" sz="500" dirty="0">
              <a:effectLst/>
              <a:latin typeface="+mj-lt"/>
              <a:ea typeface="Times New Roman" panose="02020603050405020304" pitchFamily="18" charset="0"/>
            </a:endParaRPr>
          </a:p>
          <a:p>
            <a:pPr marL="284480" indent="-285750" algn="just">
              <a:spcAft>
                <a:spcPts val="0"/>
              </a:spcAft>
              <a:buFont typeface="Arial" panose="020B0604020202020204" pitchFamily="34" charset="0"/>
              <a:buChar char="•"/>
              <a:tabLst>
                <a:tab pos="1054100" algn="l"/>
              </a:tabLst>
            </a:pPr>
            <a:r>
              <a:rPr lang="es-PE" sz="1600" dirty="0">
                <a:effectLst/>
                <a:latin typeface="+mj-lt"/>
                <a:ea typeface="Times New Roman" panose="02020603050405020304" pitchFamily="18" charset="0"/>
              </a:rPr>
              <a:t>El INDECOPI como Autoridad Nacional de Protección del Consumidor si bien cuenta con diversas oficinas a nivel nacional no ha cubierto la totalidad del territorio nacional. </a:t>
            </a:r>
          </a:p>
          <a:p>
            <a:pPr marL="284480" indent="-285750" algn="just">
              <a:spcAft>
                <a:spcPts val="0"/>
              </a:spcAft>
              <a:buFont typeface="Arial" panose="020B0604020202020204" pitchFamily="34" charset="0"/>
              <a:buChar char="•"/>
              <a:tabLst>
                <a:tab pos="1054100" algn="l"/>
              </a:tabLst>
            </a:pPr>
            <a:endParaRPr lang="es-PE" sz="600" dirty="0">
              <a:effectLst/>
              <a:latin typeface="+mj-lt"/>
              <a:ea typeface="Times New Roman" panose="02020603050405020304" pitchFamily="18" charset="0"/>
            </a:endParaRPr>
          </a:p>
          <a:p>
            <a:pPr marL="285750" indent="-285750" algn="just">
              <a:buFont typeface="Arial" panose="020B0604020202020204" pitchFamily="34" charset="0"/>
              <a:buChar char="•"/>
            </a:pPr>
            <a:r>
              <a:rPr lang="es-PE" sz="1600" kern="0" dirty="0">
                <a:effectLst/>
                <a:latin typeface="+mj-lt"/>
                <a:ea typeface="Times New Roman" panose="02020603050405020304" pitchFamily="18" charset="0"/>
              </a:rPr>
              <a:t>Resulta imperativo llegar a la mayor cantidad de consumidores.</a:t>
            </a:r>
          </a:p>
          <a:p>
            <a:pPr algn="just"/>
            <a:endParaRPr lang="es-PE" sz="500" kern="0" dirty="0">
              <a:effectLst/>
              <a:latin typeface="+mj-lt"/>
              <a:ea typeface="Times New Roman" panose="02020603050405020304" pitchFamily="18" charset="0"/>
            </a:endParaRPr>
          </a:p>
          <a:p>
            <a:pPr marL="285750" indent="-285750" algn="just">
              <a:buFont typeface="Arial" panose="020B0604020202020204" pitchFamily="34" charset="0"/>
              <a:buChar char="•"/>
            </a:pPr>
            <a:r>
              <a:rPr lang="es-PE" sz="1600" kern="0" dirty="0">
                <a:effectLst/>
                <a:latin typeface="+mj-lt"/>
                <a:ea typeface="Times New Roman" panose="02020603050405020304" pitchFamily="18" charset="0"/>
              </a:rPr>
              <a:t>Desde el año 2007 se introdujo en el debate político que la red de municipalidades provinciales y distritales a nivel nacional asuman las responsabilidades en materia de consumo siendo instituciones de importante cercanía para los ciudadanos por su ámbito de actuación</a:t>
            </a:r>
            <a:r>
              <a:rPr lang="es-PE" sz="1600" kern="0" dirty="0">
                <a:effectLst/>
                <a:latin typeface="Arial" panose="020B0604020202020204" pitchFamily="34" charset="0"/>
                <a:ea typeface="Times New Roman" panose="02020603050405020304" pitchFamily="18" charset="0"/>
              </a:rPr>
              <a:t>.</a:t>
            </a:r>
          </a:p>
          <a:p>
            <a:pPr marL="285750" indent="-285750" algn="just">
              <a:buFont typeface="Arial" panose="020B0604020202020204" pitchFamily="34" charset="0"/>
              <a:buChar char="•"/>
            </a:pPr>
            <a:endParaRPr lang="es-PE" sz="1600" dirty="0"/>
          </a:p>
        </p:txBody>
      </p:sp>
      <p:pic>
        <p:nvPicPr>
          <p:cNvPr id="7" name="Imagen 6">
            <a:extLst>
              <a:ext uri="{FF2B5EF4-FFF2-40B4-BE49-F238E27FC236}">
                <a16:creationId xmlns:a16="http://schemas.microsoft.com/office/drawing/2014/main" xmlns="" id="{71C97BA7-AA60-60D7-C0A0-D4774FAE0F6E}"/>
              </a:ext>
            </a:extLst>
          </p:cNvPr>
          <p:cNvPicPr>
            <a:picLocks noChangeAspect="1"/>
          </p:cNvPicPr>
          <p:nvPr/>
        </p:nvPicPr>
        <p:blipFill>
          <a:blip r:embed="rId3"/>
          <a:stretch>
            <a:fillRect/>
          </a:stretch>
        </p:blipFill>
        <p:spPr>
          <a:xfrm>
            <a:off x="35841" y="146941"/>
            <a:ext cx="1062967" cy="414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70" name="Google Shape;70;p2"/>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71" name="Google Shape;71;p2"/>
          <p:cNvSpPr txBox="1"/>
          <p:nvPr/>
        </p:nvSpPr>
        <p:spPr>
          <a:xfrm>
            <a:off x="3380274" y="219775"/>
            <a:ext cx="40338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70000"/>
              </a:lnSpc>
              <a:spcBef>
                <a:spcPts val="0"/>
              </a:spcBef>
              <a:spcAft>
                <a:spcPts val="0"/>
              </a:spcAft>
              <a:buClr>
                <a:srgbClr val="000000"/>
              </a:buClr>
              <a:buSzPts val="1600"/>
              <a:buFont typeface="Arial"/>
              <a:buNone/>
            </a:pPr>
            <a:r>
              <a:rPr lang="es-PE" sz="1600" b="1" i="0" u="none" strike="noStrike" cap="none" dirty="0">
                <a:solidFill>
                  <a:schemeClr val="dk1"/>
                </a:solidFill>
                <a:latin typeface="Merriweather"/>
                <a:ea typeface="Merriweather"/>
                <a:cs typeface="Merriweather"/>
                <a:sym typeface="Merriweather"/>
              </a:rPr>
              <a:t>PROBLEMÁTICA</a:t>
            </a: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6" name="CuadroTexto 5">
            <a:extLst>
              <a:ext uri="{FF2B5EF4-FFF2-40B4-BE49-F238E27FC236}">
                <a16:creationId xmlns:a16="http://schemas.microsoft.com/office/drawing/2014/main" xmlns="" id="{7492D3F1-8076-442C-8BDF-13B2E45D544C}"/>
              </a:ext>
            </a:extLst>
          </p:cNvPr>
          <p:cNvSpPr txBox="1"/>
          <p:nvPr/>
        </p:nvSpPr>
        <p:spPr>
          <a:xfrm>
            <a:off x="911673" y="823225"/>
            <a:ext cx="7275593" cy="1077218"/>
          </a:xfrm>
          <a:prstGeom prst="rect">
            <a:avLst/>
          </a:prstGeom>
          <a:noFill/>
        </p:spPr>
        <p:txBody>
          <a:bodyPr wrap="square">
            <a:spAutoFit/>
          </a:bodyPr>
          <a:lstStyle/>
          <a:p>
            <a:pPr marL="284480" indent="-285750" algn="just">
              <a:spcAft>
                <a:spcPts val="0"/>
              </a:spcAft>
              <a:buFont typeface="Arial" panose="020B0604020202020204" pitchFamily="34" charset="0"/>
              <a:buChar char="•"/>
              <a:tabLst>
                <a:tab pos="1054100" algn="l"/>
              </a:tabLst>
            </a:pPr>
            <a:r>
              <a:rPr lang="es-PE" sz="1600" dirty="0">
                <a:effectLst/>
                <a:latin typeface="Arial" panose="020B0604020202020204" pitchFamily="34" charset="0"/>
                <a:ea typeface="Times New Roman" panose="02020603050405020304" pitchFamily="18" charset="0"/>
              </a:rPr>
              <a:t>Las Municipalidades tienen responsabilidades directas en temas de protección al consumidor, otorgadas por su propia Ley Orgánica. </a:t>
            </a:r>
          </a:p>
          <a:p>
            <a:pPr marL="284480" indent="-285750" algn="just">
              <a:spcAft>
                <a:spcPts val="0"/>
              </a:spcAft>
              <a:buFont typeface="Arial" panose="020B0604020202020204" pitchFamily="34" charset="0"/>
              <a:buChar char="•"/>
              <a:tabLst>
                <a:tab pos="1054100" algn="l"/>
              </a:tabLst>
            </a:pPr>
            <a:endParaRPr lang="es-PE" sz="1600" dirty="0">
              <a:effectLst/>
              <a:latin typeface="Arial" panose="020B0604020202020204" pitchFamily="34" charset="0"/>
              <a:ea typeface="Times New Roman" panose="02020603050405020304" pitchFamily="18" charset="0"/>
            </a:endParaRPr>
          </a:p>
          <a:p>
            <a:pPr algn="just">
              <a:spcAft>
                <a:spcPts val="0"/>
              </a:spcAft>
              <a:tabLst>
                <a:tab pos="1054100" algn="l"/>
              </a:tabLst>
            </a:pPr>
            <a:r>
              <a:rPr lang="es-PE" sz="1600" b="1" dirty="0">
                <a:latin typeface="Arial" panose="020B0604020202020204" pitchFamily="34" charset="0"/>
              </a:rPr>
              <a:t>Casos recientes de vulneración de Derechos al Consumidor </a:t>
            </a:r>
            <a:endParaRPr lang="es-PE" sz="1600" b="1" dirty="0"/>
          </a:p>
        </p:txBody>
      </p:sp>
      <p:sp>
        <p:nvSpPr>
          <p:cNvPr id="3" name="CuadroTexto 2">
            <a:extLst>
              <a:ext uri="{FF2B5EF4-FFF2-40B4-BE49-F238E27FC236}">
                <a16:creationId xmlns:a16="http://schemas.microsoft.com/office/drawing/2014/main" xmlns="" id="{8B66D26A-7427-9646-BBFD-5D2FCED78225}"/>
              </a:ext>
            </a:extLst>
          </p:cNvPr>
          <p:cNvSpPr txBox="1"/>
          <p:nvPr/>
        </p:nvSpPr>
        <p:spPr>
          <a:xfrm>
            <a:off x="4216400" y="2469346"/>
            <a:ext cx="4572000" cy="954107"/>
          </a:xfrm>
          <a:prstGeom prst="rect">
            <a:avLst/>
          </a:prstGeom>
          <a:noFill/>
        </p:spPr>
        <p:txBody>
          <a:bodyPr wrap="square">
            <a:spAutoFit/>
          </a:bodyPr>
          <a:lstStyle/>
          <a:p>
            <a:r>
              <a:rPr lang="es-PE" dirty="0">
                <a:hlinkClick r:id="rId3"/>
              </a:rPr>
              <a:t>https://diariocorreo.pe/videos/dos-ratas-enormes-son-captadas-en-conocido-supermercado-metro-en-chorrillos-y-usuarios-reaccionan-tiktok-virales-video-viral-noticia/</a:t>
            </a:r>
            <a:endParaRPr lang="es-PE" dirty="0"/>
          </a:p>
        </p:txBody>
      </p:sp>
      <p:pic>
        <p:nvPicPr>
          <p:cNvPr id="4" name="Imagen 3">
            <a:extLst>
              <a:ext uri="{FF2B5EF4-FFF2-40B4-BE49-F238E27FC236}">
                <a16:creationId xmlns:a16="http://schemas.microsoft.com/office/drawing/2014/main" xmlns="" id="{49D2B20D-562E-9A12-4D64-45802C2EFB02}"/>
              </a:ext>
            </a:extLst>
          </p:cNvPr>
          <p:cNvPicPr>
            <a:picLocks noChangeAspect="1"/>
          </p:cNvPicPr>
          <p:nvPr/>
        </p:nvPicPr>
        <p:blipFill>
          <a:blip r:embed="rId4"/>
          <a:stretch>
            <a:fillRect/>
          </a:stretch>
        </p:blipFill>
        <p:spPr>
          <a:xfrm>
            <a:off x="539213" y="1969538"/>
            <a:ext cx="3588640" cy="1971074"/>
          </a:xfrm>
          <a:prstGeom prst="rect">
            <a:avLst/>
          </a:prstGeom>
        </p:spPr>
      </p:pic>
      <p:sp>
        <p:nvSpPr>
          <p:cNvPr id="5" name="CuadroTexto 4">
            <a:extLst>
              <a:ext uri="{FF2B5EF4-FFF2-40B4-BE49-F238E27FC236}">
                <a16:creationId xmlns:a16="http://schemas.microsoft.com/office/drawing/2014/main" xmlns="" id="{1479EE79-94FC-069C-8795-96ACD51DABC3}"/>
              </a:ext>
            </a:extLst>
          </p:cNvPr>
          <p:cNvSpPr txBox="1"/>
          <p:nvPr/>
        </p:nvSpPr>
        <p:spPr>
          <a:xfrm>
            <a:off x="578603" y="4147032"/>
            <a:ext cx="7275593" cy="584775"/>
          </a:xfrm>
          <a:prstGeom prst="rect">
            <a:avLst/>
          </a:prstGeom>
          <a:noFill/>
        </p:spPr>
        <p:txBody>
          <a:bodyPr wrap="square">
            <a:spAutoFit/>
          </a:bodyPr>
          <a:lstStyle/>
          <a:p>
            <a:pPr marL="284480" indent="-285750" algn="just">
              <a:spcAft>
                <a:spcPts val="0"/>
              </a:spcAft>
              <a:buFont typeface="Arial" panose="020B0604020202020204" pitchFamily="34" charset="0"/>
              <a:buChar char="•"/>
              <a:tabLst>
                <a:tab pos="1054100" algn="l"/>
              </a:tabLst>
            </a:pPr>
            <a:r>
              <a:rPr lang="es-PE" sz="16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¿Quien duda entonces que las Municipalidades tienen competencias en materia de Consumo?</a:t>
            </a:r>
            <a:endParaRPr lang="es-PE" sz="1600" dirty="0">
              <a:solidFill>
                <a:schemeClr val="accent1">
                  <a:lumMod val="75000"/>
                </a:schemeClr>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xmlns="" id="{41DE6A55-294B-2708-74DF-1CADDAA206B2}"/>
              </a:ext>
            </a:extLst>
          </p:cNvPr>
          <p:cNvPicPr>
            <a:picLocks noChangeAspect="1"/>
          </p:cNvPicPr>
          <p:nvPr/>
        </p:nvPicPr>
        <p:blipFill>
          <a:blip r:embed="rId5"/>
          <a:stretch>
            <a:fillRect/>
          </a:stretch>
        </p:blipFill>
        <p:spPr>
          <a:xfrm>
            <a:off x="48205" y="177664"/>
            <a:ext cx="1060796" cy="414564"/>
          </a:xfrm>
          <a:prstGeom prst="rect">
            <a:avLst/>
          </a:prstGeom>
        </p:spPr>
      </p:pic>
    </p:spTree>
    <p:extLst>
      <p:ext uri="{BB962C8B-B14F-4D97-AF65-F5344CB8AC3E}">
        <p14:creationId xmlns:p14="http://schemas.microsoft.com/office/powerpoint/2010/main" val="289851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70" name="Google Shape;70;p2"/>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71" name="Google Shape;71;p2"/>
          <p:cNvSpPr txBox="1"/>
          <p:nvPr/>
        </p:nvSpPr>
        <p:spPr>
          <a:xfrm>
            <a:off x="3380274" y="219775"/>
            <a:ext cx="4033800" cy="701700"/>
          </a:xfrm>
          <a:prstGeom prst="rect">
            <a:avLst/>
          </a:prstGeom>
          <a:noFill/>
          <a:ln>
            <a:noFill/>
          </a:ln>
        </p:spPr>
        <p:txBody>
          <a:bodyPr spcFirstLastPara="1" wrap="square" lIns="91425" tIns="91425" rIns="91425" bIns="91425" anchor="t" anchorCtr="0">
            <a:spAutoFit/>
          </a:bodyPr>
          <a:lstStyle/>
          <a:p>
            <a:pPr algn="ctr">
              <a:lnSpc>
                <a:spcPct val="70000"/>
              </a:lnSpc>
              <a:buSzPts val="1600"/>
            </a:pPr>
            <a:r>
              <a:rPr lang="es-MX" sz="1600" dirty="0">
                <a:effectLst/>
                <a:latin typeface="Arial" panose="020B0604020202020204" pitchFamily="34" charset="0"/>
                <a:ea typeface="Times New Roman" panose="02020603050405020304" pitchFamily="18" charset="0"/>
              </a:rPr>
              <a:t>FUNDAMENTACIÓN JURÍDICA</a:t>
            </a: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6" name="CuadroTexto 5">
            <a:extLst>
              <a:ext uri="{FF2B5EF4-FFF2-40B4-BE49-F238E27FC236}">
                <a16:creationId xmlns:a16="http://schemas.microsoft.com/office/drawing/2014/main" xmlns="" id="{7492D3F1-8076-442C-8BDF-13B2E45D544C}"/>
              </a:ext>
            </a:extLst>
          </p:cNvPr>
          <p:cNvSpPr txBox="1"/>
          <p:nvPr/>
        </p:nvSpPr>
        <p:spPr>
          <a:xfrm>
            <a:off x="660399" y="796263"/>
            <a:ext cx="7967133" cy="4093428"/>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marL="284480" indent="-285750" algn="just">
              <a:spcAft>
                <a:spcPts val="0"/>
              </a:spcAft>
              <a:buFont typeface="Arial" panose="020B0604020202020204" pitchFamily="34" charset="0"/>
              <a:buChar char="•"/>
              <a:tabLst>
                <a:tab pos="1054100" algn="l"/>
              </a:tabLst>
            </a:pPr>
            <a:endParaRPr lang="es-MX" sz="500" dirty="0">
              <a:effectLst/>
              <a:latin typeface="Arial" panose="020B0604020202020204" pitchFamily="34" charset="0"/>
              <a:ea typeface="Times New Roman" panose="02020603050405020304" pitchFamily="18" charset="0"/>
            </a:endParaRPr>
          </a:p>
          <a:p>
            <a:pPr algn="just">
              <a:spcAft>
                <a:spcPts val="0"/>
              </a:spcAft>
              <a:tabLst>
                <a:tab pos="1054100" algn="l"/>
              </a:tabLst>
            </a:pPr>
            <a:r>
              <a:rPr lang="es-MX"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Existe el marco normativo que justifica la intervención de las municipalidades en materias de consumo:</a:t>
            </a:r>
          </a:p>
          <a:p>
            <a:pPr algn="just">
              <a:spcAft>
                <a:spcPts val="0"/>
              </a:spcAft>
              <a:tabLst>
                <a:tab pos="1054100" algn="l"/>
              </a:tabLst>
            </a:pPr>
            <a:r>
              <a:rPr lang="es-MX"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p>
          <a:p>
            <a:pPr algn="just">
              <a:spcAft>
                <a:spcPts val="0"/>
              </a:spcAft>
              <a:tabLst>
                <a:tab pos="1054100" algn="l"/>
              </a:tabLst>
            </a:pPr>
            <a:r>
              <a:rPr lang="es-MX" sz="1200" dirty="0">
                <a:effectLst/>
                <a:latin typeface="Arial" panose="020B0604020202020204" pitchFamily="34" charset="0"/>
                <a:ea typeface="Times New Roman" panose="02020603050405020304" pitchFamily="18" charset="0"/>
              </a:rPr>
              <a:t>El artículo 65  y 195 de la Constitución Política, establece:</a:t>
            </a:r>
          </a:p>
          <a:p>
            <a:pPr lvl="2" algn="just">
              <a:tabLst>
                <a:tab pos="1054100" algn="l"/>
              </a:tabLst>
            </a:pPr>
            <a:endParaRPr lang="es-MX" sz="1200" b="1" u="sng" dirty="0">
              <a:effectLst/>
              <a:latin typeface="Arial" panose="020B0604020202020204" pitchFamily="34" charset="0"/>
              <a:ea typeface="Times New Roman" panose="02020603050405020304" pitchFamily="18" charset="0"/>
            </a:endParaRPr>
          </a:p>
          <a:p>
            <a:pPr lvl="2" algn="just">
              <a:tabLst>
                <a:tab pos="1054100" algn="l"/>
              </a:tabLst>
            </a:pPr>
            <a:r>
              <a:rPr lang="es-MX" sz="1200" b="1" u="sng" dirty="0">
                <a:effectLst/>
                <a:latin typeface="Arial" panose="020B0604020202020204" pitchFamily="34" charset="0"/>
                <a:ea typeface="Times New Roman" panose="02020603050405020304" pitchFamily="18" charset="0"/>
              </a:rPr>
              <a:t>Artículo 65°. </a:t>
            </a:r>
            <a:r>
              <a:rPr lang="es-MX" sz="1200" dirty="0">
                <a:effectLst/>
                <a:latin typeface="Arial" panose="020B0604020202020204" pitchFamily="34" charset="0"/>
                <a:ea typeface="Times New Roman" panose="02020603050405020304" pitchFamily="18" charset="0"/>
              </a:rPr>
              <a:t>El Estado defiende el interés de los consumidores y usuarios. Para tal efecto garantiza el derecho a la información sobre los bienes y servicios que se encuentran a su disposición en el mercado. Asimismo, vela, en particular, por la salud y la seguridad de la población.</a:t>
            </a:r>
          </a:p>
          <a:p>
            <a:pPr algn="just">
              <a:spcAft>
                <a:spcPts val="0"/>
              </a:spcAft>
              <a:tabLst>
                <a:tab pos="1054100" algn="l"/>
              </a:tabLst>
            </a:pPr>
            <a:endParaRPr lang="es-MX" sz="1200" dirty="0">
              <a:latin typeface="Arial" panose="020B0604020202020204" pitchFamily="34" charset="0"/>
              <a:ea typeface="Times New Roman" panose="02020603050405020304" pitchFamily="18" charset="0"/>
            </a:endParaRPr>
          </a:p>
          <a:p>
            <a:pPr algn="just">
              <a:spcAft>
                <a:spcPts val="0"/>
              </a:spcAft>
              <a:tabLst>
                <a:tab pos="1054100" algn="l"/>
              </a:tabLst>
            </a:pPr>
            <a:r>
              <a:rPr lang="es-MX" sz="1200" b="1" u="sng" dirty="0">
                <a:effectLst/>
                <a:latin typeface="Arial" panose="020B0604020202020204" pitchFamily="34" charset="0"/>
                <a:ea typeface="Times New Roman" panose="02020603050405020304" pitchFamily="18" charset="0"/>
              </a:rPr>
              <a:t>Artículo 195 </a:t>
            </a:r>
            <a:r>
              <a:rPr lang="es-MX" sz="1200" dirty="0">
                <a:effectLst/>
                <a:latin typeface="Arial" panose="020B0604020202020204" pitchFamily="34" charset="0"/>
                <a:ea typeface="Times New Roman" panose="02020603050405020304" pitchFamily="18" charset="0"/>
              </a:rPr>
              <a:t>(…) “…los gobiernos locales promueven el desarrollo y la economía local, y la prestación de los servicios públicos de su responsabilidad, en armonía con las políticas y planes nacionales y regionales de desarrollo”.</a:t>
            </a:r>
          </a:p>
          <a:p>
            <a:pPr marL="284480" indent="-285750" algn="just">
              <a:spcAft>
                <a:spcPts val="0"/>
              </a:spcAft>
              <a:buFont typeface="Arial" panose="020B0604020202020204" pitchFamily="34" charset="0"/>
              <a:buChar char="•"/>
              <a:tabLst>
                <a:tab pos="1054100" algn="l"/>
              </a:tabLst>
            </a:pPr>
            <a:endParaRPr lang="es-MX" sz="1200" dirty="0">
              <a:effectLst/>
              <a:latin typeface="Arial" panose="020B0604020202020204" pitchFamily="34" charset="0"/>
              <a:ea typeface="Times New Roman" panose="02020603050405020304" pitchFamily="18" charset="0"/>
            </a:endParaRPr>
          </a:p>
          <a:p>
            <a:pPr algn="just">
              <a:spcAft>
                <a:spcPts val="0"/>
              </a:spcAft>
              <a:tabLst>
                <a:tab pos="1054100" algn="l"/>
              </a:tabLst>
            </a:pPr>
            <a:r>
              <a:rPr lang="es-MX" sz="1200" b="1" dirty="0">
                <a:effectLst/>
                <a:latin typeface="Arial" panose="020B0604020202020204" pitchFamily="34" charset="0"/>
                <a:ea typeface="Times New Roman" panose="02020603050405020304" pitchFamily="18" charset="0"/>
              </a:rPr>
              <a:t>Las Directrices de las Naciones Unidas para la Protección del Consumidor ampliadas en 1999, en la directriz N° 6 señala que:</a:t>
            </a:r>
          </a:p>
          <a:p>
            <a:pPr lvl="5" algn="just">
              <a:tabLst>
                <a:tab pos="1054100" algn="l"/>
              </a:tabLst>
            </a:pPr>
            <a:r>
              <a:rPr lang="es-MX" sz="1200" dirty="0">
                <a:effectLst/>
                <a:latin typeface="Arial" panose="020B0604020202020204" pitchFamily="34" charset="0"/>
                <a:ea typeface="Times New Roman" panose="02020603050405020304" pitchFamily="18" charset="0"/>
              </a:rPr>
              <a:t>“Los gobiernos deben establecer o mantener una infraestructura adecuada que permita formular, aplicar y vigilar el funcionamiento de las políticas de protección al consumidor”. </a:t>
            </a:r>
          </a:p>
          <a:p>
            <a:pPr marL="284480" lvl="5" indent="-285750" algn="just">
              <a:buFont typeface="Arial" panose="020B0604020202020204" pitchFamily="34" charset="0"/>
              <a:buChar char="•"/>
              <a:tabLst>
                <a:tab pos="1054100" algn="l"/>
              </a:tabLst>
            </a:pPr>
            <a:endParaRPr lang="es-MX" sz="1200" dirty="0">
              <a:effectLst/>
              <a:latin typeface="Arial" panose="020B0604020202020204" pitchFamily="34" charset="0"/>
              <a:ea typeface="Times New Roman" panose="02020603050405020304" pitchFamily="18" charset="0"/>
            </a:endParaRPr>
          </a:p>
          <a:p>
            <a:pPr lvl="5" algn="just">
              <a:tabLst>
                <a:tab pos="1054100" algn="l"/>
              </a:tabLst>
            </a:pPr>
            <a:r>
              <a:rPr lang="es-MX" sz="1200" dirty="0">
                <a:effectLst/>
                <a:latin typeface="Arial" panose="020B0604020202020204" pitchFamily="34" charset="0"/>
                <a:ea typeface="Times New Roman" panose="02020603050405020304" pitchFamily="18" charset="0"/>
              </a:rPr>
              <a:t>“…Debe prestarse especial atención a la necesidad de garantizar que las medidas de protección del consumidor se apliquen en beneficio de todos los sectores de la población, y en particular de la población rural y los pobres”.</a:t>
            </a:r>
            <a:endParaRPr lang="es-MX" sz="1400" dirty="0">
              <a:effectLst/>
              <a:latin typeface="Arial" panose="020B0604020202020204" pitchFamily="34" charset="0"/>
              <a:ea typeface="Times New Roman" panose="02020603050405020304" pitchFamily="18" charset="0"/>
            </a:endParaRPr>
          </a:p>
        </p:txBody>
      </p:sp>
      <p:pic>
        <p:nvPicPr>
          <p:cNvPr id="3" name="Imagen 2">
            <a:extLst>
              <a:ext uri="{FF2B5EF4-FFF2-40B4-BE49-F238E27FC236}">
                <a16:creationId xmlns:a16="http://schemas.microsoft.com/office/drawing/2014/main" xmlns="" id="{CCEF0820-AED4-8F8A-058A-2FD66B15605F}"/>
              </a:ext>
            </a:extLst>
          </p:cNvPr>
          <p:cNvPicPr>
            <a:picLocks noChangeAspect="1"/>
          </p:cNvPicPr>
          <p:nvPr/>
        </p:nvPicPr>
        <p:blipFill>
          <a:blip r:embed="rId3"/>
          <a:stretch>
            <a:fillRect/>
          </a:stretch>
        </p:blipFill>
        <p:spPr>
          <a:xfrm>
            <a:off x="35841" y="146941"/>
            <a:ext cx="1062967" cy="414900"/>
          </a:xfrm>
          <a:prstGeom prst="rect">
            <a:avLst/>
          </a:prstGeom>
        </p:spPr>
      </p:pic>
    </p:spTree>
    <p:extLst>
      <p:ext uri="{BB962C8B-B14F-4D97-AF65-F5344CB8AC3E}">
        <p14:creationId xmlns:p14="http://schemas.microsoft.com/office/powerpoint/2010/main" val="143343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70" name="Google Shape;70;p2"/>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71" name="Google Shape;71;p2"/>
          <p:cNvSpPr txBox="1"/>
          <p:nvPr/>
        </p:nvSpPr>
        <p:spPr>
          <a:xfrm>
            <a:off x="3380274" y="219775"/>
            <a:ext cx="4033800" cy="701700"/>
          </a:xfrm>
          <a:prstGeom prst="rect">
            <a:avLst/>
          </a:prstGeom>
          <a:noFill/>
          <a:ln>
            <a:noFill/>
          </a:ln>
        </p:spPr>
        <p:txBody>
          <a:bodyPr spcFirstLastPara="1" wrap="square" lIns="91425" tIns="91425" rIns="91425" bIns="91425" anchor="t" anchorCtr="0">
            <a:spAutoFit/>
          </a:bodyPr>
          <a:lstStyle/>
          <a:p>
            <a:pPr algn="ctr">
              <a:lnSpc>
                <a:spcPct val="70000"/>
              </a:lnSpc>
              <a:buSzPts val="1600"/>
            </a:pPr>
            <a:r>
              <a:rPr lang="es-MX" sz="1600" dirty="0">
                <a:effectLst/>
                <a:latin typeface="Arial" panose="020B0604020202020204" pitchFamily="34" charset="0"/>
                <a:ea typeface="Times New Roman" panose="02020603050405020304" pitchFamily="18" charset="0"/>
              </a:rPr>
              <a:t>FUNDAMENTACIÓN JURÍDICA</a:t>
            </a: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6" name="CuadroTexto 5">
            <a:extLst>
              <a:ext uri="{FF2B5EF4-FFF2-40B4-BE49-F238E27FC236}">
                <a16:creationId xmlns:a16="http://schemas.microsoft.com/office/drawing/2014/main" xmlns="" id="{7492D3F1-8076-442C-8BDF-13B2E45D544C}"/>
              </a:ext>
            </a:extLst>
          </p:cNvPr>
          <p:cNvSpPr txBox="1"/>
          <p:nvPr/>
        </p:nvSpPr>
        <p:spPr>
          <a:xfrm>
            <a:off x="651933" y="1094422"/>
            <a:ext cx="7840134" cy="3539430"/>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tabLst>
                <a:tab pos="1054100" algn="l"/>
              </a:tabLst>
            </a:pPr>
            <a:endParaRPr lang="es-MX" sz="1400" dirty="0">
              <a:effectLst/>
              <a:latin typeface="Arial" panose="020B0604020202020204" pitchFamily="34" charset="0"/>
              <a:ea typeface="Times New Roman" panose="02020603050405020304" pitchFamily="18" charset="0"/>
            </a:endParaRPr>
          </a:p>
          <a:p>
            <a:pPr marL="284480" indent="-285750" algn="just">
              <a:spcAft>
                <a:spcPts val="0"/>
              </a:spcAft>
              <a:buFont typeface="Arial" panose="020B0604020202020204" pitchFamily="34" charset="0"/>
              <a:buChar char="•"/>
              <a:tabLst>
                <a:tab pos="1054100" algn="l"/>
              </a:tabLst>
            </a:pPr>
            <a:r>
              <a:rPr lang="es-MX" b="1" dirty="0">
                <a:solidFill>
                  <a:schemeClr val="accent6">
                    <a:lumMod val="50000"/>
                  </a:schemeClr>
                </a:solidFill>
                <a:effectLst/>
                <a:latin typeface="Arial" panose="020B0604020202020204" pitchFamily="34" charset="0"/>
                <a:ea typeface="Times New Roman" panose="02020603050405020304" pitchFamily="18" charset="0"/>
              </a:rPr>
              <a:t>El Código de Protección y Defensa del Consumidor, Ley 29571 </a:t>
            </a:r>
            <a:r>
              <a:rPr lang="es-MX" dirty="0">
                <a:effectLst/>
                <a:latin typeface="Arial" panose="020B0604020202020204" pitchFamily="34" charset="0"/>
                <a:ea typeface="Times New Roman" panose="02020603050405020304" pitchFamily="18" charset="0"/>
              </a:rPr>
              <a:t>estableció:</a:t>
            </a:r>
          </a:p>
          <a:p>
            <a:pPr marL="284480" indent="-285750" algn="just">
              <a:spcAft>
                <a:spcPts val="0"/>
              </a:spcAft>
              <a:buFont typeface="Arial" panose="020B0604020202020204" pitchFamily="34" charset="0"/>
              <a:buChar char="•"/>
              <a:tabLst>
                <a:tab pos="1054100" algn="l"/>
              </a:tabLst>
            </a:pPr>
            <a:endParaRPr lang="es-MX" dirty="0">
              <a:effectLst/>
              <a:latin typeface="Arial" panose="020B0604020202020204" pitchFamily="34" charset="0"/>
              <a:ea typeface="Times New Roman" panose="02020603050405020304" pitchFamily="18" charset="0"/>
            </a:endParaRPr>
          </a:p>
          <a:p>
            <a:pPr algn="just">
              <a:spcAft>
                <a:spcPts val="0"/>
              </a:spcAft>
              <a:tabLst>
                <a:tab pos="1054100" algn="l"/>
              </a:tabLst>
            </a:pPr>
            <a:r>
              <a:rPr lang="es-MX" b="1" u="sng" dirty="0">
                <a:effectLst/>
                <a:latin typeface="Arial" panose="020B0604020202020204" pitchFamily="34" charset="0"/>
                <a:ea typeface="Times New Roman" panose="02020603050405020304" pitchFamily="18" charset="0"/>
              </a:rPr>
              <a:t>Artículo 132.- </a:t>
            </a:r>
            <a:r>
              <a:rPr lang="es-MX" b="1" dirty="0">
                <a:effectLst/>
                <a:latin typeface="Arial" panose="020B0604020202020204" pitchFamily="34" charset="0"/>
                <a:ea typeface="Times New Roman" panose="02020603050405020304" pitchFamily="18" charset="0"/>
              </a:rPr>
              <a:t>Creación del Sistema Nacional Integrado de Protección del Consumidor</a:t>
            </a:r>
          </a:p>
          <a:p>
            <a:pPr marL="284480" indent="-285750" algn="just">
              <a:spcAft>
                <a:spcPts val="0"/>
              </a:spcAft>
              <a:buFont typeface="Arial" panose="020B0604020202020204" pitchFamily="34" charset="0"/>
              <a:buChar char="•"/>
              <a:tabLst>
                <a:tab pos="1054100" algn="l"/>
              </a:tabLst>
            </a:pPr>
            <a:endParaRPr lang="es-MX" dirty="0">
              <a:effectLst/>
              <a:latin typeface="Arial" panose="020B0604020202020204" pitchFamily="34" charset="0"/>
              <a:ea typeface="Times New Roman" panose="02020603050405020304" pitchFamily="18" charset="0"/>
            </a:endParaRPr>
          </a:p>
          <a:p>
            <a:pPr marL="284480" indent="-285750" algn="just">
              <a:spcAft>
                <a:spcPts val="0"/>
              </a:spcAft>
              <a:buFont typeface="Arial" panose="020B0604020202020204" pitchFamily="34" charset="0"/>
              <a:buChar char="•"/>
              <a:tabLst>
                <a:tab pos="1054100" algn="l"/>
              </a:tabLst>
            </a:pPr>
            <a:r>
              <a:rPr lang="es-MX" dirty="0">
                <a:effectLst/>
                <a:latin typeface="Arial" panose="020B0604020202020204" pitchFamily="34" charset="0"/>
                <a:ea typeface="Times New Roman" panose="02020603050405020304" pitchFamily="18" charset="0"/>
              </a:rPr>
              <a:t>Créase el Sistema Nacional Integrado de Protección del Consumidor como el conjunto de principios, normas, procedimientos, técnicas e instrumentos destinados a armonizar las políticas públicas con el fin de optimizar las actuaciones de la administración del Estado para garantizar el cumplimiento de las normas de protección y defensa del consumidor </a:t>
            </a:r>
            <a:r>
              <a:rPr lang="es-MX" b="1" u="sng" dirty="0">
                <a:effectLst/>
                <a:latin typeface="Arial" panose="020B0604020202020204" pitchFamily="34" charset="0"/>
                <a:ea typeface="Times New Roman" panose="02020603050405020304" pitchFamily="18" charset="0"/>
              </a:rPr>
              <a:t>en todo el país, en el marco de las atribuciones y autonomía de cada uno de sus integrantes</a:t>
            </a:r>
            <a:r>
              <a:rPr lang="es-MX" dirty="0">
                <a:effectLst/>
                <a:latin typeface="Arial" panose="020B0604020202020204" pitchFamily="34" charset="0"/>
                <a:ea typeface="Times New Roman" panose="02020603050405020304" pitchFamily="18" charset="0"/>
              </a:rPr>
              <a:t>.</a:t>
            </a:r>
          </a:p>
          <a:p>
            <a:pPr marL="284480" indent="-285750" algn="just">
              <a:spcAft>
                <a:spcPts val="0"/>
              </a:spcAft>
              <a:buFont typeface="Arial" panose="020B0604020202020204" pitchFamily="34" charset="0"/>
              <a:buChar char="•"/>
              <a:tabLst>
                <a:tab pos="1054100" algn="l"/>
              </a:tabLst>
            </a:pPr>
            <a:endParaRPr lang="es-MX" dirty="0">
              <a:latin typeface="Arial" panose="020B0604020202020204" pitchFamily="34" charset="0"/>
              <a:ea typeface="Times New Roman" panose="02020603050405020304" pitchFamily="18" charset="0"/>
            </a:endParaRPr>
          </a:p>
          <a:p>
            <a:pPr indent="-1270" algn="just">
              <a:spcAft>
                <a:spcPts val="0"/>
              </a:spcAft>
              <a:tabLst>
                <a:tab pos="1054100" algn="l"/>
              </a:tabLst>
            </a:pPr>
            <a:r>
              <a:rPr lang="es-PE" dirty="0">
                <a:latin typeface="Arial" panose="020B0604020202020204" pitchFamily="34" charset="0"/>
                <a:ea typeface="Times New Roman" panose="02020603050405020304" pitchFamily="18" charset="0"/>
              </a:rPr>
              <a:t>L</a:t>
            </a:r>
            <a:r>
              <a:rPr lang="es-PE" dirty="0">
                <a:effectLst/>
                <a:latin typeface="Arial" panose="020B0604020202020204" pitchFamily="34" charset="0"/>
                <a:ea typeface="Times New Roman" panose="02020603050405020304" pitchFamily="18" charset="0"/>
              </a:rPr>
              <a:t>as políticas públicas establecida por el Código de Protección y Defensa del Consumidor establecieron que las acciones del Estado deben estar orientadas a que la protección del consumidor constituya </a:t>
            </a:r>
            <a:r>
              <a:rPr lang="es-PE" b="1" i="1" u="sng" dirty="0">
                <a:effectLst/>
                <a:latin typeface="Arial" panose="020B0604020202020204" pitchFamily="34" charset="0"/>
                <a:ea typeface="Times New Roman" panose="02020603050405020304" pitchFamily="18" charset="0"/>
              </a:rPr>
              <a:t>una política transversal que involucre a todos los poderes públicos y tenga una cobertura nacional que asegure a toda persona el acceso a los mecanismos de protección de sus derechos</a:t>
            </a:r>
            <a:r>
              <a:rPr lang="es-PE" dirty="0">
                <a:effectLst/>
                <a:latin typeface="Arial" panose="020B0604020202020204" pitchFamily="34" charset="0"/>
                <a:ea typeface="Times New Roman" panose="02020603050405020304" pitchFamily="18" charset="0"/>
              </a:rPr>
              <a:t>. </a:t>
            </a:r>
            <a:endParaRPr lang="es-MX" dirty="0">
              <a:effectLst/>
              <a:latin typeface="Arial" panose="020B0604020202020204" pitchFamily="34" charset="0"/>
              <a:ea typeface="Times New Roman" panose="02020603050405020304" pitchFamily="18" charset="0"/>
            </a:endParaRPr>
          </a:p>
        </p:txBody>
      </p:sp>
      <p:pic>
        <p:nvPicPr>
          <p:cNvPr id="2" name="Imagen 1">
            <a:extLst>
              <a:ext uri="{FF2B5EF4-FFF2-40B4-BE49-F238E27FC236}">
                <a16:creationId xmlns:a16="http://schemas.microsoft.com/office/drawing/2014/main" xmlns="" id="{272C1732-06AD-DB65-AF33-AF5B7B5D4F4C}"/>
              </a:ext>
            </a:extLst>
          </p:cNvPr>
          <p:cNvPicPr>
            <a:picLocks noChangeAspect="1"/>
          </p:cNvPicPr>
          <p:nvPr/>
        </p:nvPicPr>
        <p:blipFill>
          <a:blip r:embed="rId3"/>
          <a:stretch>
            <a:fillRect/>
          </a:stretch>
        </p:blipFill>
        <p:spPr>
          <a:xfrm>
            <a:off x="35841" y="146941"/>
            <a:ext cx="1062967" cy="414900"/>
          </a:xfrm>
          <a:prstGeom prst="rect">
            <a:avLst/>
          </a:prstGeom>
        </p:spPr>
      </p:pic>
    </p:spTree>
    <p:extLst>
      <p:ext uri="{BB962C8B-B14F-4D97-AF65-F5344CB8AC3E}">
        <p14:creationId xmlns:p14="http://schemas.microsoft.com/office/powerpoint/2010/main" val="161685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70" name="Google Shape;70;p2"/>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71" name="Google Shape;71;p2"/>
          <p:cNvSpPr txBox="1"/>
          <p:nvPr/>
        </p:nvSpPr>
        <p:spPr>
          <a:xfrm>
            <a:off x="3503367" y="261549"/>
            <a:ext cx="40338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70000"/>
              </a:lnSpc>
              <a:spcBef>
                <a:spcPts val="0"/>
              </a:spcBef>
              <a:spcAft>
                <a:spcPts val="0"/>
              </a:spcAft>
              <a:buClr>
                <a:srgbClr val="000000"/>
              </a:buClr>
              <a:buSzPts val="1600"/>
              <a:buFont typeface="Arial"/>
              <a:buNone/>
            </a:pPr>
            <a:r>
              <a:rPr lang="x-none" sz="1600" b="1" i="0" u="none" strike="noStrike" cap="none" dirty="0">
                <a:solidFill>
                  <a:schemeClr val="dk1"/>
                </a:solidFill>
                <a:latin typeface="Merriweather"/>
                <a:ea typeface="Merriweather"/>
                <a:cs typeface="Merriweather"/>
                <a:sym typeface="Merriweather"/>
              </a:rPr>
              <a:t>F</a:t>
            </a:r>
            <a:r>
              <a:rPr lang="x-none" sz="1600" b="1" dirty="0">
                <a:solidFill>
                  <a:schemeClr val="dk1"/>
                </a:solidFill>
                <a:latin typeface="Merriweather"/>
                <a:ea typeface="Merriweather"/>
                <a:cs typeface="Merriweather"/>
                <a:sym typeface="Merriweather"/>
              </a:rPr>
              <a:t>ÓRMULA LEGAL</a:t>
            </a: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3" name="CuadroTexto 2">
            <a:extLst>
              <a:ext uri="{FF2B5EF4-FFF2-40B4-BE49-F238E27FC236}">
                <a16:creationId xmlns:a16="http://schemas.microsoft.com/office/drawing/2014/main" xmlns="" id="{EE2D8A84-14D2-D5AC-C93C-9C4CC2A31E95}"/>
              </a:ext>
            </a:extLst>
          </p:cNvPr>
          <p:cNvSpPr txBox="1"/>
          <p:nvPr/>
        </p:nvSpPr>
        <p:spPr>
          <a:xfrm>
            <a:off x="1085650" y="799515"/>
            <a:ext cx="7069667" cy="1330557"/>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indent="-1270" algn="just">
              <a:lnSpc>
                <a:spcPct val="150000"/>
              </a:lnSpc>
            </a:pPr>
            <a:r>
              <a:rPr lang="es-PE" sz="1100" b="1" i="1" dirty="0">
                <a:effectLst/>
                <a:latin typeface="+mj-lt"/>
                <a:ea typeface="Arial" panose="020B0604020202020204" pitchFamily="34" charset="0"/>
              </a:rPr>
              <a:t>Articulo 1. Objeto de la Ley:</a:t>
            </a:r>
            <a:endParaRPr lang="es-PE" sz="1100" dirty="0">
              <a:effectLst/>
              <a:latin typeface="+mj-lt"/>
              <a:ea typeface="Times New Roman" panose="02020603050405020304" pitchFamily="18" charset="0"/>
            </a:endParaRPr>
          </a:p>
          <a:p>
            <a:pPr indent="-1270" algn="just">
              <a:lnSpc>
                <a:spcPct val="150000"/>
              </a:lnSpc>
            </a:pPr>
            <a:r>
              <a:rPr lang="es-PE" sz="1100" dirty="0">
                <a:effectLst/>
                <a:latin typeface="+mj-lt"/>
                <a:ea typeface="Arial" panose="020B0604020202020204" pitchFamily="34" charset="0"/>
              </a:rPr>
              <a:t>La presente Ley tiene por objeto facilitar el acceso de los consumidores a información, prevención y promoción de sus derechos, a través de las municipalidades distritales y provinciales a nivel nacional, dentro de un Sistema Nacional Integrado de Protección al Consumidor, conforme al Código de Protección y Defensa del Consumidor, Ley 29571.</a:t>
            </a:r>
            <a:endParaRPr lang="es-PE" sz="1100" dirty="0">
              <a:effectLst/>
              <a:latin typeface="+mj-lt"/>
              <a:ea typeface="Times New Roman" panose="02020603050405020304" pitchFamily="18" charset="0"/>
            </a:endParaRPr>
          </a:p>
        </p:txBody>
      </p:sp>
      <p:pic>
        <p:nvPicPr>
          <p:cNvPr id="2" name="Imagen 1">
            <a:extLst>
              <a:ext uri="{FF2B5EF4-FFF2-40B4-BE49-F238E27FC236}">
                <a16:creationId xmlns:a16="http://schemas.microsoft.com/office/drawing/2014/main" xmlns="" id="{D4787ADF-DB05-78CE-57AA-A995608F6D0B}"/>
              </a:ext>
            </a:extLst>
          </p:cNvPr>
          <p:cNvPicPr>
            <a:picLocks noChangeAspect="1"/>
          </p:cNvPicPr>
          <p:nvPr/>
        </p:nvPicPr>
        <p:blipFill>
          <a:blip r:embed="rId3"/>
          <a:stretch>
            <a:fillRect/>
          </a:stretch>
        </p:blipFill>
        <p:spPr>
          <a:xfrm>
            <a:off x="35841" y="146941"/>
            <a:ext cx="1062967" cy="414900"/>
          </a:xfrm>
          <a:prstGeom prst="rect">
            <a:avLst/>
          </a:prstGeom>
        </p:spPr>
      </p:pic>
      <p:sp>
        <p:nvSpPr>
          <p:cNvPr id="4" name="Google Shape;85;g1552b39077c_0_149">
            <a:extLst>
              <a:ext uri="{FF2B5EF4-FFF2-40B4-BE49-F238E27FC236}">
                <a16:creationId xmlns:a16="http://schemas.microsoft.com/office/drawing/2014/main" xmlns="" id="{4BE80C4E-F9EE-5097-098B-41CED3664936}"/>
              </a:ext>
            </a:extLst>
          </p:cNvPr>
          <p:cNvSpPr txBox="1"/>
          <p:nvPr/>
        </p:nvSpPr>
        <p:spPr>
          <a:xfrm>
            <a:off x="747941" y="2393890"/>
            <a:ext cx="7745084" cy="2585293"/>
          </a:xfrm>
          <a:prstGeom prst="rect">
            <a:avLst/>
          </a:prstGeom>
          <a:ln w="571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just" rtl="0">
              <a:spcBef>
                <a:spcPts val="0"/>
              </a:spcBef>
              <a:spcAft>
                <a:spcPts val="0"/>
              </a:spcAft>
              <a:buNone/>
            </a:pPr>
            <a:r>
              <a:rPr lang="es-MX" sz="1200" b="1" dirty="0">
                <a:latin typeface="+mj-lt"/>
              </a:rPr>
              <a:t>Articulo 2. Sistema Nacional Integrado de Protección al Consumidor</a:t>
            </a:r>
          </a:p>
          <a:p>
            <a:pPr marL="0" lvl="0" indent="0" algn="just" rtl="0">
              <a:spcBef>
                <a:spcPts val="0"/>
              </a:spcBef>
              <a:spcAft>
                <a:spcPts val="0"/>
              </a:spcAft>
              <a:buNone/>
            </a:pPr>
            <a:endParaRPr lang="es-MX" sz="1200" dirty="0">
              <a:latin typeface="+mj-lt"/>
            </a:endParaRPr>
          </a:p>
          <a:p>
            <a:pPr marL="285750" lvl="0" indent="-285750" algn="just" rtl="0">
              <a:spcBef>
                <a:spcPts val="0"/>
              </a:spcBef>
              <a:spcAft>
                <a:spcPts val="0"/>
              </a:spcAft>
              <a:buFont typeface="Arial" panose="020B0604020202020204" pitchFamily="34" charset="0"/>
              <a:buChar char="•"/>
            </a:pPr>
            <a:r>
              <a:rPr lang="es-MX" sz="1200" dirty="0">
                <a:latin typeface="+mj-lt"/>
              </a:rPr>
              <a:t>De conformidad a lo dispuesto en el art. 133 del Código de Protección y Defensa del Consumidor, las municipalidades distritales y provinciales forman parte del Sistema Nacional Integrado de Protección del Consumidor creado por el Código de Protección y Defensa del Consumidor, y </a:t>
            </a:r>
            <a:r>
              <a:rPr lang="es-MX" sz="1200" b="1" i="1" dirty="0">
                <a:latin typeface="+mj-lt"/>
              </a:rPr>
              <a:t>desarrollan su labor en materia de consumo en coordinación con el Instituto Nacional de Defensa de la Competencia y Protección de la Propiedad Intelectual —INDECOPI. </a:t>
            </a:r>
          </a:p>
          <a:p>
            <a:pPr marL="285750" lvl="0" indent="-285750" algn="just" rtl="0">
              <a:spcBef>
                <a:spcPts val="0"/>
              </a:spcBef>
              <a:spcAft>
                <a:spcPts val="0"/>
              </a:spcAft>
              <a:buFont typeface="Arial" panose="020B0604020202020204" pitchFamily="34" charset="0"/>
              <a:buChar char="•"/>
            </a:pPr>
            <a:endParaRPr lang="es-MX" sz="1200" dirty="0">
              <a:latin typeface="+mj-lt"/>
            </a:endParaRPr>
          </a:p>
          <a:p>
            <a:pPr marL="285750" lvl="0" indent="-285750" algn="just" rtl="0">
              <a:spcBef>
                <a:spcPts val="0"/>
              </a:spcBef>
              <a:spcAft>
                <a:spcPts val="0"/>
              </a:spcAft>
              <a:buFont typeface="Arial" panose="020B0604020202020204" pitchFamily="34" charset="0"/>
              <a:buChar char="•"/>
            </a:pPr>
            <a:r>
              <a:rPr lang="es-MX" sz="1200" dirty="0">
                <a:latin typeface="+mj-lt"/>
              </a:rPr>
              <a:t>Conforme a lo dispuesto en el artículo 4.1 del Decreto Supremo 031-2011-PCM, que aprueba el Reglamento que establece los mecanismos para la propuesta y designación de los representantes de las entidades y gremios al Consejo Nacional de Protección del Consumidor, las municipalidades distritales y provinciales se encuentran representadas en el Consejo Nacional de Protección del Consumidor </a:t>
            </a:r>
            <a:r>
              <a:rPr lang="es-MX" sz="1200" b="1" dirty="0">
                <a:latin typeface="+mj-lt"/>
              </a:rPr>
              <a:t>a </a:t>
            </a:r>
            <a:r>
              <a:rPr lang="es-MX" sz="1200" b="1" i="1" dirty="0">
                <a:latin typeface="+mj-lt"/>
              </a:rPr>
              <a:t>través de la Asociación de Municipalidades del Perú — AMPE.</a:t>
            </a:r>
            <a:endParaRPr sz="1200" b="1" i="1" dirty="0">
              <a:latin typeface="+mj-lt"/>
            </a:endParaRPr>
          </a:p>
        </p:txBody>
      </p:sp>
    </p:spTree>
    <p:extLst>
      <p:ext uri="{BB962C8B-B14F-4D97-AF65-F5344CB8AC3E}">
        <p14:creationId xmlns:p14="http://schemas.microsoft.com/office/powerpoint/2010/main" val="406213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552b39077c_0_2"/>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1552b39077c_0_2"/>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1552b39077c_0_2"/>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a:solidFill>
                  <a:schemeClr val="lt1"/>
                </a:solidFill>
                <a:latin typeface="Merriweather"/>
                <a:ea typeface="Merriweather"/>
                <a:cs typeface="Merriweather"/>
                <a:sym typeface="Merriweather"/>
              </a:rPr>
              <a:t>Elías Marcial Varas Meléndez</a:t>
            </a:r>
            <a:endParaRPr sz="1000" b="1" i="0" u="none" strike="noStrike" cap="none">
              <a:solidFill>
                <a:schemeClr val="lt1"/>
              </a:solidFill>
              <a:latin typeface="Merriweather"/>
              <a:ea typeface="Merriweather"/>
              <a:cs typeface="Merriweather"/>
              <a:sym typeface="Merriweather"/>
            </a:endParaRPr>
          </a:p>
        </p:txBody>
      </p:sp>
      <p:sp>
        <p:nvSpPr>
          <p:cNvPr id="94" name="Google Shape;94;g1552b39077c_0_2"/>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95" name="Google Shape;95;g1552b39077c_0_2"/>
          <p:cNvSpPr txBox="1"/>
          <p:nvPr/>
        </p:nvSpPr>
        <p:spPr>
          <a:xfrm>
            <a:off x="3928675" y="261549"/>
            <a:ext cx="40338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70000"/>
              </a:lnSpc>
              <a:spcBef>
                <a:spcPts val="0"/>
              </a:spcBef>
              <a:spcAft>
                <a:spcPts val="0"/>
              </a:spcAft>
              <a:buClr>
                <a:srgbClr val="000000"/>
              </a:buClr>
              <a:buSzPts val="1600"/>
              <a:buFont typeface="Arial"/>
              <a:buNone/>
            </a:pPr>
            <a:r>
              <a:rPr lang="es-PE" sz="1600" b="1" dirty="0">
                <a:solidFill>
                  <a:schemeClr val="dk1"/>
                </a:solidFill>
                <a:latin typeface="Merriweather"/>
                <a:ea typeface="Merriweather"/>
                <a:cs typeface="Merriweather"/>
                <a:sym typeface="Merriweather"/>
              </a:rPr>
              <a:t>FORMULA LEGAL</a:t>
            </a: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3" name="CuadroTexto 2">
            <a:extLst>
              <a:ext uri="{FF2B5EF4-FFF2-40B4-BE49-F238E27FC236}">
                <a16:creationId xmlns:a16="http://schemas.microsoft.com/office/drawing/2014/main" xmlns="" id="{F689E752-5D71-5A16-D87A-90C8B7474DDF}"/>
              </a:ext>
            </a:extLst>
          </p:cNvPr>
          <p:cNvSpPr txBox="1"/>
          <p:nvPr/>
        </p:nvSpPr>
        <p:spPr>
          <a:xfrm>
            <a:off x="328150" y="834511"/>
            <a:ext cx="4378321" cy="3936142"/>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200" b="1" dirty="0"/>
              <a:t>Artículo 3. Competencias municipales en Defensa del Consumidor. </a:t>
            </a:r>
          </a:p>
          <a:p>
            <a:pPr algn="just"/>
            <a:endParaRPr lang="es-MX" sz="1200" b="1" dirty="0"/>
          </a:p>
          <a:p>
            <a:pPr marL="285750" indent="-285750" algn="just">
              <a:lnSpc>
                <a:spcPct val="150000"/>
              </a:lnSpc>
              <a:buFont typeface="Arial" panose="020B0604020202020204" pitchFamily="34" charset="0"/>
              <a:buChar char="•"/>
            </a:pPr>
            <a:r>
              <a:rPr lang="es-MX" sz="1200" b="1" dirty="0"/>
              <a:t>Brindar información y educación </a:t>
            </a:r>
            <a:r>
              <a:rPr lang="es-MX" sz="1200" dirty="0"/>
              <a:t>para los consumidores en relación a sus derechos. </a:t>
            </a:r>
          </a:p>
          <a:p>
            <a:pPr marL="285750" indent="-285750" algn="just">
              <a:lnSpc>
                <a:spcPct val="150000"/>
              </a:lnSpc>
              <a:buFont typeface="Arial" panose="020B0604020202020204" pitchFamily="34" charset="0"/>
              <a:buChar char="•"/>
            </a:pPr>
            <a:r>
              <a:rPr lang="es-MX" sz="1200" b="1" dirty="0"/>
              <a:t>Brindar orientación</a:t>
            </a:r>
            <a:r>
              <a:rPr lang="es-MX" sz="1200" dirty="0"/>
              <a:t> sobre las vías de solución de controversias existentes en materia de consumo.</a:t>
            </a:r>
          </a:p>
          <a:p>
            <a:pPr marL="285750" indent="-285750" algn="just">
              <a:lnSpc>
                <a:spcPct val="150000"/>
              </a:lnSpc>
              <a:buFont typeface="Arial" panose="020B0604020202020204" pitchFamily="34" charset="0"/>
              <a:buChar char="•"/>
            </a:pPr>
            <a:r>
              <a:rPr lang="es-MX" sz="1200" b="1" dirty="0"/>
              <a:t>Efectuar labores de fiscalización </a:t>
            </a:r>
            <a:r>
              <a:rPr lang="es-MX" sz="1200" dirty="0"/>
              <a:t>en materia de consumo que correspondan con sus atribuciones en materia de comercialización, higiene, sanidad y seguridad conforme a la Ley Orgánica de Municipalidades</a:t>
            </a:r>
          </a:p>
          <a:p>
            <a:pPr marL="285750" indent="-285750" algn="just">
              <a:lnSpc>
                <a:spcPct val="150000"/>
              </a:lnSpc>
              <a:buFont typeface="Arial" panose="020B0604020202020204" pitchFamily="34" charset="0"/>
              <a:buChar char="•"/>
            </a:pPr>
            <a:r>
              <a:rPr lang="es-MX" sz="1200" b="1" dirty="0"/>
              <a:t>Encargarse de la prevención, protección y promoción </a:t>
            </a:r>
            <a:r>
              <a:rPr lang="es-MX" sz="1200" dirty="0"/>
              <a:t>de los derechos del consumidor en su jurisdicción. </a:t>
            </a:r>
          </a:p>
          <a:p>
            <a:pPr marL="285750" indent="-285750" algn="just">
              <a:lnSpc>
                <a:spcPct val="150000"/>
              </a:lnSpc>
              <a:buFont typeface="Arial" panose="020B0604020202020204" pitchFamily="34" charset="0"/>
              <a:buChar char="•"/>
            </a:pPr>
            <a:r>
              <a:rPr lang="es-MX" sz="1200" b="1" dirty="0"/>
              <a:t>Vigilar</a:t>
            </a:r>
            <a:r>
              <a:rPr lang="es-MX" sz="1200" dirty="0"/>
              <a:t> las condiciones de consumo y la adopción de buenas prácticas</a:t>
            </a:r>
            <a:endParaRPr lang="es-PE" sz="1200" b="1" dirty="0"/>
          </a:p>
        </p:txBody>
      </p:sp>
      <p:pic>
        <p:nvPicPr>
          <p:cNvPr id="2" name="Imagen 1">
            <a:extLst>
              <a:ext uri="{FF2B5EF4-FFF2-40B4-BE49-F238E27FC236}">
                <a16:creationId xmlns:a16="http://schemas.microsoft.com/office/drawing/2014/main" xmlns="" id="{624C2404-235E-5BB1-C93D-751BCE1F5766}"/>
              </a:ext>
            </a:extLst>
          </p:cNvPr>
          <p:cNvPicPr>
            <a:picLocks noChangeAspect="1"/>
          </p:cNvPicPr>
          <p:nvPr/>
        </p:nvPicPr>
        <p:blipFill>
          <a:blip r:embed="rId3"/>
          <a:stretch>
            <a:fillRect/>
          </a:stretch>
        </p:blipFill>
        <p:spPr>
          <a:xfrm>
            <a:off x="35841" y="146941"/>
            <a:ext cx="1062967" cy="414900"/>
          </a:xfrm>
          <a:prstGeom prst="rect">
            <a:avLst/>
          </a:prstGeom>
        </p:spPr>
      </p:pic>
      <p:sp>
        <p:nvSpPr>
          <p:cNvPr id="4" name="CuadroTexto 3">
            <a:extLst>
              <a:ext uri="{FF2B5EF4-FFF2-40B4-BE49-F238E27FC236}">
                <a16:creationId xmlns:a16="http://schemas.microsoft.com/office/drawing/2014/main" xmlns="" id="{83573A64-60FE-BA9D-5839-C2921549464B}"/>
              </a:ext>
            </a:extLst>
          </p:cNvPr>
          <p:cNvSpPr txBox="1"/>
          <p:nvPr/>
        </p:nvSpPr>
        <p:spPr>
          <a:xfrm>
            <a:off x="4779896" y="846627"/>
            <a:ext cx="4207954" cy="3659143"/>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MX" sz="1200" b="1" dirty="0"/>
              <a:t>Artículo 4. Justicia de Consumo:</a:t>
            </a:r>
          </a:p>
          <a:p>
            <a:pPr algn="just">
              <a:lnSpc>
                <a:spcPct val="150000"/>
              </a:lnSpc>
            </a:pPr>
            <a:endParaRPr lang="es-MX" sz="1200" b="1" dirty="0"/>
          </a:p>
          <a:p>
            <a:pPr marL="171450" indent="-171450" algn="just">
              <a:lnSpc>
                <a:spcPct val="150000"/>
              </a:lnSpc>
              <a:buFont typeface="Arial" panose="020B0604020202020204" pitchFamily="34" charset="0"/>
              <a:buChar char="•"/>
            </a:pPr>
            <a:r>
              <a:rPr lang="es-MX" sz="1200" dirty="0"/>
              <a:t>Se constituyen en el área de promoción y coordinación para la constitución de Juntas Arbitrales, de acuerdo a lo establecido por el Sistema de Arbitraje de Consumo creado por el Código de Protección y Defensa del Consumidor, Ley 29571. </a:t>
            </a:r>
          </a:p>
          <a:p>
            <a:pPr algn="just">
              <a:lnSpc>
                <a:spcPct val="150000"/>
              </a:lnSpc>
            </a:pPr>
            <a:endParaRPr lang="es-MX" sz="1200" dirty="0"/>
          </a:p>
          <a:p>
            <a:pPr marL="171450" indent="-171450" algn="just">
              <a:lnSpc>
                <a:spcPct val="150000"/>
              </a:lnSpc>
              <a:buFont typeface="Arial" panose="020B0604020202020204" pitchFamily="34" charset="0"/>
              <a:buChar char="•"/>
            </a:pPr>
            <a:r>
              <a:rPr lang="es-MX" sz="1200" dirty="0"/>
              <a:t>Promueven el arbitraje, la conciliación y la mediación en los conflictos de consumo. Están facultadas para implementar sistemas de conciliación de conflictos de consumo de conformidad al artículo 147 del Código de Protección y Defensa del Consumidor, Ley 29571. </a:t>
            </a:r>
            <a:endParaRPr lang="es-PE"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552b39077c_0_109"/>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1552b39077c_0_109"/>
          <p:cNvSpPr/>
          <p:nvPr/>
        </p:nvSpPr>
        <p:spPr>
          <a:xfrm>
            <a:off x="1039425"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552b39077c_0_109"/>
          <p:cNvSpPr txBox="1"/>
          <p:nvPr/>
        </p:nvSpPr>
        <p:spPr>
          <a:xfrm>
            <a:off x="328150"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dirty="0">
                <a:solidFill>
                  <a:schemeClr val="lt1"/>
                </a:solidFill>
                <a:latin typeface="Merriweather"/>
                <a:ea typeface="Merriweather"/>
                <a:cs typeface="Merriweather"/>
                <a:sym typeface="Merriweather"/>
              </a:rPr>
              <a:t>Elías Marcial Varas Meléndez</a:t>
            </a:r>
            <a:endParaRPr sz="1000" b="1" i="0" u="none" strike="noStrike" cap="none" dirty="0">
              <a:solidFill>
                <a:schemeClr val="lt1"/>
              </a:solidFill>
              <a:latin typeface="Merriweather"/>
              <a:ea typeface="Merriweather"/>
              <a:cs typeface="Merriweather"/>
              <a:sym typeface="Merriweather"/>
            </a:endParaRPr>
          </a:p>
        </p:txBody>
      </p:sp>
      <p:sp>
        <p:nvSpPr>
          <p:cNvPr id="119" name="Google Shape;119;g1552b39077c_0_109"/>
          <p:cNvSpPr txBox="1"/>
          <p:nvPr/>
        </p:nvSpPr>
        <p:spPr>
          <a:xfrm>
            <a:off x="1085650"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dirty="0">
                <a:solidFill>
                  <a:schemeClr val="lt1"/>
                </a:solidFill>
                <a:latin typeface="Montserrat Light"/>
                <a:ea typeface="Montserrat Light"/>
                <a:cs typeface="Montserrat Light"/>
                <a:sym typeface="Montserrat Light"/>
              </a:rPr>
              <a:t>Congresista de la República</a:t>
            </a:r>
            <a:endParaRPr sz="900" b="0" i="0" u="none" strike="noStrike" cap="none" dirty="0">
              <a:solidFill>
                <a:schemeClr val="lt1"/>
              </a:solidFill>
              <a:latin typeface="Montserrat Light"/>
              <a:ea typeface="Montserrat Light"/>
              <a:cs typeface="Montserrat Light"/>
              <a:sym typeface="Montserrat Light"/>
            </a:endParaRPr>
          </a:p>
        </p:txBody>
      </p:sp>
      <p:sp>
        <p:nvSpPr>
          <p:cNvPr id="120" name="Google Shape;120;g1552b39077c_0_109"/>
          <p:cNvSpPr txBox="1"/>
          <p:nvPr/>
        </p:nvSpPr>
        <p:spPr>
          <a:xfrm>
            <a:off x="3901475" y="231886"/>
            <a:ext cx="4033800" cy="529500"/>
          </a:xfrm>
          <a:prstGeom prst="rect">
            <a:avLst/>
          </a:prstGeom>
          <a:noFill/>
          <a:ln>
            <a:noFill/>
          </a:ln>
        </p:spPr>
        <p:txBody>
          <a:bodyPr spcFirstLastPara="1" wrap="square" lIns="91425" tIns="91425" rIns="91425" bIns="91425" anchor="t" anchorCtr="0">
            <a:spAutoFit/>
          </a:bodyPr>
          <a:lstStyle/>
          <a:p>
            <a:pPr marL="0" marR="0" lvl="0" indent="0" algn="ctr" rtl="0">
              <a:lnSpc>
                <a:spcPct val="70000"/>
              </a:lnSpc>
              <a:spcBef>
                <a:spcPts val="0"/>
              </a:spcBef>
              <a:spcAft>
                <a:spcPts val="0"/>
              </a:spcAft>
              <a:buClr>
                <a:srgbClr val="000000"/>
              </a:buClr>
              <a:buSzPts val="1600"/>
              <a:buFont typeface="Arial"/>
              <a:buNone/>
            </a:pPr>
            <a:r>
              <a:rPr lang="es-PE" sz="1600" b="1" dirty="0">
                <a:solidFill>
                  <a:schemeClr val="dk1"/>
                </a:solidFill>
                <a:latin typeface="Merriweather"/>
                <a:ea typeface="Merriweather"/>
                <a:cs typeface="Merriweather"/>
                <a:sym typeface="Merriweather"/>
              </a:rPr>
              <a:t>FORMULA LEGAL</a:t>
            </a:r>
            <a:endParaRPr sz="1600" b="1" dirty="0">
              <a:solidFill>
                <a:schemeClr val="dk1"/>
              </a:solidFill>
              <a:latin typeface="Merriweather"/>
              <a:ea typeface="Merriweather"/>
              <a:cs typeface="Merriweather"/>
              <a:sym typeface="Merriweather"/>
            </a:endParaRPr>
          </a:p>
          <a:p>
            <a:pPr marL="0" marR="0" lvl="0" indent="0" algn="ctr" rtl="0">
              <a:lnSpc>
                <a:spcPct val="70000"/>
              </a:lnSpc>
              <a:spcBef>
                <a:spcPts val="0"/>
              </a:spcBef>
              <a:spcAft>
                <a:spcPts val="0"/>
              </a:spcAft>
              <a:buClr>
                <a:srgbClr val="000000"/>
              </a:buClr>
              <a:buSzPts val="1600"/>
              <a:buFont typeface="Arial"/>
              <a:buNone/>
            </a:pPr>
            <a:endParaRPr sz="1600" b="1" dirty="0">
              <a:solidFill>
                <a:schemeClr val="dk1"/>
              </a:solidFill>
              <a:latin typeface="Merriweather"/>
              <a:ea typeface="Merriweather"/>
              <a:cs typeface="Merriweather"/>
              <a:sym typeface="Merriweather"/>
            </a:endParaRPr>
          </a:p>
        </p:txBody>
      </p:sp>
      <p:sp>
        <p:nvSpPr>
          <p:cNvPr id="3" name="CuadroTexto 2">
            <a:extLst>
              <a:ext uri="{FF2B5EF4-FFF2-40B4-BE49-F238E27FC236}">
                <a16:creationId xmlns:a16="http://schemas.microsoft.com/office/drawing/2014/main" xmlns="" id="{4DA1270C-EC3D-8F19-06E3-F804D64CB5AD}"/>
              </a:ext>
            </a:extLst>
          </p:cNvPr>
          <p:cNvSpPr txBox="1"/>
          <p:nvPr/>
        </p:nvSpPr>
        <p:spPr>
          <a:xfrm>
            <a:off x="1039425" y="615322"/>
            <a:ext cx="7545775" cy="3330207"/>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200" b="1" dirty="0"/>
              <a:t>Artículo 5. Responsabilidades de la Autoridad Nacional de Protección del Consumidor. </a:t>
            </a:r>
          </a:p>
          <a:p>
            <a:pPr algn="just"/>
            <a:endParaRPr lang="es-MX" sz="500" dirty="0"/>
          </a:p>
          <a:p>
            <a:pPr marL="171450" indent="-171450" algn="just">
              <a:lnSpc>
                <a:spcPct val="150000"/>
              </a:lnSpc>
              <a:buFont typeface="Arial" panose="020B0604020202020204" pitchFamily="34" charset="0"/>
              <a:buChar char="•"/>
            </a:pPr>
            <a:r>
              <a:rPr lang="es-MX" b="1" dirty="0"/>
              <a:t>Brindar asistencia técnica necesaria </a:t>
            </a:r>
            <a:r>
              <a:rPr lang="es-MX" dirty="0"/>
              <a:t>a efectos de fortalecer las capacidades de información y orientación de los funcionarios de las municipalidades provinciales y distritales. </a:t>
            </a:r>
          </a:p>
          <a:p>
            <a:pPr marL="171450" indent="-171450" algn="just">
              <a:lnSpc>
                <a:spcPct val="150000"/>
              </a:lnSpc>
              <a:buFont typeface="Arial" panose="020B0604020202020204" pitchFamily="34" charset="0"/>
              <a:buChar char="•"/>
            </a:pPr>
            <a:r>
              <a:rPr lang="es-MX" b="1" dirty="0"/>
              <a:t>Coordinar la implementación de la asistencia técnica</a:t>
            </a:r>
            <a:r>
              <a:rPr lang="es-MX" dirty="0"/>
              <a:t>, en el ámbito del Consejo Nacional de Protección del Consumidor, teniendo en cuenta la materia solicitada.</a:t>
            </a:r>
          </a:p>
          <a:p>
            <a:pPr marL="171450" indent="-171450" algn="just">
              <a:lnSpc>
                <a:spcPct val="150000"/>
              </a:lnSpc>
              <a:buFont typeface="Arial" panose="020B0604020202020204" pitchFamily="34" charset="0"/>
              <a:buChar char="•"/>
            </a:pPr>
            <a:r>
              <a:rPr lang="es-MX" dirty="0"/>
              <a:t>En las municipalidades donde brinde asistencia técnica conforme a la presente Ley y en función de ello, </a:t>
            </a:r>
            <a:r>
              <a:rPr lang="es-MX" b="1" dirty="0"/>
              <a:t>evaluar el desempeño de las municipales provinciales y distritales en su labor de defensa del consumidor</a:t>
            </a:r>
            <a:r>
              <a:rPr lang="es-MX" dirty="0"/>
              <a:t>, haciendo recomendaciones para el mejor desempeño. </a:t>
            </a:r>
            <a:endParaRPr lang="es-PE" dirty="0"/>
          </a:p>
        </p:txBody>
      </p:sp>
      <p:pic>
        <p:nvPicPr>
          <p:cNvPr id="2" name="Imagen 1">
            <a:extLst>
              <a:ext uri="{FF2B5EF4-FFF2-40B4-BE49-F238E27FC236}">
                <a16:creationId xmlns:a16="http://schemas.microsoft.com/office/drawing/2014/main" xmlns="" id="{F05E7544-EDF7-8837-CE20-B2F4D9FB8EF4}"/>
              </a:ext>
            </a:extLst>
          </p:cNvPr>
          <p:cNvPicPr>
            <a:picLocks noChangeAspect="1"/>
          </p:cNvPicPr>
          <p:nvPr/>
        </p:nvPicPr>
        <p:blipFill>
          <a:blip r:embed="rId3"/>
          <a:stretch>
            <a:fillRect/>
          </a:stretch>
        </p:blipFill>
        <p:spPr>
          <a:xfrm>
            <a:off x="35841" y="146941"/>
            <a:ext cx="1062967" cy="414900"/>
          </a:xfrm>
          <a:prstGeom prst="rect">
            <a:avLst/>
          </a:prstGeom>
        </p:spPr>
      </p:pic>
      <p:sp>
        <p:nvSpPr>
          <p:cNvPr id="4" name="CuadroTexto 3">
            <a:extLst>
              <a:ext uri="{FF2B5EF4-FFF2-40B4-BE49-F238E27FC236}">
                <a16:creationId xmlns:a16="http://schemas.microsoft.com/office/drawing/2014/main" xmlns="" id="{28AFF9DA-9437-5979-786E-8537766ABAEF}"/>
              </a:ext>
            </a:extLst>
          </p:cNvPr>
          <p:cNvSpPr txBox="1"/>
          <p:nvPr/>
        </p:nvSpPr>
        <p:spPr>
          <a:xfrm>
            <a:off x="1039425" y="4034552"/>
            <a:ext cx="7545775" cy="1015663"/>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s-MX" sz="1200" b="1" dirty="0"/>
              <a:t>Artículo 6. Declaración de interés de la creación de un Sistema Nacional del Registro de Reclamos de los consumidores. </a:t>
            </a:r>
          </a:p>
          <a:p>
            <a:endParaRPr lang="es-MX" sz="1200" dirty="0"/>
          </a:p>
          <a:p>
            <a:pPr marL="285750" indent="-285750">
              <a:buFont typeface="Arial" panose="020B0604020202020204" pitchFamily="34" charset="0"/>
              <a:buChar char="•"/>
            </a:pPr>
            <a:r>
              <a:rPr lang="es-MX" sz="1200" dirty="0"/>
              <a:t>Declárese de interés la creación de un Sistema Nacional de la Ventanilla Única del Consumidor, bajo la rectoría del INDECOPI. </a:t>
            </a:r>
            <a:endParaRPr lang="es-PE"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A14146F-08AE-C6AE-91EA-7D9A7702EC31}"/>
              </a:ext>
            </a:extLst>
          </p:cNvPr>
          <p:cNvSpPr txBox="1"/>
          <p:nvPr/>
        </p:nvSpPr>
        <p:spPr>
          <a:xfrm>
            <a:off x="995399" y="730075"/>
            <a:ext cx="7428933" cy="3970318"/>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indent="-1270" algn="just">
              <a:spcAft>
                <a:spcPts val="0"/>
              </a:spcAft>
              <a:tabLst>
                <a:tab pos="1054100" algn="l"/>
              </a:tabLst>
            </a:pPr>
            <a:r>
              <a:rPr lang="es-PE" sz="1800" b="1" u="none" strike="noStrike" dirty="0">
                <a:solidFill>
                  <a:schemeClr val="accent6">
                    <a:lumMod val="50000"/>
                  </a:schemeClr>
                </a:solidFill>
                <a:effectLst/>
                <a:latin typeface="+mj-lt"/>
                <a:ea typeface="Times New Roman" panose="02020603050405020304" pitchFamily="18" charset="0"/>
              </a:rPr>
              <a:t> La aprobación del Proyecto de Ley traerá como beneficios para las municipalidades y el Estado en general, los siguientes:</a:t>
            </a:r>
            <a:endParaRPr lang="es-PE" sz="1800" dirty="0">
              <a:solidFill>
                <a:schemeClr val="accent6">
                  <a:lumMod val="50000"/>
                </a:schemeClr>
              </a:solidFill>
              <a:effectLst/>
              <a:latin typeface="+mj-lt"/>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Ejecución de proyectos y actividades que promuevan la protección y defensa de los consumidores a nivel nacional.</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Mejorar de la labor de fiscalización de las municipalidades. </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Mejorar las labores de supervisión del Indecopi. </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Promover y coordinar el Sistema de Arbitraje de Consumo a nivel nacional. </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Posibilidad de aplicar políticas públicas efectivas y sostenibles en materia de consumo;</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Ahorro de recursos logísticos a nivel nacional;</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Generación de acciones integradas y sostenibles a favor de los consumidores.</a:t>
            </a:r>
            <a:endParaRPr lang="es-P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Mejorar de su imagen municipal ante la sociedad.</a:t>
            </a:r>
            <a:endParaRPr lang="es-PE" sz="1600" dirty="0">
              <a:effectLst/>
              <a:latin typeface="Times New Roman" panose="02020603050405020304" pitchFamily="18" charset="0"/>
              <a:ea typeface="Times New Roman" panose="02020603050405020304" pitchFamily="18" charset="0"/>
            </a:endParaRPr>
          </a:p>
        </p:txBody>
      </p:sp>
      <p:sp>
        <p:nvSpPr>
          <p:cNvPr id="2" name="Google Shape;189;g1552b39077c_0_126">
            <a:extLst>
              <a:ext uri="{FF2B5EF4-FFF2-40B4-BE49-F238E27FC236}">
                <a16:creationId xmlns:a16="http://schemas.microsoft.com/office/drawing/2014/main" xmlns="" id="{FF639D10-4C6D-46ED-8AF9-C88B8DE9E038}"/>
              </a:ext>
            </a:extLst>
          </p:cNvPr>
          <p:cNvSpPr txBox="1"/>
          <p:nvPr/>
        </p:nvSpPr>
        <p:spPr>
          <a:xfrm>
            <a:off x="1041625" y="2720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a:solidFill>
                  <a:schemeClr val="lt1"/>
                </a:solidFill>
                <a:latin typeface="Montserrat Light"/>
                <a:ea typeface="Montserrat Light"/>
                <a:cs typeface="Montserrat Light"/>
                <a:sym typeface="Montserrat Light"/>
              </a:rPr>
              <a:t>Congresista de la República</a:t>
            </a:r>
            <a:endParaRPr sz="900" b="0" i="0" u="none" strike="noStrike" cap="none">
              <a:solidFill>
                <a:schemeClr val="lt1"/>
              </a:solidFill>
              <a:latin typeface="Montserrat Light"/>
              <a:ea typeface="Montserrat Light"/>
              <a:cs typeface="Montserrat Light"/>
              <a:sym typeface="Montserrat Light"/>
            </a:endParaRPr>
          </a:p>
        </p:txBody>
      </p:sp>
      <p:sp>
        <p:nvSpPr>
          <p:cNvPr id="5" name="Google Shape;193;g1552b39077c_0_126">
            <a:extLst>
              <a:ext uri="{FF2B5EF4-FFF2-40B4-BE49-F238E27FC236}">
                <a16:creationId xmlns:a16="http://schemas.microsoft.com/office/drawing/2014/main" xmlns="" id="{9E451C18-ABB6-9029-9BFF-94C3C37980D9}"/>
              </a:ext>
            </a:extLst>
          </p:cNvPr>
          <p:cNvSpPr/>
          <p:nvPr/>
        </p:nvSpPr>
        <p:spPr>
          <a:xfrm>
            <a:off x="3223950" y="145825"/>
            <a:ext cx="5763900" cy="414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indent="-1270" algn="ctr">
              <a:spcAft>
                <a:spcPts val="0"/>
              </a:spcAft>
              <a:tabLst>
                <a:tab pos="1054100" algn="l"/>
              </a:tabLst>
            </a:pPr>
            <a:r>
              <a:rPr lang="es-PE" sz="1600" b="1" dirty="0">
                <a:ea typeface="Times New Roman" panose="02020603050405020304" pitchFamily="18" charset="0"/>
              </a:rPr>
              <a:t>BENEFICIOS del Proyecto de Ley </a:t>
            </a:r>
            <a:endParaRPr lang="es-PE" sz="1600" b="1" dirty="0">
              <a:effectLst/>
              <a:ea typeface="Times New Roman" panose="02020603050405020304" pitchFamily="18" charset="0"/>
            </a:endParaRPr>
          </a:p>
        </p:txBody>
      </p:sp>
      <p:pic>
        <p:nvPicPr>
          <p:cNvPr id="6" name="Imagen 5">
            <a:extLst>
              <a:ext uri="{FF2B5EF4-FFF2-40B4-BE49-F238E27FC236}">
                <a16:creationId xmlns:a16="http://schemas.microsoft.com/office/drawing/2014/main" xmlns="" id="{1B83587D-50FC-1860-044E-D75E1D351E6F}"/>
              </a:ext>
            </a:extLst>
          </p:cNvPr>
          <p:cNvPicPr>
            <a:picLocks noChangeAspect="1"/>
          </p:cNvPicPr>
          <p:nvPr/>
        </p:nvPicPr>
        <p:blipFill>
          <a:blip r:embed="rId2"/>
          <a:stretch>
            <a:fillRect/>
          </a:stretch>
        </p:blipFill>
        <p:spPr>
          <a:xfrm>
            <a:off x="35841" y="146941"/>
            <a:ext cx="1062967" cy="414900"/>
          </a:xfrm>
          <a:prstGeom prst="rect">
            <a:avLst/>
          </a:prstGeom>
        </p:spPr>
      </p:pic>
      <p:sp>
        <p:nvSpPr>
          <p:cNvPr id="7" name="Google Shape;188;g1552b39077c_0_126">
            <a:extLst>
              <a:ext uri="{FF2B5EF4-FFF2-40B4-BE49-F238E27FC236}">
                <a16:creationId xmlns:a16="http://schemas.microsoft.com/office/drawing/2014/main" xmlns="" id="{2694D953-80C7-75CB-6ED5-36AF0A270471}"/>
              </a:ext>
            </a:extLst>
          </p:cNvPr>
          <p:cNvSpPr/>
          <p:nvPr/>
        </p:nvSpPr>
        <p:spPr>
          <a:xfrm>
            <a:off x="995400" y="187599"/>
            <a:ext cx="2111100" cy="338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90;g1552b39077c_0_126">
            <a:extLst>
              <a:ext uri="{FF2B5EF4-FFF2-40B4-BE49-F238E27FC236}">
                <a16:creationId xmlns:a16="http://schemas.microsoft.com/office/drawing/2014/main" xmlns="" id="{DFED82A0-7B0E-C7B5-49D7-1A641F27165D}"/>
              </a:ext>
            </a:extLst>
          </p:cNvPr>
          <p:cNvSpPr txBox="1"/>
          <p:nvPr/>
        </p:nvSpPr>
        <p:spPr>
          <a:xfrm>
            <a:off x="284125" y="111399"/>
            <a:ext cx="35271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x-none" sz="1000" b="1" i="0" u="none" strike="noStrike" cap="none" dirty="0">
                <a:solidFill>
                  <a:schemeClr val="bg1"/>
                </a:solidFill>
                <a:latin typeface="Merriweather"/>
                <a:ea typeface="Merriweather"/>
                <a:cs typeface="Merriweather"/>
                <a:sym typeface="Merriweather"/>
              </a:rPr>
              <a:t>Elías Marcial Varas Meléndez</a:t>
            </a:r>
            <a:endParaRPr sz="1000" b="1" i="0" u="none" strike="noStrike" cap="none" dirty="0">
              <a:solidFill>
                <a:schemeClr val="bg1"/>
              </a:solidFill>
              <a:latin typeface="Merriweather"/>
              <a:ea typeface="Merriweather"/>
              <a:cs typeface="Merriweather"/>
              <a:sym typeface="Merriweather"/>
            </a:endParaRPr>
          </a:p>
        </p:txBody>
      </p:sp>
      <p:sp>
        <p:nvSpPr>
          <p:cNvPr id="8" name="Google Shape;131;g1552b39077c_0_66">
            <a:extLst>
              <a:ext uri="{FF2B5EF4-FFF2-40B4-BE49-F238E27FC236}">
                <a16:creationId xmlns:a16="http://schemas.microsoft.com/office/drawing/2014/main" xmlns="" id="{4149E293-CD9B-1CA4-A65D-1AA1AD7BF869}"/>
              </a:ext>
            </a:extLst>
          </p:cNvPr>
          <p:cNvSpPr txBox="1"/>
          <p:nvPr/>
        </p:nvSpPr>
        <p:spPr>
          <a:xfrm>
            <a:off x="1179513" y="280749"/>
            <a:ext cx="2012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x-none" sz="900" b="0" i="0" u="none" strike="noStrike" cap="none" dirty="0">
                <a:solidFill>
                  <a:schemeClr val="lt1"/>
                </a:solidFill>
                <a:latin typeface="Montserrat Light"/>
                <a:ea typeface="Montserrat Light"/>
                <a:cs typeface="Montserrat Light"/>
                <a:sym typeface="Montserrat Light"/>
              </a:rPr>
              <a:t>Congresista de la República</a:t>
            </a:r>
            <a:endParaRPr sz="900" b="0" i="0" u="none" strike="noStrike" cap="none" dirty="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250694814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1549</Words>
  <Application>Microsoft Office PowerPoint</Application>
  <PresentationFormat>Presentación en pantalla (16:9)</PresentationFormat>
  <Paragraphs>126</Paragraphs>
  <Slides>12</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Montserrat Light</vt:lpstr>
      <vt:lpstr>Times New Roman</vt:lpstr>
      <vt:lpstr>Arial</vt:lpstr>
      <vt:lpstr>Symbol</vt:lpstr>
      <vt:lpstr>Merriweather</vt:lpstr>
      <vt:lpstr>Calibri</vt:lpstr>
      <vt:lpstr>Simple Light</vt:lpstr>
      <vt:lpstr>Proyecto de Ley 3316/2022-CR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3316/2022-CR</dc:title>
  <dc:creator>HP</dc:creator>
  <cp:lastModifiedBy>Roberto Miranda Chuman</cp:lastModifiedBy>
  <cp:revision>6</cp:revision>
  <dcterms:modified xsi:type="dcterms:W3CDTF">2023-03-28T15:21:26Z</dcterms:modified>
</cp:coreProperties>
</file>