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23"/>
  </p:notesMasterIdLst>
  <p:sldIdLst>
    <p:sldId id="256" r:id="rId2"/>
    <p:sldId id="344" r:id="rId3"/>
    <p:sldId id="279" r:id="rId4"/>
    <p:sldId id="346" r:id="rId5"/>
    <p:sldId id="342" r:id="rId6"/>
    <p:sldId id="345" r:id="rId7"/>
    <p:sldId id="343" r:id="rId8"/>
    <p:sldId id="291" r:id="rId9"/>
    <p:sldId id="293" r:id="rId10"/>
    <p:sldId id="281" r:id="rId11"/>
    <p:sldId id="294" r:id="rId12"/>
    <p:sldId id="295" r:id="rId13"/>
    <p:sldId id="297" r:id="rId14"/>
    <p:sldId id="299" r:id="rId15"/>
    <p:sldId id="282" r:id="rId16"/>
    <p:sldId id="283" r:id="rId17"/>
    <p:sldId id="301" r:id="rId18"/>
    <p:sldId id="308" r:id="rId19"/>
    <p:sldId id="309" r:id="rId20"/>
    <p:sldId id="310" r:id="rId21"/>
    <p:sldId id="347"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0" roundtripDataSignature="AMtx7miiYbzPrnX1LEU4AJzeosQrgz3OX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1068"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0552558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5" name="Google Shape;105;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S"/>
              <a:t>1</a:t>
            </a:fld>
            <a:endParaRPr/>
          </a:p>
        </p:txBody>
      </p:sp>
    </p:spTree>
    <p:extLst>
      <p:ext uri="{BB962C8B-B14F-4D97-AF65-F5344CB8AC3E}">
        <p14:creationId xmlns:p14="http://schemas.microsoft.com/office/powerpoint/2010/main" val="38453171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5" name="Google Shape;105;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S"/>
              <a:t>10</a:t>
            </a:fld>
            <a:endParaRPr/>
          </a:p>
        </p:txBody>
      </p:sp>
    </p:spTree>
    <p:extLst>
      <p:ext uri="{BB962C8B-B14F-4D97-AF65-F5344CB8AC3E}">
        <p14:creationId xmlns:p14="http://schemas.microsoft.com/office/powerpoint/2010/main" val="2567962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5" name="Google Shape;105;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S"/>
              <a:t>11</a:t>
            </a:fld>
            <a:endParaRPr/>
          </a:p>
        </p:txBody>
      </p:sp>
    </p:spTree>
    <p:extLst>
      <p:ext uri="{BB962C8B-B14F-4D97-AF65-F5344CB8AC3E}">
        <p14:creationId xmlns:p14="http://schemas.microsoft.com/office/powerpoint/2010/main" val="23904333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5" name="Google Shape;105;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S"/>
              <a:t>12</a:t>
            </a:fld>
            <a:endParaRPr/>
          </a:p>
        </p:txBody>
      </p:sp>
    </p:spTree>
    <p:extLst>
      <p:ext uri="{BB962C8B-B14F-4D97-AF65-F5344CB8AC3E}">
        <p14:creationId xmlns:p14="http://schemas.microsoft.com/office/powerpoint/2010/main" val="10948238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5" name="Google Shape;105;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S"/>
              <a:t>13</a:t>
            </a:fld>
            <a:endParaRPr/>
          </a:p>
        </p:txBody>
      </p:sp>
    </p:spTree>
    <p:extLst>
      <p:ext uri="{BB962C8B-B14F-4D97-AF65-F5344CB8AC3E}">
        <p14:creationId xmlns:p14="http://schemas.microsoft.com/office/powerpoint/2010/main" val="6972378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5" name="Google Shape;105;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S"/>
              <a:t>14</a:t>
            </a:fld>
            <a:endParaRPr/>
          </a:p>
        </p:txBody>
      </p:sp>
    </p:spTree>
    <p:extLst>
      <p:ext uri="{BB962C8B-B14F-4D97-AF65-F5344CB8AC3E}">
        <p14:creationId xmlns:p14="http://schemas.microsoft.com/office/powerpoint/2010/main" val="6182651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5" name="Google Shape;105;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S"/>
              <a:t>15</a:t>
            </a:fld>
            <a:endParaRPr/>
          </a:p>
        </p:txBody>
      </p:sp>
    </p:spTree>
    <p:extLst>
      <p:ext uri="{BB962C8B-B14F-4D97-AF65-F5344CB8AC3E}">
        <p14:creationId xmlns:p14="http://schemas.microsoft.com/office/powerpoint/2010/main" val="21764870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5" name="Google Shape;105;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S"/>
              <a:t>16</a:t>
            </a:fld>
            <a:endParaRPr/>
          </a:p>
        </p:txBody>
      </p:sp>
    </p:spTree>
    <p:extLst>
      <p:ext uri="{BB962C8B-B14F-4D97-AF65-F5344CB8AC3E}">
        <p14:creationId xmlns:p14="http://schemas.microsoft.com/office/powerpoint/2010/main" val="4175619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5" name="Google Shape;105;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S"/>
              <a:t>17</a:t>
            </a:fld>
            <a:endParaRPr/>
          </a:p>
        </p:txBody>
      </p:sp>
    </p:spTree>
    <p:extLst>
      <p:ext uri="{BB962C8B-B14F-4D97-AF65-F5344CB8AC3E}">
        <p14:creationId xmlns:p14="http://schemas.microsoft.com/office/powerpoint/2010/main" val="5979958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5" name="Google Shape;105;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S"/>
              <a:t>21</a:t>
            </a:fld>
            <a:endParaRPr/>
          </a:p>
        </p:txBody>
      </p:sp>
    </p:spTree>
    <p:extLst>
      <p:ext uri="{BB962C8B-B14F-4D97-AF65-F5344CB8AC3E}">
        <p14:creationId xmlns:p14="http://schemas.microsoft.com/office/powerpoint/2010/main" val="2441442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5" name="Google Shape;105;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S"/>
              <a:t>2</a:t>
            </a:fld>
            <a:endParaRPr/>
          </a:p>
        </p:txBody>
      </p:sp>
    </p:spTree>
    <p:extLst>
      <p:ext uri="{BB962C8B-B14F-4D97-AF65-F5344CB8AC3E}">
        <p14:creationId xmlns:p14="http://schemas.microsoft.com/office/powerpoint/2010/main" val="1192405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5" name="Google Shape;105;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S"/>
              <a:t>3</a:t>
            </a:fld>
            <a:endParaRPr/>
          </a:p>
        </p:txBody>
      </p:sp>
    </p:spTree>
    <p:extLst>
      <p:ext uri="{BB962C8B-B14F-4D97-AF65-F5344CB8AC3E}">
        <p14:creationId xmlns:p14="http://schemas.microsoft.com/office/powerpoint/2010/main" val="4061613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5" name="Google Shape;105;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S"/>
              <a:t>4</a:t>
            </a:fld>
            <a:endParaRPr/>
          </a:p>
        </p:txBody>
      </p:sp>
    </p:spTree>
    <p:extLst>
      <p:ext uri="{BB962C8B-B14F-4D97-AF65-F5344CB8AC3E}">
        <p14:creationId xmlns:p14="http://schemas.microsoft.com/office/powerpoint/2010/main" val="2027951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5" name="Google Shape;105;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S"/>
              <a:t>5</a:t>
            </a:fld>
            <a:endParaRPr/>
          </a:p>
        </p:txBody>
      </p:sp>
    </p:spTree>
    <p:extLst>
      <p:ext uri="{BB962C8B-B14F-4D97-AF65-F5344CB8AC3E}">
        <p14:creationId xmlns:p14="http://schemas.microsoft.com/office/powerpoint/2010/main" val="4036016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5" name="Google Shape;105;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S"/>
              <a:t>6</a:t>
            </a:fld>
            <a:endParaRPr/>
          </a:p>
        </p:txBody>
      </p:sp>
    </p:spTree>
    <p:extLst>
      <p:ext uri="{BB962C8B-B14F-4D97-AF65-F5344CB8AC3E}">
        <p14:creationId xmlns:p14="http://schemas.microsoft.com/office/powerpoint/2010/main" val="978533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5" name="Google Shape;105;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S"/>
              <a:t>7</a:t>
            </a:fld>
            <a:endParaRPr/>
          </a:p>
        </p:txBody>
      </p:sp>
    </p:spTree>
    <p:extLst>
      <p:ext uri="{BB962C8B-B14F-4D97-AF65-F5344CB8AC3E}">
        <p14:creationId xmlns:p14="http://schemas.microsoft.com/office/powerpoint/2010/main" val="11874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5" name="Google Shape;105;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S"/>
              <a:t>8</a:t>
            </a:fld>
            <a:endParaRPr/>
          </a:p>
        </p:txBody>
      </p:sp>
    </p:spTree>
    <p:extLst>
      <p:ext uri="{BB962C8B-B14F-4D97-AF65-F5344CB8AC3E}">
        <p14:creationId xmlns:p14="http://schemas.microsoft.com/office/powerpoint/2010/main" val="2262326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5" name="Google Shape;105;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S"/>
              <a:t>9</a:t>
            </a:fld>
            <a:endParaRPr/>
          </a:p>
        </p:txBody>
      </p:sp>
    </p:spTree>
    <p:extLst>
      <p:ext uri="{BB962C8B-B14F-4D97-AF65-F5344CB8AC3E}">
        <p14:creationId xmlns:p14="http://schemas.microsoft.com/office/powerpoint/2010/main" val="2113146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0387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1176642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1878297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2_Sólo el título">
  <p:cSld name="2_Sólo el título">
    <p:spTree>
      <p:nvGrpSpPr>
        <p:cNvPr id="1" name="Shape 18"/>
        <p:cNvGrpSpPr/>
        <p:nvPr/>
      </p:nvGrpSpPr>
      <p:grpSpPr>
        <a:xfrm>
          <a:off x="0" y="0"/>
          <a:ext cx="0" cy="0"/>
          <a:chOff x="0" y="0"/>
          <a:chExt cx="0" cy="0"/>
        </a:xfrm>
      </p:grpSpPr>
    </p:spTree>
    <p:extLst>
      <p:ext uri="{BB962C8B-B14F-4D97-AF65-F5344CB8AC3E}">
        <p14:creationId xmlns:p14="http://schemas.microsoft.com/office/powerpoint/2010/main" val="1561551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609509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4238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3502905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822960" y="2582334"/>
            <a:ext cx="3703320" cy="32867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63440" y="2582334"/>
            <a:ext cx="3703320" cy="32867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960200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3913866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s-P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PE"/>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4164242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endParaRPr lang="es-PE"/>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s-PE"/>
          </a:p>
        </p:txBody>
      </p:sp>
      <p:sp>
        <p:nvSpPr>
          <p:cNvPr id="7" name="Slide Number Placeholder 6"/>
          <p:cNvSpPr>
            <a:spLocks noGrp="1"/>
          </p:cNvSpPr>
          <p:nvPr>
            <p:ph type="sldNum" sz="quarter" idx="12"/>
          </p:nvPr>
        </p:nvSpPr>
        <p:spPr/>
        <p:txBody>
          <a:bodyPr/>
          <a:lstStyle>
            <a:lvl1pPr>
              <a:defRPr>
                <a:solidFill>
                  <a:schemeClr val="tx2"/>
                </a:solidFill>
              </a:defRPr>
            </a:lvl1p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4155785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s-ES" smtClean="0"/>
              <a:t>‹Nº›</a:t>
            </a:fld>
            <a:endParaRPr lang="es-ES"/>
          </a:p>
        </p:txBody>
      </p:sp>
    </p:spTree>
    <p:extLst>
      <p:ext uri="{BB962C8B-B14F-4D97-AF65-F5344CB8AC3E}">
        <p14:creationId xmlns:p14="http://schemas.microsoft.com/office/powerpoint/2010/main" val="420984033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endParaRPr lang="es-PE"/>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PE"/>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marL="0" lvl="0" indent="0" algn="r" rtl="0">
              <a:spcBef>
                <a:spcPts val="0"/>
              </a:spcBef>
              <a:spcAft>
                <a:spcPts val="0"/>
              </a:spcAft>
              <a:buNone/>
            </a:pPr>
            <a:fld id="{00000000-1234-1234-1234-123412341234}" type="slidenum">
              <a:rPr lang="es-ES" smtClean="0"/>
              <a:t>‹Nº›</a:t>
            </a:fld>
            <a:endParaRPr lang="es-E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413521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
          <p:cNvSpPr/>
          <p:nvPr/>
        </p:nvSpPr>
        <p:spPr>
          <a:xfrm>
            <a:off x="-974" y="0"/>
            <a:ext cx="9144000" cy="831293"/>
          </a:xfrm>
          <a:prstGeom prst="roundRect">
            <a:avLst>
              <a:gd name="adj" fmla="val 16667"/>
            </a:avLst>
          </a:prstGeom>
          <a:solidFill>
            <a:srgbClr val="FF0000"/>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s-ES" sz="2000" b="1" i="0" u="none" strike="noStrike" cap="none" dirty="0">
                <a:solidFill>
                  <a:schemeClr val="bg1"/>
                </a:solidFill>
                <a:latin typeface="Arial"/>
                <a:ea typeface="Arial"/>
                <a:cs typeface="Arial"/>
                <a:sym typeface="Arial"/>
              </a:rPr>
              <a:t> </a:t>
            </a:r>
            <a:r>
              <a:rPr lang="es-ES" sz="3200" b="1" i="0" u="none" strike="noStrike" cap="none" dirty="0">
                <a:solidFill>
                  <a:schemeClr val="bg1"/>
                </a:solidFill>
                <a:latin typeface="Arial"/>
                <a:ea typeface="Arial"/>
                <a:cs typeface="Arial"/>
                <a:sym typeface="Arial"/>
              </a:rPr>
              <a:t>PERÚ LIBRE</a:t>
            </a:r>
            <a:endParaRPr sz="3200" b="0" i="0" u="none" strike="noStrike" cap="none" dirty="0">
              <a:solidFill>
                <a:schemeClr val="bg1"/>
              </a:solidFill>
              <a:latin typeface="Arial"/>
              <a:ea typeface="Arial"/>
              <a:cs typeface="Arial"/>
              <a:sym typeface="Arial"/>
            </a:endParaRPr>
          </a:p>
        </p:txBody>
      </p:sp>
      <p:sp>
        <p:nvSpPr>
          <p:cNvPr id="108" name="Google Shape;108;p1"/>
          <p:cNvSpPr/>
          <p:nvPr/>
        </p:nvSpPr>
        <p:spPr>
          <a:xfrm>
            <a:off x="303826" y="1194300"/>
            <a:ext cx="8534400" cy="2554505"/>
          </a:xfrm>
          <a:prstGeom prst="rect">
            <a:avLst/>
          </a:prstGeom>
          <a:noFill/>
          <a:ln>
            <a:noFill/>
          </a:ln>
        </p:spPr>
        <p:txBody>
          <a:bodyPr spcFirstLastPara="1" wrap="square" lIns="91425" tIns="45700" rIns="91425" bIns="45700" anchor="t" anchorCtr="0">
            <a:spAutoFit/>
          </a:bodyPr>
          <a:lstStyle/>
          <a:p>
            <a:pPr algn="ctr">
              <a:buClr>
                <a:srgbClr val="000000"/>
              </a:buClr>
              <a:buSzPts val="1600"/>
            </a:pPr>
            <a:r>
              <a:rPr lang="es-PE" sz="4000" b="1" dirty="0">
                <a:effectLst/>
                <a:latin typeface="Arial" panose="020B0604020202020204" pitchFamily="34" charset="0"/>
                <a:ea typeface="Calibri" panose="020F0502020204030204" pitchFamily="34" charset="0"/>
              </a:rPr>
              <a:t>PROYECTO DE LEY QUE PROMUEVE EL DESARROLLO DE CIUDADES DIGITALES Y EDUCADORAS EN EL PERU</a:t>
            </a:r>
            <a:endParaRPr sz="4000" b="1" i="0" u="none" strike="noStrike" cap="none" dirty="0">
              <a:solidFill>
                <a:schemeClr val="dk1"/>
              </a:solidFill>
              <a:latin typeface="Arial" panose="020B0604020202020204" pitchFamily="34" charset="0"/>
              <a:cs typeface="Arial" panose="020B0604020202020204" pitchFamily="34" charset="0"/>
              <a:sym typeface="Arial"/>
            </a:endParaRPr>
          </a:p>
        </p:txBody>
      </p:sp>
      <p:sp>
        <p:nvSpPr>
          <p:cNvPr id="109" name="Google Shape;109;p1"/>
          <p:cNvSpPr/>
          <p:nvPr/>
        </p:nvSpPr>
        <p:spPr>
          <a:xfrm>
            <a:off x="905106" y="5049659"/>
            <a:ext cx="7558956" cy="70784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s-ES" sz="4000" b="1" i="0" u="none" strike="noStrike" cap="none" dirty="0">
                <a:solidFill>
                  <a:schemeClr val="dk1"/>
                </a:solidFill>
                <a:latin typeface="Arial"/>
                <a:ea typeface="Arial"/>
                <a:cs typeface="Arial"/>
                <a:sym typeface="Arial"/>
              </a:rPr>
              <a:t>Autor 	: </a:t>
            </a:r>
            <a:r>
              <a:rPr lang="es-ES" sz="4000" b="0" i="0" u="none" strike="noStrike" cap="none" dirty="0">
                <a:solidFill>
                  <a:schemeClr val="dk1"/>
                </a:solidFill>
                <a:latin typeface="Arial"/>
                <a:ea typeface="Arial"/>
                <a:cs typeface="Arial"/>
                <a:sym typeface="Arial"/>
              </a:rPr>
              <a:t> </a:t>
            </a:r>
            <a:r>
              <a:rPr lang="es-ES" sz="4000" b="1" dirty="0">
                <a:solidFill>
                  <a:schemeClr val="dk1"/>
                </a:solidFill>
                <a:latin typeface="Arial"/>
                <a:ea typeface="Arial"/>
                <a:cs typeface="Arial"/>
                <a:sym typeface="Arial"/>
              </a:rPr>
              <a:t>Flavio Cruz  Mamani</a:t>
            </a:r>
            <a:endParaRPr sz="4000" b="1" i="0" u="none" strike="noStrike" cap="none" dirty="0">
              <a:solidFill>
                <a:schemeClr val="dk1"/>
              </a:solidFill>
              <a:latin typeface="Arial"/>
              <a:ea typeface="Arial"/>
              <a:cs typeface="Arial"/>
              <a:sym typeface="Arial"/>
            </a:endParaRPr>
          </a:p>
        </p:txBody>
      </p:sp>
      <p:sp>
        <p:nvSpPr>
          <p:cNvPr id="110" name="Google Shape;110;p1"/>
          <p:cNvSpPr/>
          <p:nvPr/>
        </p:nvSpPr>
        <p:spPr>
          <a:xfrm>
            <a:off x="2016369" y="3833962"/>
            <a:ext cx="6698277" cy="1200288"/>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1600"/>
              <a:buFont typeface="Arial"/>
              <a:buNone/>
            </a:pPr>
            <a:r>
              <a:rPr lang="es-ES" sz="2400" b="1" dirty="0">
                <a:solidFill>
                  <a:srgbClr val="C00000"/>
                </a:solidFill>
                <a:latin typeface="Arial"/>
                <a:ea typeface="Arial"/>
                <a:cs typeface="Arial"/>
                <a:sym typeface="Arial"/>
              </a:rPr>
              <a:t>DESCENTRALIZACIÓN, REGIONALIZACIÓN, GOBIERNOS LOCALES Y MODERNIZACIÓN DE LA GESTIÓN.</a:t>
            </a:r>
            <a:endParaRPr sz="2400" b="1" i="0" u="none" strike="noStrike" cap="none" dirty="0">
              <a:solidFill>
                <a:srgbClr val="C00000"/>
              </a:solidFill>
              <a:latin typeface="Arial"/>
              <a:ea typeface="Arial"/>
              <a:cs typeface="Arial"/>
              <a:sym typeface="Arial"/>
            </a:endParaRPr>
          </a:p>
        </p:txBody>
      </p:sp>
      <p:pic>
        <p:nvPicPr>
          <p:cNvPr id="5" name="Imagen 4">
            <a:extLst>
              <a:ext uri="{FF2B5EF4-FFF2-40B4-BE49-F238E27FC236}">
                <a16:creationId xmlns:a16="http://schemas.microsoft.com/office/drawing/2014/main" xmlns="" id="{6B98433F-2E2C-07AD-7AC6-677B79DD4556}"/>
              </a:ext>
            </a:extLst>
          </p:cNvPr>
          <p:cNvPicPr>
            <a:picLocks noChangeAspect="1"/>
          </p:cNvPicPr>
          <p:nvPr/>
        </p:nvPicPr>
        <p:blipFill>
          <a:blip r:embed="rId3"/>
          <a:stretch>
            <a:fillRect/>
          </a:stretch>
        </p:blipFill>
        <p:spPr>
          <a:xfrm>
            <a:off x="0" y="5987506"/>
            <a:ext cx="9143026" cy="870494"/>
          </a:xfrm>
          <a:prstGeom prst="rect">
            <a:avLst/>
          </a:prstGeom>
        </p:spPr>
      </p:pic>
      <p:sp>
        <p:nvSpPr>
          <p:cNvPr id="3" name="CuadroTexto 2">
            <a:extLst>
              <a:ext uri="{FF2B5EF4-FFF2-40B4-BE49-F238E27FC236}">
                <a16:creationId xmlns:a16="http://schemas.microsoft.com/office/drawing/2014/main" xmlns="" id="{7456D96F-6051-250E-34BD-B5976ACA4D7F}"/>
              </a:ext>
            </a:extLst>
          </p:cNvPr>
          <p:cNvSpPr txBox="1"/>
          <p:nvPr/>
        </p:nvSpPr>
        <p:spPr>
          <a:xfrm>
            <a:off x="303826" y="3833962"/>
            <a:ext cx="1712543" cy="461665"/>
          </a:xfrm>
          <a:prstGeom prst="rect">
            <a:avLst/>
          </a:prstGeom>
          <a:noFill/>
        </p:spPr>
        <p:txBody>
          <a:bodyPr wrap="square">
            <a:spAutoFit/>
          </a:bodyPr>
          <a:lstStyle/>
          <a:p>
            <a:r>
              <a:rPr lang="es-ES" sz="2400" b="1" i="0" u="none" strike="noStrike" cap="none" dirty="0">
                <a:solidFill>
                  <a:srgbClr val="C00000"/>
                </a:solidFill>
                <a:latin typeface="Arial"/>
                <a:ea typeface="Arial"/>
                <a:cs typeface="Arial"/>
                <a:sym typeface="Arial"/>
              </a:rPr>
              <a:t>Comisión:</a:t>
            </a:r>
            <a:endParaRPr lang="es-PE"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pic>
        <p:nvPicPr>
          <p:cNvPr id="5" name="Imagen 4">
            <a:extLst>
              <a:ext uri="{FF2B5EF4-FFF2-40B4-BE49-F238E27FC236}">
                <a16:creationId xmlns:a16="http://schemas.microsoft.com/office/drawing/2014/main" xmlns="" id="{4F604122-92A7-3BA2-A010-895A7A5341E7}"/>
              </a:ext>
            </a:extLst>
          </p:cNvPr>
          <p:cNvPicPr>
            <a:picLocks noChangeAspect="1"/>
          </p:cNvPicPr>
          <p:nvPr/>
        </p:nvPicPr>
        <p:blipFill>
          <a:blip r:embed="rId3"/>
          <a:stretch>
            <a:fillRect/>
          </a:stretch>
        </p:blipFill>
        <p:spPr>
          <a:xfrm>
            <a:off x="0" y="5987506"/>
            <a:ext cx="9143026" cy="870494"/>
          </a:xfrm>
          <a:prstGeom prst="rect">
            <a:avLst/>
          </a:prstGeom>
        </p:spPr>
      </p:pic>
      <p:sp>
        <p:nvSpPr>
          <p:cNvPr id="7" name="CuadroTexto 6">
            <a:extLst>
              <a:ext uri="{FF2B5EF4-FFF2-40B4-BE49-F238E27FC236}">
                <a16:creationId xmlns:a16="http://schemas.microsoft.com/office/drawing/2014/main" xmlns="" id="{04338D7F-F0CC-2299-8E3F-8476168931FD}"/>
              </a:ext>
            </a:extLst>
          </p:cNvPr>
          <p:cNvSpPr txBox="1"/>
          <p:nvPr/>
        </p:nvSpPr>
        <p:spPr>
          <a:xfrm>
            <a:off x="298451" y="399310"/>
            <a:ext cx="8546123" cy="5348131"/>
          </a:xfrm>
          <a:prstGeom prst="rect">
            <a:avLst/>
          </a:prstGeom>
          <a:noFill/>
        </p:spPr>
        <p:txBody>
          <a:bodyPr wrap="square">
            <a:spAutoFit/>
          </a:bodyPr>
          <a:lstStyle/>
          <a:p>
            <a:pPr marR="89535" algn="just">
              <a:lnSpc>
                <a:spcPct val="115000"/>
              </a:lnSpc>
              <a:spcAft>
                <a:spcPts val="1000"/>
              </a:spcAft>
            </a:pPr>
            <a:r>
              <a:rPr lang="es-PE" sz="2800" dirty="0">
                <a:effectLst/>
                <a:latin typeface="Arial" panose="020B0604020202020204" pitchFamily="34" charset="0"/>
                <a:ea typeface="Calibri" panose="020F0502020204030204" pitchFamily="34" charset="0"/>
                <a:cs typeface="Times New Roman" panose="02020603050405020304" pitchFamily="18" charset="0"/>
              </a:rPr>
              <a:t>El éxito de las ciudades inteligentes radica en la aplicación de tecnologías de última generación como Inteligencia Artificial o Big Data, Internet de las cosas hacia los sistemas y activos de la ciudad para hacerlas más sostenibles, conectadas y optimizadas.</a:t>
            </a:r>
            <a:endParaRPr lang="es-PE"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s-PE" sz="2800" dirty="0">
              <a:effectLst/>
              <a:latin typeface="Arial" panose="020B0604020202020204" pitchFamily="34" charset="0"/>
              <a:ea typeface="Calibri" panose="020F0502020204030204" pitchFamily="34" charset="0"/>
            </a:endParaRPr>
          </a:p>
          <a:p>
            <a:pPr algn="just"/>
            <a:r>
              <a:rPr lang="es-PE" sz="2800" dirty="0">
                <a:effectLst/>
                <a:latin typeface="Arial" panose="020B0604020202020204" pitchFamily="34" charset="0"/>
                <a:ea typeface="Calibri" panose="020F0502020204030204" pitchFamily="34" charset="0"/>
              </a:rPr>
              <a:t>Según la revista digital TYSMAG </a:t>
            </a:r>
            <a:r>
              <a:rPr lang="es-PE" sz="2800" u="sng" dirty="0">
                <a:effectLst/>
                <a:latin typeface="Arial" panose="020B0604020202020204" pitchFamily="34" charset="0"/>
                <a:ea typeface="Calibri" panose="020F0502020204030204" pitchFamily="34" charset="0"/>
              </a:rPr>
              <a:t>a </a:t>
            </a:r>
            <a:r>
              <a:rPr lang="es-PE" sz="2800" dirty="0">
                <a:effectLst/>
                <a:latin typeface="Arial" panose="020B0604020202020204" pitchFamily="34" charset="0"/>
                <a:ea typeface="Calibri" panose="020F0502020204030204" pitchFamily="34" charset="0"/>
              </a:rPr>
              <a:t>nivel de América del Sur existen ciudades digitales implementadas cada una de ellas con sus características y necesidades propias.</a:t>
            </a:r>
            <a:r>
              <a:rPr lang="es-ES" sz="2800" dirty="0">
                <a:effectLst/>
                <a:latin typeface="Calibri" panose="020F0502020204030204" pitchFamily="34" charset="0"/>
                <a:ea typeface="Calibri" panose="020F0502020204030204" pitchFamily="34" charset="0"/>
                <a:cs typeface="Times New Roman" panose="02020603050405020304" pitchFamily="18" charset="0"/>
              </a:rPr>
              <a:t> </a:t>
            </a:r>
            <a:endParaRPr lang="es-PE"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6991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3" name="Google Shape;107;p1">
            <a:extLst>
              <a:ext uri="{FF2B5EF4-FFF2-40B4-BE49-F238E27FC236}">
                <a16:creationId xmlns:a16="http://schemas.microsoft.com/office/drawing/2014/main" xmlns="" id="{D23934A0-5E09-ABEB-03C0-643829FD4CA9}"/>
              </a:ext>
            </a:extLst>
          </p:cNvPr>
          <p:cNvSpPr/>
          <p:nvPr/>
        </p:nvSpPr>
        <p:spPr>
          <a:xfrm>
            <a:off x="0" y="0"/>
            <a:ext cx="9144000" cy="831293"/>
          </a:xfrm>
          <a:prstGeom prst="roundRect">
            <a:avLst>
              <a:gd name="adj" fmla="val 16667"/>
            </a:avLst>
          </a:prstGeom>
          <a:solidFill>
            <a:srgbClr val="FF0000"/>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s-ES" sz="2000" b="1" i="0" u="none" strike="noStrike" cap="none" dirty="0">
                <a:solidFill>
                  <a:schemeClr val="bg1"/>
                </a:solidFill>
                <a:latin typeface="Arial"/>
                <a:ea typeface="Arial"/>
                <a:cs typeface="Arial"/>
                <a:sym typeface="Arial"/>
              </a:rPr>
              <a:t> </a:t>
            </a:r>
            <a:r>
              <a:rPr lang="es-ES" sz="3200" b="1" i="0" u="none" strike="noStrike" cap="none" dirty="0">
                <a:solidFill>
                  <a:schemeClr val="bg1"/>
                </a:solidFill>
                <a:latin typeface="Arial"/>
                <a:ea typeface="Arial"/>
                <a:cs typeface="Arial"/>
                <a:sym typeface="Arial"/>
              </a:rPr>
              <a:t>PERÚ LIBRE</a:t>
            </a:r>
            <a:endParaRPr sz="3200" b="0" i="0" u="none" strike="noStrike" cap="none" dirty="0">
              <a:solidFill>
                <a:schemeClr val="bg1"/>
              </a:solidFill>
              <a:latin typeface="Arial"/>
              <a:ea typeface="Arial"/>
              <a:cs typeface="Arial"/>
              <a:sym typeface="Arial"/>
            </a:endParaRPr>
          </a:p>
        </p:txBody>
      </p:sp>
      <p:pic>
        <p:nvPicPr>
          <p:cNvPr id="7" name="Imagen 6">
            <a:extLst>
              <a:ext uri="{FF2B5EF4-FFF2-40B4-BE49-F238E27FC236}">
                <a16:creationId xmlns:a16="http://schemas.microsoft.com/office/drawing/2014/main" xmlns="" id="{A4421CEB-4587-91E4-4322-6D1FC8317FDE}"/>
              </a:ext>
            </a:extLst>
          </p:cNvPr>
          <p:cNvPicPr>
            <a:picLocks noChangeAspect="1"/>
          </p:cNvPicPr>
          <p:nvPr/>
        </p:nvPicPr>
        <p:blipFill>
          <a:blip r:embed="rId3"/>
          <a:stretch>
            <a:fillRect/>
          </a:stretch>
        </p:blipFill>
        <p:spPr>
          <a:xfrm>
            <a:off x="0" y="5987506"/>
            <a:ext cx="9143026" cy="870494"/>
          </a:xfrm>
          <a:prstGeom prst="rect">
            <a:avLst/>
          </a:prstGeom>
        </p:spPr>
      </p:pic>
      <p:sp>
        <p:nvSpPr>
          <p:cNvPr id="8" name="CuadroTexto 7">
            <a:extLst>
              <a:ext uri="{FF2B5EF4-FFF2-40B4-BE49-F238E27FC236}">
                <a16:creationId xmlns:a16="http://schemas.microsoft.com/office/drawing/2014/main" xmlns="" id="{B2E016A1-C760-2CC4-2A8F-04ECF3C72C68}"/>
              </a:ext>
            </a:extLst>
          </p:cNvPr>
          <p:cNvSpPr txBox="1"/>
          <p:nvPr/>
        </p:nvSpPr>
        <p:spPr>
          <a:xfrm>
            <a:off x="375137" y="1085039"/>
            <a:ext cx="8159262" cy="5078313"/>
          </a:xfrm>
          <a:prstGeom prst="rect">
            <a:avLst/>
          </a:prstGeom>
          <a:noFill/>
        </p:spPr>
        <p:txBody>
          <a:bodyPr wrap="square">
            <a:spAutoFit/>
          </a:bodyPr>
          <a:lstStyle/>
          <a:p>
            <a:pPr algn="just"/>
            <a:r>
              <a:rPr lang="es-PE" sz="3600" b="1" dirty="0">
                <a:effectLst/>
                <a:latin typeface="Arial" panose="020B0604020202020204" pitchFamily="34" charset="0"/>
                <a:ea typeface="Calibri" panose="020F0502020204030204" pitchFamily="34" charset="0"/>
              </a:rPr>
              <a:t>Buenos Aires (Argentina).</a:t>
            </a:r>
          </a:p>
          <a:p>
            <a:pPr algn="just"/>
            <a:r>
              <a:rPr lang="es-PE" sz="3600" dirty="0">
                <a:effectLst/>
                <a:latin typeface="Arial" panose="020B0604020202020204" pitchFamily="34" charset="0"/>
                <a:ea typeface="Calibri" panose="020F0502020204030204" pitchFamily="34" charset="0"/>
              </a:rPr>
              <a:t>Destaca por la renovación urbana en lugares donde se han implementado tecnologías para crear polos de diseño, producción audiovisual, entretenimiento y arte, entre otros. En cuanto a transporte, por la expansión del sistema de autobuses y la mejora en infraestructura para ciclistas.</a:t>
            </a:r>
            <a:endParaRPr lang="es-PE" sz="3600" dirty="0"/>
          </a:p>
        </p:txBody>
      </p:sp>
    </p:spTree>
    <p:extLst>
      <p:ext uri="{BB962C8B-B14F-4D97-AF65-F5344CB8AC3E}">
        <p14:creationId xmlns:p14="http://schemas.microsoft.com/office/powerpoint/2010/main" val="2997899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3" name="Google Shape;107;p1">
            <a:extLst>
              <a:ext uri="{FF2B5EF4-FFF2-40B4-BE49-F238E27FC236}">
                <a16:creationId xmlns:a16="http://schemas.microsoft.com/office/drawing/2014/main" xmlns="" id="{D23934A0-5E09-ABEB-03C0-643829FD4CA9}"/>
              </a:ext>
            </a:extLst>
          </p:cNvPr>
          <p:cNvSpPr/>
          <p:nvPr/>
        </p:nvSpPr>
        <p:spPr>
          <a:xfrm>
            <a:off x="-974" y="13473"/>
            <a:ext cx="9144000" cy="831293"/>
          </a:xfrm>
          <a:prstGeom prst="roundRect">
            <a:avLst>
              <a:gd name="adj" fmla="val 16667"/>
            </a:avLst>
          </a:prstGeom>
          <a:solidFill>
            <a:srgbClr val="FF0000"/>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s-ES" sz="2000" b="1" i="0" u="none" strike="noStrike" cap="none" dirty="0">
                <a:solidFill>
                  <a:schemeClr val="bg1"/>
                </a:solidFill>
                <a:latin typeface="Arial"/>
                <a:ea typeface="Arial"/>
                <a:cs typeface="Arial"/>
                <a:sym typeface="Arial"/>
              </a:rPr>
              <a:t> </a:t>
            </a:r>
            <a:r>
              <a:rPr lang="es-ES" sz="3200" b="1" i="0" u="none" strike="noStrike" cap="none" dirty="0">
                <a:solidFill>
                  <a:schemeClr val="bg1"/>
                </a:solidFill>
                <a:latin typeface="Arial"/>
                <a:ea typeface="Arial"/>
                <a:cs typeface="Arial"/>
                <a:sym typeface="Arial"/>
              </a:rPr>
              <a:t>PERÚ LIBRE</a:t>
            </a:r>
            <a:endParaRPr sz="3200" b="0" i="0" u="none" strike="noStrike" cap="none" dirty="0">
              <a:solidFill>
                <a:schemeClr val="bg1"/>
              </a:solidFill>
              <a:latin typeface="Arial"/>
              <a:ea typeface="Arial"/>
              <a:cs typeface="Arial"/>
              <a:sym typeface="Arial"/>
            </a:endParaRPr>
          </a:p>
        </p:txBody>
      </p:sp>
      <p:pic>
        <p:nvPicPr>
          <p:cNvPr id="7" name="Imagen 6">
            <a:extLst>
              <a:ext uri="{FF2B5EF4-FFF2-40B4-BE49-F238E27FC236}">
                <a16:creationId xmlns:a16="http://schemas.microsoft.com/office/drawing/2014/main" xmlns="" id="{A4421CEB-4587-91E4-4322-6D1FC8317FDE}"/>
              </a:ext>
            </a:extLst>
          </p:cNvPr>
          <p:cNvPicPr>
            <a:picLocks noChangeAspect="1"/>
          </p:cNvPicPr>
          <p:nvPr/>
        </p:nvPicPr>
        <p:blipFill>
          <a:blip r:embed="rId3"/>
          <a:stretch>
            <a:fillRect/>
          </a:stretch>
        </p:blipFill>
        <p:spPr>
          <a:xfrm>
            <a:off x="0" y="5987506"/>
            <a:ext cx="9143026" cy="870494"/>
          </a:xfrm>
          <a:prstGeom prst="rect">
            <a:avLst/>
          </a:prstGeom>
        </p:spPr>
      </p:pic>
      <p:sp>
        <p:nvSpPr>
          <p:cNvPr id="8" name="CuadroTexto 7">
            <a:extLst>
              <a:ext uri="{FF2B5EF4-FFF2-40B4-BE49-F238E27FC236}">
                <a16:creationId xmlns:a16="http://schemas.microsoft.com/office/drawing/2014/main" xmlns="" id="{4314A35C-277F-136E-8F0A-AD7AA65D8E0C}"/>
              </a:ext>
            </a:extLst>
          </p:cNvPr>
          <p:cNvSpPr txBox="1"/>
          <p:nvPr/>
        </p:nvSpPr>
        <p:spPr>
          <a:xfrm>
            <a:off x="240323" y="1008746"/>
            <a:ext cx="8610599" cy="4524315"/>
          </a:xfrm>
          <a:prstGeom prst="rect">
            <a:avLst/>
          </a:prstGeom>
          <a:noFill/>
        </p:spPr>
        <p:txBody>
          <a:bodyPr wrap="square">
            <a:spAutoFit/>
          </a:bodyPr>
          <a:lstStyle/>
          <a:p>
            <a:pPr algn="just"/>
            <a:r>
              <a:rPr lang="es-PE" sz="3600" b="1" dirty="0">
                <a:effectLst/>
                <a:latin typeface="Arial" panose="020B0604020202020204" pitchFamily="34" charset="0"/>
                <a:ea typeface="Calibri" panose="020F0502020204030204" pitchFamily="34" charset="0"/>
              </a:rPr>
              <a:t>Santiago (Chile).</a:t>
            </a:r>
            <a:r>
              <a:rPr lang="es-PE" sz="3600" dirty="0">
                <a:effectLst/>
                <a:latin typeface="Arial" panose="020B0604020202020204" pitchFamily="34" charset="0"/>
                <a:ea typeface="Calibri" panose="020F0502020204030204" pitchFamily="34" charset="0"/>
              </a:rPr>
              <a:t> </a:t>
            </a:r>
          </a:p>
          <a:p>
            <a:pPr algn="just"/>
            <a:r>
              <a:rPr lang="es-PE" sz="3600" dirty="0">
                <a:effectLst/>
                <a:latin typeface="Arial" panose="020B0604020202020204" pitchFamily="34" charset="0"/>
                <a:ea typeface="Calibri" panose="020F0502020204030204" pitchFamily="34" charset="0"/>
              </a:rPr>
              <a:t>Santiago sigue luchando contra la contaminación ambiental y la congestión del tráfico. Se destaca a su vez, los programas de </a:t>
            </a:r>
            <a:r>
              <a:rPr lang="es-PE" sz="3600" dirty="0" err="1">
                <a:effectLst/>
                <a:latin typeface="Arial" panose="020B0604020202020204" pitchFamily="34" charset="0"/>
                <a:ea typeface="Calibri" panose="020F0502020204030204" pitchFamily="34" charset="0"/>
              </a:rPr>
              <a:t>Start</a:t>
            </a:r>
            <a:r>
              <a:rPr lang="es-PE" sz="3600" dirty="0">
                <a:effectLst/>
                <a:latin typeface="Arial" panose="020B0604020202020204" pitchFamily="34" charset="0"/>
                <a:ea typeface="Calibri" panose="020F0502020204030204" pitchFamily="34" charset="0"/>
              </a:rPr>
              <a:t>-UP Chile que están entre los 20 mejores del mundo, el proyecto Smart City Santiago y la inclusión del TAG en las carreteras.</a:t>
            </a:r>
            <a:endParaRPr lang="es-PE" sz="3600" dirty="0"/>
          </a:p>
        </p:txBody>
      </p:sp>
    </p:spTree>
    <p:extLst>
      <p:ext uri="{BB962C8B-B14F-4D97-AF65-F5344CB8AC3E}">
        <p14:creationId xmlns:p14="http://schemas.microsoft.com/office/powerpoint/2010/main" val="496366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3" name="Google Shape;107;p1">
            <a:extLst>
              <a:ext uri="{FF2B5EF4-FFF2-40B4-BE49-F238E27FC236}">
                <a16:creationId xmlns:a16="http://schemas.microsoft.com/office/drawing/2014/main" xmlns="" id="{D23934A0-5E09-ABEB-03C0-643829FD4CA9}"/>
              </a:ext>
            </a:extLst>
          </p:cNvPr>
          <p:cNvSpPr/>
          <p:nvPr/>
        </p:nvSpPr>
        <p:spPr>
          <a:xfrm>
            <a:off x="0" y="0"/>
            <a:ext cx="9144000" cy="831293"/>
          </a:xfrm>
          <a:prstGeom prst="roundRect">
            <a:avLst>
              <a:gd name="adj" fmla="val 16667"/>
            </a:avLst>
          </a:prstGeom>
          <a:solidFill>
            <a:srgbClr val="FF0000"/>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s-ES" sz="2000" b="1" i="0" u="none" strike="noStrike" cap="none" dirty="0">
                <a:solidFill>
                  <a:schemeClr val="bg1"/>
                </a:solidFill>
                <a:latin typeface="Arial"/>
                <a:ea typeface="Arial"/>
                <a:cs typeface="Arial"/>
                <a:sym typeface="Arial"/>
              </a:rPr>
              <a:t> </a:t>
            </a:r>
            <a:r>
              <a:rPr lang="es-ES" sz="3200" b="1" i="0" u="none" strike="noStrike" cap="none" dirty="0">
                <a:solidFill>
                  <a:schemeClr val="bg1"/>
                </a:solidFill>
                <a:latin typeface="Arial"/>
                <a:ea typeface="Arial"/>
                <a:cs typeface="Arial"/>
                <a:sym typeface="Arial"/>
              </a:rPr>
              <a:t>PERÚ LIBRE</a:t>
            </a:r>
            <a:endParaRPr sz="3200" b="0" i="0" u="none" strike="noStrike" cap="none" dirty="0">
              <a:solidFill>
                <a:schemeClr val="bg1"/>
              </a:solidFill>
              <a:latin typeface="Arial"/>
              <a:ea typeface="Arial"/>
              <a:cs typeface="Arial"/>
              <a:sym typeface="Arial"/>
            </a:endParaRPr>
          </a:p>
        </p:txBody>
      </p:sp>
      <p:pic>
        <p:nvPicPr>
          <p:cNvPr id="7" name="Imagen 6">
            <a:extLst>
              <a:ext uri="{FF2B5EF4-FFF2-40B4-BE49-F238E27FC236}">
                <a16:creationId xmlns:a16="http://schemas.microsoft.com/office/drawing/2014/main" xmlns="" id="{A4421CEB-4587-91E4-4322-6D1FC8317FDE}"/>
              </a:ext>
            </a:extLst>
          </p:cNvPr>
          <p:cNvPicPr>
            <a:picLocks noChangeAspect="1"/>
          </p:cNvPicPr>
          <p:nvPr/>
        </p:nvPicPr>
        <p:blipFill>
          <a:blip r:embed="rId3"/>
          <a:stretch>
            <a:fillRect/>
          </a:stretch>
        </p:blipFill>
        <p:spPr>
          <a:xfrm>
            <a:off x="0" y="5987506"/>
            <a:ext cx="9143026" cy="870494"/>
          </a:xfrm>
          <a:prstGeom prst="rect">
            <a:avLst/>
          </a:prstGeom>
        </p:spPr>
      </p:pic>
      <p:sp>
        <p:nvSpPr>
          <p:cNvPr id="8" name="CuadroTexto 7">
            <a:extLst>
              <a:ext uri="{FF2B5EF4-FFF2-40B4-BE49-F238E27FC236}">
                <a16:creationId xmlns:a16="http://schemas.microsoft.com/office/drawing/2014/main" xmlns="" id="{49A105EE-AE24-124B-81A6-087E4206AA59}"/>
              </a:ext>
            </a:extLst>
          </p:cNvPr>
          <p:cNvSpPr txBox="1"/>
          <p:nvPr/>
        </p:nvSpPr>
        <p:spPr>
          <a:xfrm>
            <a:off x="375137" y="831293"/>
            <a:ext cx="8581293" cy="5276381"/>
          </a:xfrm>
          <a:prstGeom prst="rect">
            <a:avLst/>
          </a:prstGeom>
          <a:noFill/>
        </p:spPr>
        <p:txBody>
          <a:bodyPr wrap="square">
            <a:spAutoFit/>
          </a:bodyPr>
          <a:lstStyle/>
          <a:p>
            <a:pPr marR="89535" algn="just">
              <a:lnSpc>
                <a:spcPct val="115000"/>
              </a:lnSpc>
              <a:spcAft>
                <a:spcPts val="1000"/>
              </a:spcAft>
            </a:pPr>
            <a:r>
              <a:rPr lang="es-PE" sz="3600" b="1" dirty="0">
                <a:effectLst/>
                <a:latin typeface="Arial" panose="020B0604020202020204" pitchFamily="34" charset="0"/>
                <a:ea typeface="Calibri" panose="020F0502020204030204" pitchFamily="34" charset="0"/>
                <a:cs typeface="Times New Roman" panose="02020603050405020304" pitchFamily="18" charset="0"/>
              </a:rPr>
              <a:t>Bogotá (Colombia).</a:t>
            </a:r>
            <a:r>
              <a:rPr lang="es-PE" sz="3600" dirty="0">
                <a:effectLst/>
                <a:latin typeface="Arial" panose="020B0604020202020204" pitchFamily="34" charset="0"/>
                <a:ea typeface="Calibri" panose="020F0502020204030204" pitchFamily="34" charset="0"/>
                <a:cs typeface="Times New Roman" panose="02020603050405020304" pitchFamily="18" charset="0"/>
              </a:rPr>
              <a:t> </a:t>
            </a:r>
          </a:p>
          <a:p>
            <a:pPr marR="89535" algn="just">
              <a:lnSpc>
                <a:spcPct val="115000"/>
              </a:lnSpc>
              <a:spcAft>
                <a:spcPts val="1000"/>
              </a:spcAft>
            </a:pPr>
            <a:r>
              <a:rPr lang="es-PE" sz="3600" dirty="0">
                <a:effectLst/>
                <a:latin typeface="Arial" panose="020B0604020202020204" pitchFamily="34" charset="0"/>
                <a:ea typeface="Calibri" panose="020F0502020204030204" pitchFamily="34" charset="0"/>
                <a:cs typeface="Times New Roman" panose="02020603050405020304" pitchFamily="18" charset="0"/>
              </a:rPr>
              <a:t>Destaca por su programa de autobuses de transito rápido que es uno de los más utilizados en el mundo, con 1.65 millones de personas al día. Además, los corredores para autobuses tienen varios kilómetros de carril bici, junto con un sistema de taxis eléctricos.</a:t>
            </a:r>
            <a:endParaRPr lang="es-PE"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8903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pic>
        <p:nvPicPr>
          <p:cNvPr id="7" name="Imagen 6">
            <a:extLst>
              <a:ext uri="{FF2B5EF4-FFF2-40B4-BE49-F238E27FC236}">
                <a16:creationId xmlns:a16="http://schemas.microsoft.com/office/drawing/2014/main" xmlns="" id="{A4421CEB-4587-91E4-4322-6D1FC8317FDE}"/>
              </a:ext>
            </a:extLst>
          </p:cNvPr>
          <p:cNvPicPr>
            <a:picLocks noChangeAspect="1"/>
          </p:cNvPicPr>
          <p:nvPr/>
        </p:nvPicPr>
        <p:blipFill>
          <a:blip r:embed="rId3"/>
          <a:stretch>
            <a:fillRect/>
          </a:stretch>
        </p:blipFill>
        <p:spPr>
          <a:xfrm>
            <a:off x="0" y="5987506"/>
            <a:ext cx="9143026" cy="870494"/>
          </a:xfrm>
          <a:prstGeom prst="rect">
            <a:avLst/>
          </a:prstGeom>
        </p:spPr>
      </p:pic>
      <p:sp>
        <p:nvSpPr>
          <p:cNvPr id="4" name="Google Shape;107;p1">
            <a:extLst>
              <a:ext uri="{FF2B5EF4-FFF2-40B4-BE49-F238E27FC236}">
                <a16:creationId xmlns:a16="http://schemas.microsoft.com/office/drawing/2014/main" xmlns="" id="{56630789-2ED7-36D8-9B61-6E0D51679852}"/>
              </a:ext>
            </a:extLst>
          </p:cNvPr>
          <p:cNvSpPr/>
          <p:nvPr/>
        </p:nvSpPr>
        <p:spPr>
          <a:xfrm>
            <a:off x="0" y="0"/>
            <a:ext cx="9144000" cy="831293"/>
          </a:xfrm>
          <a:prstGeom prst="roundRect">
            <a:avLst>
              <a:gd name="adj" fmla="val 16667"/>
            </a:avLst>
          </a:prstGeom>
          <a:solidFill>
            <a:srgbClr val="FF0000"/>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s-ES" sz="2000" b="1" i="0" u="none" strike="noStrike" cap="none" dirty="0">
                <a:solidFill>
                  <a:schemeClr val="bg1"/>
                </a:solidFill>
                <a:latin typeface="Arial"/>
                <a:ea typeface="Arial"/>
                <a:cs typeface="Arial"/>
                <a:sym typeface="Arial"/>
              </a:rPr>
              <a:t> </a:t>
            </a:r>
            <a:r>
              <a:rPr lang="es-ES" sz="3200" b="1" i="0" u="none" strike="noStrike" cap="none" dirty="0">
                <a:solidFill>
                  <a:schemeClr val="bg1"/>
                </a:solidFill>
                <a:latin typeface="Arial"/>
                <a:ea typeface="Arial"/>
                <a:cs typeface="Arial"/>
                <a:sym typeface="Arial"/>
              </a:rPr>
              <a:t>PERÚ LIBRE</a:t>
            </a:r>
            <a:endParaRPr sz="3200" b="0" i="0" u="none" strike="noStrike" cap="none" dirty="0">
              <a:solidFill>
                <a:schemeClr val="bg1"/>
              </a:solidFill>
              <a:latin typeface="Arial"/>
              <a:ea typeface="Arial"/>
              <a:cs typeface="Arial"/>
              <a:sym typeface="Arial"/>
            </a:endParaRPr>
          </a:p>
        </p:txBody>
      </p:sp>
      <p:sp>
        <p:nvSpPr>
          <p:cNvPr id="10" name="CuadroTexto 9">
            <a:extLst>
              <a:ext uri="{FF2B5EF4-FFF2-40B4-BE49-F238E27FC236}">
                <a16:creationId xmlns:a16="http://schemas.microsoft.com/office/drawing/2014/main" xmlns="" id="{2F293ABA-6894-06C2-26E7-8A174B6CBF33}"/>
              </a:ext>
            </a:extLst>
          </p:cNvPr>
          <p:cNvSpPr txBox="1"/>
          <p:nvPr/>
        </p:nvSpPr>
        <p:spPr>
          <a:xfrm>
            <a:off x="246184" y="1031632"/>
            <a:ext cx="8663353" cy="4657172"/>
          </a:xfrm>
          <a:prstGeom prst="rect">
            <a:avLst/>
          </a:prstGeom>
          <a:noFill/>
        </p:spPr>
        <p:txBody>
          <a:bodyPr wrap="square">
            <a:spAutoFit/>
          </a:bodyPr>
          <a:lstStyle/>
          <a:p>
            <a:pPr marR="89535" algn="just">
              <a:lnSpc>
                <a:spcPct val="115000"/>
              </a:lnSpc>
              <a:spcAft>
                <a:spcPts val="1000"/>
              </a:spcAft>
            </a:pPr>
            <a:r>
              <a:rPr lang="es-PE" sz="3600" b="1" dirty="0">
                <a:effectLst/>
                <a:latin typeface="Arial" panose="020B0604020202020204" pitchFamily="34" charset="0"/>
                <a:ea typeface="Calibri" panose="020F0502020204030204" pitchFamily="34" charset="0"/>
                <a:cs typeface="Times New Roman" panose="02020603050405020304" pitchFamily="18" charset="0"/>
              </a:rPr>
              <a:t>Rio de Janeiro (Brasil).</a:t>
            </a:r>
            <a:r>
              <a:rPr lang="es-PE" sz="3600" dirty="0">
                <a:effectLst/>
                <a:latin typeface="Arial" panose="020B0604020202020204" pitchFamily="34" charset="0"/>
                <a:ea typeface="Calibri" panose="020F0502020204030204" pitchFamily="34" charset="0"/>
                <a:cs typeface="Times New Roman" panose="02020603050405020304" pitchFamily="18" charset="0"/>
              </a:rPr>
              <a:t> </a:t>
            </a:r>
            <a:r>
              <a:rPr lang="es-PE" sz="3200" dirty="0">
                <a:effectLst/>
                <a:latin typeface="Arial" panose="020B0604020202020204" pitchFamily="34" charset="0"/>
                <a:ea typeface="Calibri" panose="020F0502020204030204" pitchFamily="34" charset="0"/>
                <a:cs typeface="Times New Roman" panose="02020603050405020304" pitchFamily="18" charset="0"/>
              </a:rPr>
              <a:t>Se destaca la creación del centro de operaciones integrados que se creo en conjunto con IBM para monitorear el tráfico, la delincuencia y emergencias en tiempo real. Además, el proyecto busca predecir fenómenos naturales como aluviones en los cerros, para poder advertir con tiempo a al a ciudadanía.</a:t>
            </a:r>
            <a:endParaRPr lang="es-PE"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4274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pic>
        <p:nvPicPr>
          <p:cNvPr id="4" name="Imagen 3">
            <a:extLst>
              <a:ext uri="{FF2B5EF4-FFF2-40B4-BE49-F238E27FC236}">
                <a16:creationId xmlns:a16="http://schemas.microsoft.com/office/drawing/2014/main" xmlns="" id="{5A9C78EC-430C-788E-99D4-28D5BF131847}"/>
              </a:ext>
            </a:extLst>
          </p:cNvPr>
          <p:cNvPicPr>
            <a:picLocks noChangeAspect="1"/>
          </p:cNvPicPr>
          <p:nvPr/>
        </p:nvPicPr>
        <p:blipFill>
          <a:blip r:embed="rId3"/>
          <a:stretch>
            <a:fillRect/>
          </a:stretch>
        </p:blipFill>
        <p:spPr>
          <a:xfrm>
            <a:off x="0" y="5987506"/>
            <a:ext cx="9143026" cy="870494"/>
          </a:xfrm>
          <a:prstGeom prst="rect">
            <a:avLst/>
          </a:prstGeom>
        </p:spPr>
      </p:pic>
      <p:sp>
        <p:nvSpPr>
          <p:cNvPr id="15" name="CuadroTexto 14">
            <a:extLst>
              <a:ext uri="{FF2B5EF4-FFF2-40B4-BE49-F238E27FC236}">
                <a16:creationId xmlns:a16="http://schemas.microsoft.com/office/drawing/2014/main" xmlns="" id="{C475421E-2BB7-43B3-E10A-BCF0A863D5DE}"/>
              </a:ext>
            </a:extLst>
          </p:cNvPr>
          <p:cNvSpPr txBox="1"/>
          <p:nvPr/>
        </p:nvSpPr>
        <p:spPr>
          <a:xfrm>
            <a:off x="298451" y="943140"/>
            <a:ext cx="8546123" cy="4785413"/>
          </a:xfrm>
          <a:prstGeom prst="rect">
            <a:avLst/>
          </a:prstGeom>
          <a:noFill/>
        </p:spPr>
        <p:txBody>
          <a:bodyPr wrap="square">
            <a:spAutoFit/>
          </a:bodyPr>
          <a:lstStyle/>
          <a:p>
            <a:pPr marR="89535" algn="just">
              <a:lnSpc>
                <a:spcPct val="115000"/>
              </a:lnSpc>
              <a:spcAft>
                <a:spcPts val="1000"/>
              </a:spcAft>
            </a:pPr>
            <a:r>
              <a:rPr lang="es-PE" sz="3600" b="1" dirty="0">
                <a:effectLst/>
                <a:latin typeface="Arial" panose="020B0604020202020204" pitchFamily="34" charset="0"/>
                <a:ea typeface="Calibri" panose="020F0502020204030204" pitchFamily="34" charset="0"/>
                <a:cs typeface="Times New Roman" panose="02020603050405020304" pitchFamily="18" charset="0"/>
              </a:rPr>
              <a:t>Montevideo (Uruguay).</a:t>
            </a:r>
            <a:r>
              <a:rPr lang="es-PE" sz="3600" dirty="0">
                <a:effectLst/>
                <a:latin typeface="Arial" panose="020B0604020202020204" pitchFamily="34" charset="0"/>
                <a:ea typeface="Calibri" panose="020F0502020204030204" pitchFamily="34" charset="0"/>
                <a:cs typeface="Times New Roman" panose="02020603050405020304" pitchFamily="18" charset="0"/>
              </a:rPr>
              <a:t> </a:t>
            </a:r>
          </a:p>
          <a:p>
            <a:pPr marR="89535" algn="just">
              <a:lnSpc>
                <a:spcPct val="115000"/>
              </a:lnSpc>
              <a:spcAft>
                <a:spcPts val="1000"/>
              </a:spcAft>
            </a:pPr>
            <a:r>
              <a:rPr lang="es-PE" sz="3200" dirty="0">
                <a:effectLst/>
                <a:latin typeface="Arial" panose="020B0604020202020204" pitchFamily="34" charset="0"/>
                <a:ea typeface="Calibri" panose="020F0502020204030204" pitchFamily="34" charset="0"/>
                <a:cs typeface="Times New Roman" panose="02020603050405020304" pitchFamily="18" charset="0"/>
              </a:rPr>
              <a:t>Destaca por su cultura tecnológica y por el impulso que se esta dando a los emprendedores donde incluso las universidades cuentan con programas activos para promover emprendimiento tecnológico. Además, el país es el mayor exportador de software de América Latina.</a:t>
            </a:r>
            <a:endParaRPr lang="es-PE"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Google Shape;107;p1">
            <a:extLst>
              <a:ext uri="{FF2B5EF4-FFF2-40B4-BE49-F238E27FC236}">
                <a16:creationId xmlns:a16="http://schemas.microsoft.com/office/drawing/2014/main" xmlns="" id="{FC1BB1D7-85F0-7B2C-43AC-C875D67715FA}"/>
              </a:ext>
            </a:extLst>
          </p:cNvPr>
          <p:cNvSpPr/>
          <p:nvPr/>
        </p:nvSpPr>
        <p:spPr>
          <a:xfrm>
            <a:off x="0" y="0"/>
            <a:ext cx="9144000" cy="831293"/>
          </a:xfrm>
          <a:prstGeom prst="roundRect">
            <a:avLst>
              <a:gd name="adj" fmla="val 16667"/>
            </a:avLst>
          </a:prstGeom>
          <a:solidFill>
            <a:srgbClr val="FF0000"/>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s-ES" sz="2000" b="1" i="0" u="none" strike="noStrike" cap="none" dirty="0">
                <a:solidFill>
                  <a:schemeClr val="bg1"/>
                </a:solidFill>
                <a:latin typeface="Arial"/>
                <a:ea typeface="Arial"/>
                <a:cs typeface="Arial"/>
                <a:sym typeface="Arial"/>
              </a:rPr>
              <a:t> </a:t>
            </a:r>
            <a:r>
              <a:rPr lang="es-ES" sz="3200" b="1" i="0" u="none" strike="noStrike" cap="none" dirty="0">
                <a:solidFill>
                  <a:schemeClr val="bg1"/>
                </a:solidFill>
                <a:latin typeface="Arial"/>
                <a:ea typeface="Arial"/>
                <a:cs typeface="Arial"/>
                <a:sym typeface="Arial"/>
              </a:rPr>
              <a:t>PERÚ LIBRE</a:t>
            </a:r>
            <a:endParaRPr sz="3200" b="0" i="0" u="none" strike="noStrike" cap="none" dirty="0">
              <a:solidFill>
                <a:schemeClr val="bg1"/>
              </a:solidFill>
              <a:latin typeface="Arial"/>
              <a:ea typeface="Arial"/>
              <a:cs typeface="Arial"/>
              <a:sym typeface="Arial"/>
            </a:endParaRPr>
          </a:p>
        </p:txBody>
      </p:sp>
    </p:spTree>
    <p:extLst>
      <p:ext uri="{BB962C8B-B14F-4D97-AF65-F5344CB8AC3E}">
        <p14:creationId xmlns:p14="http://schemas.microsoft.com/office/powerpoint/2010/main" val="1013288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pic>
        <p:nvPicPr>
          <p:cNvPr id="4" name="Imagen 3">
            <a:extLst>
              <a:ext uri="{FF2B5EF4-FFF2-40B4-BE49-F238E27FC236}">
                <a16:creationId xmlns:a16="http://schemas.microsoft.com/office/drawing/2014/main" xmlns="" id="{BE72E91A-1BB6-0AD4-AF56-1211D46B8CAF}"/>
              </a:ext>
            </a:extLst>
          </p:cNvPr>
          <p:cNvPicPr>
            <a:picLocks noChangeAspect="1"/>
          </p:cNvPicPr>
          <p:nvPr/>
        </p:nvPicPr>
        <p:blipFill>
          <a:blip r:embed="rId3"/>
          <a:stretch>
            <a:fillRect/>
          </a:stretch>
        </p:blipFill>
        <p:spPr>
          <a:xfrm>
            <a:off x="0" y="5987506"/>
            <a:ext cx="9143026" cy="870494"/>
          </a:xfrm>
          <a:prstGeom prst="rect">
            <a:avLst/>
          </a:prstGeom>
        </p:spPr>
      </p:pic>
      <p:sp>
        <p:nvSpPr>
          <p:cNvPr id="13" name="Google Shape;107;p1">
            <a:extLst>
              <a:ext uri="{FF2B5EF4-FFF2-40B4-BE49-F238E27FC236}">
                <a16:creationId xmlns:a16="http://schemas.microsoft.com/office/drawing/2014/main" xmlns="" id="{37C2A3B2-96C4-0C4D-AD50-D3469ED0A73C}"/>
              </a:ext>
            </a:extLst>
          </p:cNvPr>
          <p:cNvSpPr/>
          <p:nvPr/>
        </p:nvSpPr>
        <p:spPr>
          <a:xfrm>
            <a:off x="0" y="0"/>
            <a:ext cx="9144000" cy="831293"/>
          </a:xfrm>
          <a:prstGeom prst="roundRect">
            <a:avLst>
              <a:gd name="adj" fmla="val 16667"/>
            </a:avLst>
          </a:prstGeom>
          <a:solidFill>
            <a:srgbClr val="FF0000"/>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s-ES" sz="2000" b="1" i="0" u="none" strike="noStrike" cap="none" dirty="0">
                <a:solidFill>
                  <a:schemeClr val="bg1"/>
                </a:solidFill>
                <a:latin typeface="Arial"/>
                <a:ea typeface="Arial"/>
                <a:cs typeface="Arial"/>
                <a:sym typeface="Arial"/>
              </a:rPr>
              <a:t> </a:t>
            </a:r>
            <a:r>
              <a:rPr lang="es-ES" sz="3200" b="1" i="0" u="none" strike="noStrike" cap="none" dirty="0">
                <a:solidFill>
                  <a:schemeClr val="bg1"/>
                </a:solidFill>
                <a:latin typeface="Arial"/>
                <a:ea typeface="Arial"/>
                <a:cs typeface="Arial"/>
                <a:sym typeface="Arial"/>
              </a:rPr>
              <a:t>PERÚ LIBRE</a:t>
            </a:r>
            <a:endParaRPr sz="3200" b="0" i="0" u="none" strike="noStrike" cap="none" dirty="0">
              <a:solidFill>
                <a:schemeClr val="bg1"/>
              </a:solidFill>
              <a:latin typeface="Arial"/>
              <a:ea typeface="Arial"/>
              <a:cs typeface="Arial"/>
              <a:sym typeface="Arial"/>
            </a:endParaRPr>
          </a:p>
        </p:txBody>
      </p:sp>
      <p:sp>
        <p:nvSpPr>
          <p:cNvPr id="15" name="CuadroTexto 14">
            <a:extLst>
              <a:ext uri="{FF2B5EF4-FFF2-40B4-BE49-F238E27FC236}">
                <a16:creationId xmlns:a16="http://schemas.microsoft.com/office/drawing/2014/main" xmlns="" id="{E8B6A0D4-D2D0-8189-9FBF-BB41683E350D}"/>
              </a:ext>
            </a:extLst>
          </p:cNvPr>
          <p:cNvSpPr txBox="1"/>
          <p:nvPr/>
        </p:nvSpPr>
        <p:spPr>
          <a:xfrm>
            <a:off x="134815" y="919480"/>
            <a:ext cx="8873395" cy="954107"/>
          </a:xfrm>
          <a:prstGeom prst="rect">
            <a:avLst/>
          </a:prstGeom>
          <a:noFill/>
        </p:spPr>
        <p:txBody>
          <a:bodyPr wrap="square">
            <a:spAutoFit/>
          </a:bodyPr>
          <a:lstStyle/>
          <a:p>
            <a:pPr algn="ctr"/>
            <a:r>
              <a:rPr lang="es-PE" sz="2800" b="1" dirty="0">
                <a:effectLst/>
                <a:latin typeface="Arial" panose="020B0604020202020204" pitchFamily="34" charset="0"/>
                <a:ea typeface="Calibri" panose="020F0502020204030204" pitchFamily="34" charset="0"/>
              </a:rPr>
              <a:t>ESTRATEGIA NACIONAL DE CIUDADES INTELIGENTES</a:t>
            </a:r>
            <a:endParaRPr lang="es-PE" sz="2800" dirty="0"/>
          </a:p>
        </p:txBody>
      </p:sp>
      <p:sp>
        <p:nvSpPr>
          <p:cNvPr id="17" name="CuadroTexto 16">
            <a:extLst>
              <a:ext uri="{FF2B5EF4-FFF2-40B4-BE49-F238E27FC236}">
                <a16:creationId xmlns:a16="http://schemas.microsoft.com/office/drawing/2014/main" xmlns="" id="{27E61064-BD73-335D-98B3-7A93776B1F97}"/>
              </a:ext>
            </a:extLst>
          </p:cNvPr>
          <p:cNvSpPr txBox="1"/>
          <p:nvPr/>
        </p:nvSpPr>
        <p:spPr>
          <a:xfrm>
            <a:off x="609600" y="1873587"/>
            <a:ext cx="7971692" cy="4247317"/>
          </a:xfrm>
          <a:prstGeom prst="rect">
            <a:avLst/>
          </a:prstGeom>
          <a:noFill/>
        </p:spPr>
        <p:txBody>
          <a:bodyPr wrap="square">
            <a:spAutoFit/>
          </a:bodyPr>
          <a:lstStyle/>
          <a:p>
            <a:pPr algn="just"/>
            <a:r>
              <a:rPr lang="es-PE" sz="3000" dirty="0">
                <a:effectLst/>
                <a:latin typeface="Arial" panose="020B0604020202020204" pitchFamily="34" charset="0"/>
                <a:ea typeface="Calibri" panose="020F0502020204030204" pitchFamily="34" charset="0"/>
              </a:rPr>
              <a:t>La secretaria de Gobierno y Transformación Digital, </a:t>
            </a:r>
            <a:r>
              <a:rPr lang="es-PE" sz="3000" dirty="0" err="1">
                <a:solidFill>
                  <a:srgbClr val="FF0000"/>
                </a:solidFill>
                <a:effectLst/>
                <a:latin typeface="Arial" panose="020B0604020202020204" pitchFamily="34" charset="0"/>
                <a:ea typeface="Calibri" panose="020F0502020204030204" pitchFamily="34" charset="0"/>
              </a:rPr>
              <a:t>Marushka</a:t>
            </a:r>
            <a:r>
              <a:rPr lang="es-PE" sz="3000" dirty="0">
                <a:solidFill>
                  <a:srgbClr val="FF0000"/>
                </a:solidFill>
                <a:effectLst/>
                <a:latin typeface="Arial" panose="020B0604020202020204" pitchFamily="34" charset="0"/>
                <a:ea typeface="Calibri" panose="020F0502020204030204" pitchFamily="34" charset="0"/>
              </a:rPr>
              <a:t> </a:t>
            </a:r>
            <a:r>
              <a:rPr lang="es-PE" sz="3000" dirty="0" err="1">
                <a:solidFill>
                  <a:srgbClr val="FF0000"/>
                </a:solidFill>
                <a:effectLst/>
                <a:latin typeface="Arial" panose="020B0604020202020204" pitchFamily="34" charset="0"/>
                <a:ea typeface="Calibri" panose="020F0502020204030204" pitchFamily="34" charset="0"/>
              </a:rPr>
              <a:t>Chocobar</a:t>
            </a:r>
            <a:r>
              <a:rPr lang="es-PE" sz="3000" dirty="0">
                <a:effectLst/>
                <a:latin typeface="Arial" panose="020B0604020202020204" pitchFamily="34" charset="0"/>
                <a:ea typeface="Calibri" panose="020F0502020204030204" pitchFamily="34" charset="0"/>
              </a:rPr>
              <a:t>, explicó a la agencia Andina que estas iniciativas de inversión tecnológica en Lima y otras regiones representan un paso importante y generan contribuciones en sectores como seguridad ciudadana o transporte a nivel local, pero requieren de un marco regulatorio que facilite su integración a nivel nacional.</a:t>
            </a:r>
            <a:endParaRPr lang="es-PE" sz="3000" dirty="0"/>
          </a:p>
        </p:txBody>
      </p:sp>
    </p:spTree>
    <p:extLst>
      <p:ext uri="{BB962C8B-B14F-4D97-AF65-F5344CB8AC3E}">
        <p14:creationId xmlns:p14="http://schemas.microsoft.com/office/powerpoint/2010/main" val="1078820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pic>
        <p:nvPicPr>
          <p:cNvPr id="4" name="Imagen 3">
            <a:extLst>
              <a:ext uri="{FF2B5EF4-FFF2-40B4-BE49-F238E27FC236}">
                <a16:creationId xmlns:a16="http://schemas.microsoft.com/office/drawing/2014/main" xmlns="" id="{BE72E91A-1BB6-0AD4-AF56-1211D46B8CAF}"/>
              </a:ext>
            </a:extLst>
          </p:cNvPr>
          <p:cNvPicPr>
            <a:picLocks noChangeAspect="1"/>
          </p:cNvPicPr>
          <p:nvPr/>
        </p:nvPicPr>
        <p:blipFill>
          <a:blip r:embed="rId3"/>
          <a:stretch>
            <a:fillRect/>
          </a:stretch>
        </p:blipFill>
        <p:spPr>
          <a:xfrm>
            <a:off x="974" y="5987506"/>
            <a:ext cx="9143026" cy="870494"/>
          </a:xfrm>
          <a:prstGeom prst="rect">
            <a:avLst/>
          </a:prstGeom>
        </p:spPr>
      </p:pic>
      <p:sp>
        <p:nvSpPr>
          <p:cNvPr id="7" name="Google Shape;107;p1">
            <a:extLst>
              <a:ext uri="{FF2B5EF4-FFF2-40B4-BE49-F238E27FC236}">
                <a16:creationId xmlns:a16="http://schemas.microsoft.com/office/drawing/2014/main" xmlns="" id="{7576D79D-4018-9171-2F9B-FB952008571B}"/>
              </a:ext>
            </a:extLst>
          </p:cNvPr>
          <p:cNvSpPr/>
          <p:nvPr/>
        </p:nvSpPr>
        <p:spPr>
          <a:xfrm>
            <a:off x="0" y="0"/>
            <a:ext cx="9144000" cy="831293"/>
          </a:xfrm>
          <a:prstGeom prst="roundRect">
            <a:avLst>
              <a:gd name="adj" fmla="val 16667"/>
            </a:avLst>
          </a:prstGeom>
          <a:solidFill>
            <a:srgbClr val="FF0000"/>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s-ES" sz="2000" b="1" i="0" u="none" strike="noStrike" cap="none" dirty="0">
                <a:solidFill>
                  <a:schemeClr val="bg1"/>
                </a:solidFill>
                <a:latin typeface="Arial"/>
                <a:ea typeface="Arial"/>
                <a:cs typeface="Arial"/>
                <a:sym typeface="Arial"/>
              </a:rPr>
              <a:t> </a:t>
            </a:r>
            <a:r>
              <a:rPr lang="es-ES" sz="3200" b="1" i="0" u="none" strike="noStrike" cap="none" dirty="0">
                <a:solidFill>
                  <a:schemeClr val="bg1"/>
                </a:solidFill>
                <a:latin typeface="Arial"/>
                <a:ea typeface="Arial"/>
                <a:cs typeface="Arial"/>
                <a:sym typeface="Arial"/>
              </a:rPr>
              <a:t>PERÚ LIBRE</a:t>
            </a:r>
            <a:endParaRPr sz="3200" b="0" i="0" u="none" strike="noStrike" cap="none" dirty="0">
              <a:solidFill>
                <a:schemeClr val="bg1"/>
              </a:solidFill>
              <a:latin typeface="Arial"/>
              <a:ea typeface="Arial"/>
              <a:cs typeface="Arial"/>
              <a:sym typeface="Arial"/>
            </a:endParaRPr>
          </a:p>
        </p:txBody>
      </p:sp>
      <p:sp>
        <p:nvSpPr>
          <p:cNvPr id="11" name="CuadroTexto 10">
            <a:extLst>
              <a:ext uri="{FF2B5EF4-FFF2-40B4-BE49-F238E27FC236}">
                <a16:creationId xmlns:a16="http://schemas.microsoft.com/office/drawing/2014/main" xmlns="" id="{C0D47635-5082-8E2F-EF7B-1882FDBD05D3}"/>
              </a:ext>
            </a:extLst>
          </p:cNvPr>
          <p:cNvSpPr txBox="1"/>
          <p:nvPr/>
        </p:nvSpPr>
        <p:spPr>
          <a:xfrm>
            <a:off x="1371600" y="993806"/>
            <a:ext cx="6224954" cy="622222"/>
          </a:xfrm>
          <a:prstGeom prst="rect">
            <a:avLst/>
          </a:prstGeom>
          <a:noFill/>
        </p:spPr>
        <p:txBody>
          <a:bodyPr wrap="square">
            <a:spAutoFit/>
          </a:bodyPr>
          <a:lstStyle/>
          <a:p>
            <a:pPr algn="ctr">
              <a:lnSpc>
                <a:spcPct val="115000"/>
              </a:lnSpc>
              <a:spcAft>
                <a:spcPts val="1000"/>
              </a:spcAft>
            </a:pPr>
            <a:r>
              <a:rPr lang="es-PE" sz="3200" b="1" dirty="0">
                <a:effectLst/>
                <a:latin typeface="Arial" panose="020B0604020202020204" pitchFamily="34" charset="0"/>
                <a:ea typeface="Calibri" panose="020F0502020204030204" pitchFamily="34" charset="0"/>
                <a:cs typeface="Times New Roman" panose="02020603050405020304" pitchFamily="18" charset="0"/>
              </a:rPr>
              <a:t>TERRITORIOS DIGITALES</a:t>
            </a:r>
            <a:endParaRPr lang="es-PE"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CuadroTexto 12">
            <a:extLst>
              <a:ext uri="{FF2B5EF4-FFF2-40B4-BE49-F238E27FC236}">
                <a16:creationId xmlns:a16="http://schemas.microsoft.com/office/drawing/2014/main" xmlns="" id="{AFDE4DD8-17D1-10D2-AEC8-F4282B99D9E5}"/>
              </a:ext>
            </a:extLst>
          </p:cNvPr>
          <p:cNvSpPr txBox="1"/>
          <p:nvPr/>
        </p:nvSpPr>
        <p:spPr>
          <a:xfrm>
            <a:off x="433754" y="1549792"/>
            <a:ext cx="8276492" cy="4020075"/>
          </a:xfrm>
          <a:prstGeom prst="rect">
            <a:avLst/>
          </a:prstGeom>
          <a:noFill/>
        </p:spPr>
        <p:txBody>
          <a:bodyPr wrap="square">
            <a:spAutoFit/>
          </a:bodyPr>
          <a:lstStyle/>
          <a:p>
            <a:pPr algn="just">
              <a:lnSpc>
                <a:spcPct val="115000"/>
              </a:lnSpc>
              <a:spcAft>
                <a:spcPts val="1000"/>
              </a:spcAft>
            </a:pPr>
            <a:r>
              <a:rPr lang="es-PE" sz="3200" dirty="0">
                <a:effectLst/>
                <a:latin typeface="Arial" panose="020B0604020202020204" pitchFamily="34" charset="0"/>
                <a:ea typeface="Calibri" panose="020F0502020204030204" pitchFamily="34" charset="0"/>
                <a:cs typeface="Times New Roman" panose="02020603050405020304" pitchFamily="18" charset="0"/>
              </a:rPr>
              <a:t>A la fecha, algunas regiones trabajan en base a los datos de la plataforma </a:t>
            </a:r>
            <a:r>
              <a:rPr lang="es-PE" sz="3200" dirty="0" err="1">
                <a:effectLst/>
                <a:latin typeface="Arial" panose="020B0604020202020204" pitchFamily="34" charset="0"/>
                <a:ea typeface="Calibri" panose="020F0502020204030204" pitchFamily="34" charset="0"/>
                <a:cs typeface="Times New Roman" panose="02020603050405020304" pitchFamily="18" charset="0"/>
              </a:rPr>
              <a:t>GeoPerú</a:t>
            </a:r>
            <a:r>
              <a:rPr lang="es-PE" sz="3200" dirty="0">
                <a:effectLst/>
                <a:latin typeface="Arial" panose="020B0604020202020204" pitchFamily="34" charset="0"/>
                <a:ea typeface="Calibri" panose="020F0502020204030204" pitchFamily="34" charset="0"/>
                <a:cs typeface="Times New Roman" panose="02020603050405020304" pitchFamily="18" charset="0"/>
              </a:rPr>
              <a:t>; Pero </a:t>
            </a:r>
            <a:r>
              <a:rPr lang="es-PE" sz="3200" b="1" i="1" dirty="0">
                <a:effectLst/>
                <a:latin typeface="Arial" panose="020B0604020202020204" pitchFamily="34" charset="0"/>
                <a:ea typeface="Calibri" panose="020F0502020204030204" pitchFamily="34" charset="0"/>
                <a:cs typeface="Times New Roman" panose="02020603050405020304" pitchFamily="18" charset="0"/>
              </a:rPr>
              <a:t>como ciudades inteligentes</a:t>
            </a:r>
            <a:r>
              <a:rPr lang="es-PE" sz="3200" dirty="0">
                <a:effectLst/>
                <a:latin typeface="Arial" panose="020B0604020202020204" pitchFamily="34" charset="0"/>
                <a:ea typeface="Calibri" panose="020F0502020204030204" pitchFamily="34" charset="0"/>
                <a:cs typeface="Times New Roman" panose="02020603050405020304" pitchFamily="18" charset="0"/>
              </a:rPr>
              <a:t> también contarán con información proveniente de la ciudadanía a través de los sensores y otros dispositivos conectados que conforman el ecosistema del Internet de las Cosas.</a:t>
            </a:r>
            <a:endParaRPr lang="es-PE"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94111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6FB02B19-960F-A686-7B51-4BC9EB6D2584}"/>
              </a:ext>
            </a:extLst>
          </p:cNvPr>
          <p:cNvPicPr>
            <a:picLocks noChangeAspect="1"/>
          </p:cNvPicPr>
          <p:nvPr/>
        </p:nvPicPr>
        <p:blipFill>
          <a:blip r:embed="rId2"/>
          <a:stretch>
            <a:fillRect/>
          </a:stretch>
        </p:blipFill>
        <p:spPr>
          <a:xfrm>
            <a:off x="0" y="5987506"/>
            <a:ext cx="9143026" cy="870494"/>
          </a:xfrm>
          <a:prstGeom prst="rect">
            <a:avLst/>
          </a:prstGeom>
        </p:spPr>
      </p:pic>
      <p:sp>
        <p:nvSpPr>
          <p:cNvPr id="8" name="CuadroTexto 7">
            <a:extLst>
              <a:ext uri="{FF2B5EF4-FFF2-40B4-BE49-F238E27FC236}">
                <a16:creationId xmlns:a16="http://schemas.microsoft.com/office/drawing/2014/main" xmlns="" id="{5AEBCE86-8097-BFAC-8C67-5F14D457E581}"/>
              </a:ext>
            </a:extLst>
          </p:cNvPr>
          <p:cNvSpPr txBox="1"/>
          <p:nvPr/>
        </p:nvSpPr>
        <p:spPr>
          <a:xfrm>
            <a:off x="245698" y="707634"/>
            <a:ext cx="8651630" cy="5491055"/>
          </a:xfrm>
          <a:prstGeom prst="rect">
            <a:avLst/>
          </a:prstGeom>
          <a:noFill/>
        </p:spPr>
        <p:txBody>
          <a:bodyPr wrap="square">
            <a:spAutoFit/>
          </a:bodyPr>
          <a:lstStyle/>
          <a:p>
            <a:pPr marR="89535" lvl="0">
              <a:lnSpc>
                <a:spcPct val="115000"/>
              </a:lnSpc>
              <a:spcAft>
                <a:spcPts val="1000"/>
              </a:spcAft>
            </a:pPr>
            <a:r>
              <a:rPr lang="es-PE" sz="3200" b="1" dirty="0">
                <a:effectLst/>
                <a:latin typeface="Arial" panose="020B0604020202020204" pitchFamily="34" charset="0"/>
                <a:ea typeface="Calibri" panose="020F0502020204030204" pitchFamily="34" charset="0"/>
                <a:cs typeface="Times New Roman" panose="02020603050405020304" pitchFamily="18" charset="0"/>
              </a:rPr>
              <a:t>ANALISIS COSTO BENEFICIO</a:t>
            </a:r>
            <a:endParaRPr lang="es-PE" sz="3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PE" sz="3200" dirty="0">
                <a:effectLst/>
                <a:latin typeface="Arial" panose="020B0604020202020204" pitchFamily="34" charset="0"/>
                <a:ea typeface="Calibri" panose="020F0502020204030204" pitchFamily="34" charset="0"/>
                <a:cs typeface="Arial" panose="020B0604020202020204" pitchFamily="34" charset="0"/>
              </a:rPr>
              <a:t>Busca mejorar la calidad de vida de los ciudadanos, reducir la huella de carbono, mejora la seguridad, mejora la eficiencia de los servicios públicos y fomenta la participación ciudadana. Una ciudad digital, garantiza un estado político, económico, social y jurídico accesible para los ciudadanos, impulsa la reforma y modernización del Estado a nivel local, impulsa la digitalización de la localidad.</a:t>
            </a:r>
          </a:p>
        </p:txBody>
      </p:sp>
      <p:sp>
        <p:nvSpPr>
          <p:cNvPr id="9" name="Google Shape;107;p1">
            <a:extLst>
              <a:ext uri="{FF2B5EF4-FFF2-40B4-BE49-F238E27FC236}">
                <a16:creationId xmlns:a16="http://schemas.microsoft.com/office/drawing/2014/main" xmlns="" id="{624BEDC8-D57F-131B-4EAE-9AC80EB6FBB2}"/>
              </a:ext>
            </a:extLst>
          </p:cNvPr>
          <p:cNvSpPr/>
          <p:nvPr/>
        </p:nvSpPr>
        <p:spPr>
          <a:xfrm>
            <a:off x="0" y="0"/>
            <a:ext cx="9144000" cy="831293"/>
          </a:xfrm>
          <a:prstGeom prst="roundRect">
            <a:avLst>
              <a:gd name="adj" fmla="val 16667"/>
            </a:avLst>
          </a:prstGeom>
          <a:solidFill>
            <a:srgbClr val="FF0000"/>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s-ES" sz="2000" b="1" i="0" u="none" strike="noStrike" cap="none" dirty="0">
                <a:solidFill>
                  <a:schemeClr val="bg1"/>
                </a:solidFill>
                <a:latin typeface="Arial"/>
                <a:ea typeface="Arial"/>
                <a:cs typeface="Arial"/>
                <a:sym typeface="Arial"/>
              </a:rPr>
              <a:t> </a:t>
            </a:r>
            <a:r>
              <a:rPr lang="es-ES" sz="3200" b="1" i="0" u="none" strike="noStrike" cap="none" dirty="0">
                <a:solidFill>
                  <a:schemeClr val="bg1"/>
                </a:solidFill>
                <a:latin typeface="Arial"/>
                <a:ea typeface="Arial"/>
                <a:cs typeface="Arial"/>
                <a:sym typeface="Arial"/>
              </a:rPr>
              <a:t>PERÚ LIBRE</a:t>
            </a:r>
            <a:endParaRPr sz="3200" b="0" i="0" u="none" strike="noStrike" cap="none" dirty="0">
              <a:solidFill>
                <a:schemeClr val="bg1"/>
              </a:solidFill>
              <a:latin typeface="Arial"/>
              <a:ea typeface="Arial"/>
              <a:cs typeface="Arial"/>
              <a:sym typeface="Arial"/>
            </a:endParaRPr>
          </a:p>
        </p:txBody>
      </p:sp>
    </p:spTree>
    <p:extLst>
      <p:ext uri="{BB962C8B-B14F-4D97-AF65-F5344CB8AC3E}">
        <p14:creationId xmlns:p14="http://schemas.microsoft.com/office/powerpoint/2010/main" val="37641027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6FB02B19-960F-A686-7B51-4BC9EB6D2584}"/>
              </a:ext>
            </a:extLst>
          </p:cNvPr>
          <p:cNvPicPr>
            <a:picLocks noChangeAspect="1"/>
          </p:cNvPicPr>
          <p:nvPr/>
        </p:nvPicPr>
        <p:blipFill>
          <a:blip r:embed="rId2"/>
          <a:stretch>
            <a:fillRect/>
          </a:stretch>
        </p:blipFill>
        <p:spPr>
          <a:xfrm>
            <a:off x="0" y="5987506"/>
            <a:ext cx="9143026" cy="870494"/>
          </a:xfrm>
          <a:prstGeom prst="rect">
            <a:avLst/>
          </a:prstGeom>
        </p:spPr>
      </p:pic>
      <p:sp>
        <p:nvSpPr>
          <p:cNvPr id="8" name="CuadroTexto 7">
            <a:extLst>
              <a:ext uri="{FF2B5EF4-FFF2-40B4-BE49-F238E27FC236}">
                <a16:creationId xmlns:a16="http://schemas.microsoft.com/office/drawing/2014/main" xmlns="" id="{968E4249-6720-0FAD-14B6-7F36CDA25680}"/>
              </a:ext>
            </a:extLst>
          </p:cNvPr>
          <p:cNvSpPr txBox="1"/>
          <p:nvPr/>
        </p:nvSpPr>
        <p:spPr>
          <a:xfrm>
            <a:off x="550497" y="0"/>
            <a:ext cx="8124579" cy="3440429"/>
          </a:xfrm>
          <a:prstGeom prst="rect">
            <a:avLst/>
          </a:prstGeom>
          <a:noFill/>
        </p:spPr>
        <p:txBody>
          <a:bodyPr wrap="square">
            <a:spAutoFit/>
          </a:bodyPr>
          <a:lstStyle/>
          <a:p>
            <a:pPr marR="89535" lvl="0" algn="ctr">
              <a:lnSpc>
                <a:spcPct val="115000"/>
              </a:lnSpc>
              <a:spcAft>
                <a:spcPts val="1000"/>
              </a:spcAft>
            </a:pPr>
            <a:r>
              <a:rPr lang="es-PE" sz="2800" b="1" dirty="0">
                <a:effectLst/>
                <a:latin typeface="Arial" panose="020B0604020202020204" pitchFamily="34" charset="0"/>
                <a:ea typeface="Calibri" panose="020F0502020204030204" pitchFamily="34" charset="0"/>
                <a:cs typeface="Times New Roman" panose="02020603050405020304" pitchFamily="18" charset="0"/>
              </a:rPr>
              <a:t>IMPACTO DE LA NORMA EN LA LEGISLACION </a:t>
            </a:r>
            <a:r>
              <a:rPr lang="es-PE" sz="2800" b="1" dirty="0">
                <a:latin typeface="Arial" panose="020B0604020202020204" pitchFamily="34" charset="0"/>
                <a:ea typeface="Calibri" panose="020F0502020204030204" pitchFamily="34" charset="0"/>
                <a:cs typeface="Times New Roman" panose="02020603050405020304" pitchFamily="18" charset="0"/>
              </a:rPr>
              <a:t>NACIONAL</a:t>
            </a:r>
            <a:endParaRPr lang="es-PE" sz="2800" dirty="0">
              <a:effectLst/>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1000"/>
              </a:spcAft>
            </a:pPr>
            <a:r>
              <a:rPr lang="es-PE" sz="3200" dirty="0">
                <a:solidFill>
                  <a:srgbClr val="222222"/>
                </a:solidFill>
                <a:effectLst/>
                <a:latin typeface="Arial" panose="020B0604020202020204" pitchFamily="34" charset="0"/>
                <a:ea typeface="Calibri" panose="020F0502020204030204" pitchFamily="34" charset="0"/>
              </a:rPr>
              <a:t>La presente proposición de ley modifica la Ley Orgánica de los Gobiernos Regionales y Ley Orgánica de los Gobiernos Locales, y</a:t>
            </a:r>
            <a:r>
              <a:rPr lang="es-PE" sz="1800" dirty="0">
                <a:effectLst/>
                <a:latin typeface="Arial" panose="020B0604020202020204" pitchFamily="34" charset="0"/>
                <a:ea typeface="Calibri" panose="020F0502020204030204" pitchFamily="34" charset="0"/>
              </a:rPr>
              <a:t> </a:t>
            </a:r>
            <a:r>
              <a:rPr lang="es-PE" sz="3200" dirty="0">
                <a:effectLst/>
                <a:latin typeface="Arial" panose="020B0604020202020204" pitchFamily="34" charset="0"/>
                <a:ea typeface="Calibri" panose="020F0502020204030204" pitchFamily="34" charset="0"/>
              </a:rPr>
              <a:t>no contraviene a la Constitución.</a:t>
            </a:r>
            <a:endParaRPr lang="es-PE"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3620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5" name="Google Shape;120;p2">
            <a:extLst>
              <a:ext uri="{FF2B5EF4-FFF2-40B4-BE49-F238E27FC236}">
                <a16:creationId xmlns:a16="http://schemas.microsoft.com/office/drawing/2014/main" xmlns="" id="{9AE4EF0A-FB02-C6A5-BB22-322A4A58761F}"/>
              </a:ext>
            </a:extLst>
          </p:cNvPr>
          <p:cNvSpPr>
            <a:spLocks noGrp="1"/>
          </p:cNvSpPr>
          <p:nvPr>
            <p:ph idx="1"/>
          </p:nvPr>
        </p:nvSpPr>
        <p:spPr>
          <a:xfrm>
            <a:off x="304800" y="2051892"/>
            <a:ext cx="8673343" cy="3795752"/>
          </a:xfrm>
          <a:prstGeom prst="roundRect">
            <a:avLst>
              <a:gd name="adj" fmla="val 16667"/>
            </a:avLst>
          </a:prstGeom>
          <a:noFill/>
          <a:ln w="15875" cap="flat" cmpd="sng">
            <a:noFill/>
            <a:prstDash val="solid"/>
            <a:round/>
            <a:headEnd type="none" w="sm" len="sm"/>
            <a:tailEnd type="none" w="sm" len="sm"/>
          </a:ln>
        </p:spPr>
        <p:txBody>
          <a:bodyPr spcFirstLastPara="1" wrap="square" lIns="91425" tIns="45700" rIns="91425" bIns="45700" anchor="ctr" anchorCtr="0">
            <a:noAutofit/>
          </a:bodyPr>
          <a:lstStyle/>
          <a:p>
            <a:pPr algn="just"/>
            <a:r>
              <a:rPr lang="es-PE" sz="3600" b="1" dirty="0">
                <a:effectLst/>
                <a:latin typeface="Arial" panose="020B0604020202020204" pitchFamily="34" charset="0"/>
                <a:ea typeface="Calibri" panose="020F0502020204030204" pitchFamily="34" charset="0"/>
                <a:cs typeface="Times New Roman" panose="02020603050405020304" pitchFamily="18" charset="0"/>
              </a:rPr>
              <a:t>Artículo 1. Objeto de la Ley</a:t>
            </a:r>
            <a:endParaRPr lang="es-PE" sz="36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PE" sz="3600" dirty="0">
                <a:effectLst/>
                <a:latin typeface="Arial" panose="020B0604020202020204" pitchFamily="34" charset="0"/>
                <a:ea typeface="Calibri" panose="020F0502020204030204" pitchFamily="34" charset="0"/>
                <a:cs typeface="Times New Roman" panose="02020603050405020304" pitchFamily="18" charset="0"/>
              </a:rPr>
              <a:t>La presente Ley tiene por objeto promover el desarrollo de ciudades digitales y educadoras en el Perú a cargo de los gobiernos regionales y locales.</a:t>
            </a:r>
            <a:endParaRPr lang="es-PE"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ángulo: esquinas redondeadas 5">
            <a:extLst>
              <a:ext uri="{FF2B5EF4-FFF2-40B4-BE49-F238E27FC236}">
                <a16:creationId xmlns:a16="http://schemas.microsoft.com/office/drawing/2014/main" xmlns="" id="{322F4201-9448-9079-D7F7-5AB69582868A}"/>
              </a:ext>
            </a:extLst>
          </p:cNvPr>
          <p:cNvSpPr/>
          <p:nvPr/>
        </p:nvSpPr>
        <p:spPr>
          <a:xfrm>
            <a:off x="1945191" y="1175647"/>
            <a:ext cx="4901086" cy="48440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PE" sz="4000" b="1" dirty="0">
                <a:solidFill>
                  <a:srgbClr val="FF0000"/>
                </a:solidFill>
                <a:latin typeface="Arial" panose="020B0604020202020204" pitchFamily="34" charset="0"/>
                <a:cs typeface="Arial" panose="020B0604020202020204" pitchFamily="34" charset="0"/>
              </a:rPr>
              <a:t>FÓRMULA LEGAL</a:t>
            </a:r>
          </a:p>
        </p:txBody>
      </p:sp>
      <p:pic>
        <p:nvPicPr>
          <p:cNvPr id="7" name="Imagen 6">
            <a:extLst>
              <a:ext uri="{FF2B5EF4-FFF2-40B4-BE49-F238E27FC236}">
                <a16:creationId xmlns:a16="http://schemas.microsoft.com/office/drawing/2014/main" xmlns="" id="{A4421CEB-4587-91E4-4322-6D1FC8317FDE}"/>
              </a:ext>
            </a:extLst>
          </p:cNvPr>
          <p:cNvPicPr>
            <a:picLocks noChangeAspect="1"/>
          </p:cNvPicPr>
          <p:nvPr/>
        </p:nvPicPr>
        <p:blipFill>
          <a:blip r:embed="rId3"/>
          <a:stretch>
            <a:fillRect/>
          </a:stretch>
        </p:blipFill>
        <p:spPr>
          <a:xfrm>
            <a:off x="0" y="5987506"/>
            <a:ext cx="9143026" cy="870494"/>
          </a:xfrm>
          <a:prstGeom prst="rect">
            <a:avLst/>
          </a:prstGeom>
        </p:spPr>
      </p:pic>
      <p:sp>
        <p:nvSpPr>
          <p:cNvPr id="2" name="Google Shape;107;p1">
            <a:extLst>
              <a:ext uri="{FF2B5EF4-FFF2-40B4-BE49-F238E27FC236}">
                <a16:creationId xmlns:a16="http://schemas.microsoft.com/office/drawing/2014/main" xmlns="" id="{30226690-E936-FB29-6E65-1C003A9B803C}"/>
              </a:ext>
            </a:extLst>
          </p:cNvPr>
          <p:cNvSpPr/>
          <p:nvPr/>
        </p:nvSpPr>
        <p:spPr>
          <a:xfrm>
            <a:off x="-974" y="0"/>
            <a:ext cx="9144000" cy="831293"/>
          </a:xfrm>
          <a:prstGeom prst="roundRect">
            <a:avLst>
              <a:gd name="adj" fmla="val 16667"/>
            </a:avLst>
          </a:prstGeom>
          <a:solidFill>
            <a:srgbClr val="FF0000"/>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s-ES" sz="2000" b="1" i="0" u="none" strike="noStrike" cap="none" dirty="0">
                <a:solidFill>
                  <a:schemeClr val="bg1"/>
                </a:solidFill>
                <a:latin typeface="Arial"/>
                <a:ea typeface="Arial"/>
                <a:cs typeface="Arial"/>
                <a:sym typeface="Arial"/>
              </a:rPr>
              <a:t> </a:t>
            </a:r>
            <a:r>
              <a:rPr lang="es-ES" sz="3200" b="1" i="0" u="none" strike="noStrike" cap="none" dirty="0">
                <a:solidFill>
                  <a:schemeClr val="bg1"/>
                </a:solidFill>
                <a:latin typeface="Arial"/>
                <a:ea typeface="Arial"/>
                <a:cs typeface="Arial"/>
                <a:sym typeface="Arial"/>
              </a:rPr>
              <a:t>PERÚ LIBRE</a:t>
            </a:r>
            <a:endParaRPr sz="3200" b="0" i="0" u="none" strike="noStrike" cap="none" dirty="0">
              <a:solidFill>
                <a:schemeClr val="bg1"/>
              </a:solidFill>
              <a:latin typeface="Arial"/>
              <a:ea typeface="Arial"/>
              <a:cs typeface="Arial"/>
              <a:sym typeface="Arial"/>
            </a:endParaRPr>
          </a:p>
        </p:txBody>
      </p:sp>
    </p:spTree>
    <p:extLst>
      <p:ext uri="{BB962C8B-B14F-4D97-AF65-F5344CB8AC3E}">
        <p14:creationId xmlns:p14="http://schemas.microsoft.com/office/powerpoint/2010/main" val="37175679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6FB02B19-960F-A686-7B51-4BC9EB6D2584}"/>
              </a:ext>
            </a:extLst>
          </p:cNvPr>
          <p:cNvPicPr>
            <a:picLocks noChangeAspect="1"/>
          </p:cNvPicPr>
          <p:nvPr/>
        </p:nvPicPr>
        <p:blipFill>
          <a:blip r:embed="rId2"/>
          <a:stretch>
            <a:fillRect/>
          </a:stretch>
        </p:blipFill>
        <p:spPr>
          <a:xfrm>
            <a:off x="0" y="5987506"/>
            <a:ext cx="9143026" cy="870494"/>
          </a:xfrm>
          <a:prstGeom prst="rect">
            <a:avLst/>
          </a:prstGeom>
        </p:spPr>
      </p:pic>
      <p:sp>
        <p:nvSpPr>
          <p:cNvPr id="8" name="CuadroTexto 7">
            <a:extLst>
              <a:ext uri="{FF2B5EF4-FFF2-40B4-BE49-F238E27FC236}">
                <a16:creationId xmlns:a16="http://schemas.microsoft.com/office/drawing/2014/main" xmlns="" id="{074235E7-E9C9-2575-8D4E-3B2C22D8D5D4}"/>
              </a:ext>
            </a:extLst>
          </p:cNvPr>
          <p:cNvSpPr txBox="1"/>
          <p:nvPr/>
        </p:nvSpPr>
        <p:spPr>
          <a:xfrm>
            <a:off x="322385" y="147537"/>
            <a:ext cx="8499230" cy="5710218"/>
          </a:xfrm>
          <a:prstGeom prst="rect">
            <a:avLst/>
          </a:prstGeom>
          <a:noFill/>
        </p:spPr>
        <p:txBody>
          <a:bodyPr wrap="square">
            <a:spAutoFit/>
          </a:bodyPr>
          <a:lstStyle/>
          <a:p>
            <a:pPr marR="89535" lvl="0">
              <a:lnSpc>
                <a:spcPct val="115000"/>
              </a:lnSpc>
              <a:spcAft>
                <a:spcPts val="1000"/>
              </a:spcAft>
            </a:pPr>
            <a:r>
              <a:rPr lang="es-PE" sz="3200" b="1" dirty="0">
                <a:effectLst/>
                <a:latin typeface="Arial" panose="020B0604020202020204" pitchFamily="34" charset="0"/>
                <a:ea typeface="Calibri" panose="020F0502020204030204" pitchFamily="34" charset="0"/>
                <a:cs typeface="Times New Roman" panose="02020603050405020304" pitchFamily="18" charset="0"/>
              </a:rPr>
              <a:t>RELACION CON EL ACUERDO NACIONAL</a:t>
            </a:r>
            <a:endParaRPr lang="es-PE" sz="3200" dirty="0">
              <a:effectLst/>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1000"/>
              </a:spcAft>
            </a:pPr>
            <a:r>
              <a:rPr lang="es-PE" sz="2800" dirty="0">
                <a:effectLst/>
                <a:latin typeface="Arial" panose="020B0604020202020204" pitchFamily="34" charset="0"/>
                <a:ea typeface="Calibri" panose="020F0502020204030204" pitchFamily="34" charset="0"/>
                <a:cs typeface="Times New Roman" panose="02020603050405020304" pitchFamily="18" charset="0"/>
              </a:rPr>
              <a:t>La presente iniciativa legislativa tiene relación con la Política </a:t>
            </a:r>
            <a:r>
              <a:rPr lang="es-PE" sz="2800" dirty="0" err="1">
                <a:effectLst/>
                <a:latin typeface="Arial" panose="020B0604020202020204" pitchFamily="34" charset="0"/>
                <a:ea typeface="Calibri" panose="020F0502020204030204" pitchFamily="34" charset="0"/>
                <a:cs typeface="Times New Roman" panose="02020603050405020304" pitchFamily="18" charset="0"/>
              </a:rPr>
              <a:t>N°</a:t>
            </a:r>
            <a:r>
              <a:rPr lang="es-PE" sz="2800" dirty="0">
                <a:effectLst/>
                <a:latin typeface="Arial" panose="020B0604020202020204" pitchFamily="34" charset="0"/>
                <a:ea typeface="Calibri" panose="020F0502020204030204" pitchFamily="34" charset="0"/>
                <a:cs typeface="Times New Roman" panose="02020603050405020304" pitchFamily="18" charset="0"/>
              </a:rPr>
              <a:t> 35 sociedad de la información y sociedad del conocimiento. Nos comprometemos a impulsar una sociedad de la información hacia una sociedad del conocimiento orientada al desarrollo humano integral y sostenible, en base al ejercicio pleno de las libertades y derechos de las personas, capaz de identificar, producir, transformar, utilizar y difundir la información en todas las dimensiones humanas incluyendo la dimensión ambiental.</a:t>
            </a:r>
            <a:endParaRPr lang="es-PE"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2949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
          <p:cNvSpPr/>
          <p:nvPr/>
        </p:nvSpPr>
        <p:spPr>
          <a:xfrm>
            <a:off x="-974" y="0"/>
            <a:ext cx="9144000" cy="831293"/>
          </a:xfrm>
          <a:prstGeom prst="roundRect">
            <a:avLst>
              <a:gd name="adj" fmla="val 16667"/>
            </a:avLst>
          </a:prstGeom>
          <a:solidFill>
            <a:srgbClr val="FF0000"/>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s-ES" sz="2000" b="1" i="0" u="none" strike="noStrike" cap="none" dirty="0">
                <a:solidFill>
                  <a:schemeClr val="bg1"/>
                </a:solidFill>
                <a:latin typeface="Arial"/>
                <a:ea typeface="Arial"/>
                <a:cs typeface="Arial"/>
                <a:sym typeface="Arial"/>
              </a:rPr>
              <a:t> </a:t>
            </a:r>
            <a:r>
              <a:rPr lang="es-ES" sz="3200" b="1" i="0" u="none" strike="noStrike" cap="none" dirty="0">
                <a:solidFill>
                  <a:schemeClr val="bg1"/>
                </a:solidFill>
                <a:latin typeface="Arial"/>
                <a:ea typeface="Arial"/>
                <a:cs typeface="Arial"/>
                <a:sym typeface="Arial"/>
              </a:rPr>
              <a:t>PERÚ LIBRE</a:t>
            </a:r>
            <a:endParaRPr sz="3200" b="0" i="0" u="none" strike="noStrike" cap="none" dirty="0">
              <a:solidFill>
                <a:schemeClr val="bg1"/>
              </a:solidFill>
              <a:latin typeface="Arial"/>
              <a:ea typeface="Arial"/>
              <a:cs typeface="Arial"/>
              <a:sym typeface="Arial"/>
            </a:endParaRPr>
          </a:p>
        </p:txBody>
      </p:sp>
      <p:sp>
        <p:nvSpPr>
          <p:cNvPr id="108" name="Google Shape;108;p1"/>
          <p:cNvSpPr/>
          <p:nvPr/>
        </p:nvSpPr>
        <p:spPr>
          <a:xfrm>
            <a:off x="303826" y="1194300"/>
            <a:ext cx="8534400" cy="2554505"/>
          </a:xfrm>
          <a:prstGeom prst="rect">
            <a:avLst/>
          </a:prstGeom>
          <a:noFill/>
          <a:ln>
            <a:noFill/>
          </a:ln>
        </p:spPr>
        <p:txBody>
          <a:bodyPr spcFirstLastPara="1" wrap="square" lIns="91425" tIns="45700" rIns="91425" bIns="45700" anchor="t" anchorCtr="0">
            <a:spAutoFit/>
          </a:bodyPr>
          <a:lstStyle/>
          <a:p>
            <a:pPr algn="ctr">
              <a:buClr>
                <a:srgbClr val="000000"/>
              </a:buClr>
              <a:buSzPts val="1600"/>
            </a:pPr>
            <a:r>
              <a:rPr lang="es-PE" sz="4000" b="1" dirty="0">
                <a:effectLst/>
                <a:latin typeface="Arial" panose="020B0604020202020204" pitchFamily="34" charset="0"/>
                <a:ea typeface="Calibri" panose="020F0502020204030204" pitchFamily="34" charset="0"/>
              </a:rPr>
              <a:t>PROYECTO DE LEY QUE PROMUEVE EL DESARROLLO DE CIUDADES DIGITALES Y EDUCADORAS EN EL PERU</a:t>
            </a:r>
            <a:endParaRPr sz="4000" b="1" i="0" u="none" strike="noStrike" cap="none" dirty="0">
              <a:solidFill>
                <a:schemeClr val="dk1"/>
              </a:solidFill>
              <a:latin typeface="Arial" panose="020B0604020202020204" pitchFamily="34" charset="0"/>
              <a:cs typeface="Arial" panose="020B0604020202020204" pitchFamily="34" charset="0"/>
              <a:sym typeface="Arial"/>
            </a:endParaRPr>
          </a:p>
        </p:txBody>
      </p:sp>
      <p:sp>
        <p:nvSpPr>
          <p:cNvPr id="109" name="Google Shape;109;p1"/>
          <p:cNvSpPr/>
          <p:nvPr/>
        </p:nvSpPr>
        <p:spPr>
          <a:xfrm>
            <a:off x="905106" y="5049659"/>
            <a:ext cx="7558956" cy="70784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s-ES" sz="4000" b="1" i="0" u="none" strike="noStrike" cap="none" dirty="0">
                <a:solidFill>
                  <a:schemeClr val="dk1"/>
                </a:solidFill>
                <a:latin typeface="Arial"/>
                <a:ea typeface="Arial"/>
                <a:cs typeface="Arial"/>
                <a:sym typeface="Arial"/>
              </a:rPr>
              <a:t>Autor 	: </a:t>
            </a:r>
            <a:r>
              <a:rPr lang="es-ES" sz="4000" b="0" i="0" u="none" strike="noStrike" cap="none" dirty="0">
                <a:solidFill>
                  <a:schemeClr val="dk1"/>
                </a:solidFill>
                <a:latin typeface="Arial"/>
                <a:ea typeface="Arial"/>
                <a:cs typeface="Arial"/>
                <a:sym typeface="Arial"/>
              </a:rPr>
              <a:t> </a:t>
            </a:r>
            <a:r>
              <a:rPr lang="es-ES" sz="4000" b="1" dirty="0">
                <a:solidFill>
                  <a:schemeClr val="dk1"/>
                </a:solidFill>
                <a:latin typeface="Arial"/>
                <a:ea typeface="Arial"/>
                <a:cs typeface="Arial"/>
                <a:sym typeface="Arial"/>
              </a:rPr>
              <a:t>Flavio Cruz  Mamani</a:t>
            </a:r>
            <a:endParaRPr sz="4000" b="1" i="0" u="none" strike="noStrike" cap="none" dirty="0">
              <a:solidFill>
                <a:schemeClr val="dk1"/>
              </a:solidFill>
              <a:latin typeface="Arial"/>
              <a:ea typeface="Arial"/>
              <a:cs typeface="Arial"/>
              <a:sym typeface="Arial"/>
            </a:endParaRPr>
          </a:p>
        </p:txBody>
      </p:sp>
      <p:sp>
        <p:nvSpPr>
          <p:cNvPr id="110" name="Google Shape;110;p1"/>
          <p:cNvSpPr/>
          <p:nvPr/>
        </p:nvSpPr>
        <p:spPr>
          <a:xfrm>
            <a:off x="2016369" y="3833962"/>
            <a:ext cx="6698277" cy="1200288"/>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1600"/>
              <a:buFont typeface="Arial"/>
              <a:buNone/>
            </a:pPr>
            <a:r>
              <a:rPr lang="es-ES" sz="2400" b="1" dirty="0">
                <a:solidFill>
                  <a:srgbClr val="C00000"/>
                </a:solidFill>
                <a:latin typeface="Arial"/>
                <a:ea typeface="Arial"/>
                <a:cs typeface="Arial"/>
                <a:sym typeface="Arial"/>
              </a:rPr>
              <a:t>DESCENTRALIZACIÓN, REGIONALIZACIÓN, GOBIERNOS LOCALES Y MODERNIZACIÓN DE LA GESTIÓN.</a:t>
            </a:r>
            <a:endParaRPr sz="2400" b="1" i="0" u="none" strike="noStrike" cap="none" dirty="0">
              <a:solidFill>
                <a:srgbClr val="C00000"/>
              </a:solidFill>
              <a:latin typeface="Arial"/>
              <a:ea typeface="Arial"/>
              <a:cs typeface="Arial"/>
              <a:sym typeface="Arial"/>
            </a:endParaRPr>
          </a:p>
        </p:txBody>
      </p:sp>
      <p:pic>
        <p:nvPicPr>
          <p:cNvPr id="5" name="Imagen 4">
            <a:extLst>
              <a:ext uri="{FF2B5EF4-FFF2-40B4-BE49-F238E27FC236}">
                <a16:creationId xmlns:a16="http://schemas.microsoft.com/office/drawing/2014/main" xmlns="" id="{6B98433F-2E2C-07AD-7AC6-677B79DD4556}"/>
              </a:ext>
            </a:extLst>
          </p:cNvPr>
          <p:cNvPicPr>
            <a:picLocks noChangeAspect="1"/>
          </p:cNvPicPr>
          <p:nvPr/>
        </p:nvPicPr>
        <p:blipFill>
          <a:blip r:embed="rId3"/>
          <a:stretch>
            <a:fillRect/>
          </a:stretch>
        </p:blipFill>
        <p:spPr>
          <a:xfrm>
            <a:off x="0" y="5987506"/>
            <a:ext cx="9143026" cy="870494"/>
          </a:xfrm>
          <a:prstGeom prst="rect">
            <a:avLst/>
          </a:prstGeom>
        </p:spPr>
      </p:pic>
      <p:sp>
        <p:nvSpPr>
          <p:cNvPr id="3" name="CuadroTexto 2">
            <a:extLst>
              <a:ext uri="{FF2B5EF4-FFF2-40B4-BE49-F238E27FC236}">
                <a16:creationId xmlns:a16="http://schemas.microsoft.com/office/drawing/2014/main" xmlns="" id="{7456D96F-6051-250E-34BD-B5976ACA4D7F}"/>
              </a:ext>
            </a:extLst>
          </p:cNvPr>
          <p:cNvSpPr txBox="1"/>
          <p:nvPr/>
        </p:nvSpPr>
        <p:spPr>
          <a:xfrm>
            <a:off x="303826" y="3833962"/>
            <a:ext cx="1712543" cy="461665"/>
          </a:xfrm>
          <a:prstGeom prst="rect">
            <a:avLst/>
          </a:prstGeom>
          <a:noFill/>
        </p:spPr>
        <p:txBody>
          <a:bodyPr wrap="square">
            <a:spAutoFit/>
          </a:bodyPr>
          <a:lstStyle/>
          <a:p>
            <a:r>
              <a:rPr lang="es-ES" sz="2400" b="1" i="0" u="none" strike="noStrike" cap="none" dirty="0">
                <a:solidFill>
                  <a:srgbClr val="C00000"/>
                </a:solidFill>
                <a:latin typeface="Arial"/>
                <a:ea typeface="Arial"/>
                <a:cs typeface="Arial"/>
                <a:sym typeface="Arial"/>
              </a:rPr>
              <a:t>Comisión:</a:t>
            </a:r>
            <a:endParaRPr lang="es-PE" sz="2400" dirty="0"/>
          </a:p>
        </p:txBody>
      </p:sp>
    </p:spTree>
    <p:extLst>
      <p:ext uri="{BB962C8B-B14F-4D97-AF65-F5344CB8AC3E}">
        <p14:creationId xmlns:p14="http://schemas.microsoft.com/office/powerpoint/2010/main" val="3387675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pic>
        <p:nvPicPr>
          <p:cNvPr id="7" name="Imagen 6">
            <a:extLst>
              <a:ext uri="{FF2B5EF4-FFF2-40B4-BE49-F238E27FC236}">
                <a16:creationId xmlns:a16="http://schemas.microsoft.com/office/drawing/2014/main" xmlns="" id="{A4421CEB-4587-91E4-4322-6D1FC8317FDE}"/>
              </a:ext>
            </a:extLst>
          </p:cNvPr>
          <p:cNvPicPr>
            <a:picLocks noChangeAspect="1"/>
          </p:cNvPicPr>
          <p:nvPr/>
        </p:nvPicPr>
        <p:blipFill>
          <a:blip r:embed="rId3"/>
          <a:stretch>
            <a:fillRect/>
          </a:stretch>
        </p:blipFill>
        <p:spPr>
          <a:xfrm>
            <a:off x="0" y="5987506"/>
            <a:ext cx="9143026" cy="870494"/>
          </a:xfrm>
          <a:prstGeom prst="rect">
            <a:avLst/>
          </a:prstGeom>
        </p:spPr>
      </p:pic>
      <p:sp>
        <p:nvSpPr>
          <p:cNvPr id="2" name="Google Shape;107;p1">
            <a:extLst>
              <a:ext uri="{FF2B5EF4-FFF2-40B4-BE49-F238E27FC236}">
                <a16:creationId xmlns:a16="http://schemas.microsoft.com/office/drawing/2014/main" xmlns="" id="{30226690-E936-FB29-6E65-1C003A9B803C}"/>
              </a:ext>
            </a:extLst>
          </p:cNvPr>
          <p:cNvSpPr/>
          <p:nvPr/>
        </p:nvSpPr>
        <p:spPr>
          <a:xfrm>
            <a:off x="-974" y="0"/>
            <a:ext cx="9144000" cy="831293"/>
          </a:xfrm>
          <a:prstGeom prst="roundRect">
            <a:avLst>
              <a:gd name="adj" fmla="val 16667"/>
            </a:avLst>
          </a:prstGeom>
          <a:solidFill>
            <a:srgbClr val="FF0000"/>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s-ES" sz="2000" b="1" i="0" u="none" strike="noStrike" cap="none" dirty="0">
                <a:solidFill>
                  <a:schemeClr val="bg1"/>
                </a:solidFill>
                <a:latin typeface="Arial"/>
                <a:ea typeface="Arial"/>
                <a:cs typeface="Arial"/>
                <a:sym typeface="Arial"/>
              </a:rPr>
              <a:t> </a:t>
            </a:r>
            <a:r>
              <a:rPr lang="es-ES" sz="3200" b="1" i="0" u="none" strike="noStrike" cap="none" dirty="0">
                <a:solidFill>
                  <a:schemeClr val="bg1"/>
                </a:solidFill>
                <a:latin typeface="Arial"/>
                <a:ea typeface="Arial"/>
                <a:cs typeface="Arial"/>
                <a:sym typeface="Arial"/>
              </a:rPr>
              <a:t>PERÚ LIBRE</a:t>
            </a:r>
            <a:endParaRPr sz="3200" b="0" i="0" u="none" strike="noStrike" cap="none" dirty="0">
              <a:solidFill>
                <a:schemeClr val="bg1"/>
              </a:solidFill>
              <a:latin typeface="Arial"/>
              <a:ea typeface="Arial"/>
              <a:cs typeface="Arial"/>
              <a:sym typeface="Arial"/>
            </a:endParaRPr>
          </a:p>
        </p:txBody>
      </p:sp>
      <p:sp>
        <p:nvSpPr>
          <p:cNvPr id="8" name="CuadroTexto 7">
            <a:extLst>
              <a:ext uri="{FF2B5EF4-FFF2-40B4-BE49-F238E27FC236}">
                <a16:creationId xmlns:a16="http://schemas.microsoft.com/office/drawing/2014/main" xmlns="" id="{8928EDC3-0A6F-CF2B-0FE6-5CA220751D53}"/>
              </a:ext>
            </a:extLst>
          </p:cNvPr>
          <p:cNvSpPr txBox="1"/>
          <p:nvPr/>
        </p:nvSpPr>
        <p:spPr>
          <a:xfrm>
            <a:off x="474298" y="831293"/>
            <a:ext cx="8193456" cy="4832092"/>
          </a:xfrm>
          <a:prstGeom prst="rect">
            <a:avLst/>
          </a:prstGeom>
          <a:noFill/>
        </p:spPr>
        <p:txBody>
          <a:bodyPr wrap="square">
            <a:spAutoFit/>
          </a:bodyPr>
          <a:lstStyle/>
          <a:p>
            <a:pPr algn="just"/>
            <a:r>
              <a:rPr lang="es-PE" sz="2800" b="1" dirty="0">
                <a:effectLst/>
                <a:latin typeface="Arial" panose="020B0604020202020204" pitchFamily="34" charset="0"/>
                <a:ea typeface="Calibri" panose="020F0502020204030204" pitchFamily="34" charset="0"/>
                <a:cs typeface="Times New Roman" panose="02020603050405020304" pitchFamily="18" charset="0"/>
              </a:rPr>
              <a:t>Artículo 2. </a:t>
            </a:r>
            <a:r>
              <a:rPr lang="es-PE" sz="2800" b="1" dirty="0">
                <a:latin typeface="Arial" panose="020B0604020202020204" pitchFamily="34" charset="0"/>
                <a:ea typeface="Calibri" panose="020F0502020204030204" pitchFamily="34" charset="0"/>
                <a:cs typeface="Times New Roman" panose="02020603050405020304" pitchFamily="18" charset="0"/>
              </a:rPr>
              <a:t>Ciudades Digitales y Educadoras.</a:t>
            </a:r>
            <a:endParaRPr lang="es-PE"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PE" sz="2800" dirty="0">
                <a:effectLst/>
                <a:latin typeface="Arial" panose="020B0604020202020204" pitchFamily="34" charset="0"/>
                <a:ea typeface="Calibri" panose="020F0502020204030204" pitchFamily="34" charset="0"/>
                <a:cs typeface="Times New Roman" panose="02020603050405020304" pitchFamily="18" charset="0"/>
              </a:rPr>
              <a:t>Se caracteriza por el aprovechamiento de las tecnologías de información y comunicación (TIC) para mejorar la calidad de vida, la eficiencia y la </a:t>
            </a:r>
            <a:r>
              <a:rPr lang="es-PE" sz="2800" dirty="0">
                <a:latin typeface="Arial" panose="020B0604020202020204" pitchFamily="34" charset="0"/>
                <a:ea typeface="Calibri" panose="020F0502020204030204" pitchFamily="34" charset="0"/>
                <a:cs typeface="Times New Roman" panose="02020603050405020304" pitchFamily="18" charset="0"/>
              </a:rPr>
              <a:t>competi</a:t>
            </a:r>
            <a:r>
              <a:rPr lang="es-PE" sz="2800" dirty="0">
                <a:effectLst/>
                <a:latin typeface="Arial" panose="020B0604020202020204" pitchFamily="34" charset="0"/>
                <a:ea typeface="Calibri" panose="020F0502020204030204" pitchFamily="34" charset="0"/>
                <a:cs typeface="Times New Roman" panose="02020603050405020304" pitchFamily="18" charset="0"/>
              </a:rPr>
              <a:t>tividad a efectos de satisfacer las necesidades de las generaciones presentes y futuras, y se manifiestan por la implementación de redes inteligentes de transporte urbano, mejora de las instalaciones de suministro de agua y del alcantarillado, infraestructuras inteligentes, datos abiertos y una administración electrónica.</a:t>
            </a:r>
            <a:endParaRPr lang="es-PE"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8217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pic>
        <p:nvPicPr>
          <p:cNvPr id="7" name="Imagen 6">
            <a:extLst>
              <a:ext uri="{FF2B5EF4-FFF2-40B4-BE49-F238E27FC236}">
                <a16:creationId xmlns:a16="http://schemas.microsoft.com/office/drawing/2014/main" xmlns="" id="{A4421CEB-4587-91E4-4322-6D1FC8317FDE}"/>
              </a:ext>
            </a:extLst>
          </p:cNvPr>
          <p:cNvPicPr>
            <a:picLocks noChangeAspect="1"/>
          </p:cNvPicPr>
          <p:nvPr/>
        </p:nvPicPr>
        <p:blipFill>
          <a:blip r:embed="rId3"/>
          <a:stretch>
            <a:fillRect/>
          </a:stretch>
        </p:blipFill>
        <p:spPr>
          <a:xfrm>
            <a:off x="0" y="5987506"/>
            <a:ext cx="9143026" cy="870494"/>
          </a:xfrm>
          <a:prstGeom prst="rect">
            <a:avLst/>
          </a:prstGeom>
        </p:spPr>
      </p:pic>
      <p:sp>
        <p:nvSpPr>
          <p:cNvPr id="2" name="Google Shape;107;p1">
            <a:extLst>
              <a:ext uri="{FF2B5EF4-FFF2-40B4-BE49-F238E27FC236}">
                <a16:creationId xmlns:a16="http://schemas.microsoft.com/office/drawing/2014/main" xmlns="" id="{30226690-E936-FB29-6E65-1C003A9B803C}"/>
              </a:ext>
            </a:extLst>
          </p:cNvPr>
          <p:cNvSpPr/>
          <p:nvPr/>
        </p:nvSpPr>
        <p:spPr>
          <a:xfrm>
            <a:off x="-974" y="0"/>
            <a:ext cx="9144000" cy="831293"/>
          </a:xfrm>
          <a:prstGeom prst="roundRect">
            <a:avLst>
              <a:gd name="adj" fmla="val 16667"/>
            </a:avLst>
          </a:prstGeom>
          <a:solidFill>
            <a:srgbClr val="FF0000"/>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s-ES" sz="2000" b="1" i="0" u="none" strike="noStrike" cap="none" dirty="0">
                <a:solidFill>
                  <a:schemeClr val="bg1"/>
                </a:solidFill>
                <a:latin typeface="Arial"/>
                <a:ea typeface="Arial"/>
                <a:cs typeface="Arial"/>
                <a:sym typeface="Arial"/>
              </a:rPr>
              <a:t> </a:t>
            </a:r>
            <a:r>
              <a:rPr lang="es-ES" sz="3200" b="1" i="0" u="none" strike="noStrike" cap="none" dirty="0">
                <a:solidFill>
                  <a:schemeClr val="bg1"/>
                </a:solidFill>
                <a:latin typeface="Arial"/>
                <a:ea typeface="Arial"/>
                <a:cs typeface="Arial"/>
                <a:sym typeface="Arial"/>
              </a:rPr>
              <a:t>PERÚ LIBRE</a:t>
            </a:r>
            <a:endParaRPr sz="3200" b="0" i="0" u="none" strike="noStrike" cap="none" dirty="0">
              <a:solidFill>
                <a:schemeClr val="bg1"/>
              </a:solidFill>
              <a:latin typeface="Arial"/>
              <a:ea typeface="Arial"/>
              <a:cs typeface="Arial"/>
              <a:sym typeface="Arial"/>
            </a:endParaRPr>
          </a:p>
        </p:txBody>
      </p:sp>
      <p:sp>
        <p:nvSpPr>
          <p:cNvPr id="4" name="CuadroTexto 3">
            <a:extLst>
              <a:ext uri="{FF2B5EF4-FFF2-40B4-BE49-F238E27FC236}">
                <a16:creationId xmlns:a16="http://schemas.microsoft.com/office/drawing/2014/main" xmlns="" id="{08248344-4E68-5B20-2C11-1FE73E311D65}"/>
              </a:ext>
            </a:extLst>
          </p:cNvPr>
          <p:cNvSpPr txBox="1"/>
          <p:nvPr/>
        </p:nvSpPr>
        <p:spPr>
          <a:xfrm>
            <a:off x="322384" y="1043243"/>
            <a:ext cx="8364415" cy="2062103"/>
          </a:xfrm>
          <a:prstGeom prst="rect">
            <a:avLst/>
          </a:prstGeom>
          <a:noFill/>
        </p:spPr>
        <p:txBody>
          <a:bodyPr wrap="square">
            <a:spAutoFit/>
          </a:bodyPr>
          <a:lstStyle/>
          <a:p>
            <a:pPr algn="just"/>
            <a:r>
              <a:rPr lang="es-PE" sz="3200" b="1" dirty="0">
                <a:effectLst/>
                <a:latin typeface="Arial" panose="020B0604020202020204" pitchFamily="34" charset="0"/>
                <a:ea typeface="Calibri" panose="020F0502020204030204" pitchFamily="34" charset="0"/>
                <a:cs typeface="Times New Roman" panose="02020603050405020304" pitchFamily="18" charset="0"/>
              </a:rPr>
              <a:t>ARTICULO 3. Modificación del literal j) e incorporación del literal </a:t>
            </a:r>
            <a:r>
              <a:rPr lang="es-PE" sz="3200" b="1" dirty="0">
                <a:latin typeface="Arial" panose="020B0604020202020204" pitchFamily="34" charset="0"/>
                <a:ea typeface="Calibri" panose="020F0502020204030204" pitchFamily="34" charset="0"/>
                <a:cs typeface="Times New Roman" panose="02020603050405020304" pitchFamily="18" charset="0"/>
              </a:rPr>
              <a:t>k</a:t>
            </a:r>
            <a:r>
              <a:rPr lang="es-PE" sz="3200" b="1" dirty="0">
                <a:effectLst/>
                <a:latin typeface="Arial" panose="020B0604020202020204" pitchFamily="34" charset="0"/>
                <a:ea typeface="Calibri" panose="020F0502020204030204" pitchFamily="34" charset="0"/>
                <a:cs typeface="Times New Roman" panose="02020603050405020304" pitchFamily="18" charset="0"/>
              </a:rPr>
              <a:t>) en el numeral 2 del artículo 10 de la Ley 27867 de la Ley Orgánica de los Gobiernos Regionales.</a:t>
            </a:r>
          </a:p>
        </p:txBody>
      </p:sp>
      <p:sp>
        <p:nvSpPr>
          <p:cNvPr id="6" name="CuadroTexto 5">
            <a:extLst>
              <a:ext uri="{FF2B5EF4-FFF2-40B4-BE49-F238E27FC236}">
                <a16:creationId xmlns:a16="http://schemas.microsoft.com/office/drawing/2014/main" xmlns="" id="{C3085986-CC24-1238-718D-0A728170BA87}"/>
              </a:ext>
            </a:extLst>
          </p:cNvPr>
          <p:cNvSpPr txBox="1"/>
          <p:nvPr/>
        </p:nvSpPr>
        <p:spPr>
          <a:xfrm>
            <a:off x="281352" y="3514105"/>
            <a:ext cx="8446478" cy="2062103"/>
          </a:xfrm>
          <a:prstGeom prst="rect">
            <a:avLst/>
          </a:prstGeom>
          <a:noFill/>
        </p:spPr>
        <p:txBody>
          <a:bodyPr wrap="square">
            <a:spAutoFit/>
          </a:bodyPr>
          <a:lstStyle/>
          <a:p>
            <a:pPr algn="just"/>
            <a:r>
              <a:rPr lang="es-PE" sz="3200" dirty="0">
                <a:latin typeface="Arial" panose="020B0604020202020204" pitchFamily="34" charset="0"/>
                <a:ea typeface="Calibri" panose="020F0502020204030204" pitchFamily="34" charset="0"/>
                <a:cs typeface="Times New Roman" panose="02020603050405020304" pitchFamily="18" charset="0"/>
              </a:rPr>
              <a:t>Modificar el literal j) e incorporar el </a:t>
            </a:r>
            <a:r>
              <a:rPr lang="es-PE" sz="3200" b="1" i="1" dirty="0">
                <a:latin typeface="Arial" panose="020B0604020202020204" pitchFamily="34" charset="0"/>
                <a:ea typeface="Calibri" panose="020F0502020204030204" pitchFamily="34" charset="0"/>
                <a:cs typeface="Times New Roman" panose="02020603050405020304" pitchFamily="18" charset="0"/>
              </a:rPr>
              <a:t>literal k)</a:t>
            </a:r>
            <a:r>
              <a:rPr lang="es-PE" sz="3200" b="1" i="1" dirty="0">
                <a:effectLst/>
                <a:latin typeface="Arial" panose="020B0604020202020204" pitchFamily="34" charset="0"/>
                <a:ea typeface="Calibri" panose="020F0502020204030204" pitchFamily="34" charset="0"/>
                <a:cs typeface="Times New Roman" panose="02020603050405020304" pitchFamily="18" charset="0"/>
              </a:rPr>
              <a:t> en el numeral 2 del artículo 10</a:t>
            </a:r>
            <a:r>
              <a:rPr lang="es-PE" sz="3200" i="1" dirty="0">
                <a:effectLst/>
                <a:latin typeface="Arial" panose="020B0604020202020204" pitchFamily="34" charset="0"/>
                <a:ea typeface="Calibri" panose="020F0502020204030204" pitchFamily="34" charset="0"/>
                <a:cs typeface="Times New Roman" panose="02020603050405020304" pitchFamily="18" charset="0"/>
              </a:rPr>
              <a:t> </a:t>
            </a:r>
            <a:r>
              <a:rPr lang="es-PE" sz="3200" dirty="0">
                <a:effectLst/>
                <a:latin typeface="Arial" panose="020B0604020202020204" pitchFamily="34" charset="0"/>
                <a:ea typeface="Calibri" panose="020F0502020204030204" pitchFamily="34" charset="0"/>
                <a:cs typeface="Times New Roman" panose="02020603050405020304" pitchFamily="18" charset="0"/>
              </a:rPr>
              <a:t>de la Ley 27867 de la Ley Orgánica de los </a:t>
            </a:r>
            <a:r>
              <a:rPr lang="es-PE" sz="3200" dirty="0">
                <a:latin typeface="Arial" panose="020B0604020202020204" pitchFamily="34" charset="0"/>
                <a:ea typeface="Calibri" panose="020F0502020204030204" pitchFamily="34" charset="0"/>
                <a:cs typeface="Times New Roman" panose="02020603050405020304" pitchFamily="18" charset="0"/>
              </a:rPr>
              <a:t>G</a:t>
            </a:r>
            <a:r>
              <a:rPr lang="es-PE" sz="3200" dirty="0">
                <a:effectLst/>
                <a:latin typeface="Arial" panose="020B0604020202020204" pitchFamily="34" charset="0"/>
                <a:ea typeface="Calibri" panose="020F0502020204030204" pitchFamily="34" charset="0"/>
                <a:cs typeface="Times New Roman" panose="02020603050405020304" pitchFamily="18" charset="0"/>
              </a:rPr>
              <a:t>obiernos Regionales, en los siguientes términos:</a:t>
            </a:r>
          </a:p>
        </p:txBody>
      </p:sp>
    </p:spTree>
    <p:extLst>
      <p:ext uri="{BB962C8B-B14F-4D97-AF65-F5344CB8AC3E}">
        <p14:creationId xmlns:p14="http://schemas.microsoft.com/office/powerpoint/2010/main" val="2739701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5" name="Google Shape;120;p2">
            <a:extLst>
              <a:ext uri="{FF2B5EF4-FFF2-40B4-BE49-F238E27FC236}">
                <a16:creationId xmlns:a16="http://schemas.microsoft.com/office/drawing/2014/main" xmlns="" id="{9AE4EF0A-FB02-C6A5-BB22-322A4A58761F}"/>
              </a:ext>
            </a:extLst>
          </p:cNvPr>
          <p:cNvSpPr>
            <a:spLocks noGrp="1"/>
          </p:cNvSpPr>
          <p:nvPr>
            <p:ph idx="1"/>
          </p:nvPr>
        </p:nvSpPr>
        <p:spPr>
          <a:xfrm>
            <a:off x="470657" y="2051892"/>
            <a:ext cx="8507486" cy="3059369"/>
          </a:xfrm>
          <a:prstGeom prst="roundRect">
            <a:avLst>
              <a:gd name="adj" fmla="val 16667"/>
            </a:avLst>
          </a:prstGeom>
          <a:noFill/>
          <a:ln w="15875" cap="flat" cmpd="sng">
            <a:noFill/>
            <a:prstDash val="solid"/>
            <a:round/>
            <a:headEnd type="none" w="sm" len="sm"/>
            <a:tailEnd type="none" w="sm" len="sm"/>
          </a:ln>
        </p:spPr>
        <p:txBody>
          <a:bodyPr spcFirstLastPara="1" wrap="square" lIns="91425" tIns="45700" rIns="91425" bIns="45700" anchor="ctr" anchorCtr="0">
            <a:noAutofit/>
          </a:bodyPr>
          <a:lstStyle/>
          <a:p>
            <a:pPr algn="just"/>
            <a:r>
              <a:rPr lang="es-PE" sz="3600" dirty="0">
                <a:effectLst/>
                <a:latin typeface="Arial" panose="020B0604020202020204" pitchFamily="34" charset="0"/>
                <a:ea typeface="Calibri" panose="020F0502020204030204" pitchFamily="34" charset="0"/>
                <a:cs typeface="Times New Roman" panose="02020603050405020304" pitchFamily="18" charset="0"/>
              </a:rPr>
              <a:t> </a:t>
            </a:r>
            <a:endParaRPr lang="es-PE" sz="3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Imagen 6">
            <a:extLst>
              <a:ext uri="{FF2B5EF4-FFF2-40B4-BE49-F238E27FC236}">
                <a16:creationId xmlns:a16="http://schemas.microsoft.com/office/drawing/2014/main" xmlns="" id="{A4421CEB-4587-91E4-4322-6D1FC8317FDE}"/>
              </a:ext>
            </a:extLst>
          </p:cNvPr>
          <p:cNvPicPr>
            <a:picLocks noChangeAspect="1"/>
          </p:cNvPicPr>
          <p:nvPr/>
        </p:nvPicPr>
        <p:blipFill>
          <a:blip r:embed="rId3"/>
          <a:stretch>
            <a:fillRect/>
          </a:stretch>
        </p:blipFill>
        <p:spPr>
          <a:xfrm>
            <a:off x="0" y="5987506"/>
            <a:ext cx="9143026" cy="870494"/>
          </a:xfrm>
          <a:prstGeom prst="rect">
            <a:avLst/>
          </a:prstGeom>
        </p:spPr>
      </p:pic>
      <p:sp>
        <p:nvSpPr>
          <p:cNvPr id="4" name="CuadroTexto 3">
            <a:extLst>
              <a:ext uri="{FF2B5EF4-FFF2-40B4-BE49-F238E27FC236}">
                <a16:creationId xmlns:a16="http://schemas.microsoft.com/office/drawing/2014/main" xmlns="" id="{4E31F084-AFFE-35B6-6AE3-3667522BC2E5}"/>
              </a:ext>
            </a:extLst>
          </p:cNvPr>
          <p:cNvSpPr txBox="1"/>
          <p:nvPr/>
        </p:nvSpPr>
        <p:spPr>
          <a:xfrm>
            <a:off x="386862" y="0"/>
            <a:ext cx="8286481" cy="7140416"/>
          </a:xfrm>
          <a:prstGeom prst="rect">
            <a:avLst/>
          </a:prstGeom>
          <a:noFill/>
        </p:spPr>
        <p:txBody>
          <a:bodyPr wrap="square">
            <a:spAutoFit/>
          </a:bodyPr>
          <a:lstStyle/>
          <a:p>
            <a:pPr algn="just"/>
            <a:r>
              <a:rPr lang="es-PE" sz="2800" i="1" dirty="0"/>
              <a:t>“Articulo 10.-  Competencias exclusivas y compartidas establecidas en la Constitución Política del Perú y la Ley de bases de la Descentralización”.</a:t>
            </a:r>
          </a:p>
          <a:p>
            <a:pPr algn="just"/>
            <a:r>
              <a:rPr lang="es-PE" sz="2400" dirty="0"/>
              <a:t>Los Gobiernos regionales ejercen las competencias exclusivas y compartidas que les asignan la Constitución Política del Perú. La Ley de bases de la Descentralización y la presente ley, así como las competencias delegadas que acuerden entre ambos niveles de gobierno. (  )</a:t>
            </a:r>
          </a:p>
          <a:p>
            <a:pPr algn="just"/>
            <a:r>
              <a:rPr lang="es-PE" sz="2800" b="1" dirty="0"/>
              <a:t>Competencias compartidas</a:t>
            </a:r>
          </a:p>
          <a:p>
            <a:pPr algn="just"/>
            <a:r>
              <a:rPr lang="es-PE" sz="2800" dirty="0"/>
              <a:t>(  )</a:t>
            </a:r>
          </a:p>
          <a:p>
            <a:pPr algn="just"/>
            <a:r>
              <a:rPr lang="es-PE" sz="2800" dirty="0">
                <a:ea typeface="Calibri" panose="020F0502020204030204" pitchFamily="34" charset="0"/>
                <a:cs typeface="Times New Roman" panose="02020603050405020304" pitchFamily="18" charset="0"/>
              </a:rPr>
              <a:t>j</a:t>
            </a:r>
            <a:r>
              <a:rPr lang="es-PE" sz="2400" i="1" dirty="0">
                <a:ea typeface="Calibri" panose="020F0502020204030204" pitchFamily="34" charset="0"/>
                <a:cs typeface="Times New Roman" panose="02020603050405020304" pitchFamily="18" charset="0"/>
              </a:rPr>
              <a:t>) Incorporar e implementar las Tecnologías de Información y comunicación (TIC) en el Plan de Desarrollo Regional en coordinación con el Plan Nacional de Ciudades Digitales y Educadoras.</a:t>
            </a:r>
          </a:p>
          <a:p>
            <a:pPr algn="just"/>
            <a:r>
              <a:rPr lang="es-PE" sz="2400" i="1" dirty="0">
                <a:effectLst/>
                <a:latin typeface="Arial" panose="020B0604020202020204" pitchFamily="34" charset="0"/>
                <a:ea typeface="Calibri" panose="020F0502020204030204" pitchFamily="34" charset="0"/>
                <a:cs typeface="Times New Roman" panose="02020603050405020304" pitchFamily="18" charset="0"/>
              </a:rPr>
              <a:t>k) Otras que se </a:t>
            </a:r>
            <a:r>
              <a:rPr lang="es-PE" sz="2400" i="1" dirty="0">
                <a:latin typeface="Arial" panose="020B0604020202020204" pitchFamily="34" charset="0"/>
                <a:ea typeface="Calibri" panose="020F0502020204030204" pitchFamily="34" charset="0"/>
                <a:cs typeface="Times New Roman" panose="02020603050405020304" pitchFamily="18" charset="0"/>
              </a:rPr>
              <a:t>delegue  o asignen conforme a Ley.</a:t>
            </a:r>
          </a:p>
          <a:p>
            <a:pPr algn="just"/>
            <a:endParaRPr lang="es-PE" sz="2800" i="1" dirty="0">
              <a:ea typeface="Calibri" panose="020F0502020204030204" pitchFamily="34" charset="0"/>
              <a:cs typeface="Times New Roman" panose="02020603050405020304" pitchFamily="18" charset="0"/>
            </a:endParaRPr>
          </a:p>
          <a:p>
            <a:pPr algn="just"/>
            <a:endParaRPr lang="es-PE" sz="2800" dirty="0"/>
          </a:p>
          <a:p>
            <a:pPr algn="just"/>
            <a:endParaRPr lang="es-PE" dirty="0"/>
          </a:p>
        </p:txBody>
      </p:sp>
    </p:spTree>
    <p:extLst>
      <p:ext uri="{BB962C8B-B14F-4D97-AF65-F5344CB8AC3E}">
        <p14:creationId xmlns:p14="http://schemas.microsoft.com/office/powerpoint/2010/main" val="2329338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5" name="Google Shape;120;p2">
            <a:extLst>
              <a:ext uri="{FF2B5EF4-FFF2-40B4-BE49-F238E27FC236}">
                <a16:creationId xmlns:a16="http://schemas.microsoft.com/office/drawing/2014/main" xmlns="" id="{9AE4EF0A-FB02-C6A5-BB22-322A4A58761F}"/>
              </a:ext>
            </a:extLst>
          </p:cNvPr>
          <p:cNvSpPr>
            <a:spLocks noGrp="1"/>
          </p:cNvSpPr>
          <p:nvPr>
            <p:ph idx="1"/>
          </p:nvPr>
        </p:nvSpPr>
        <p:spPr>
          <a:xfrm>
            <a:off x="470657" y="2051892"/>
            <a:ext cx="8507486" cy="3059369"/>
          </a:xfrm>
          <a:prstGeom prst="roundRect">
            <a:avLst>
              <a:gd name="adj" fmla="val 16667"/>
            </a:avLst>
          </a:prstGeom>
          <a:noFill/>
          <a:ln w="15875" cap="flat" cmpd="sng">
            <a:noFill/>
            <a:prstDash val="solid"/>
            <a:round/>
            <a:headEnd type="none" w="sm" len="sm"/>
            <a:tailEnd type="none" w="sm" len="sm"/>
          </a:ln>
        </p:spPr>
        <p:txBody>
          <a:bodyPr spcFirstLastPara="1" wrap="square" lIns="91425" tIns="45700" rIns="91425" bIns="45700" anchor="ctr" anchorCtr="0">
            <a:noAutofit/>
          </a:bodyPr>
          <a:lstStyle/>
          <a:p>
            <a:pPr algn="just"/>
            <a:r>
              <a:rPr lang="es-PE" sz="3600" dirty="0">
                <a:effectLst/>
                <a:latin typeface="Arial" panose="020B0604020202020204" pitchFamily="34" charset="0"/>
                <a:ea typeface="Calibri" panose="020F0502020204030204" pitchFamily="34" charset="0"/>
                <a:cs typeface="Times New Roman" panose="02020603050405020304" pitchFamily="18" charset="0"/>
              </a:rPr>
              <a:t> </a:t>
            </a:r>
            <a:endParaRPr lang="es-PE" sz="3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Imagen 6">
            <a:extLst>
              <a:ext uri="{FF2B5EF4-FFF2-40B4-BE49-F238E27FC236}">
                <a16:creationId xmlns:a16="http://schemas.microsoft.com/office/drawing/2014/main" xmlns="" id="{A4421CEB-4587-91E4-4322-6D1FC8317FDE}"/>
              </a:ext>
            </a:extLst>
          </p:cNvPr>
          <p:cNvPicPr>
            <a:picLocks noChangeAspect="1"/>
          </p:cNvPicPr>
          <p:nvPr/>
        </p:nvPicPr>
        <p:blipFill>
          <a:blip r:embed="rId3"/>
          <a:stretch>
            <a:fillRect/>
          </a:stretch>
        </p:blipFill>
        <p:spPr>
          <a:xfrm>
            <a:off x="0" y="5987506"/>
            <a:ext cx="9143026" cy="870494"/>
          </a:xfrm>
          <a:prstGeom prst="rect">
            <a:avLst/>
          </a:prstGeom>
        </p:spPr>
      </p:pic>
      <p:sp>
        <p:nvSpPr>
          <p:cNvPr id="4" name="CuadroTexto 3">
            <a:extLst>
              <a:ext uri="{FF2B5EF4-FFF2-40B4-BE49-F238E27FC236}">
                <a16:creationId xmlns:a16="http://schemas.microsoft.com/office/drawing/2014/main" xmlns="" id="{9D6BD57E-4D9B-7865-76B1-7E051F4C028C}"/>
              </a:ext>
            </a:extLst>
          </p:cNvPr>
          <p:cNvSpPr txBox="1"/>
          <p:nvPr/>
        </p:nvSpPr>
        <p:spPr>
          <a:xfrm>
            <a:off x="352452" y="-152400"/>
            <a:ext cx="8202685" cy="4801314"/>
          </a:xfrm>
          <a:prstGeom prst="rect">
            <a:avLst/>
          </a:prstGeom>
          <a:noFill/>
        </p:spPr>
        <p:txBody>
          <a:bodyPr wrap="square">
            <a:spAutoFit/>
          </a:bodyPr>
          <a:lstStyle/>
          <a:p>
            <a:pPr algn="just"/>
            <a:endParaRPr lang="es-PE" dirty="0">
              <a:latin typeface="Arial" panose="020B0604020202020204" pitchFamily="34" charset="0"/>
              <a:ea typeface="Calibri" panose="020F0502020204030204" pitchFamily="34" charset="0"/>
              <a:cs typeface="Times New Roman" panose="02020603050405020304" pitchFamily="18" charset="0"/>
            </a:endParaRPr>
          </a:p>
          <a:p>
            <a:pPr algn="just"/>
            <a:endParaRPr lang="es-PE" sz="2400" dirty="0">
              <a:effectLst/>
              <a:latin typeface="Arial" panose="020B0604020202020204" pitchFamily="34" charset="0"/>
              <a:ea typeface="Calibri" panose="020F0502020204030204" pitchFamily="34" charset="0"/>
              <a:cs typeface="Times New Roman" panose="02020603050405020304" pitchFamily="18" charset="0"/>
            </a:endParaRPr>
          </a:p>
          <a:p>
            <a:pPr algn="just"/>
            <a:r>
              <a:rPr lang="es-PE" sz="2400" b="1" dirty="0">
                <a:latin typeface="Arial" panose="020B0604020202020204" pitchFamily="34" charset="0"/>
                <a:ea typeface="Calibri" panose="020F0502020204030204" pitchFamily="34" charset="0"/>
                <a:cs typeface="Times New Roman" panose="02020603050405020304" pitchFamily="18" charset="0"/>
              </a:rPr>
              <a:t>Articulo 4. Modificación  del numeral 1  del articulo 82  de la ley 27972, Ley Orgánica de las Municipalidades.</a:t>
            </a:r>
          </a:p>
          <a:p>
            <a:pPr algn="just"/>
            <a:endParaRPr lang="es-PE" sz="2400" b="1" dirty="0">
              <a:latin typeface="Arial" panose="020B0604020202020204" pitchFamily="34" charset="0"/>
              <a:ea typeface="Calibri" panose="020F0502020204030204" pitchFamily="34" charset="0"/>
              <a:cs typeface="Times New Roman" panose="02020603050405020304" pitchFamily="18" charset="0"/>
            </a:endParaRPr>
          </a:p>
          <a:p>
            <a:pPr algn="just"/>
            <a:r>
              <a:rPr lang="es-PE" sz="2400" dirty="0">
                <a:latin typeface="Arial" panose="020B0604020202020204" pitchFamily="34" charset="0"/>
                <a:ea typeface="Calibri" panose="020F0502020204030204" pitchFamily="34" charset="0"/>
                <a:cs typeface="Times New Roman" panose="02020603050405020304" pitchFamily="18" charset="0"/>
              </a:rPr>
              <a:t>Modificación  del numeral 1  del articulo 82  de la ley 27972, Ley Orgánica de las Municipalidades, en los siguientes términos:</a:t>
            </a:r>
          </a:p>
          <a:p>
            <a:pPr algn="just"/>
            <a:endParaRPr lang="es-PE" sz="2400" dirty="0">
              <a:latin typeface="Arial" panose="020B0604020202020204" pitchFamily="34" charset="0"/>
              <a:ea typeface="Calibri" panose="020F0502020204030204" pitchFamily="34" charset="0"/>
              <a:cs typeface="Times New Roman" panose="02020603050405020304" pitchFamily="18" charset="0"/>
            </a:endParaRPr>
          </a:p>
          <a:p>
            <a:pPr marL="342900" indent="-342900" algn="just">
              <a:buAutoNum type="arabicPeriod"/>
            </a:pPr>
            <a:r>
              <a:rPr lang="es-PE" sz="2400" dirty="0">
                <a:effectLst/>
                <a:latin typeface="Arial" panose="020B0604020202020204" pitchFamily="34" charset="0"/>
                <a:ea typeface="Calibri" panose="020F0502020204030204" pitchFamily="34" charset="0"/>
                <a:cs typeface="Times New Roman" panose="02020603050405020304" pitchFamily="18" charset="0"/>
              </a:rPr>
              <a:t>Promover a desarrollar humano sostenible en el nivel local propiciando el desarrollo de ciudades digitales y educadoras.</a:t>
            </a:r>
          </a:p>
          <a:p>
            <a:pPr algn="just"/>
            <a:endParaRPr lang="es-PE"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0022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pic>
        <p:nvPicPr>
          <p:cNvPr id="7" name="Imagen 6">
            <a:extLst>
              <a:ext uri="{FF2B5EF4-FFF2-40B4-BE49-F238E27FC236}">
                <a16:creationId xmlns:a16="http://schemas.microsoft.com/office/drawing/2014/main" xmlns="" id="{A4421CEB-4587-91E4-4322-6D1FC8317FDE}"/>
              </a:ext>
            </a:extLst>
          </p:cNvPr>
          <p:cNvPicPr>
            <a:picLocks noChangeAspect="1"/>
          </p:cNvPicPr>
          <p:nvPr/>
        </p:nvPicPr>
        <p:blipFill>
          <a:blip r:embed="rId3"/>
          <a:stretch>
            <a:fillRect/>
          </a:stretch>
        </p:blipFill>
        <p:spPr>
          <a:xfrm>
            <a:off x="0" y="5987506"/>
            <a:ext cx="9143026" cy="870494"/>
          </a:xfrm>
          <a:prstGeom prst="rect">
            <a:avLst/>
          </a:prstGeom>
        </p:spPr>
      </p:pic>
      <p:sp>
        <p:nvSpPr>
          <p:cNvPr id="9" name="CuadroTexto 8">
            <a:extLst>
              <a:ext uri="{FF2B5EF4-FFF2-40B4-BE49-F238E27FC236}">
                <a16:creationId xmlns:a16="http://schemas.microsoft.com/office/drawing/2014/main" xmlns="" id="{BFC88FC9-F8E3-538C-AEAF-DB8B2FFF7187}"/>
              </a:ext>
            </a:extLst>
          </p:cNvPr>
          <p:cNvSpPr txBox="1"/>
          <p:nvPr/>
        </p:nvSpPr>
        <p:spPr>
          <a:xfrm>
            <a:off x="826477" y="1905506"/>
            <a:ext cx="7039707" cy="3046988"/>
          </a:xfrm>
          <a:prstGeom prst="rect">
            <a:avLst/>
          </a:prstGeom>
          <a:noFill/>
        </p:spPr>
        <p:txBody>
          <a:bodyPr wrap="square">
            <a:spAutoFit/>
          </a:bodyPr>
          <a:lstStyle/>
          <a:p>
            <a:pPr algn="just"/>
            <a:r>
              <a:rPr lang="es-PE" sz="3200" b="1" dirty="0">
                <a:latin typeface="Arial" panose="020B0604020202020204" pitchFamily="34" charset="0"/>
                <a:ea typeface="Calibri" panose="020F0502020204030204" pitchFamily="34" charset="0"/>
                <a:cs typeface="Times New Roman" panose="02020603050405020304" pitchFamily="18" charset="0"/>
              </a:rPr>
              <a:t>Articulo 5. Creación de comisión multisectorial.</a:t>
            </a:r>
          </a:p>
          <a:p>
            <a:pPr algn="just"/>
            <a:r>
              <a:rPr lang="es-PE" sz="3200" dirty="0">
                <a:effectLst/>
                <a:latin typeface="Arial" panose="020B0604020202020204" pitchFamily="34" charset="0"/>
                <a:ea typeface="Calibri" panose="020F0502020204030204" pitchFamily="34" charset="0"/>
                <a:cs typeface="Times New Roman" panose="02020603050405020304" pitchFamily="18" charset="0"/>
              </a:rPr>
              <a:t>Crear una comisión multisectorial encargada de elaborar un plan nacional de ciudades </a:t>
            </a:r>
            <a:r>
              <a:rPr lang="es-PE" sz="3200" dirty="0">
                <a:latin typeface="Arial" panose="020B0604020202020204" pitchFamily="34" charset="0"/>
                <a:ea typeface="Calibri" panose="020F0502020204030204" pitchFamily="34" charset="0"/>
                <a:cs typeface="Times New Roman" panose="02020603050405020304" pitchFamily="18" charset="0"/>
              </a:rPr>
              <a:t>digitales y educadoras.</a:t>
            </a:r>
            <a:endParaRPr lang="es-PE" sz="32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0" name="Google Shape;107;p1">
            <a:extLst>
              <a:ext uri="{FF2B5EF4-FFF2-40B4-BE49-F238E27FC236}">
                <a16:creationId xmlns:a16="http://schemas.microsoft.com/office/drawing/2014/main" xmlns="" id="{3A1E8F24-4C24-1C96-6C6F-CAA52484BD40}"/>
              </a:ext>
            </a:extLst>
          </p:cNvPr>
          <p:cNvSpPr/>
          <p:nvPr/>
        </p:nvSpPr>
        <p:spPr>
          <a:xfrm>
            <a:off x="0" y="0"/>
            <a:ext cx="9144000" cy="831293"/>
          </a:xfrm>
          <a:prstGeom prst="roundRect">
            <a:avLst>
              <a:gd name="adj" fmla="val 16667"/>
            </a:avLst>
          </a:prstGeom>
          <a:solidFill>
            <a:srgbClr val="FF0000"/>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s-ES" sz="2000" b="1" i="0" u="none" strike="noStrike" cap="none" dirty="0">
                <a:solidFill>
                  <a:schemeClr val="bg1"/>
                </a:solidFill>
                <a:latin typeface="Arial"/>
                <a:ea typeface="Arial"/>
                <a:cs typeface="Arial"/>
                <a:sym typeface="Arial"/>
              </a:rPr>
              <a:t> </a:t>
            </a:r>
            <a:r>
              <a:rPr lang="es-ES" sz="3200" b="1" i="0" u="none" strike="noStrike" cap="none" dirty="0">
                <a:solidFill>
                  <a:schemeClr val="bg1"/>
                </a:solidFill>
                <a:latin typeface="Arial"/>
                <a:ea typeface="Arial"/>
                <a:cs typeface="Arial"/>
                <a:sym typeface="Arial"/>
              </a:rPr>
              <a:t>PERÚ LIBRE</a:t>
            </a:r>
            <a:endParaRPr sz="3200" b="0" i="0" u="none" strike="noStrike" cap="none" dirty="0">
              <a:solidFill>
                <a:schemeClr val="bg1"/>
              </a:solidFill>
              <a:latin typeface="Arial"/>
              <a:ea typeface="Arial"/>
              <a:cs typeface="Arial"/>
              <a:sym typeface="Arial"/>
            </a:endParaRPr>
          </a:p>
        </p:txBody>
      </p:sp>
    </p:spTree>
    <p:extLst>
      <p:ext uri="{BB962C8B-B14F-4D97-AF65-F5344CB8AC3E}">
        <p14:creationId xmlns:p14="http://schemas.microsoft.com/office/powerpoint/2010/main" val="4225075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5" name="Google Shape;120;p2">
            <a:extLst>
              <a:ext uri="{FF2B5EF4-FFF2-40B4-BE49-F238E27FC236}">
                <a16:creationId xmlns:a16="http://schemas.microsoft.com/office/drawing/2014/main" xmlns="" id="{9AE4EF0A-FB02-C6A5-BB22-322A4A58761F}"/>
              </a:ext>
            </a:extLst>
          </p:cNvPr>
          <p:cNvSpPr>
            <a:spLocks noGrp="1"/>
          </p:cNvSpPr>
          <p:nvPr>
            <p:ph idx="1"/>
          </p:nvPr>
        </p:nvSpPr>
        <p:spPr>
          <a:xfrm>
            <a:off x="196118" y="234462"/>
            <a:ext cx="8750789" cy="3820747"/>
          </a:xfrm>
          <a:prstGeom prst="roundRect">
            <a:avLst>
              <a:gd name="adj" fmla="val 16667"/>
            </a:avLst>
          </a:prstGeom>
          <a:noFill/>
          <a:ln w="15875" cap="flat" cmpd="sng">
            <a:noFill/>
            <a:prstDash val="solid"/>
            <a:round/>
            <a:headEnd type="none" w="sm" len="sm"/>
            <a:tailEnd type="none" w="sm" len="sm"/>
          </a:ln>
        </p:spPr>
        <p:txBody>
          <a:bodyPr spcFirstLastPara="1" wrap="square" lIns="91425" tIns="45700" rIns="91425" bIns="45700" anchor="ctr" anchorCtr="0">
            <a:noAutofit/>
          </a:bodyPr>
          <a:lstStyle/>
          <a:p>
            <a:pPr marL="0" marR="89535" lvl="0" indent="0">
              <a:lnSpc>
                <a:spcPct val="115000"/>
              </a:lnSpc>
              <a:spcAft>
                <a:spcPts val="1000"/>
              </a:spcAft>
              <a:buNone/>
            </a:pPr>
            <a:endParaRPr lang="es-PE" sz="1800" dirty="0">
              <a:effectLst/>
              <a:latin typeface="Calibri" panose="020F0502020204030204" pitchFamily="34" charset="0"/>
              <a:ea typeface="Calibri" panose="020F0502020204030204" pitchFamily="34" charset="0"/>
              <a:cs typeface="Times New Roman" panose="02020603050405020304" pitchFamily="18" charset="0"/>
            </a:endParaRPr>
          </a:p>
          <a:p>
            <a:pPr marR="89535">
              <a:lnSpc>
                <a:spcPct val="115000"/>
              </a:lnSpc>
              <a:spcAft>
                <a:spcPts val="1000"/>
              </a:spcAft>
            </a:pPr>
            <a:endParaRPr lang="es-PE" sz="3200" b="1" dirty="0">
              <a:effectLst/>
              <a:ea typeface="Calibri" panose="020F0502020204030204" pitchFamily="34" charset="0"/>
              <a:cs typeface="Times New Roman" panose="02020603050405020304" pitchFamily="18" charset="0"/>
            </a:endParaRPr>
          </a:p>
          <a:p>
            <a:pPr marR="89535">
              <a:lnSpc>
                <a:spcPct val="100000"/>
              </a:lnSpc>
              <a:spcAft>
                <a:spcPts val="1000"/>
              </a:spcAft>
            </a:pPr>
            <a:r>
              <a:rPr lang="es-PE" sz="3200" b="1" dirty="0">
                <a:effectLst/>
                <a:ea typeface="Calibri" panose="020F0502020204030204" pitchFamily="34" charset="0"/>
                <a:cs typeface="Times New Roman" panose="02020603050405020304" pitchFamily="18" charset="0"/>
              </a:rPr>
              <a:t>ANTECEDENTES</a:t>
            </a:r>
            <a:endParaRPr lang="es-PE" sz="3200" b="1" dirty="0">
              <a:ea typeface="Calibri" panose="020F0502020204030204" pitchFamily="34" charset="0"/>
              <a:cs typeface="Times New Roman" panose="02020603050405020304" pitchFamily="18" charset="0"/>
            </a:endParaRPr>
          </a:p>
          <a:p>
            <a:pPr marR="89535" algn="just">
              <a:lnSpc>
                <a:spcPct val="100000"/>
              </a:lnSpc>
              <a:spcAft>
                <a:spcPts val="1000"/>
              </a:spcAft>
            </a:pPr>
            <a:r>
              <a:rPr lang="es-PE" sz="2800" dirty="0">
                <a:latin typeface="Arial" panose="020B0604020202020204" pitchFamily="34" charset="0"/>
                <a:ea typeface="Calibri" panose="020F0502020204030204" pitchFamily="34" charset="0"/>
                <a:cs typeface="Times New Roman" panose="02020603050405020304" pitchFamily="18" charset="0"/>
              </a:rPr>
              <a:t>E</a:t>
            </a:r>
            <a:r>
              <a:rPr lang="es-PE" sz="2800" dirty="0">
                <a:effectLst/>
                <a:latin typeface="Arial" panose="020B0604020202020204" pitchFamily="34" charset="0"/>
                <a:ea typeface="Calibri" panose="020F0502020204030204" pitchFamily="34" charset="0"/>
                <a:cs typeface="Times New Roman" panose="02020603050405020304" pitchFamily="18" charset="0"/>
              </a:rPr>
              <a:t>xisten 02 proyectos de ley presentados:</a:t>
            </a:r>
          </a:p>
          <a:p>
            <a:pPr marR="89535" algn="just">
              <a:lnSpc>
                <a:spcPct val="100000"/>
              </a:lnSpc>
              <a:spcAft>
                <a:spcPts val="1000"/>
              </a:spcAft>
            </a:pPr>
            <a:r>
              <a:rPr lang="es-PE" sz="2800" dirty="0">
                <a:effectLst/>
                <a:latin typeface="Arial" panose="020B0604020202020204" pitchFamily="34" charset="0"/>
                <a:ea typeface="Calibri" panose="020F0502020204030204" pitchFamily="34" charset="0"/>
                <a:cs typeface="Times New Roman" panose="02020603050405020304" pitchFamily="18" charset="0"/>
              </a:rPr>
              <a:t> PL </a:t>
            </a:r>
            <a:r>
              <a:rPr lang="es-PE" sz="2800" dirty="0" err="1">
                <a:effectLst/>
                <a:latin typeface="Arial" panose="020B0604020202020204" pitchFamily="34" charset="0"/>
                <a:ea typeface="Calibri" panose="020F0502020204030204" pitchFamily="34" charset="0"/>
                <a:cs typeface="Times New Roman" panose="02020603050405020304" pitchFamily="18" charset="0"/>
              </a:rPr>
              <a:t>N°</a:t>
            </a:r>
            <a:r>
              <a:rPr lang="es-PE" sz="2800" dirty="0">
                <a:effectLst/>
                <a:latin typeface="Arial" panose="020B0604020202020204" pitchFamily="34" charset="0"/>
                <a:ea typeface="Calibri" panose="020F0502020204030204" pitchFamily="34" charset="0"/>
                <a:cs typeface="Times New Roman" panose="02020603050405020304" pitchFamily="18" charset="0"/>
              </a:rPr>
              <a:t> 1630/2016-CR, presentado por la congresista Gloria Montenegro F. “Proyecto de Ley que Promueve y Garantiza la Ejecución del Plan </a:t>
            </a:r>
            <a:r>
              <a:rPr lang="es-PE" sz="2800" dirty="0">
                <a:latin typeface="Arial" panose="020B0604020202020204" pitchFamily="34" charset="0"/>
                <a:ea typeface="Calibri" panose="020F0502020204030204" pitchFamily="34" charset="0"/>
                <a:cs typeface="Times New Roman" panose="02020603050405020304" pitchFamily="18" charset="0"/>
              </a:rPr>
              <a:t>N</a:t>
            </a:r>
            <a:r>
              <a:rPr lang="es-PE" sz="2800" dirty="0">
                <a:effectLst/>
                <a:latin typeface="Arial" panose="020B0604020202020204" pitchFamily="34" charset="0"/>
                <a:ea typeface="Calibri" panose="020F0502020204030204" pitchFamily="34" charset="0"/>
                <a:cs typeface="Times New Roman" panose="02020603050405020304" pitchFamily="18" charset="0"/>
              </a:rPr>
              <a:t>acional de Ciudades </a:t>
            </a:r>
            <a:r>
              <a:rPr lang="es-PE" sz="2800" dirty="0">
                <a:latin typeface="Arial" panose="020B0604020202020204" pitchFamily="34" charset="0"/>
                <a:ea typeface="Calibri" panose="020F0502020204030204" pitchFamily="34" charset="0"/>
                <a:cs typeface="Times New Roman" panose="02020603050405020304" pitchFamily="18" charset="0"/>
              </a:rPr>
              <a:t>I</a:t>
            </a:r>
            <a:r>
              <a:rPr lang="es-PE" sz="2800" dirty="0">
                <a:effectLst/>
                <a:latin typeface="Arial" panose="020B0604020202020204" pitchFamily="34" charset="0"/>
                <a:ea typeface="Calibri" panose="020F0502020204030204" pitchFamily="34" charset="0"/>
                <a:cs typeface="Times New Roman" panose="02020603050405020304" pitchFamily="18" charset="0"/>
              </a:rPr>
              <a:t>nteligentes, a través del Ministerio de Transportes y Comunicaciones”, PL </a:t>
            </a:r>
            <a:r>
              <a:rPr lang="es-PE" sz="2800" dirty="0" err="1">
                <a:effectLst/>
                <a:latin typeface="Arial" panose="020B0604020202020204" pitchFamily="34" charset="0"/>
                <a:ea typeface="Calibri" panose="020F0502020204030204" pitchFamily="34" charset="0"/>
                <a:cs typeface="Times New Roman" panose="02020603050405020304" pitchFamily="18" charset="0"/>
              </a:rPr>
              <a:t>N°</a:t>
            </a:r>
            <a:r>
              <a:rPr lang="es-PE" sz="2800" dirty="0">
                <a:effectLst/>
                <a:latin typeface="Arial" panose="020B0604020202020204" pitchFamily="34" charset="0"/>
                <a:ea typeface="Calibri" panose="020F0502020204030204" pitchFamily="34" charset="0"/>
                <a:cs typeface="Times New Roman" panose="02020603050405020304" pitchFamily="18" charset="0"/>
              </a:rPr>
              <a:t> 7879/2020-CR, presentado por el congresista Walter Ascona C. “Proyecto de Ley que Promueve el Desarrollo de Ciudades </a:t>
            </a:r>
            <a:r>
              <a:rPr lang="es-PE" sz="2800" dirty="0">
                <a:latin typeface="Arial" panose="020B0604020202020204" pitchFamily="34" charset="0"/>
                <a:ea typeface="Calibri" panose="020F0502020204030204" pitchFamily="34" charset="0"/>
                <a:cs typeface="Times New Roman" panose="02020603050405020304" pitchFamily="18" charset="0"/>
              </a:rPr>
              <a:t>I</a:t>
            </a:r>
            <a:r>
              <a:rPr lang="es-PE" sz="2800" dirty="0">
                <a:effectLst/>
                <a:latin typeface="Arial" panose="020B0604020202020204" pitchFamily="34" charset="0"/>
                <a:ea typeface="Calibri" panose="020F0502020204030204" pitchFamily="34" charset="0"/>
                <a:cs typeface="Times New Roman" panose="02020603050405020304" pitchFamily="18" charset="0"/>
              </a:rPr>
              <a:t>nteligentes y Educadoras en el Perú”.</a:t>
            </a:r>
            <a:endParaRPr lang="es-PE"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Imagen 6">
            <a:extLst>
              <a:ext uri="{FF2B5EF4-FFF2-40B4-BE49-F238E27FC236}">
                <a16:creationId xmlns:a16="http://schemas.microsoft.com/office/drawing/2014/main" xmlns="" id="{A4421CEB-4587-91E4-4322-6D1FC8317FDE}"/>
              </a:ext>
            </a:extLst>
          </p:cNvPr>
          <p:cNvPicPr>
            <a:picLocks noChangeAspect="1"/>
          </p:cNvPicPr>
          <p:nvPr/>
        </p:nvPicPr>
        <p:blipFill>
          <a:blip r:embed="rId3"/>
          <a:stretch>
            <a:fillRect/>
          </a:stretch>
        </p:blipFill>
        <p:spPr>
          <a:xfrm>
            <a:off x="0" y="5987506"/>
            <a:ext cx="9143026" cy="870494"/>
          </a:xfrm>
          <a:prstGeom prst="rect">
            <a:avLst/>
          </a:prstGeom>
        </p:spPr>
      </p:pic>
    </p:spTree>
    <p:extLst>
      <p:ext uri="{BB962C8B-B14F-4D97-AF65-F5344CB8AC3E}">
        <p14:creationId xmlns:p14="http://schemas.microsoft.com/office/powerpoint/2010/main" val="2363663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pic>
        <p:nvPicPr>
          <p:cNvPr id="7" name="Imagen 6">
            <a:extLst>
              <a:ext uri="{FF2B5EF4-FFF2-40B4-BE49-F238E27FC236}">
                <a16:creationId xmlns:a16="http://schemas.microsoft.com/office/drawing/2014/main" xmlns="" id="{A4421CEB-4587-91E4-4322-6D1FC8317FDE}"/>
              </a:ext>
            </a:extLst>
          </p:cNvPr>
          <p:cNvPicPr>
            <a:picLocks noChangeAspect="1"/>
          </p:cNvPicPr>
          <p:nvPr/>
        </p:nvPicPr>
        <p:blipFill>
          <a:blip r:embed="rId3"/>
          <a:stretch>
            <a:fillRect/>
          </a:stretch>
        </p:blipFill>
        <p:spPr>
          <a:xfrm>
            <a:off x="0" y="5987506"/>
            <a:ext cx="9143026" cy="870494"/>
          </a:xfrm>
          <a:prstGeom prst="rect">
            <a:avLst/>
          </a:prstGeom>
        </p:spPr>
      </p:pic>
      <p:sp>
        <p:nvSpPr>
          <p:cNvPr id="4" name="CuadroTexto 3">
            <a:extLst>
              <a:ext uri="{FF2B5EF4-FFF2-40B4-BE49-F238E27FC236}">
                <a16:creationId xmlns:a16="http://schemas.microsoft.com/office/drawing/2014/main" xmlns="" id="{16B229E8-B22C-F4F1-36CE-93534EB0D83F}"/>
              </a:ext>
            </a:extLst>
          </p:cNvPr>
          <p:cNvSpPr txBox="1"/>
          <p:nvPr/>
        </p:nvSpPr>
        <p:spPr>
          <a:xfrm>
            <a:off x="339969" y="201948"/>
            <a:ext cx="8686800" cy="7102072"/>
          </a:xfrm>
          <a:prstGeom prst="rect">
            <a:avLst/>
          </a:prstGeom>
          <a:noFill/>
        </p:spPr>
        <p:txBody>
          <a:bodyPr wrap="square">
            <a:spAutoFit/>
          </a:bodyPr>
          <a:lstStyle/>
          <a:p>
            <a:pPr marR="89535">
              <a:lnSpc>
                <a:spcPct val="115000"/>
              </a:lnSpc>
              <a:spcAft>
                <a:spcPts val="1000"/>
              </a:spcAft>
            </a:pPr>
            <a:r>
              <a:rPr lang="es-PE" sz="2800" b="1" dirty="0">
                <a:latin typeface="Arial" panose="020B0604020202020204" pitchFamily="34" charset="0"/>
                <a:ea typeface="Calibri" panose="020F0502020204030204" pitchFamily="34" charset="0"/>
                <a:cs typeface="Times New Roman" panose="02020603050405020304" pitchFamily="18" charset="0"/>
              </a:rPr>
              <a:t>EXPOSICION DE MOTIVOS</a:t>
            </a:r>
            <a:endParaRPr lang="es-PE" sz="2800" dirty="0">
              <a:effectLst/>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15000"/>
              </a:lnSpc>
              <a:spcAft>
                <a:spcPts val="1000"/>
              </a:spcAft>
            </a:pPr>
            <a:r>
              <a:rPr lang="es-PE" sz="3200" dirty="0">
                <a:effectLst/>
                <a:latin typeface="Calibri" panose="020F0502020204030204" pitchFamily="34" charset="0"/>
                <a:ea typeface="Calibri" panose="020F0502020204030204" pitchFamily="34" charset="0"/>
                <a:cs typeface="Times New Roman" panose="02020603050405020304" pitchFamily="18" charset="0"/>
              </a:rPr>
              <a:t>El proyecto de ley de ciudades inteligentes es una iniciativa que busca promover el desarrollo de ciudades más eficientes, sostenibles y conectadas mediante el uso de tecnologías avanzadas de la información y la comunicación. El objetivo principal de este proyecto es mejorar la calidad de vida de los ciudadanos, al mismo tiempo que se fomenta el crecimiento económico y se reducen los impactos ambientales negativos.</a:t>
            </a:r>
          </a:p>
          <a:p>
            <a:pPr marR="89535" algn="just">
              <a:lnSpc>
                <a:spcPct val="115000"/>
              </a:lnSpc>
              <a:spcAft>
                <a:spcPts val="1000"/>
              </a:spcAft>
            </a:pPr>
            <a:r>
              <a:rPr lang="es-PE" sz="3200" dirty="0">
                <a:effectLst/>
                <a:latin typeface="Calibri" panose="020F0502020204030204" pitchFamily="34" charset="0"/>
                <a:ea typeface="Calibri" panose="020F0502020204030204" pitchFamily="34" charset="0"/>
                <a:cs typeface="Times New Roman" panose="02020603050405020304" pitchFamily="18" charset="0"/>
              </a:rPr>
              <a:t>.</a:t>
            </a:r>
          </a:p>
          <a:p>
            <a:pPr marR="89535" algn="just">
              <a:lnSpc>
                <a:spcPct val="115000"/>
              </a:lnSpc>
              <a:spcAft>
                <a:spcPts val="1000"/>
              </a:spcAft>
            </a:pPr>
            <a:endParaRPr lang="es-PE"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8208342"/>
      </p:ext>
    </p:extLst>
  </p:cSld>
  <p:clrMapOvr>
    <a:masterClrMapping/>
  </p:clrMapOvr>
</p:sld>
</file>

<file path=ppt/theme/theme1.xml><?xml version="1.0" encoding="utf-8"?>
<a:theme xmlns:a="http://schemas.openxmlformats.org/drawingml/2006/main" name="Retrospección">
  <a:themeElements>
    <a:clrScheme name="Escala de grise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4448</TotalTime>
  <Words>1302</Words>
  <Application>Microsoft Office PowerPoint</Application>
  <PresentationFormat>Presentación en pantalla (4:3)</PresentationFormat>
  <Paragraphs>95</Paragraphs>
  <Slides>21</Slides>
  <Notes>18</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21</vt:i4>
      </vt:variant>
    </vt:vector>
  </HeadingPairs>
  <TitlesOfParts>
    <vt:vector size="26" baseType="lpstr">
      <vt:lpstr>Arial</vt:lpstr>
      <vt:lpstr>Calibri</vt:lpstr>
      <vt:lpstr>Calibri Light</vt:lpstr>
      <vt:lpstr>Times New Roman</vt:lpstr>
      <vt:lpstr>Retrospección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RubenTicona</dc:creator>
  <cp:lastModifiedBy>Roberto Miranda Chuman</cp:lastModifiedBy>
  <cp:revision>30</cp:revision>
  <dcterms:created xsi:type="dcterms:W3CDTF">2015-06-25T01:05:52Z</dcterms:created>
  <dcterms:modified xsi:type="dcterms:W3CDTF">2023-03-30T20:45:19Z</dcterms:modified>
</cp:coreProperties>
</file>