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9"/>
  </p:notesMasterIdLst>
  <p:sldIdLst>
    <p:sldId id="256" r:id="rId2"/>
    <p:sldId id="279" r:id="rId3"/>
    <p:sldId id="291" r:id="rId4"/>
    <p:sldId id="281" r:id="rId5"/>
    <p:sldId id="294" r:id="rId6"/>
    <p:sldId id="295" r:id="rId7"/>
    <p:sldId id="297" r:id="rId8"/>
    <p:sldId id="299" r:id="rId9"/>
    <p:sldId id="282" r:id="rId10"/>
    <p:sldId id="283" r:id="rId11"/>
    <p:sldId id="303" r:id="rId12"/>
    <p:sldId id="307" r:id="rId13"/>
    <p:sldId id="305" r:id="rId14"/>
    <p:sldId id="300" r:id="rId15"/>
    <p:sldId id="285" r:id="rId16"/>
    <p:sldId id="289" r:id="rId17"/>
    <p:sldId id="287" r:id="rId18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iiYbzPrnX1LEU4AJzeosQrgz3O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0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84787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1860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561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7437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fld id="{00000000-1234-1234-1234-123412341234}" type="slidenum">
              <a:rPr kumimoji="0" lang="es-E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1400"/>
                <a:buFontTx/>
                <a:buNone/>
                <a:tabLst/>
                <a:defRPr/>
              </a:pPr>
              <a:t>12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579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4099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3074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363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1613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2326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7962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0433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4823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7237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8265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648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38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64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297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ólo el título">
  <p:cSld name="2_Sólo el títul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55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950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23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290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20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386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24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78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84033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13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/>
          <p:nvPr/>
        </p:nvSpPr>
        <p:spPr>
          <a:xfrm>
            <a:off x="-974" y="0"/>
            <a:ext cx="9144000" cy="83129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PERÚ LIBRE</a:t>
            </a:r>
            <a:endParaRPr sz="3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498229" y="1539137"/>
            <a:ext cx="8100647" cy="2585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3600" b="1" dirty="0"/>
              <a:t>PROYECTO DE LEY QUE ESTABLECE EL REGISTRO DE UNION DE HECHO A CARGO DE LAS MUNICIPALIDADES.</a:t>
            </a:r>
            <a:endParaRPr sz="36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211015" y="5334384"/>
            <a:ext cx="48231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 	: </a:t>
            </a:r>
            <a:r>
              <a:rPr lang="es-E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Flavio Cruz Mamani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211015" y="4777853"/>
            <a:ext cx="862818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Comisión:  </a:t>
            </a:r>
            <a:r>
              <a:rPr lang="es-ES" sz="1600" dirty="0"/>
              <a:t> DESCENTRALIZACIÓN, REGIONALIZACIÓN, GOBIERNOS LOCALES Y MODERNIZACIÓN DE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dirty="0"/>
              <a:t>                         LA GESTIÓN DEL ESTADO.</a:t>
            </a:r>
            <a:r>
              <a:rPr lang="es-ES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6B98433F-2E2C-07AD-7AC6-677B79DD4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0;p2">
            <a:extLst>
              <a:ext uri="{FF2B5EF4-FFF2-40B4-BE49-F238E27FC236}">
                <a16:creationId xmlns:a16="http://schemas.microsoft.com/office/drawing/2014/main" xmlns="" id="{6283D9D0-A385-3491-DDE7-EBD2E6D51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63" y="176892"/>
            <a:ext cx="8546122" cy="586153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</a:pPr>
            <a:r>
              <a:rPr lang="es-ES" sz="3000" b="1" dirty="0">
                <a:solidFill>
                  <a:srgbClr val="FF0000"/>
                </a:solidFill>
              </a:rPr>
              <a:t>MARCO CONSTITUCIONAL DE LA UNION DE HECHO </a:t>
            </a:r>
            <a:endParaRPr lang="es-MX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oogle Shape;120;p2">
            <a:extLst>
              <a:ext uri="{FF2B5EF4-FFF2-40B4-BE49-F238E27FC236}">
                <a16:creationId xmlns:a16="http://schemas.microsoft.com/office/drawing/2014/main" xmlns="" id="{3078723B-D1C8-8323-B726-FC0FA779A394}"/>
              </a:ext>
            </a:extLst>
          </p:cNvPr>
          <p:cNvSpPr txBox="1">
            <a:spLocks/>
          </p:cNvSpPr>
          <p:nvPr/>
        </p:nvSpPr>
        <p:spPr>
          <a:xfrm>
            <a:off x="0" y="763045"/>
            <a:ext cx="9143026" cy="509849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</a:pPr>
            <a:r>
              <a:rPr lang="es-ES" sz="3400" b="1" dirty="0"/>
              <a:t>Art. 5° </a:t>
            </a:r>
            <a:r>
              <a:rPr lang="es-ES" sz="3400" dirty="0"/>
              <a:t>La unión estable de un varón y una mujer, libres de impedimento matrimonial, que forman un hogar de hecho por el tiempo y en las condiciones que señala la ley, da lugar a una sociedad de bienes que se sujeta al régimen de la sociedad en cuanto es aplicable.</a:t>
            </a:r>
            <a:endParaRPr lang="es-MX" sz="3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BE72E91A-1BB6-0AD4-AF56-1211D46B8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20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0;p2">
            <a:extLst>
              <a:ext uri="{FF2B5EF4-FFF2-40B4-BE49-F238E27FC236}">
                <a16:creationId xmlns:a16="http://schemas.microsoft.com/office/drawing/2014/main" xmlns="" id="{6283D9D0-A385-3491-DDE7-EBD2E6D51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63" y="176892"/>
            <a:ext cx="8546122" cy="586153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</a:pPr>
            <a:r>
              <a:rPr lang="es-ES" sz="3000" b="1" dirty="0">
                <a:solidFill>
                  <a:srgbClr val="FF0000"/>
                </a:solidFill>
              </a:rPr>
              <a:t>MARCO CONSTITUCIONAL DE LA UNION DE HECHO </a:t>
            </a:r>
            <a:endParaRPr lang="es-MX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oogle Shape;120;p2">
            <a:extLst>
              <a:ext uri="{FF2B5EF4-FFF2-40B4-BE49-F238E27FC236}">
                <a16:creationId xmlns:a16="http://schemas.microsoft.com/office/drawing/2014/main" xmlns="" id="{3078723B-D1C8-8323-B726-FC0FA779A394}"/>
              </a:ext>
            </a:extLst>
          </p:cNvPr>
          <p:cNvSpPr txBox="1">
            <a:spLocks/>
          </p:cNvSpPr>
          <p:nvPr/>
        </p:nvSpPr>
        <p:spPr>
          <a:xfrm>
            <a:off x="386863" y="937846"/>
            <a:ext cx="8546122" cy="46892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</a:pPr>
            <a:r>
              <a:rPr lang="es-ES" sz="3600" dirty="0"/>
              <a:t>Características de la unión de hecho.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</a:pPr>
            <a:endParaRPr lang="es-ES" sz="36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es-ES" sz="3600" dirty="0"/>
              <a:t>a) La unión marital de hecho.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es-ES" sz="3600" dirty="0"/>
              <a:t>b) Estabilidad y permanencia.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es-ES" sz="3600" dirty="0"/>
              <a:t>c) Singularidad y publicidad.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es-ES" sz="3600" dirty="0"/>
              <a:t>d) Ausencia de impedimentos para el matrimonio. </a:t>
            </a:r>
            <a:endParaRPr lang="es-MX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BE72E91A-1BB6-0AD4-AF56-1211D46B8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046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0;p2">
            <a:extLst>
              <a:ext uri="{FF2B5EF4-FFF2-40B4-BE49-F238E27FC236}">
                <a16:creationId xmlns:a16="http://schemas.microsoft.com/office/drawing/2014/main" xmlns="" id="{6283D9D0-A385-3491-DDE7-EBD2E6D51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63" y="176892"/>
            <a:ext cx="8546122" cy="760954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</a:pPr>
            <a:r>
              <a:rPr lang="es-ES" sz="3000" b="1" dirty="0">
                <a:solidFill>
                  <a:srgbClr val="FF0000"/>
                </a:solidFill>
              </a:rPr>
              <a:t>VÍAS LEGALES PARA RECONOCIMIENTO DE UNION DE HECHO </a:t>
            </a:r>
            <a:endParaRPr lang="es-MX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oogle Shape;120;p2">
            <a:extLst>
              <a:ext uri="{FF2B5EF4-FFF2-40B4-BE49-F238E27FC236}">
                <a16:creationId xmlns:a16="http://schemas.microsoft.com/office/drawing/2014/main" xmlns="" id="{3078723B-D1C8-8323-B726-FC0FA779A394}"/>
              </a:ext>
            </a:extLst>
          </p:cNvPr>
          <p:cNvSpPr txBox="1">
            <a:spLocks/>
          </p:cNvSpPr>
          <p:nvPr/>
        </p:nvSpPr>
        <p:spPr>
          <a:xfrm>
            <a:off x="386863" y="937846"/>
            <a:ext cx="8546122" cy="46892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</a:pPr>
            <a:r>
              <a:rPr lang="es-ES" sz="3600" dirty="0"/>
              <a:t>Existe dos vías legales para el reconocimiento de la unión de hecho: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es-ES" sz="3600" dirty="0"/>
              <a:t>- Judicial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es-ES" sz="3600" dirty="0"/>
              <a:t>- Notarial.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BE72E91A-1BB6-0AD4-AF56-1211D46B8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17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ECF9680-A41B-663D-9CDE-696250AF6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69" y="984738"/>
            <a:ext cx="8088923" cy="4302369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4000" b="1" dirty="0">
                <a:solidFill>
                  <a:srgbClr val="FF0000"/>
                </a:solidFill>
              </a:rPr>
              <a:t>Competencia Notarial</a:t>
            </a:r>
          </a:p>
          <a:p>
            <a:pPr algn="just"/>
            <a:r>
              <a:rPr lang="es-ES" sz="4000" dirty="0"/>
              <a:t>La Ley 29560 otorgó competencias a los notarios públicos para acreditar la unión del hecho; sin embargo, el costo de dicho trámite es un impedimento para las familias de escasos recursos económicos, generando incertidumbre  legal familiar.</a:t>
            </a:r>
            <a:endParaRPr lang="es-PE" sz="40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5304F8A1-BDB1-EA1B-8113-6F12469D9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51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40E4853-27D2-8BAD-2648-0050032D6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54" y="1172309"/>
            <a:ext cx="8124092" cy="4770248"/>
          </a:xfrm>
        </p:spPr>
        <p:txBody>
          <a:bodyPr>
            <a:noAutofit/>
          </a:bodyPr>
          <a:lstStyle/>
          <a:p>
            <a:pPr algn="just"/>
            <a:r>
              <a:rPr lang="es-ES" sz="2800" dirty="0">
                <a:solidFill>
                  <a:schemeClr val="tx1"/>
                </a:solidFill>
              </a:rPr>
              <a:t>No generará costo al erario nacional, muy por el contrario otorgará mayor seguridad jurídica a la Unión de Hecho al crear el Registro Municipal de Unión de Hecho. 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</a:rPr>
              <a:t>La creación del Registro Municipal de Unión de Hecho, sería un mecanismo administrativo ágil, económico y simplificado para cautelas el derecho de las personas que mantienen una relación semejante a la del matrimonio, figura legal amparada por el artículo 5° de la Constitución Política y el artículo 326° del Código Civil.</a:t>
            </a:r>
            <a:endParaRPr lang="es-PE" sz="2600" dirty="0">
              <a:solidFill>
                <a:schemeClr val="tx1"/>
              </a:solidFill>
            </a:endParaRPr>
          </a:p>
        </p:txBody>
      </p:sp>
      <p:sp>
        <p:nvSpPr>
          <p:cNvPr id="4" name="Google Shape;120;p2">
            <a:extLst>
              <a:ext uri="{FF2B5EF4-FFF2-40B4-BE49-F238E27FC236}">
                <a16:creationId xmlns:a16="http://schemas.microsoft.com/office/drawing/2014/main" xmlns="" id="{27714CF0-5121-3A0A-0622-4C4E7D2BA2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0100" y="275615"/>
            <a:ext cx="7543800" cy="701568"/>
          </a:xfrm>
          <a:prstGeom prst="roundRect">
            <a:avLst>
              <a:gd name="adj" fmla="val 16667"/>
            </a:avLst>
          </a:prstGeom>
          <a:ln w="25400" cap="flat" cmpd="sng" algn="ctr">
            <a:solidFill>
              <a:schemeClr val="accent1"/>
            </a:solidFill>
            <a:prstDash val="solid"/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Font typeface="Calibri"/>
              <a:buNone/>
            </a:pPr>
            <a:r>
              <a:rPr lang="es-MX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s-PE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COSTO - BENEFICIO </a:t>
            </a:r>
            <a:endParaRPr lang="es-MX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5D2BA0C-4B00-E20A-98DF-1857B29EB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531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0;p2">
            <a:extLst>
              <a:ext uri="{FF2B5EF4-FFF2-40B4-BE49-F238E27FC236}">
                <a16:creationId xmlns:a16="http://schemas.microsoft.com/office/drawing/2014/main" xmlns="" id="{6283D9D0-A385-3491-DDE7-EBD2E6D51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990625" cy="831293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</a:pPr>
            <a:r>
              <a:rPr lang="es-MX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s-ES" sz="2800" b="1" dirty="0">
                <a:solidFill>
                  <a:srgbClr val="FF0000"/>
                </a:solidFill>
              </a:rPr>
              <a:t>IMPACTO DE LA NORMA EN LA LEGISLACION LABORAL </a:t>
            </a:r>
            <a:endParaRPr lang="es-MX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Google Shape;120;p2">
            <a:extLst>
              <a:ext uri="{FF2B5EF4-FFF2-40B4-BE49-F238E27FC236}">
                <a16:creationId xmlns:a16="http://schemas.microsoft.com/office/drawing/2014/main" xmlns="" id="{2957B1A9-3392-8661-44C0-B3FFCAB9DDB7}"/>
              </a:ext>
            </a:extLst>
          </p:cNvPr>
          <p:cNvSpPr txBox="1">
            <a:spLocks/>
          </p:cNvSpPr>
          <p:nvPr/>
        </p:nvSpPr>
        <p:spPr>
          <a:xfrm>
            <a:off x="198829" y="1656511"/>
            <a:ext cx="8592966" cy="340785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</a:pPr>
            <a:r>
              <a:rPr lang="es-ES" sz="3000" dirty="0">
                <a:solidFill>
                  <a:schemeClr val="tx1"/>
                </a:solidFill>
              </a:rPr>
              <a:t>Modifica el artículo 20° de la Ley 27972, Ley Orgánica de Municipalidades, incorporando como una función del alcalde el de registrar la Unión de Hecho.</a:t>
            </a:r>
            <a:endParaRPr lang="es-MX" sz="30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E7906AB6-A4AB-B235-ADB0-6AC9B2B92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3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0;p2">
            <a:extLst>
              <a:ext uri="{FF2B5EF4-FFF2-40B4-BE49-F238E27FC236}">
                <a16:creationId xmlns:a16="http://schemas.microsoft.com/office/drawing/2014/main" xmlns="" id="{65FD81B3-5748-128E-AD60-879CC46BD497}"/>
              </a:ext>
            </a:extLst>
          </p:cNvPr>
          <p:cNvSpPr txBox="1">
            <a:spLocks/>
          </p:cNvSpPr>
          <p:nvPr/>
        </p:nvSpPr>
        <p:spPr>
          <a:xfrm>
            <a:off x="111369" y="1049215"/>
            <a:ext cx="8921261" cy="4759570"/>
          </a:xfrm>
          <a:prstGeom prst="roundRect">
            <a:avLst>
              <a:gd name="adj" fmla="val 16667"/>
            </a:avLst>
          </a:prstGeom>
          <a:noFill/>
          <a:ln w="158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es-ES" sz="3200" dirty="0"/>
              <a:t>Tiene vinculación con la Décimo Sexta Política de Estado; fortalecimiento de la familia, protección y promoción de la niñez, la adolescencia y la juventud. De conformidad con esta Política; el Estado debe fortalecer la familia como espacio fundamental del desarrollo integral de las personas.</a:t>
            </a:r>
            <a:endParaRPr lang="es-MX" sz="32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7" name="Google Shape;120;p2">
            <a:extLst>
              <a:ext uri="{FF2B5EF4-FFF2-40B4-BE49-F238E27FC236}">
                <a16:creationId xmlns:a16="http://schemas.microsoft.com/office/drawing/2014/main" xmlns="" id="{D0D5CE04-287A-77CE-8BE5-BB0BBBBB1545}"/>
              </a:ext>
            </a:extLst>
          </p:cNvPr>
          <p:cNvSpPr txBox="1">
            <a:spLocks/>
          </p:cNvSpPr>
          <p:nvPr/>
        </p:nvSpPr>
        <p:spPr>
          <a:xfrm>
            <a:off x="198154" y="469024"/>
            <a:ext cx="8475784" cy="401470"/>
          </a:xfrm>
          <a:prstGeom prst="roundRect">
            <a:avLst>
              <a:gd name="adj" fmla="val 16667"/>
            </a:avLst>
          </a:prstGeom>
          <a:ln w="25400" cap="flat" cmpd="sng" algn="ctr">
            <a:solidFill>
              <a:schemeClr val="accent1"/>
            </a:solidFill>
            <a:prstDash val="solid"/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Font typeface="Calibri"/>
              <a:buNone/>
            </a:pPr>
            <a:r>
              <a:rPr lang="es-MX" sz="36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IV. </a:t>
            </a:r>
            <a:r>
              <a:rPr lang="es-E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RELACION CON EL ACUERDO NACIONAL </a:t>
            </a:r>
            <a:endParaRPr lang="es-MX" sz="3600" b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85A48349-081D-2D02-11DB-8116BF8817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69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8;p1">
            <a:extLst>
              <a:ext uri="{FF2B5EF4-FFF2-40B4-BE49-F238E27FC236}">
                <a16:creationId xmlns:a16="http://schemas.microsoft.com/office/drawing/2014/main" xmlns="" id="{409BCB0D-3D83-9B49-1FFE-A60CD449BE84}"/>
              </a:ext>
            </a:extLst>
          </p:cNvPr>
          <p:cNvSpPr/>
          <p:nvPr/>
        </p:nvSpPr>
        <p:spPr>
          <a:xfrm>
            <a:off x="826355" y="715875"/>
            <a:ext cx="8186686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SzPts val="1600"/>
            </a:pPr>
            <a:r>
              <a:rPr lang="es-ES" b="1" dirty="0"/>
              <a:t>.</a:t>
            </a:r>
            <a:endParaRPr lang="es-ES" b="1" i="0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5" name="Google Shape;107;p1">
            <a:extLst>
              <a:ext uri="{FF2B5EF4-FFF2-40B4-BE49-F238E27FC236}">
                <a16:creationId xmlns:a16="http://schemas.microsoft.com/office/drawing/2014/main" xmlns="" id="{8732D669-D8C4-5020-6A58-F3C47E17CB82}"/>
              </a:ext>
            </a:extLst>
          </p:cNvPr>
          <p:cNvSpPr/>
          <p:nvPr/>
        </p:nvSpPr>
        <p:spPr>
          <a:xfrm>
            <a:off x="-974" y="0"/>
            <a:ext cx="9144000" cy="83129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PERÚ LIBRE</a:t>
            </a:r>
            <a:endParaRPr sz="3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4528383B-4438-A771-0205-CBAD267B3466}"/>
              </a:ext>
            </a:extLst>
          </p:cNvPr>
          <p:cNvSpPr txBox="1"/>
          <p:nvPr/>
        </p:nvSpPr>
        <p:spPr>
          <a:xfrm>
            <a:off x="649657" y="4636877"/>
            <a:ext cx="81866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Comisión: </a:t>
            </a:r>
            <a:r>
              <a:rPr lang="es-ES" sz="2000" dirty="0"/>
              <a:t>DESCENTRALIZACIÓN, REGIONALIZACIÓN, GOBIERNOS LOCALES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2000" dirty="0"/>
              <a:t>			Y MODERNIZACIÓN DE LA GESTIÓN DEL ESTADO.</a:t>
            </a:r>
            <a:r>
              <a:rPr lang="es-E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s-ES" sz="20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56BB2F12-A3C7-9C85-DADD-609AB693D892}"/>
              </a:ext>
            </a:extLst>
          </p:cNvPr>
          <p:cNvSpPr txBox="1"/>
          <p:nvPr/>
        </p:nvSpPr>
        <p:spPr>
          <a:xfrm>
            <a:off x="734577" y="5494376"/>
            <a:ext cx="81866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Autor: </a:t>
            </a:r>
            <a:r>
              <a:rPr lang="es-ES" sz="2800" b="1" dirty="0"/>
              <a:t>Flavio Cruz Mamani</a:t>
            </a:r>
            <a:endParaRPr lang="es-PE" sz="2800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6CCC7AF-14A8-2524-FA50-D45CFF9902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EDD4CA36-8286-2892-7693-B849AEA90372}"/>
              </a:ext>
            </a:extLst>
          </p:cNvPr>
          <p:cNvSpPr txBox="1"/>
          <p:nvPr/>
        </p:nvSpPr>
        <p:spPr>
          <a:xfrm>
            <a:off x="649657" y="1380811"/>
            <a:ext cx="784273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4000" b="1" dirty="0"/>
              <a:t>PROYECTO DE LEY QUE ESTABLECE EL REGISTRO DE UNION DE HECHO A CARGO DE LAS MUNICIPALIDADES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lang="es-ES" sz="40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GRACIAS</a:t>
            </a:r>
            <a:endParaRPr lang="es-ES" sz="4000" b="1" i="0" u="none" strike="noStrike" cap="non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098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0;p2">
            <a:extLst>
              <a:ext uri="{FF2B5EF4-FFF2-40B4-BE49-F238E27FC236}">
                <a16:creationId xmlns:a16="http://schemas.microsoft.com/office/drawing/2014/main" xmlns="" id="{9AE4EF0A-FB02-C6A5-BB22-322A4A587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714" y="2250832"/>
            <a:ext cx="8480572" cy="3509300"/>
          </a:xfrm>
          <a:prstGeom prst="roundRect">
            <a:avLst>
              <a:gd name="adj" fmla="val 16667"/>
            </a:avLst>
          </a:prstGeom>
          <a:noFill/>
          <a:ln w="158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4000" b="1" i="0" u="sng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Artículo 1</a:t>
            </a:r>
            <a:r>
              <a:rPr lang="es-ES" sz="4000" b="1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 OBJETO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4000" dirty="0"/>
              <a:t>La presente iniciativa legislativa tiene por objeto crear el Registro Municipal de la Unión de Hecho a cargo de las municipalidades provinciales y distritales.</a:t>
            </a:r>
            <a:endParaRPr lang="es-ES" sz="4000" b="1" i="0" u="none" strike="noStrike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322F4201-9448-9079-D7F7-5AB69582868A}"/>
              </a:ext>
            </a:extLst>
          </p:cNvPr>
          <p:cNvSpPr/>
          <p:nvPr/>
        </p:nvSpPr>
        <p:spPr>
          <a:xfrm>
            <a:off x="346905" y="1285438"/>
            <a:ext cx="5245004" cy="374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4000" b="1" dirty="0">
                <a:latin typeface="Arial" panose="020B0604020202020204" pitchFamily="34" charset="0"/>
                <a:cs typeface="Arial" panose="020B0604020202020204" pitchFamily="34" charset="0"/>
              </a:rPr>
              <a:t>FÓRMULA LEGAL</a:t>
            </a:r>
          </a:p>
        </p:txBody>
      </p:sp>
      <p:sp>
        <p:nvSpPr>
          <p:cNvPr id="3" name="Google Shape;107;p1">
            <a:extLst>
              <a:ext uri="{FF2B5EF4-FFF2-40B4-BE49-F238E27FC236}">
                <a16:creationId xmlns:a16="http://schemas.microsoft.com/office/drawing/2014/main" xmlns="" id="{D23934A0-5E09-ABEB-03C0-643829FD4CA9}"/>
              </a:ext>
            </a:extLst>
          </p:cNvPr>
          <p:cNvSpPr/>
          <p:nvPr/>
        </p:nvSpPr>
        <p:spPr>
          <a:xfrm>
            <a:off x="151426" y="152400"/>
            <a:ext cx="9144000" cy="83129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PERÚ LIBRE</a:t>
            </a:r>
            <a:endParaRPr sz="3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4421CEB-4587-91E4-4322-6D1FC8317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1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0;p2">
            <a:extLst>
              <a:ext uri="{FF2B5EF4-FFF2-40B4-BE49-F238E27FC236}">
                <a16:creationId xmlns:a16="http://schemas.microsoft.com/office/drawing/2014/main" xmlns="" id="{9AE4EF0A-FB02-C6A5-BB22-322A4A587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714" y="2250832"/>
            <a:ext cx="8480572" cy="3509300"/>
          </a:xfrm>
          <a:prstGeom prst="roundRect">
            <a:avLst>
              <a:gd name="adj" fmla="val 16667"/>
            </a:avLst>
          </a:prstGeom>
          <a:noFill/>
          <a:ln w="158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4000" b="1" i="0" u="sng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Artículo 2</a:t>
            </a:r>
            <a:r>
              <a:rPr lang="es-ES" sz="4000" b="1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 UNIÓN DE HECHO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3600" dirty="0"/>
              <a:t>En el Registro Municipal de la Unión de Hecho pueden inscribirse quienes conviven en pareja por lo menos dos años continuos y libres de impedimento matrimonial.</a:t>
            </a:r>
            <a:endParaRPr lang="es-ES" sz="4000" b="1" i="0" u="none" strike="noStrike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322F4201-9448-9079-D7F7-5AB69582868A}"/>
              </a:ext>
            </a:extLst>
          </p:cNvPr>
          <p:cNvSpPr/>
          <p:nvPr/>
        </p:nvSpPr>
        <p:spPr>
          <a:xfrm>
            <a:off x="346905" y="1285438"/>
            <a:ext cx="5245004" cy="374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4000" b="1" dirty="0">
                <a:latin typeface="Arial" panose="020B0604020202020204" pitchFamily="34" charset="0"/>
                <a:cs typeface="Arial" panose="020B0604020202020204" pitchFamily="34" charset="0"/>
              </a:rPr>
              <a:t>FÓRMULA LEGAL</a:t>
            </a:r>
          </a:p>
        </p:txBody>
      </p:sp>
      <p:sp>
        <p:nvSpPr>
          <p:cNvPr id="3" name="Google Shape;107;p1">
            <a:extLst>
              <a:ext uri="{FF2B5EF4-FFF2-40B4-BE49-F238E27FC236}">
                <a16:creationId xmlns:a16="http://schemas.microsoft.com/office/drawing/2014/main" xmlns="" id="{D23934A0-5E09-ABEB-03C0-643829FD4CA9}"/>
              </a:ext>
            </a:extLst>
          </p:cNvPr>
          <p:cNvSpPr/>
          <p:nvPr/>
        </p:nvSpPr>
        <p:spPr>
          <a:xfrm>
            <a:off x="151426" y="152400"/>
            <a:ext cx="9144000" cy="83129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PERÚ LIBRE</a:t>
            </a:r>
            <a:endParaRPr sz="3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4421CEB-4587-91E4-4322-6D1FC8317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6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7;p1">
            <a:extLst>
              <a:ext uri="{FF2B5EF4-FFF2-40B4-BE49-F238E27FC236}">
                <a16:creationId xmlns:a16="http://schemas.microsoft.com/office/drawing/2014/main" xmlns="" id="{EE6591AF-F5B9-1BD4-F142-796AA98162D5}"/>
              </a:ext>
            </a:extLst>
          </p:cNvPr>
          <p:cNvSpPr/>
          <p:nvPr/>
        </p:nvSpPr>
        <p:spPr>
          <a:xfrm>
            <a:off x="-974" y="0"/>
            <a:ext cx="9144000" cy="83129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PERÚ LIBRE</a:t>
            </a:r>
            <a:endParaRPr sz="3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4F604122-92A7-3BA2-A010-895A7A534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xmlns="" id="{33EF0B10-B683-718F-4D16-523192F39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72" y="702862"/>
            <a:ext cx="8792307" cy="54522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3600" b="1" dirty="0"/>
              <a:t>Artículo 3. </a:t>
            </a:r>
          </a:p>
          <a:p>
            <a:pPr>
              <a:lnSpc>
                <a:spcPct val="100000"/>
              </a:lnSpc>
            </a:pPr>
            <a:r>
              <a:rPr lang="es-ES" sz="3000" b="1" dirty="0"/>
              <a:t>Procedimiento Registro de la Unión de Hecho.</a:t>
            </a:r>
          </a:p>
          <a:p>
            <a:pPr algn="just"/>
            <a:r>
              <a:rPr lang="es-ES" sz="3200" dirty="0"/>
              <a:t>Quien pretenda registrar la Unión de Hecho puede solicitar por escrito ante el alcalde provincial o distrital del domicilio de los convivientes. Para tal efecto, las municipalidades provinciales y distritales dentro de su autonomía administrativa, aprobaran el procedimiento administrativo simplificado y el cobro de una tasa por el servicio administrativo, para el registro y expedición del certificado del Registro de la Unión de Hecho correspondiente.</a:t>
            </a:r>
            <a:endParaRPr lang="es-PE" sz="3200" b="1" dirty="0"/>
          </a:p>
        </p:txBody>
      </p:sp>
    </p:spTree>
    <p:extLst>
      <p:ext uri="{BB962C8B-B14F-4D97-AF65-F5344CB8AC3E}">
        <p14:creationId xmlns:p14="http://schemas.microsoft.com/office/powerpoint/2010/main" val="1726991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0;p2">
            <a:extLst>
              <a:ext uri="{FF2B5EF4-FFF2-40B4-BE49-F238E27FC236}">
                <a16:creationId xmlns:a16="http://schemas.microsoft.com/office/drawing/2014/main" xmlns="" id="{9AE4EF0A-FB02-C6A5-BB22-322A4A587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451" y="1312461"/>
            <a:ext cx="8546123" cy="3951723"/>
          </a:xfrm>
          <a:prstGeom prst="roundRect">
            <a:avLst>
              <a:gd name="adj" fmla="val 16667"/>
            </a:avLst>
          </a:prstGeom>
          <a:noFill/>
          <a:ln w="158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3600" b="1" dirty="0"/>
              <a:t>Artículo 4.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3400" b="1" dirty="0"/>
              <a:t>Requisitos Registro de la Unión de Hecho.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</a:pPr>
            <a:r>
              <a:rPr lang="es-ES" sz="3200" b="1" dirty="0"/>
              <a:t>a) </a:t>
            </a:r>
            <a:r>
              <a:rPr lang="es-ES" sz="3200" dirty="0"/>
              <a:t>Nombres, números de DNI, firma o huella digital de los convivientes solicitantes. La solicitud para registrar la unión de hecho.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</a:pPr>
            <a:r>
              <a:rPr lang="es-ES" sz="3200" b="1" dirty="0"/>
              <a:t>b) </a:t>
            </a:r>
            <a:r>
              <a:rPr lang="es-ES" sz="3200" dirty="0"/>
              <a:t>Declaración Jurada de convivencia de no menos de dos (2) años de manera continua y que se encuentran libres de impedimento matrimonial o de convivencia.</a:t>
            </a:r>
            <a:endParaRPr lang="es-ES" sz="3400" b="1" i="0" u="none" strike="noStrike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Google Shape;107;p1">
            <a:extLst>
              <a:ext uri="{FF2B5EF4-FFF2-40B4-BE49-F238E27FC236}">
                <a16:creationId xmlns:a16="http://schemas.microsoft.com/office/drawing/2014/main" xmlns="" id="{D23934A0-5E09-ABEB-03C0-643829FD4CA9}"/>
              </a:ext>
            </a:extLst>
          </p:cNvPr>
          <p:cNvSpPr/>
          <p:nvPr/>
        </p:nvSpPr>
        <p:spPr>
          <a:xfrm>
            <a:off x="0" y="0"/>
            <a:ext cx="9144000" cy="83129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PERÚ LIBRE</a:t>
            </a:r>
            <a:endParaRPr sz="3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4421CEB-4587-91E4-4322-6D1FC8317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89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0;p2">
            <a:extLst>
              <a:ext uri="{FF2B5EF4-FFF2-40B4-BE49-F238E27FC236}">
                <a16:creationId xmlns:a16="http://schemas.microsoft.com/office/drawing/2014/main" xmlns="" id="{9AE4EF0A-FB02-C6A5-BB22-322A4A587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49569"/>
            <a:ext cx="9143025" cy="4810564"/>
          </a:xfrm>
          <a:prstGeom prst="roundRect">
            <a:avLst>
              <a:gd name="adj" fmla="val 16667"/>
            </a:avLst>
          </a:prstGeom>
          <a:noFill/>
          <a:ln w="158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3600" b="1" dirty="0"/>
              <a:t>c) </a:t>
            </a:r>
            <a:r>
              <a:rPr lang="es-ES" sz="3600" dirty="0"/>
              <a:t>Declaración Jurada de dos (2) testigos indicando que conviven dos (2) años continuos o más.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s-ES" sz="36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3600" b="1" dirty="0"/>
              <a:t>d) </a:t>
            </a:r>
            <a:r>
              <a:rPr lang="es-ES" sz="3600" dirty="0"/>
              <a:t>Otros documentos, de ser necesario, que acrediten que la unión de hecho tiene por lo menos dos (2) años continuos.</a:t>
            </a:r>
            <a:endParaRPr lang="es-ES" sz="4000" b="1" i="0" u="none" strike="noStrike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Google Shape;107;p1">
            <a:extLst>
              <a:ext uri="{FF2B5EF4-FFF2-40B4-BE49-F238E27FC236}">
                <a16:creationId xmlns:a16="http://schemas.microsoft.com/office/drawing/2014/main" xmlns="" id="{D23934A0-5E09-ABEB-03C0-643829FD4CA9}"/>
              </a:ext>
            </a:extLst>
          </p:cNvPr>
          <p:cNvSpPr/>
          <p:nvPr/>
        </p:nvSpPr>
        <p:spPr>
          <a:xfrm>
            <a:off x="-974" y="13473"/>
            <a:ext cx="9144000" cy="83129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PERÚ LIBRE</a:t>
            </a:r>
            <a:endParaRPr sz="3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4421CEB-4587-91E4-4322-6D1FC8317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36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0;p2">
            <a:extLst>
              <a:ext uri="{FF2B5EF4-FFF2-40B4-BE49-F238E27FC236}">
                <a16:creationId xmlns:a16="http://schemas.microsoft.com/office/drawing/2014/main" xmlns="" id="{9AE4EF0A-FB02-C6A5-BB22-322A4A587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4" y="328245"/>
            <a:ext cx="8604739" cy="5568463"/>
          </a:xfrm>
          <a:prstGeom prst="roundRect">
            <a:avLst>
              <a:gd name="adj" fmla="val 16667"/>
            </a:avLst>
          </a:prstGeom>
          <a:noFill/>
          <a:ln w="158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s-ES" sz="36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3600" b="1" dirty="0"/>
              <a:t>Artículo 5.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3600" b="1" dirty="0"/>
              <a:t>Promoción de la Unión de Hecho.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s-ES" sz="3600" b="1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4000" dirty="0"/>
              <a:t>Las municipalidades provinciales y distritales deben promover el registro de la unión de hecho y publicar en su portal institucional los requisitos y el procedimiento correspondiente.</a:t>
            </a:r>
            <a:endParaRPr lang="es-ES" sz="4000" b="1" i="0" u="none" strike="noStrike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Google Shape;107;p1">
            <a:extLst>
              <a:ext uri="{FF2B5EF4-FFF2-40B4-BE49-F238E27FC236}">
                <a16:creationId xmlns:a16="http://schemas.microsoft.com/office/drawing/2014/main" xmlns="" id="{D23934A0-5E09-ABEB-03C0-643829FD4CA9}"/>
              </a:ext>
            </a:extLst>
          </p:cNvPr>
          <p:cNvSpPr/>
          <p:nvPr/>
        </p:nvSpPr>
        <p:spPr>
          <a:xfrm>
            <a:off x="0" y="0"/>
            <a:ext cx="9144000" cy="83129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PERÚ LIBRE</a:t>
            </a:r>
            <a:endParaRPr sz="3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4421CEB-4587-91E4-4322-6D1FC8317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90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0;p2">
            <a:extLst>
              <a:ext uri="{FF2B5EF4-FFF2-40B4-BE49-F238E27FC236}">
                <a16:creationId xmlns:a16="http://schemas.microsoft.com/office/drawing/2014/main" xmlns="" id="{9AE4EF0A-FB02-C6A5-BB22-322A4A587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89" y="679937"/>
            <a:ext cx="8893609" cy="5201573"/>
          </a:xfrm>
          <a:prstGeom prst="roundRect">
            <a:avLst>
              <a:gd name="adj" fmla="val 16667"/>
            </a:avLst>
          </a:prstGeom>
          <a:noFill/>
          <a:ln w="158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PE" sz="3200" b="1" dirty="0">
                <a:solidFill>
                  <a:srgbClr val="FF0000"/>
                </a:solidFill>
              </a:rPr>
              <a:t>DISPOSICION COMPLEMENTARIA TRANSITORIA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3600" b="1" dirty="0">
                <a:solidFill>
                  <a:srgbClr val="FF0000"/>
                </a:solidFill>
              </a:rPr>
              <a:t>ÚNICA</a:t>
            </a:r>
            <a:r>
              <a:rPr lang="es-ES" sz="3600" b="1" dirty="0"/>
              <a:t>. </a:t>
            </a:r>
            <a:r>
              <a:rPr lang="es-ES" sz="3600" dirty="0"/>
              <a:t>Incorporación del numeral 37) al artículo 20 de la Ley 27972, Ley Orgánica de Municipalidades.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3600" dirty="0"/>
              <a:t>Se incorpora el numeral 37 al artículo 20° de la Ley 27972, Ley Orgánica de Municipalidades, en los siguientes términos: (…) 37. Registrar la Unión de Hecho, de acuerdo a Ley.</a:t>
            </a:r>
            <a:endParaRPr lang="es-ES" sz="4000" b="1" i="0" u="none" strike="noStrike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4421CEB-4587-91E4-4322-6D1FC8317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274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0;p2">
            <a:extLst>
              <a:ext uri="{FF2B5EF4-FFF2-40B4-BE49-F238E27FC236}">
                <a16:creationId xmlns:a16="http://schemas.microsoft.com/office/drawing/2014/main" xmlns="" id="{3078723B-D1C8-8323-B726-FC0FA779A394}"/>
              </a:ext>
            </a:extLst>
          </p:cNvPr>
          <p:cNvSpPr txBox="1">
            <a:spLocks/>
          </p:cNvSpPr>
          <p:nvPr/>
        </p:nvSpPr>
        <p:spPr>
          <a:xfrm>
            <a:off x="311580" y="1187054"/>
            <a:ext cx="8551066" cy="4483892"/>
          </a:xfrm>
          <a:prstGeom prst="roundRect">
            <a:avLst>
              <a:gd name="adj" fmla="val 16667"/>
            </a:avLst>
          </a:prstGeom>
          <a:noFill/>
          <a:ln w="158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8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</a:pPr>
            <a:endParaRPr lang="es-MX" sz="13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</a:pPr>
            <a:r>
              <a:rPr lang="es-ES" sz="3200" dirty="0">
                <a:solidFill>
                  <a:schemeClr val="tx1"/>
                </a:solidFill>
              </a:rPr>
              <a:t>Haciendo una revisión con respecto a proyectos de ley presentados que tratan de similar o parecido contenido a la presente iniciativa, existe un proyecto de ley: 6679/2020-CR “Proyecto de Ley que establece el registro de unión de hecho a cargo de las municipalidades y otorga la certificación gratuita a los convivientes fallecidos </a:t>
            </a:r>
            <a:r>
              <a:rPr lang="es-ES" sz="3200" b="1" dirty="0">
                <a:solidFill>
                  <a:schemeClr val="tx1"/>
                </a:solidFill>
              </a:rPr>
              <a:t>a consecuencia del COVlD-19”</a:t>
            </a:r>
            <a:endParaRPr lang="es-MX" sz="32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xmlns="" id="{37A98D38-4CCE-A3D0-CA6A-93C063962292}"/>
              </a:ext>
            </a:extLst>
          </p:cNvPr>
          <p:cNvSpPr/>
          <p:nvPr/>
        </p:nvSpPr>
        <p:spPr>
          <a:xfrm>
            <a:off x="1547447" y="215024"/>
            <a:ext cx="6424246" cy="5704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EXPOSICIÓN DE MOTIVOS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5A9C78EC-430C-788E-99D4-28D5BF1318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7506"/>
            <a:ext cx="9143026" cy="87049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FB019C59-A714-6F05-2515-06741092B281}"/>
              </a:ext>
            </a:extLst>
          </p:cNvPr>
          <p:cNvSpPr txBox="1"/>
          <p:nvPr/>
        </p:nvSpPr>
        <p:spPr>
          <a:xfrm>
            <a:off x="581211" y="785446"/>
            <a:ext cx="4572000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1200"/>
              <a:buFont typeface="Arial"/>
              <a:buNone/>
            </a:pPr>
            <a:r>
              <a:rPr lang="es-ES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32883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2084</TotalTime>
  <Words>895</Words>
  <Application>Microsoft Office PowerPoint</Application>
  <PresentationFormat>Presentación en pantalla (4:3)</PresentationFormat>
  <Paragraphs>84</Paragraphs>
  <Slides>17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II. ANÁLISIS COSTO - BENEFICIO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RubenTicona</dc:creator>
  <cp:lastModifiedBy>Roberto Miranda Chuman</cp:lastModifiedBy>
  <cp:revision>21</cp:revision>
  <cp:lastPrinted>2023-01-11T00:51:29Z</cp:lastPrinted>
  <dcterms:created xsi:type="dcterms:W3CDTF">2015-06-25T01:05:52Z</dcterms:created>
  <dcterms:modified xsi:type="dcterms:W3CDTF">2023-01-11T17:07:54Z</dcterms:modified>
</cp:coreProperties>
</file>