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740" r:id="rId2"/>
    <p:sldId id="1745" r:id="rId3"/>
    <p:sldId id="1720" r:id="rId4"/>
    <p:sldId id="1721" r:id="rId5"/>
    <p:sldId id="1747" r:id="rId6"/>
    <p:sldId id="1737" r:id="rId7"/>
    <p:sldId id="1746" r:id="rId8"/>
    <p:sldId id="1748" r:id="rId9"/>
    <p:sldId id="1749" r:id="rId10"/>
    <p:sldId id="1680" r:id="rId11"/>
  </p:sldIdLst>
  <p:sldSz cx="12192000" cy="6858000"/>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Fabiola Rondon Carreon" initials="VFRC" lastIdx="1" clrIdx="0">
    <p:extLst>
      <p:ext uri="{19B8F6BF-5375-455C-9EA6-DF929625EA0E}">
        <p15:presenceInfo xmlns:p15="http://schemas.microsoft.com/office/powerpoint/2012/main" userId="S-1-5-21-740707767-893125611-1544898942-70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B29"/>
    <a:srgbClr val="D53A32"/>
    <a:srgbClr val="2223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48" autoAdjust="0"/>
    <p:restoredTop sz="94660"/>
  </p:normalViewPr>
  <p:slideViewPr>
    <p:cSldViewPr snapToGrid="0" showGuides="1">
      <p:cViewPr varScale="1">
        <p:scale>
          <a:sx n="90" d="100"/>
          <a:sy n="90" d="100"/>
        </p:scale>
        <p:origin x="2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32B46-97A4-444A-9EF6-F3E4774644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42866EDA-25AA-417E-9819-D55595AD1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F444D4B5-3762-4D8C-BB5D-5636EAD87BB8}"/>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5" name="Marcador de pie de página 4">
            <a:extLst>
              <a:ext uri="{FF2B5EF4-FFF2-40B4-BE49-F238E27FC236}">
                <a16:creationId xmlns:a16="http://schemas.microsoft.com/office/drawing/2014/main" id="{093CD925-73E6-4249-9E4C-8816CA30743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69D0588-C8DB-4F19-9852-EE5307C2BB52}"/>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65024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AC603-DFC7-4B06-BB38-8E57254BE0B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561110D-34D3-481B-892B-93F9D934FA8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15C8760-0ACE-4E98-98CE-3663D36383CB}"/>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5" name="Marcador de pie de página 4">
            <a:extLst>
              <a:ext uri="{FF2B5EF4-FFF2-40B4-BE49-F238E27FC236}">
                <a16:creationId xmlns:a16="http://schemas.microsoft.com/office/drawing/2014/main" id="{8491BF61-4390-444B-B047-499BFA7DBB6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AF5173B-53B2-4AD7-BE4D-AF05A9B878D9}"/>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34238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9604D5-B87A-47FC-8948-03F8FEA681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D160A60-A021-4BC4-ACD7-B7664EA0A6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0D5257F-AC36-446A-873E-8E39E973318B}"/>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5" name="Marcador de pie de página 4">
            <a:extLst>
              <a:ext uri="{FF2B5EF4-FFF2-40B4-BE49-F238E27FC236}">
                <a16:creationId xmlns:a16="http://schemas.microsoft.com/office/drawing/2014/main" id="{B6D245C8-C1D3-4DBF-82BD-23A5886C823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8E55408-DFE5-4218-964A-A69A623567F2}"/>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226585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37B21-90B6-4E08-AB59-D3B6AED5BDF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CA25C3E-368D-456B-993C-1FE909E0B4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5CD58EF-C101-4DBC-B68B-77071F709329}"/>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5" name="Marcador de pie de página 4">
            <a:extLst>
              <a:ext uri="{FF2B5EF4-FFF2-40B4-BE49-F238E27FC236}">
                <a16:creationId xmlns:a16="http://schemas.microsoft.com/office/drawing/2014/main" id="{7FDE505F-20E4-4514-AE63-9F809AA9071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CE5536A-735F-4912-A99B-7C8A34426FEF}"/>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208552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825C5-2835-4098-A785-10B78982AA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5254814-7D8F-40AB-AC05-6F4F1C8F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D5A703-E5BC-48C2-8C63-2B72345D1AD2}"/>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5" name="Marcador de pie de página 4">
            <a:extLst>
              <a:ext uri="{FF2B5EF4-FFF2-40B4-BE49-F238E27FC236}">
                <a16:creationId xmlns:a16="http://schemas.microsoft.com/office/drawing/2014/main" id="{4B59F94B-2C58-4D13-92BD-06D1204005F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184A24D-4617-4DAB-B1B1-34DCB967F8C2}"/>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115166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149E6-B67D-404C-8BA4-26E37F5AB4B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228964B-B4C3-4F44-B9DC-06E5F08186B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BF9D5884-9057-4AE2-9895-0D05F493DF8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D8CC1501-AAB5-4D6D-868A-9332D3E1FAD5}"/>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6" name="Marcador de pie de página 5">
            <a:extLst>
              <a:ext uri="{FF2B5EF4-FFF2-40B4-BE49-F238E27FC236}">
                <a16:creationId xmlns:a16="http://schemas.microsoft.com/office/drawing/2014/main" id="{4E312E78-055D-4AB8-BC6C-851FF5C60CA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21A9EB4-3869-428B-928D-D4E8F9848A7A}"/>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231142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43AF2-EDD2-470D-A73E-EF459B75F97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E19335D-A000-4B29-9A7E-773F8F4FF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85C2B61-1E6A-4D1A-9F38-DFBE9AC0A4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D6DA8E7C-63C5-4F2B-B38B-14B52BCC6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A67CB9E-B116-4968-A69F-18F62AC389F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1207CF7B-3780-44E0-8A72-A315D0D6AFB4}"/>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8" name="Marcador de pie de página 7">
            <a:extLst>
              <a:ext uri="{FF2B5EF4-FFF2-40B4-BE49-F238E27FC236}">
                <a16:creationId xmlns:a16="http://schemas.microsoft.com/office/drawing/2014/main" id="{CB2E276D-C1FF-48CA-BA28-9628AF1D5BB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71AFF320-50E0-4B5D-B1E3-701297FD8FFB}"/>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347582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C99E5-970B-4C1F-B1B8-B699A3AE983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8C66CBE9-667A-4B41-A533-C2DC8035513E}"/>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4" name="Marcador de pie de página 3">
            <a:extLst>
              <a:ext uri="{FF2B5EF4-FFF2-40B4-BE49-F238E27FC236}">
                <a16:creationId xmlns:a16="http://schemas.microsoft.com/office/drawing/2014/main" id="{9E0F8C57-4A03-4A6F-9589-09E43666F5A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D38DAB85-82FB-4F32-8E1C-66E47E60418F}"/>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267117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15EE66-9DF3-44AB-A6BD-BB247866B7A6}"/>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3" name="Marcador de pie de página 2">
            <a:extLst>
              <a:ext uri="{FF2B5EF4-FFF2-40B4-BE49-F238E27FC236}">
                <a16:creationId xmlns:a16="http://schemas.microsoft.com/office/drawing/2014/main" id="{C8964A82-4753-469A-8704-05F2E172134D}"/>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ED7CCE81-D9F6-4555-ABCB-2D2A0F640D36}"/>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118367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D66EE-AF80-49C9-8EC9-9DB80A53A0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0CA6AF5-DEEC-4E58-83C0-1D10B8958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828F172-73A8-432F-B07F-FC497BDF1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CB1DF9-2F97-43B8-8373-82DE1692C673}"/>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6" name="Marcador de pie de página 5">
            <a:extLst>
              <a:ext uri="{FF2B5EF4-FFF2-40B4-BE49-F238E27FC236}">
                <a16:creationId xmlns:a16="http://schemas.microsoft.com/office/drawing/2014/main" id="{F5A4AD7F-C10E-40BD-9117-25285CC547C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0860062-D32F-460F-8E95-2F20410361BA}"/>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7096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DCB93-C9B1-4595-98AC-67C23BACA9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B683009C-23C1-4C52-9CDA-1F7882CE9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54DD727E-5A84-4838-BB8D-DB24F58C0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E6887A-BFB4-4F85-928D-7CA04DA2E4DF}"/>
              </a:ext>
            </a:extLst>
          </p:cNvPr>
          <p:cNvSpPr>
            <a:spLocks noGrp="1"/>
          </p:cNvSpPr>
          <p:nvPr>
            <p:ph type="dt" sz="half" idx="10"/>
          </p:nvPr>
        </p:nvSpPr>
        <p:spPr/>
        <p:txBody>
          <a:bodyPr/>
          <a:lstStyle/>
          <a:p>
            <a:fld id="{B7FFCE76-C159-4C7B-A637-591F3F2144D2}" type="datetimeFigureOut">
              <a:rPr lang="es-PE" smtClean="0"/>
              <a:t>4/04/2023</a:t>
            </a:fld>
            <a:endParaRPr lang="es-PE"/>
          </a:p>
        </p:txBody>
      </p:sp>
      <p:sp>
        <p:nvSpPr>
          <p:cNvPr id="6" name="Marcador de pie de página 5">
            <a:extLst>
              <a:ext uri="{FF2B5EF4-FFF2-40B4-BE49-F238E27FC236}">
                <a16:creationId xmlns:a16="http://schemas.microsoft.com/office/drawing/2014/main" id="{B36F9290-5787-4A12-AB98-CD7DF88B903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18DD129-C094-493D-ADA2-85CF4FCBC91D}"/>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374882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A14544-078D-4AB9-9979-8B8A2845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A679CFD-9E7E-4221-B004-53BDCE266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FA7FFF0-E1A8-4D3B-8166-8D7A670A0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CE76-C159-4C7B-A637-591F3F2144D2}" type="datetimeFigureOut">
              <a:rPr lang="es-PE" smtClean="0"/>
              <a:t>4/04/2023</a:t>
            </a:fld>
            <a:endParaRPr lang="es-PE"/>
          </a:p>
        </p:txBody>
      </p:sp>
      <p:sp>
        <p:nvSpPr>
          <p:cNvPr id="5" name="Marcador de pie de página 4">
            <a:extLst>
              <a:ext uri="{FF2B5EF4-FFF2-40B4-BE49-F238E27FC236}">
                <a16:creationId xmlns:a16="http://schemas.microsoft.com/office/drawing/2014/main" id="{7CD7B06F-C6F8-4DA3-9C6C-DEC4D43E2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A1181E53-606C-4F84-919D-86407FA3F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8915C-BA05-4605-9BC0-A12F97044D01}" type="slidenum">
              <a:rPr lang="es-PE" smtClean="0"/>
              <a:t>‹Nº›</a:t>
            </a:fld>
            <a:endParaRPr lang="es-PE"/>
          </a:p>
        </p:txBody>
      </p:sp>
    </p:spTree>
    <p:extLst>
      <p:ext uri="{BB962C8B-B14F-4D97-AF65-F5344CB8AC3E}">
        <p14:creationId xmlns:p14="http://schemas.microsoft.com/office/powerpoint/2010/main" val="18102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B9697621-76EE-4906-9EC2-FA89FE725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descr="Interfaz de usuario gráfica&#10;&#10;Descripción generada automáticamente">
            <a:extLst>
              <a:ext uri="{FF2B5EF4-FFF2-40B4-BE49-F238E27FC236}">
                <a16:creationId xmlns:a16="http://schemas.microsoft.com/office/drawing/2014/main" id="{3626C110-F10B-4726-AF3C-7746AE463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6" descr="Imagen en blanco y negro de una torre&#10;&#10;Descripción generada automáticamente con confianza media">
            <a:extLst>
              <a:ext uri="{FF2B5EF4-FFF2-40B4-BE49-F238E27FC236}">
                <a16:creationId xmlns:a16="http://schemas.microsoft.com/office/drawing/2014/main" id="{BB56B83E-4097-4A75-A8F4-B55428429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Imagen 12" descr="Imagen en blanco y negro&#10;&#10;Descripción generada automáticamente con confianza media">
            <a:extLst>
              <a:ext uri="{FF2B5EF4-FFF2-40B4-BE49-F238E27FC236}">
                <a16:creationId xmlns:a16="http://schemas.microsoft.com/office/drawing/2014/main" id="{8277E205-0F49-4749-8CD2-24AEB6E9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2" y="-191386"/>
            <a:ext cx="12192000" cy="6858000"/>
          </a:xfrm>
          <a:prstGeom prst="rect">
            <a:avLst/>
          </a:prstGeom>
        </p:spPr>
      </p:pic>
      <p:cxnSp>
        <p:nvCxnSpPr>
          <p:cNvPr id="3" name="Conector recto 2">
            <a:extLst>
              <a:ext uri="{FF2B5EF4-FFF2-40B4-BE49-F238E27FC236}">
                <a16:creationId xmlns:a16="http://schemas.microsoft.com/office/drawing/2014/main" id="{224FC8A1-0E44-4962-A6EE-4E556BC2D791}"/>
              </a:ext>
            </a:extLst>
          </p:cNvPr>
          <p:cNvCxnSpPr>
            <a:cxnSpLocks/>
          </p:cNvCxnSpPr>
          <p:nvPr/>
        </p:nvCxnSpPr>
        <p:spPr>
          <a:xfrm>
            <a:off x="723959" y="1730030"/>
            <a:ext cx="0" cy="3577359"/>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F1E1B2C7-4282-411B-9420-784BF4CE51CD}"/>
              </a:ext>
            </a:extLst>
          </p:cNvPr>
          <p:cNvCxnSpPr>
            <a:cxnSpLocks/>
          </p:cNvCxnSpPr>
          <p:nvPr/>
        </p:nvCxnSpPr>
        <p:spPr>
          <a:xfrm>
            <a:off x="1810328" y="5340927"/>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4B3BBBE-EEED-45F6-B024-8A69FAC774F9}"/>
              </a:ext>
            </a:extLst>
          </p:cNvPr>
          <p:cNvCxnSpPr>
            <a:cxnSpLocks/>
          </p:cNvCxnSpPr>
          <p:nvPr/>
        </p:nvCxnSpPr>
        <p:spPr>
          <a:xfrm flipH="1">
            <a:off x="34847" y="4838574"/>
            <a:ext cx="8903854"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FC3002F7-162C-4C2F-8372-DA5951D0617F}"/>
              </a:ext>
            </a:extLst>
          </p:cNvPr>
          <p:cNvSpPr txBox="1"/>
          <p:nvPr/>
        </p:nvSpPr>
        <p:spPr>
          <a:xfrm>
            <a:off x="766002" y="2318037"/>
            <a:ext cx="10209083" cy="1384995"/>
          </a:xfrm>
          <a:prstGeom prst="rect">
            <a:avLst/>
          </a:prstGeom>
          <a:noFill/>
        </p:spPr>
        <p:txBody>
          <a:bodyPr wrap="square" rtlCol="0">
            <a:spAutoFit/>
          </a:bodyPr>
          <a:lstStyle/>
          <a:p>
            <a:pPr algn="just"/>
            <a:r>
              <a:rPr lang="es-ES" sz="2800" b="1" dirty="0">
                <a:solidFill>
                  <a:schemeClr val="bg1"/>
                </a:solidFill>
                <a:latin typeface="Merriweather Light" panose="00000400000000000000" pitchFamily="2" charset="0"/>
              </a:rPr>
              <a:t>Proyecto de Ley 3806/2022-CR</a:t>
            </a:r>
          </a:p>
          <a:p>
            <a:pPr algn="just"/>
            <a:r>
              <a:rPr lang="es-ES" sz="2800" b="1" dirty="0">
                <a:solidFill>
                  <a:schemeClr val="bg1"/>
                </a:solidFill>
                <a:latin typeface="Merriweather Light" panose="00000400000000000000" pitchFamily="2" charset="0"/>
              </a:rPr>
              <a:t> </a:t>
            </a:r>
          </a:p>
          <a:p>
            <a:pPr algn="just"/>
            <a:r>
              <a:rPr lang="es-MX" sz="2800" b="1" dirty="0">
                <a:solidFill>
                  <a:schemeClr val="bg1"/>
                </a:solidFill>
                <a:latin typeface="Merriweather Light" panose="00000400000000000000" pitchFamily="2" charset="0"/>
              </a:rPr>
              <a:t>LEY DE MOVILIDAD PEATONAL</a:t>
            </a:r>
          </a:p>
        </p:txBody>
      </p:sp>
      <p:sp>
        <p:nvSpPr>
          <p:cNvPr id="4" name="CuadroTexto 3">
            <a:extLst>
              <a:ext uri="{FF2B5EF4-FFF2-40B4-BE49-F238E27FC236}">
                <a16:creationId xmlns:a16="http://schemas.microsoft.com/office/drawing/2014/main" id="{811485F7-6FD3-4A59-8748-D49159CE7850}"/>
              </a:ext>
            </a:extLst>
          </p:cNvPr>
          <p:cNvSpPr txBox="1"/>
          <p:nvPr/>
        </p:nvSpPr>
        <p:spPr>
          <a:xfrm flipH="1">
            <a:off x="1070955" y="4838574"/>
            <a:ext cx="4983003" cy="830997"/>
          </a:xfrm>
          <a:prstGeom prst="rect">
            <a:avLst/>
          </a:prstGeom>
          <a:noFill/>
        </p:spPr>
        <p:txBody>
          <a:bodyPr wrap="square" rtlCol="0">
            <a:spAutoFit/>
          </a:bodyPr>
          <a:lstStyle/>
          <a:p>
            <a:r>
              <a:rPr lang="es-MX" sz="2400" b="1" dirty="0">
                <a:solidFill>
                  <a:schemeClr val="bg1"/>
                </a:solidFill>
                <a:latin typeface="Merriweather Light" panose="00000400000000000000" pitchFamily="2" charset="0"/>
              </a:rPr>
              <a:t>Congresista </a:t>
            </a:r>
          </a:p>
          <a:p>
            <a:r>
              <a:rPr lang="es-MX" sz="2400" b="1" dirty="0">
                <a:solidFill>
                  <a:schemeClr val="bg1"/>
                </a:solidFill>
                <a:latin typeface="Merriweather Light" panose="00000400000000000000" pitchFamily="2" charset="0"/>
              </a:rPr>
              <a:t>Luis </a:t>
            </a:r>
            <a:r>
              <a:rPr lang="es-MX" sz="2400" b="1" dirty="0" err="1">
                <a:solidFill>
                  <a:schemeClr val="bg1"/>
                </a:solidFill>
                <a:latin typeface="Merriweather Light" panose="00000400000000000000" pitchFamily="2" charset="0"/>
              </a:rPr>
              <a:t>Angel</a:t>
            </a:r>
            <a:r>
              <a:rPr lang="es-MX" sz="2400" b="1" dirty="0">
                <a:solidFill>
                  <a:schemeClr val="bg1"/>
                </a:solidFill>
                <a:latin typeface="Merriweather Light" panose="00000400000000000000" pitchFamily="2" charset="0"/>
              </a:rPr>
              <a:t> Aragón Carreño</a:t>
            </a:r>
            <a:endParaRPr lang="es-PE" sz="2400" b="1" dirty="0">
              <a:solidFill>
                <a:schemeClr val="bg1"/>
              </a:solidFill>
              <a:latin typeface="Merriweather Light" panose="00000400000000000000" pitchFamily="2" charset="0"/>
            </a:endParaRPr>
          </a:p>
        </p:txBody>
      </p:sp>
    </p:spTree>
    <p:extLst>
      <p:ext uri="{BB962C8B-B14F-4D97-AF65-F5344CB8AC3E}">
        <p14:creationId xmlns:p14="http://schemas.microsoft.com/office/powerpoint/2010/main" val="119443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B9697621-76EE-4906-9EC2-FA89FE725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descr="Interfaz de usuario gráfica&#10;&#10;Descripción generada automáticamente">
            <a:extLst>
              <a:ext uri="{FF2B5EF4-FFF2-40B4-BE49-F238E27FC236}">
                <a16:creationId xmlns:a16="http://schemas.microsoft.com/office/drawing/2014/main" id="{3626C110-F10B-4726-AF3C-7746AE463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6" descr="Imagen en blanco y negro de una torre&#10;&#10;Descripción generada automáticamente con confianza media">
            <a:extLst>
              <a:ext uri="{FF2B5EF4-FFF2-40B4-BE49-F238E27FC236}">
                <a16:creationId xmlns:a16="http://schemas.microsoft.com/office/drawing/2014/main" id="{BB56B83E-4097-4A75-A8F4-B55428429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Imagen 12" descr="Imagen en blanco y negro&#10;&#10;Descripción generada automáticamente con confianza media">
            <a:extLst>
              <a:ext uri="{FF2B5EF4-FFF2-40B4-BE49-F238E27FC236}">
                <a16:creationId xmlns:a16="http://schemas.microsoft.com/office/drawing/2014/main" id="{8277E205-0F49-4749-8CD2-24AEB6E9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cxnSp>
        <p:nvCxnSpPr>
          <p:cNvPr id="3" name="Conector recto 2">
            <a:extLst>
              <a:ext uri="{FF2B5EF4-FFF2-40B4-BE49-F238E27FC236}">
                <a16:creationId xmlns:a16="http://schemas.microsoft.com/office/drawing/2014/main" id="{224FC8A1-0E44-4962-A6EE-4E556BC2D791}"/>
              </a:ext>
            </a:extLst>
          </p:cNvPr>
          <p:cNvCxnSpPr/>
          <p:nvPr/>
        </p:nvCxnSpPr>
        <p:spPr>
          <a:xfrm>
            <a:off x="723959" y="2122293"/>
            <a:ext cx="0" cy="3001818"/>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F1E1B2C7-4282-411B-9420-784BF4CE51CD}"/>
              </a:ext>
            </a:extLst>
          </p:cNvPr>
          <p:cNvCxnSpPr>
            <a:cxnSpLocks/>
          </p:cNvCxnSpPr>
          <p:nvPr/>
        </p:nvCxnSpPr>
        <p:spPr>
          <a:xfrm>
            <a:off x="1810328" y="5340927"/>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4B3BBBE-EEED-45F6-B024-8A69FAC774F9}"/>
              </a:ext>
            </a:extLst>
          </p:cNvPr>
          <p:cNvCxnSpPr>
            <a:cxnSpLocks/>
          </p:cNvCxnSpPr>
          <p:nvPr/>
        </p:nvCxnSpPr>
        <p:spPr>
          <a:xfrm flipH="1">
            <a:off x="1" y="4637035"/>
            <a:ext cx="8903854"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FC3002F7-162C-4C2F-8372-DA5951D0617F}"/>
              </a:ext>
            </a:extLst>
          </p:cNvPr>
          <p:cNvSpPr txBox="1"/>
          <p:nvPr/>
        </p:nvSpPr>
        <p:spPr>
          <a:xfrm>
            <a:off x="871909" y="2828835"/>
            <a:ext cx="8967200" cy="1200329"/>
          </a:xfrm>
          <a:prstGeom prst="rect">
            <a:avLst/>
          </a:prstGeom>
          <a:noFill/>
        </p:spPr>
        <p:txBody>
          <a:bodyPr wrap="square" rtlCol="0">
            <a:spAutoFit/>
          </a:bodyPr>
          <a:lstStyle/>
          <a:p>
            <a:r>
              <a:rPr lang="es-MX" sz="7200" b="1" dirty="0">
                <a:solidFill>
                  <a:schemeClr val="bg1"/>
                </a:solidFill>
                <a:latin typeface="Merriweather Light" panose="00000400000000000000" pitchFamily="2" charset="0"/>
              </a:rPr>
              <a:t>¡GRACIAS!</a:t>
            </a:r>
            <a:endParaRPr lang="es-PE" sz="7200" b="1" dirty="0">
              <a:solidFill>
                <a:schemeClr val="bg1"/>
              </a:solidFill>
              <a:latin typeface="Merriweather Light" panose="00000400000000000000" pitchFamily="2" charset="0"/>
            </a:endParaRPr>
          </a:p>
        </p:txBody>
      </p:sp>
    </p:spTree>
    <p:extLst>
      <p:ext uri="{BB962C8B-B14F-4D97-AF65-F5344CB8AC3E}">
        <p14:creationId xmlns:p14="http://schemas.microsoft.com/office/powerpoint/2010/main" val="332041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62ACC78-D5C0-432D-B09F-865FEF0BCDE4}"/>
              </a:ext>
            </a:extLst>
          </p:cNvPr>
          <p:cNvSpPr txBox="1"/>
          <p:nvPr/>
        </p:nvSpPr>
        <p:spPr>
          <a:xfrm>
            <a:off x="5753100" y="2033184"/>
            <a:ext cx="5880198" cy="2246769"/>
          </a:xfrm>
          <a:prstGeom prst="rect">
            <a:avLst/>
          </a:prstGeom>
          <a:noFill/>
          <a:ln w="38100">
            <a:noFill/>
          </a:ln>
        </p:spPr>
        <p:txBody>
          <a:bodyPr wrap="square">
            <a:spAutoFit/>
          </a:bodyPr>
          <a:lstStyle/>
          <a:p>
            <a:pPr algn="just"/>
            <a:r>
              <a:rPr lang="es-MX" sz="2800" dirty="0"/>
              <a:t>La movilidad es la facilidad con la que se realizan los desplazamientos por parte de una población de forma recurrente, para acceder a bienes y servicios en un territorio.</a:t>
            </a:r>
            <a:endParaRPr lang="es-MX" sz="2400" dirty="0"/>
          </a:p>
        </p:txBody>
      </p:sp>
      <p:sp>
        <p:nvSpPr>
          <p:cNvPr id="6" name="AutoShape 3">
            <a:extLst>
              <a:ext uri="{FF2B5EF4-FFF2-40B4-BE49-F238E27FC236}">
                <a16:creationId xmlns:a16="http://schemas.microsoft.com/office/drawing/2014/main" id="{8406C0C2-7C68-430E-A3D0-57E4FDBF115D}"/>
              </a:ext>
            </a:extLst>
          </p:cNvPr>
          <p:cNvSpPr/>
          <p:nvPr/>
        </p:nvSpPr>
        <p:spPr>
          <a:xfrm rot="-5400000">
            <a:off x="324110" y="826793"/>
            <a:ext cx="728699" cy="5314"/>
          </a:xfrm>
          <a:prstGeom prst="line">
            <a:avLst/>
          </a:prstGeom>
          <a:ln w="123825" cap="rnd">
            <a:solidFill>
              <a:srgbClr val="E73C33"/>
            </a:solidFill>
            <a:prstDash val="solid"/>
            <a:headEnd type="none" w="sm" len="sm"/>
            <a:tailEnd type="none" w="sm" len="sm"/>
          </a:ln>
        </p:spPr>
      </p:sp>
      <p:sp>
        <p:nvSpPr>
          <p:cNvPr id="9" name="Rectángulo 8"/>
          <p:cNvSpPr/>
          <p:nvPr/>
        </p:nvSpPr>
        <p:spPr>
          <a:xfrm>
            <a:off x="1" y="5959366"/>
            <a:ext cx="12192000" cy="898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CuadroTexto 11">
            <a:extLst>
              <a:ext uri="{FF2B5EF4-FFF2-40B4-BE49-F238E27FC236}">
                <a16:creationId xmlns:a16="http://schemas.microsoft.com/office/drawing/2014/main" id="{751FE6C7-3ADF-406B-BF59-CB0D7BEB0366}"/>
              </a:ext>
            </a:extLst>
          </p:cNvPr>
          <p:cNvSpPr txBox="1"/>
          <p:nvPr/>
        </p:nvSpPr>
        <p:spPr>
          <a:xfrm>
            <a:off x="861237" y="517981"/>
            <a:ext cx="10058399" cy="584775"/>
          </a:xfrm>
          <a:prstGeom prst="rect">
            <a:avLst/>
          </a:prstGeom>
          <a:noFill/>
        </p:spPr>
        <p:txBody>
          <a:bodyPr wrap="square">
            <a:spAutoFit/>
          </a:bodyPr>
          <a:lstStyle/>
          <a:p>
            <a:pPr algn="just"/>
            <a:r>
              <a:rPr lang="es-MX" sz="3200" b="1" dirty="0">
                <a:solidFill>
                  <a:srgbClr val="D53A32"/>
                </a:solidFill>
              </a:rPr>
              <a:t>QUE SE ENTIENDE POR MOVILIDAD </a:t>
            </a:r>
            <a:endParaRPr lang="es-ES" sz="3200" b="1" dirty="0"/>
          </a:p>
        </p:txBody>
      </p:sp>
      <p:pic>
        <p:nvPicPr>
          <p:cNvPr id="2" name="Picture 2" descr="Pamplona promoverá medidas para promocionar la movilidad peatonal y  garantizar el distanciamiento social durante el desconfinamiento |  Ayuntamiento de Pamplona">
            <a:extLst>
              <a:ext uri="{FF2B5EF4-FFF2-40B4-BE49-F238E27FC236}">
                <a16:creationId xmlns:a16="http://schemas.microsoft.com/office/drawing/2014/main" id="{E8918A33-880E-281C-7210-4197A1AED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37" y="1956392"/>
            <a:ext cx="4154821" cy="254118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70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62ACC78-D5C0-432D-B09F-865FEF0BCDE4}"/>
              </a:ext>
            </a:extLst>
          </p:cNvPr>
          <p:cNvSpPr txBox="1"/>
          <p:nvPr/>
        </p:nvSpPr>
        <p:spPr>
          <a:xfrm>
            <a:off x="5688419" y="1191959"/>
            <a:ext cx="6017239" cy="4524315"/>
          </a:xfrm>
          <a:prstGeom prst="rect">
            <a:avLst/>
          </a:prstGeom>
          <a:noFill/>
          <a:ln w="38100">
            <a:noFill/>
          </a:ln>
        </p:spPr>
        <p:txBody>
          <a:bodyPr wrap="square">
            <a:spAutoFit/>
          </a:bodyPr>
          <a:lstStyle/>
          <a:p>
            <a:pPr algn="just"/>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Es regular la movilidad peatonal estableciendo principios y reglas generales sobre la infraestructura peatonal, el sistema de transporte peatonal y los espacios públicos. Asimismo, busca la preservación y el desarrollo de un modo de transporte seguro, accesible, inclusivo y adaptado a las necesidades de movilidad de los ciudadanos, y compatible con la ciudad, el medio ambiente y la sociedad</a:t>
            </a:r>
            <a:endParaRPr lang="es-MX" sz="2400" dirty="0"/>
          </a:p>
          <a:p>
            <a:pPr algn="just"/>
            <a:endParaRPr lang="es-MX" sz="2400" dirty="0"/>
          </a:p>
        </p:txBody>
      </p:sp>
      <p:sp>
        <p:nvSpPr>
          <p:cNvPr id="6" name="AutoShape 3">
            <a:extLst>
              <a:ext uri="{FF2B5EF4-FFF2-40B4-BE49-F238E27FC236}">
                <a16:creationId xmlns:a16="http://schemas.microsoft.com/office/drawing/2014/main" id="{8406C0C2-7C68-430E-A3D0-57E4FDBF115D}"/>
              </a:ext>
            </a:extLst>
          </p:cNvPr>
          <p:cNvSpPr/>
          <p:nvPr/>
        </p:nvSpPr>
        <p:spPr>
          <a:xfrm rot="-5400000">
            <a:off x="338735" y="806851"/>
            <a:ext cx="694132" cy="10631"/>
          </a:xfrm>
          <a:prstGeom prst="line">
            <a:avLst/>
          </a:prstGeom>
          <a:ln w="123825" cap="rnd">
            <a:solidFill>
              <a:srgbClr val="E73C33"/>
            </a:solidFill>
            <a:prstDash val="solid"/>
            <a:headEnd type="none" w="sm" len="sm"/>
            <a:tailEnd type="none" w="sm" len="sm"/>
          </a:ln>
        </p:spPr>
      </p:sp>
      <p:sp>
        <p:nvSpPr>
          <p:cNvPr id="9" name="Rectángulo 8"/>
          <p:cNvSpPr/>
          <p:nvPr/>
        </p:nvSpPr>
        <p:spPr>
          <a:xfrm>
            <a:off x="1" y="5959366"/>
            <a:ext cx="12192000" cy="898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CuadroTexto 11">
            <a:extLst>
              <a:ext uri="{FF2B5EF4-FFF2-40B4-BE49-F238E27FC236}">
                <a16:creationId xmlns:a16="http://schemas.microsoft.com/office/drawing/2014/main" id="{751FE6C7-3ADF-406B-BF59-CB0D7BEB0366}"/>
              </a:ext>
            </a:extLst>
          </p:cNvPr>
          <p:cNvSpPr txBox="1"/>
          <p:nvPr/>
        </p:nvSpPr>
        <p:spPr>
          <a:xfrm>
            <a:off x="861237" y="517981"/>
            <a:ext cx="10058399" cy="584775"/>
          </a:xfrm>
          <a:prstGeom prst="rect">
            <a:avLst/>
          </a:prstGeom>
          <a:noFill/>
        </p:spPr>
        <p:txBody>
          <a:bodyPr wrap="square">
            <a:spAutoFit/>
          </a:bodyPr>
          <a:lstStyle/>
          <a:p>
            <a:pPr algn="just"/>
            <a:r>
              <a:rPr lang="es-MX" sz="3200" b="1" dirty="0">
                <a:solidFill>
                  <a:srgbClr val="D53A32"/>
                </a:solidFill>
              </a:rPr>
              <a:t>OBJETO DE LA INICIATIVA LEGISLATIVA</a:t>
            </a:r>
            <a:endParaRPr lang="es-ES" sz="3200" b="1" dirty="0"/>
          </a:p>
        </p:txBody>
      </p:sp>
      <p:pic>
        <p:nvPicPr>
          <p:cNvPr id="4" name="Imagen 3">
            <a:extLst>
              <a:ext uri="{FF2B5EF4-FFF2-40B4-BE49-F238E27FC236}">
                <a16:creationId xmlns:a16="http://schemas.microsoft.com/office/drawing/2014/main" id="{F3AF4877-AD62-256F-ECB6-1B514D5C3BD2}"/>
              </a:ext>
            </a:extLst>
          </p:cNvPr>
          <p:cNvPicPr>
            <a:picLocks noChangeAspect="1"/>
          </p:cNvPicPr>
          <p:nvPr/>
        </p:nvPicPr>
        <p:blipFill>
          <a:blip r:embed="rId2"/>
          <a:stretch>
            <a:fillRect/>
          </a:stretch>
        </p:blipFill>
        <p:spPr>
          <a:xfrm>
            <a:off x="1209985" y="1437400"/>
            <a:ext cx="4174581" cy="3804451"/>
          </a:xfrm>
          <a:prstGeom prst="rect">
            <a:avLst/>
          </a:prstGeom>
          <a:ln w="57150">
            <a:solidFill>
              <a:schemeClr val="tx1"/>
            </a:solidFill>
          </a:ln>
        </p:spPr>
      </p:pic>
    </p:spTree>
    <p:extLst>
      <p:ext uri="{BB962C8B-B14F-4D97-AF65-F5344CB8AC3E}">
        <p14:creationId xmlns:p14="http://schemas.microsoft.com/office/powerpoint/2010/main" val="404922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8406C0C2-7C68-430E-A3D0-57E4FDBF115D}"/>
              </a:ext>
            </a:extLst>
          </p:cNvPr>
          <p:cNvSpPr/>
          <p:nvPr/>
        </p:nvSpPr>
        <p:spPr>
          <a:xfrm rot="-5400000" flipV="1">
            <a:off x="327517" y="832010"/>
            <a:ext cx="782865" cy="9907"/>
          </a:xfrm>
          <a:prstGeom prst="line">
            <a:avLst/>
          </a:prstGeom>
          <a:ln w="123825" cap="rnd">
            <a:solidFill>
              <a:srgbClr val="E73C33"/>
            </a:solidFill>
            <a:prstDash val="solid"/>
            <a:headEnd type="none" w="sm" len="sm"/>
            <a:tailEnd type="none" w="sm" len="sm"/>
          </a:ln>
        </p:spPr>
      </p:sp>
      <p:sp>
        <p:nvSpPr>
          <p:cNvPr id="12" name="CuadroTexto 11">
            <a:extLst>
              <a:ext uri="{FF2B5EF4-FFF2-40B4-BE49-F238E27FC236}">
                <a16:creationId xmlns:a16="http://schemas.microsoft.com/office/drawing/2014/main" id="{751FE6C7-3ADF-406B-BF59-CB0D7BEB0366}"/>
              </a:ext>
            </a:extLst>
          </p:cNvPr>
          <p:cNvSpPr txBox="1"/>
          <p:nvPr/>
        </p:nvSpPr>
        <p:spPr>
          <a:xfrm>
            <a:off x="1154773" y="527533"/>
            <a:ext cx="9677041" cy="584775"/>
          </a:xfrm>
          <a:prstGeom prst="rect">
            <a:avLst/>
          </a:prstGeom>
          <a:noFill/>
        </p:spPr>
        <p:txBody>
          <a:bodyPr wrap="square">
            <a:spAutoFit/>
          </a:bodyPr>
          <a:lstStyle/>
          <a:p>
            <a:r>
              <a:rPr lang="es-MX" sz="3200" b="1" dirty="0">
                <a:solidFill>
                  <a:srgbClr val="D53A32"/>
                </a:solidFill>
              </a:rPr>
              <a:t> LA MOVILIDAD PEATONAL EN LAS CIUDADES DEL PERU</a:t>
            </a:r>
            <a:endParaRPr lang="es-ES" sz="3200" b="1" dirty="0"/>
          </a:p>
        </p:txBody>
      </p:sp>
      <p:sp>
        <p:nvSpPr>
          <p:cNvPr id="9" name="Rectángulo 8"/>
          <p:cNvSpPr/>
          <p:nvPr/>
        </p:nvSpPr>
        <p:spPr>
          <a:xfrm>
            <a:off x="1" y="5959366"/>
            <a:ext cx="12192000" cy="898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uadroTexto 2">
            <a:extLst>
              <a:ext uri="{FF2B5EF4-FFF2-40B4-BE49-F238E27FC236}">
                <a16:creationId xmlns:a16="http://schemas.microsoft.com/office/drawing/2014/main" id="{EF432A96-19AD-2ACB-A810-12321BB4DD61}"/>
              </a:ext>
            </a:extLst>
          </p:cNvPr>
          <p:cNvSpPr txBox="1"/>
          <p:nvPr/>
        </p:nvSpPr>
        <p:spPr>
          <a:xfrm>
            <a:off x="4688959" y="1228397"/>
            <a:ext cx="7262036" cy="4154984"/>
          </a:xfrm>
          <a:prstGeom prst="rect">
            <a:avLst/>
          </a:prstGeom>
          <a:noFill/>
          <a:ln w="19050">
            <a:noFill/>
          </a:ln>
        </p:spPr>
        <p:txBody>
          <a:bodyPr wrap="square">
            <a:spAutoFit/>
          </a:bodyPr>
          <a:lstStyle/>
          <a:p>
            <a:pPr algn="just"/>
            <a:r>
              <a:rPr lang="es-PE" sz="2400" b="1" dirty="0">
                <a:effectLst/>
                <a:latin typeface="Trebuchet MS" panose="020B0603020202020204" pitchFamily="34" charset="0"/>
                <a:ea typeface="Times New Roman" panose="02020603050405020304" pitchFamily="18" charset="0"/>
                <a:cs typeface="Times New Roman" panose="02020603050405020304" pitchFamily="18" charset="0"/>
              </a:rPr>
              <a:t>LIMA</a:t>
            </a:r>
          </a:p>
          <a:p>
            <a:pPr marL="342900" indent="-342900" algn="just">
              <a:buFont typeface="Wingdings" panose="05000000000000000000" pitchFamily="2" charset="2"/>
              <a:buChar char="q"/>
            </a:pPr>
            <a:r>
              <a:rPr lang="es-PE" sz="2400" dirty="0">
                <a:latin typeface="Trebuchet MS" panose="020B0603020202020204" pitchFamily="34" charset="0"/>
                <a:ea typeface="Times New Roman" panose="02020603050405020304" pitchFamily="18" charset="0"/>
                <a:cs typeface="Times New Roman" panose="02020603050405020304" pitchFamily="18" charset="0"/>
              </a:rPr>
              <a:t>En primer lugar </a:t>
            </a: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con un 29.0% de la partición modal, es el transporte mediante </a:t>
            </a:r>
            <a:r>
              <a:rPr lang="es-PE" sz="2400" dirty="0" err="1">
                <a:effectLst/>
                <a:latin typeface="Trebuchet MS" panose="020B0603020202020204" pitchFamily="34" charset="0"/>
                <a:ea typeface="Times New Roman" panose="02020603050405020304" pitchFamily="18" charset="0"/>
                <a:cs typeface="Times New Roman" panose="02020603050405020304" pitchFamily="18" charset="0"/>
              </a:rPr>
              <a:t>custer</a:t>
            </a: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 o combis. </a:t>
            </a:r>
          </a:p>
          <a:p>
            <a:pPr marL="34290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En segundo lugar, con un 16.9%, se encuentra el modo de transporte peatonal. </a:t>
            </a:r>
          </a:p>
          <a:p>
            <a:pPr algn="just"/>
            <a:endParaRPr lang="es-PE" sz="2400" dirty="0">
              <a:latin typeface="Trebuchet MS" panose="020B0603020202020204" pitchFamily="34" charset="0"/>
              <a:ea typeface="Times New Roman" panose="02020603050405020304" pitchFamily="18" charset="0"/>
              <a:cs typeface="Times New Roman" panose="02020603050405020304" pitchFamily="18" charset="0"/>
            </a:endParaRPr>
          </a:p>
          <a:p>
            <a:pPr algn="just"/>
            <a:r>
              <a:rPr lang="es-PE" sz="2400" b="1" dirty="0">
                <a:effectLst/>
                <a:latin typeface="Trebuchet MS" panose="020B0603020202020204" pitchFamily="34" charset="0"/>
                <a:ea typeface="Times New Roman" panose="02020603050405020304" pitchFamily="18" charset="0"/>
                <a:cs typeface="Times New Roman" panose="02020603050405020304" pitchFamily="18" charset="0"/>
              </a:rPr>
              <a:t>CUSCO</a:t>
            </a:r>
          </a:p>
          <a:p>
            <a:pPr marL="342900" indent="-342900" algn="just">
              <a:buFont typeface="Wingdings" panose="05000000000000000000" pitchFamily="2" charset="2"/>
              <a:buChar char="q"/>
            </a:pPr>
            <a:r>
              <a:rPr lang="es-PE" sz="2400" dirty="0">
                <a:latin typeface="Trebuchet MS" panose="020B0603020202020204" pitchFamily="34" charset="0"/>
                <a:ea typeface="Times New Roman" panose="02020603050405020304" pitchFamily="18" charset="0"/>
                <a:cs typeface="Times New Roman" panose="02020603050405020304" pitchFamily="18" charset="0"/>
              </a:rPr>
              <a:t>E</a:t>
            </a: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l 54,97% de los viajes se realizan por transporte motorizado público (</a:t>
            </a:r>
            <a:r>
              <a:rPr lang="es-PE" sz="2400" dirty="0" err="1">
                <a:effectLst/>
                <a:latin typeface="Trebuchet MS" panose="020B0603020202020204" pitchFamily="34" charset="0"/>
                <a:ea typeface="Times New Roman" panose="02020603050405020304" pitchFamily="18" charset="0"/>
                <a:cs typeface="Times New Roman" panose="02020603050405020304" pitchFamily="18" charset="0"/>
              </a:rPr>
              <a:t>custer</a:t>
            </a: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 y buses) y </a:t>
            </a:r>
          </a:p>
          <a:p>
            <a:pPr marL="342900" indent="-342900" algn="just">
              <a:buFont typeface="Wingdings" panose="05000000000000000000" pitchFamily="2" charset="2"/>
              <a:buChar char="q"/>
            </a:pPr>
            <a:r>
              <a:rPr lang="es-PE" sz="2400" dirty="0">
                <a:latin typeface="Trebuchet MS" panose="020B0603020202020204" pitchFamily="34" charset="0"/>
                <a:ea typeface="Times New Roman" panose="02020603050405020304" pitchFamily="18" charset="0"/>
                <a:cs typeface="Times New Roman" panose="02020603050405020304" pitchFamily="18" charset="0"/>
              </a:rPr>
              <a:t>E</a:t>
            </a: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l 30,25%  por caminata.</a:t>
            </a:r>
            <a:r>
              <a:rPr lang="es-MX" sz="2400" dirty="0"/>
              <a:t> </a:t>
            </a:r>
            <a:endParaRPr lang="es-PE" sz="2400" dirty="0"/>
          </a:p>
        </p:txBody>
      </p:sp>
      <p:pic>
        <p:nvPicPr>
          <p:cNvPr id="2056" name="Picture 8" descr="Gobierno promoverá desarrollo sostenible del tránsito y transporte en “Mesa  Ejecutiva de Tránsito y Movilidad Urbana” - Noticias - Ministerio de  Economía y Finanzas - Plataforma del Estado Peruano">
            <a:extLst>
              <a:ext uri="{FF2B5EF4-FFF2-40B4-BE49-F238E27FC236}">
                <a16:creationId xmlns:a16="http://schemas.microsoft.com/office/drawing/2014/main" id="{A66B9519-C0B8-3FA0-0318-A4F646918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4" y="1828800"/>
            <a:ext cx="3819903" cy="27813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1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8406C0C2-7C68-430E-A3D0-57E4FDBF115D}"/>
              </a:ext>
            </a:extLst>
          </p:cNvPr>
          <p:cNvSpPr/>
          <p:nvPr/>
        </p:nvSpPr>
        <p:spPr>
          <a:xfrm rot="-5400000">
            <a:off x="573513" y="812617"/>
            <a:ext cx="723560" cy="14605"/>
          </a:xfrm>
          <a:prstGeom prst="line">
            <a:avLst/>
          </a:prstGeom>
          <a:ln w="123825" cap="rnd">
            <a:solidFill>
              <a:srgbClr val="E73C33"/>
            </a:solidFill>
            <a:prstDash val="solid"/>
            <a:headEnd type="none" w="sm" len="sm"/>
            <a:tailEnd type="none" w="sm" len="sm"/>
          </a:ln>
        </p:spPr>
      </p:sp>
      <p:sp>
        <p:nvSpPr>
          <p:cNvPr id="12" name="CuadroTexto 11">
            <a:extLst>
              <a:ext uri="{FF2B5EF4-FFF2-40B4-BE49-F238E27FC236}">
                <a16:creationId xmlns:a16="http://schemas.microsoft.com/office/drawing/2014/main" id="{751FE6C7-3ADF-406B-BF59-CB0D7BEB0366}"/>
              </a:ext>
            </a:extLst>
          </p:cNvPr>
          <p:cNvSpPr txBox="1"/>
          <p:nvPr/>
        </p:nvSpPr>
        <p:spPr>
          <a:xfrm>
            <a:off x="1154773" y="527533"/>
            <a:ext cx="9677041" cy="584775"/>
          </a:xfrm>
          <a:prstGeom prst="rect">
            <a:avLst/>
          </a:prstGeom>
          <a:noFill/>
        </p:spPr>
        <p:txBody>
          <a:bodyPr wrap="square">
            <a:spAutoFit/>
          </a:bodyPr>
          <a:lstStyle/>
          <a:p>
            <a:r>
              <a:rPr lang="es-MX" sz="3200" b="1" dirty="0">
                <a:solidFill>
                  <a:srgbClr val="D53A32"/>
                </a:solidFill>
              </a:rPr>
              <a:t> LEGISLACION COMPARADA</a:t>
            </a:r>
            <a:endParaRPr lang="es-ES" sz="3200" b="1" dirty="0"/>
          </a:p>
        </p:txBody>
      </p:sp>
      <p:sp>
        <p:nvSpPr>
          <p:cNvPr id="9" name="Rectángulo 8"/>
          <p:cNvSpPr/>
          <p:nvPr/>
        </p:nvSpPr>
        <p:spPr>
          <a:xfrm>
            <a:off x="1" y="5959366"/>
            <a:ext cx="12192000" cy="898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uadroTexto 2">
            <a:extLst>
              <a:ext uri="{FF2B5EF4-FFF2-40B4-BE49-F238E27FC236}">
                <a16:creationId xmlns:a16="http://schemas.microsoft.com/office/drawing/2014/main" id="{EF432A96-19AD-2ACB-A810-12321BB4DD61}"/>
              </a:ext>
            </a:extLst>
          </p:cNvPr>
          <p:cNvSpPr txBox="1"/>
          <p:nvPr/>
        </p:nvSpPr>
        <p:spPr>
          <a:xfrm>
            <a:off x="4637407" y="1089014"/>
            <a:ext cx="7071993" cy="4893647"/>
          </a:xfrm>
          <a:prstGeom prst="rect">
            <a:avLst/>
          </a:prstGeom>
          <a:noFill/>
          <a:ln w="19050">
            <a:noFill/>
          </a:ln>
        </p:spPr>
        <p:txBody>
          <a:bodyPr wrap="square">
            <a:spAutoFit/>
          </a:bodyPr>
          <a:lstStyle/>
          <a:p>
            <a:pPr marL="34290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rPr>
              <a:t>Alemania, se encuentra a la vanguardia en legislación de movilidad sostenible, así Berlín en el 2018 aprobó una enmienda a su Ley de Movilidad, incorporando la Ley del peatón.</a:t>
            </a:r>
          </a:p>
          <a:p>
            <a:pPr marL="34290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rPr>
              <a:t>Costa Rica, a través de su asamblea legislativa, promulgo la ley 9976, ley de Movilidad Peatonal</a:t>
            </a:r>
            <a:r>
              <a:rPr lang="es-PE" sz="2400" dirty="0">
                <a:latin typeface="Trebuchet MS" panose="020B0603020202020204" pitchFamily="34" charset="0"/>
                <a:ea typeface="Times New Roman" panose="02020603050405020304" pitchFamily="18" charset="0"/>
              </a:rPr>
              <a:t>.</a:t>
            </a:r>
          </a:p>
          <a:p>
            <a:pPr marL="34290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rPr>
              <a:t>República de Colombia, la cámara de representantes ha propuesto el Proyecto de Ley número 570, por la cual se crea la ley para la protección del peatón y se promueve e incentiva la construcción de cruces peatonales seguros a nivel</a:t>
            </a:r>
            <a:endParaRPr lang="es-PE" sz="2400" dirty="0">
              <a:latin typeface="Trebuchet MS" panose="020B0603020202020204" pitchFamily="34" charset="0"/>
            </a:endParaRPr>
          </a:p>
        </p:txBody>
      </p:sp>
      <p:pic>
        <p:nvPicPr>
          <p:cNvPr id="6146" name="Picture 2" descr="La importancia del Derecho Comparado a partir de la comprensión de los  estilos jurídicos - Pólemos">
            <a:extLst>
              <a:ext uri="{FF2B5EF4-FFF2-40B4-BE49-F238E27FC236}">
                <a16:creationId xmlns:a16="http://schemas.microsoft.com/office/drawing/2014/main" id="{39C4FB42-8752-4537-334E-01CE8EBD8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51" y="2122540"/>
            <a:ext cx="3906899" cy="261291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2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5959366"/>
            <a:ext cx="12192000" cy="898634"/>
          </a:xfrm>
          <a:prstGeom prst="rect">
            <a:avLst/>
          </a:prstGeom>
          <a:solidFill>
            <a:srgbClr val="222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CuadroTexto 1">
            <a:extLst>
              <a:ext uri="{FF2B5EF4-FFF2-40B4-BE49-F238E27FC236}">
                <a16:creationId xmlns:a16="http://schemas.microsoft.com/office/drawing/2014/main" id="{89FCDDB3-2F2E-EB49-0DBB-AD58C411F327}"/>
              </a:ext>
            </a:extLst>
          </p:cNvPr>
          <p:cNvSpPr txBox="1"/>
          <p:nvPr/>
        </p:nvSpPr>
        <p:spPr>
          <a:xfrm>
            <a:off x="1040473" y="2261083"/>
            <a:ext cx="4538955" cy="584775"/>
          </a:xfrm>
          <a:prstGeom prst="rect">
            <a:avLst/>
          </a:prstGeom>
          <a:noFill/>
        </p:spPr>
        <p:txBody>
          <a:bodyPr wrap="square">
            <a:spAutoFit/>
          </a:bodyPr>
          <a:lstStyle/>
          <a:p>
            <a:pPr algn="just"/>
            <a:endParaRPr lang="es-ES" sz="3200" b="1" dirty="0"/>
          </a:p>
        </p:txBody>
      </p:sp>
      <p:sp>
        <p:nvSpPr>
          <p:cNvPr id="6" name="CuadroTexto 5">
            <a:extLst>
              <a:ext uri="{FF2B5EF4-FFF2-40B4-BE49-F238E27FC236}">
                <a16:creationId xmlns:a16="http://schemas.microsoft.com/office/drawing/2014/main" id="{713FD7C2-0A64-AC12-C62C-5630327EC8A9}"/>
              </a:ext>
            </a:extLst>
          </p:cNvPr>
          <p:cNvSpPr txBox="1"/>
          <p:nvPr/>
        </p:nvSpPr>
        <p:spPr>
          <a:xfrm>
            <a:off x="812336" y="1539207"/>
            <a:ext cx="10567327" cy="4062651"/>
          </a:xfrm>
          <a:prstGeom prst="rect">
            <a:avLst/>
          </a:prstGeom>
          <a:noFill/>
        </p:spPr>
        <p:txBody>
          <a:bodyPr wrap="square">
            <a:spAutoFit/>
          </a:bodyPr>
          <a:lstStyle/>
          <a:p>
            <a:pPr algn="just"/>
            <a:r>
              <a:rPr lang="es-PE" sz="2400" b="1" dirty="0">
                <a:latin typeface="Trebuchet MS" panose="020B0603020202020204" pitchFamily="34" charset="0"/>
                <a:ea typeface="Times New Roman" panose="02020603050405020304" pitchFamily="18" charset="0"/>
                <a:cs typeface="Times New Roman" panose="02020603050405020304" pitchFamily="18" charset="0"/>
              </a:rPr>
              <a:t>A l</a:t>
            </a:r>
            <a:r>
              <a:rPr lang="es-PE" sz="2400" b="1" dirty="0">
                <a:effectLst/>
                <a:latin typeface="Trebuchet MS" panose="020B0603020202020204" pitchFamily="34" charset="0"/>
                <a:ea typeface="Times New Roman" panose="02020603050405020304" pitchFamily="18" charset="0"/>
                <a:cs typeface="Times New Roman" panose="02020603050405020304" pitchFamily="18" charset="0"/>
              </a:rPr>
              <a:t>as municipalidades les corresponde</a:t>
            </a: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a:t>
            </a:r>
          </a:p>
          <a:p>
            <a:pPr algn="just"/>
            <a:r>
              <a:rPr lang="es-PE" sz="2400" dirty="0">
                <a:latin typeface="Trebuchet MS" panose="020B0603020202020204" pitchFamily="34" charset="0"/>
                <a:ea typeface="Times New Roman" panose="02020603050405020304" pitchFamily="18" charset="0"/>
                <a:cs typeface="Times New Roman" panose="02020603050405020304" pitchFamily="18" charset="0"/>
              </a:rPr>
              <a:t>G</a:t>
            </a: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estionar, administrar y mantener la infraestructura peatonal en vías y espacios públicos. Asimismo, incorporar en el plan de desarrollo urbano y en el plan de movilidad urbana un plan de movilidad peatonal participativo, debidamente fundamentado, que mejore las condiciones de seguridad para los peatones. </a:t>
            </a:r>
          </a:p>
          <a:p>
            <a:pPr algn="just"/>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 </a:t>
            </a:r>
          </a:p>
          <a:p>
            <a:pPr algn="just"/>
            <a:r>
              <a:rPr lang="es-PE" sz="2400" b="1" dirty="0">
                <a:latin typeface="Trebuchet MS" panose="020B0603020202020204" pitchFamily="34" charset="0"/>
                <a:ea typeface="Times New Roman" panose="02020603050405020304" pitchFamily="18" charset="0"/>
                <a:cs typeface="Times New Roman" panose="02020603050405020304" pitchFamily="18" charset="0"/>
              </a:rPr>
              <a:t>Al </a:t>
            </a:r>
            <a:r>
              <a:rPr lang="es-PE" sz="2400" b="1" dirty="0">
                <a:effectLst/>
                <a:latin typeface="Trebuchet MS" panose="020B0603020202020204" pitchFamily="34" charset="0"/>
                <a:ea typeface="Times New Roman" panose="02020603050405020304" pitchFamily="18" charset="0"/>
                <a:cs typeface="Times New Roman" panose="02020603050405020304" pitchFamily="18" charset="0"/>
              </a:rPr>
              <a:t>Ministerio de Vivienda, Construcción y Saneamiento le corresponde:</a:t>
            </a:r>
          </a:p>
          <a:p>
            <a:pPr algn="just"/>
            <a:r>
              <a:rPr lang="es-PE" sz="2400" dirty="0">
                <a:latin typeface="Trebuchet MS" panose="020B0603020202020204" pitchFamily="34" charset="0"/>
                <a:ea typeface="Times New Roman" panose="02020603050405020304" pitchFamily="18" charset="0"/>
                <a:cs typeface="Times New Roman" panose="02020603050405020304" pitchFamily="18" charset="0"/>
              </a:rPr>
              <a:t>E</a:t>
            </a: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laborar las normas técnicas de diseño y de financiamiento para la construcción de aceras y escalinatas</a:t>
            </a:r>
            <a:r>
              <a:rPr lang="es-PE" sz="1800" dirty="0">
                <a:effectLst/>
                <a:latin typeface="Trebuchet MS" panose="020B0603020202020204" pitchFamily="34" charset="0"/>
                <a:ea typeface="Times New Roman" panose="02020603050405020304" pitchFamily="18" charset="0"/>
                <a:cs typeface="Times New Roman" panose="02020603050405020304" pitchFamily="18" charset="0"/>
              </a:rPr>
              <a:t>.</a:t>
            </a:r>
            <a:endParaRPr lang="es-P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s-PE" sz="1800" b="1"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es-P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757FA96C-1609-4D90-73C2-5D33D983488C}"/>
              </a:ext>
            </a:extLst>
          </p:cNvPr>
          <p:cNvSpPr txBox="1"/>
          <p:nvPr/>
        </p:nvSpPr>
        <p:spPr>
          <a:xfrm>
            <a:off x="1154773" y="527533"/>
            <a:ext cx="9996754" cy="584775"/>
          </a:xfrm>
          <a:prstGeom prst="rect">
            <a:avLst/>
          </a:prstGeom>
          <a:noFill/>
        </p:spPr>
        <p:txBody>
          <a:bodyPr wrap="square">
            <a:spAutoFit/>
          </a:bodyPr>
          <a:lstStyle/>
          <a:p>
            <a:r>
              <a:rPr lang="es-MX" sz="3200" b="1" dirty="0">
                <a:solidFill>
                  <a:srgbClr val="D53A32"/>
                </a:solidFill>
              </a:rPr>
              <a:t> DE LAS COMPETENCIAS PROPUESTAS POR LA INICIATIVA</a:t>
            </a:r>
            <a:endParaRPr lang="es-ES" sz="3200" b="1" dirty="0"/>
          </a:p>
        </p:txBody>
      </p:sp>
      <p:sp>
        <p:nvSpPr>
          <p:cNvPr id="8" name="AutoShape 3">
            <a:extLst>
              <a:ext uri="{FF2B5EF4-FFF2-40B4-BE49-F238E27FC236}">
                <a16:creationId xmlns:a16="http://schemas.microsoft.com/office/drawing/2014/main" id="{5384FC39-7BA5-C5BC-525A-C0CD4DB73C0A}"/>
              </a:ext>
            </a:extLst>
          </p:cNvPr>
          <p:cNvSpPr/>
          <p:nvPr/>
        </p:nvSpPr>
        <p:spPr>
          <a:xfrm rot="-5400000">
            <a:off x="497314" y="812617"/>
            <a:ext cx="723560" cy="14605"/>
          </a:xfrm>
          <a:prstGeom prst="line">
            <a:avLst/>
          </a:prstGeom>
          <a:ln w="123825" cap="rnd">
            <a:solidFill>
              <a:srgbClr val="E73C33"/>
            </a:solidFill>
            <a:prstDash val="solid"/>
            <a:headEnd type="none" w="sm" len="sm"/>
            <a:tailEnd type="none" w="sm" len="sm"/>
          </a:ln>
        </p:spPr>
      </p:sp>
    </p:spTree>
    <p:extLst>
      <p:ext uri="{BB962C8B-B14F-4D97-AF65-F5344CB8AC3E}">
        <p14:creationId xmlns:p14="http://schemas.microsoft.com/office/powerpoint/2010/main" val="382019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5959366"/>
            <a:ext cx="12192000" cy="898634"/>
          </a:xfrm>
          <a:prstGeom prst="rect">
            <a:avLst/>
          </a:prstGeom>
          <a:solidFill>
            <a:srgbClr val="222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CuadroTexto 1">
            <a:extLst>
              <a:ext uri="{FF2B5EF4-FFF2-40B4-BE49-F238E27FC236}">
                <a16:creationId xmlns:a16="http://schemas.microsoft.com/office/drawing/2014/main" id="{89FCDDB3-2F2E-EB49-0DBB-AD58C411F327}"/>
              </a:ext>
            </a:extLst>
          </p:cNvPr>
          <p:cNvSpPr txBox="1"/>
          <p:nvPr/>
        </p:nvSpPr>
        <p:spPr>
          <a:xfrm>
            <a:off x="1040473" y="2261083"/>
            <a:ext cx="4538955" cy="584775"/>
          </a:xfrm>
          <a:prstGeom prst="rect">
            <a:avLst/>
          </a:prstGeom>
          <a:noFill/>
        </p:spPr>
        <p:txBody>
          <a:bodyPr wrap="square">
            <a:spAutoFit/>
          </a:bodyPr>
          <a:lstStyle/>
          <a:p>
            <a:pPr algn="just"/>
            <a:endParaRPr lang="es-ES" sz="3200" b="1" dirty="0"/>
          </a:p>
        </p:txBody>
      </p:sp>
      <p:sp>
        <p:nvSpPr>
          <p:cNvPr id="6" name="CuadroTexto 5">
            <a:extLst>
              <a:ext uri="{FF2B5EF4-FFF2-40B4-BE49-F238E27FC236}">
                <a16:creationId xmlns:a16="http://schemas.microsoft.com/office/drawing/2014/main" id="{713FD7C2-0A64-AC12-C62C-5630327EC8A9}"/>
              </a:ext>
            </a:extLst>
          </p:cNvPr>
          <p:cNvSpPr txBox="1"/>
          <p:nvPr/>
        </p:nvSpPr>
        <p:spPr>
          <a:xfrm>
            <a:off x="851791" y="1112308"/>
            <a:ext cx="10567327" cy="5170646"/>
          </a:xfrm>
          <a:prstGeom prst="rect">
            <a:avLst/>
          </a:prstGeom>
          <a:noFill/>
        </p:spPr>
        <p:txBody>
          <a:bodyPr wrap="square">
            <a:spAutoFit/>
          </a:bodyPr>
          <a:lstStyle/>
          <a:p>
            <a:pPr marL="342900" indent="-342900" algn="just">
              <a:buFont typeface="Wingdings" panose="05000000000000000000" pitchFamily="2" charset="2"/>
              <a:buChar char="q"/>
            </a:pPr>
            <a:r>
              <a:rPr lang="es-PE" sz="2400" dirty="0">
                <a:latin typeface="Trebuchet MS" panose="020B0603020202020204" pitchFamily="34" charset="0"/>
                <a:ea typeface="Times New Roman" panose="02020603050405020304" pitchFamily="18" charset="0"/>
                <a:cs typeface="Times New Roman" panose="02020603050405020304" pitchFamily="18" charset="0"/>
              </a:rPr>
              <a:t>El </a:t>
            </a: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tráfico peatonal seguro, estableciéndose que la infraestructura de transporte en general y la gestión y organización del tráfico están alineados con las necesidades de movilidad peatonal y al desarrollo orientado al transporte sostenible, garantizando que los peatones en la ciudad tengan acceso a un transporte seguro, libre de obstáculos, accesible e inclusivo. </a:t>
            </a:r>
          </a:p>
          <a:p>
            <a:pPr marL="34290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El tiempo de duración semafórica para el paso de peatones se proyecta en función de la velocidad del peatón con movilidad reducida, priorizándose al peatón por sobre el automotor para el diseño de los tiempos de duración de los semáforos.</a:t>
            </a:r>
          </a:p>
          <a:p>
            <a:pPr marL="34290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La infraestructura peatonal, la cual prioriza la acera sobre el espacio para el estacionamiento vehicular, la iluminación de calles, caminos y plazas está orientada a las necesidades del peatón.</a:t>
            </a:r>
          </a:p>
          <a:p>
            <a:pPr algn="just"/>
            <a:endParaRPr lang="es-P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757FA96C-1609-4D90-73C2-5D33D983488C}"/>
              </a:ext>
            </a:extLst>
          </p:cNvPr>
          <p:cNvSpPr txBox="1"/>
          <p:nvPr/>
        </p:nvSpPr>
        <p:spPr>
          <a:xfrm>
            <a:off x="803788" y="388747"/>
            <a:ext cx="9996754" cy="584775"/>
          </a:xfrm>
          <a:prstGeom prst="rect">
            <a:avLst/>
          </a:prstGeom>
          <a:noFill/>
        </p:spPr>
        <p:txBody>
          <a:bodyPr wrap="square">
            <a:spAutoFit/>
          </a:bodyPr>
          <a:lstStyle/>
          <a:p>
            <a:r>
              <a:rPr lang="es-MX" sz="3200" b="1" dirty="0">
                <a:solidFill>
                  <a:srgbClr val="D53A32"/>
                </a:solidFill>
              </a:rPr>
              <a:t> ASPECTOS QUE SE REGULA EN EL PL</a:t>
            </a:r>
            <a:endParaRPr lang="es-ES" sz="3200" b="1" dirty="0"/>
          </a:p>
        </p:txBody>
      </p:sp>
      <p:sp>
        <p:nvSpPr>
          <p:cNvPr id="8" name="AutoShape 3">
            <a:extLst>
              <a:ext uri="{FF2B5EF4-FFF2-40B4-BE49-F238E27FC236}">
                <a16:creationId xmlns:a16="http://schemas.microsoft.com/office/drawing/2014/main" id="{5384FC39-7BA5-C5BC-525A-C0CD4DB73C0A}"/>
              </a:ext>
            </a:extLst>
          </p:cNvPr>
          <p:cNvSpPr/>
          <p:nvPr/>
        </p:nvSpPr>
        <p:spPr>
          <a:xfrm rot="-5400000">
            <a:off x="301313" y="743225"/>
            <a:ext cx="723560" cy="14605"/>
          </a:xfrm>
          <a:prstGeom prst="line">
            <a:avLst/>
          </a:prstGeom>
          <a:ln w="123825" cap="rnd">
            <a:solidFill>
              <a:srgbClr val="E73C33"/>
            </a:solidFill>
            <a:prstDash val="solid"/>
            <a:headEnd type="none" w="sm" len="sm"/>
            <a:tailEnd type="none" w="sm" len="sm"/>
          </a:ln>
        </p:spPr>
      </p:sp>
    </p:spTree>
    <p:extLst>
      <p:ext uri="{BB962C8B-B14F-4D97-AF65-F5344CB8AC3E}">
        <p14:creationId xmlns:p14="http://schemas.microsoft.com/office/powerpoint/2010/main" val="410070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8406C0C2-7C68-430E-A3D0-57E4FDBF115D}"/>
              </a:ext>
            </a:extLst>
          </p:cNvPr>
          <p:cNvSpPr/>
          <p:nvPr/>
        </p:nvSpPr>
        <p:spPr>
          <a:xfrm rot="-5400000">
            <a:off x="573513" y="812617"/>
            <a:ext cx="723560" cy="14605"/>
          </a:xfrm>
          <a:prstGeom prst="line">
            <a:avLst/>
          </a:prstGeom>
          <a:ln w="123825" cap="rnd">
            <a:solidFill>
              <a:srgbClr val="E73C33"/>
            </a:solidFill>
            <a:prstDash val="solid"/>
            <a:headEnd type="none" w="sm" len="sm"/>
            <a:tailEnd type="none" w="sm" len="sm"/>
          </a:ln>
        </p:spPr>
      </p:sp>
      <p:sp>
        <p:nvSpPr>
          <p:cNvPr id="9" name="Rectángulo 8"/>
          <p:cNvSpPr/>
          <p:nvPr/>
        </p:nvSpPr>
        <p:spPr>
          <a:xfrm>
            <a:off x="1" y="5959366"/>
            <a:ext cx="12192000" cy="898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uadroTexto 2">
            <a:extLst>
              <a:ext uri="{FF2B5EF4-FFF2-40B4-BE49-F238E27FC236}">
                <a16:creationId xmlns:a16="http://schemas.microsoft.com/office/drawing/2014/main" id="{EF432A96-19AD-2ACB-A810-12321BB4DD61}"/>
              </a:ext>
            </a:extLst>
          </p:cNvPr>
          <p:cNvSpPr txBox="1"/>
          <p:nvPr/>
        </p:nvSpPr>
        <p:spPr>
          <a:xfrm>
            <a:off x="1041400" y="1507797"/>
            <a:ext cx="10363201" cy="2677656"/>
          </a:xfrm>
          <a:prstGeom prst="rect">
            <a:avLst/>
          </a:prstGeom>
          <a:noFill/>
          <a:ln w="19050">
            <a:noFill/>
          </a:ln>
        </p:spPr>
        <p:txBody>
          <a:bodyPr wrap="square">
            <a:spAutoFit/>
          </a:bodyPr>
          <a:lstStyle/>
          <a:p>
            <a:pPr marL="34290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Las herramientas técnicas legales que facilitan la planificación, procurando la adecuada administración de la movilidad peatonal y el aprovechamiento conforme a su finalidad son el plan de gestión provincial y el plan de movilidad urbana sostenible.</a:t>
            </a:r>
          </a:p>
          <a:p>
            <a:pPr marL="342900" indent="-342900" algn="just">
              <a:buFont typeface="Wingdings" panose="05000000000000000000" pitchFamily="2" charset="2"/>
              <a:buChar char="q"/>
            </a:pPr>
            <a:endParaRPr lang="es-PE" sz="2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Se encarga a los gobiernos locales la fiscalización y el cumplimiento de la norma propuesta.</a:t>
            </a:r>
            <a:endParaRPr lang="es-PE" sz="2400" dirty="0">
              <a:latin typeface="Trebuchet MS" panose="020B0603020202020204" pitchFamily="34" charset="0"/>
            </a:endParaRPr>
          </a:p>
        </p:txBody>
      </p:sp>
      <p:sp>
        <p:nvSpPr>
          <p:cNvPr id="2" name="CuadroTexto 1">
            <a:extLst>
              <a:ext uri="{FF2B5EF4-FFF2-40B4-BE49-F238E27FC236}">
                <a16:creationId xmlns:a16="http://schemas.microsoft.com/office/drawing/2014/main" id="{860BF4EC-A98C-D12E-2469-45D8B284EC7F}"/>
              </a:ext>
            </a:extLst>
          </p:cNvPr>
          <p:cNvSpPr txBox="1"/>
          <p:nvPr/>
        </p:nvSpPr>
        <p:spPr>
          <a:xfrm>
            <a:off x="1346288" y="527531"/>
            <a:ext cx="9499424" cy="584775"/>
          </a:xfrm>
          <a:prstGeom prst="rect">
            <a:avLst/>
          </a:prstGeom>
          <a:noFill/>
        </p:spPr>
        <p:txBody>
          <a:bodyPr wrap="square">
            <a:spAutoFit/>
          </a:bodyPr>
          <a:lstStyle/>
          <a:p>
            <a:r>
              <a:rPr lang="es-MX" sz="3200" b="1" dirty="0">
                <a:solidFill>
                  <a:srgbClr val="D53A32"/>
                </a:solidFill>
              </a:rPr>
              <a:t> ASPECTOS QUE SE REGULA EN EL PL</a:t>
            </a:r>
            <a:endParaRPr lang="es-ES" sz="3200" b="1" dirty="0"/>
          </a:p>
        </p:txBody>
      </p:sp>
    </p:spTree>
    <p:extLst>
      <p:ext uri="{BB962C8B-B14F-4D97-AF65-F5344CB8AC3E}">
        <p14:creationId xmlns:p14="http://schemas.microsoft.com/office/powerpoint/2010/main" val="279897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5959366"/>
            <a:ext cx="12192000" cy="898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uadroTexto 2">
            <a:extLst>
              <a:ext uri="{FF2B5EF4-FFF2-40B4-BE49-F238E27FC236}">
                <a16:creationId xmlns:a16="http://schemas.microsoft.com/office/drawing/2014/main" id="{EF432A96-19AD-2ACB-A810-12321BB4DD61}"/>
              </a:ext>
            </a:extLst>
          </p:cNvPr>
          <p:cNvSpPr txBox="1"/>
          <p:nvPr/>
        </p:nvSpPr>
        <p:spPr>
          <a:xfrm>
            <a:off x="4622800" y="990396"/>
            <a:ext cx="6781801" cy="4154984"/>
          </a:xfrm>
          <a:prstGeom prst="rect">
            <a:avLst/>
          </a:prstGeom>
          <a:noFill/>
          <a:ln w="19050">
            <a:noFill/>
          </a:ln>
        </p:spPr>
        <p:txBody>
          <a:bodyPr wrap="square">
            <a:spAutoFit/>
          </a:bodyPr>
          <a:lstStyle/>
          <a:p>
            <a:pPr marL="342900" lvl="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Busca reducir la siniestralidad vial, al contar con infraestructura peatonal segura.</a:t>
            </a:r>
          </a:p>
          <a:p>
            <a:pPr lvl="0" algn="just"/>
            <a:endParaRPr lang="es-PE" sz="2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Aumenta la opción del transporte por modo pedestre con contar con infraestructura adecuada y eficiente.</a:t>
            </a:r>
          </a:p>
          <a:p>
            <a:pPr lvl="0" algn="just"/>
            <a:endParaRPr lang="es-PE" sz="24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r>
              <a:rPr lang="es-PE" sz="2400" dirty="0">
                <a:effectLst/>
                <a:latin typeface="Trebuchet MS" panose="020B0603020202020204" pitchFamily="34" charset="0"/>
                <a:ea typeface="Times New Roman" panose="02020603050405020304" pitchFamily="18" charset="0"/>
                <a:cs typeface="Times New Roman" panose="02020603050405020304" pitchFamily="18" charset="0"/>
              </a:rPr>
              <a:t>El modo de transporte pedestre es el más amigable con el ambiente, pues requiere menor consumo de recursos para desplazarse</a:t>
            </a:r>
            <a:r>
              <a:rPr lang="es-PE" sz="1800" dirty="0">
                <a:effectLst/>
                <a:latin typeface="Trebuchet MS" panose="020B0603020202020204" pitchFamily="34" charset="0"/>
                <a:ea typeface="Times New Roman" panose="02020603050405020304" pitchFamily="18" charset="0"/>
                <a:cs typeface="Times New Roman" panose="02020603050405020304" pitchFamily="18" charset="0"/>
              </a:rPr>
              <a:t>.</a:t>
            </a:r>
            <a:endParaRPr lang="es-P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098" name="Picture 2" descr="Qué son los beneficios? — Steemit">
            <a:extLst>
              <a:ext uri="{FF2B5EF4-FFF2-40B4-BE49-F238E27FC236}">
                <a16:creationId xmlns:a16="http://schemas.microsoft.com/office/drawing/2014/main" id="{56F47215-1866-D54B-8DE3-9A68524C7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389012"/>
            <a:ext cx="4229100" cy="335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341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5679</TotalTime>
  <Words>641</Words>
  <Application>Microsoft Office PowerPoint</Application>
  <PresentationFormat>Panorámica</PresentationFormat>
  <Paragraphs>42</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Calibri Light</vt:lpstr>
      <vt:lpstr>Merriweather Light</vt:lpstr>
      <vt:lpstr>Trebuchet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bere lu</dc:creator>
  <cp:lastModifiedBy>Percy Espejo Caceres</cp:lastModifiedBy>
  <cp:revision>205</cp:revision>
  <cp:lastPrinted>2022-09-14T15:18:49Z</cp:lastPrinted>
  <dcterms:created xsi:type="dcterms:W3CDTF">2021-05-19T02:56:51Z</dcterms:created>
  <dcterms:modified xsi:type="dcterms:W3CDTF">2023-04-04T19:59:34Z</dcterms:modified>
</cp:coreProperties>
</file>