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Lst>
  <p:notesMasterIdLst>
    <p:notesMasterId r:id="rId17"/>
  </p:notesMasterIdLst>
  <p:handoutMasterIdLst>
    <p:handoutMasterId r:id="rId18"/>
  </p:handoutMasterIdLst>
  <p:sldIdLst>
    <p:sldId id="270" r:id="rId3"/>
    <p:sldId id="276" r:id="rId4"/>
    <p:sldId id="316" r:id="rId5"/>
    <p:sldId id="298" r:id="rId6"/>
    <p:sldId id="325" r:id="rId7"/>
    <p:sldId id="318" r:id="rId8"/>
    <p:sldId id="329" r:id="rId9"/>
    <p:sldId id="326" r:id="rId10"/>
    <p:sldId id="330" r:id="rId11"/>
    <p:sldId id="327" r:id="rId12"/>
    <p:sldId id="328" r:id="rId13"/>
    <p:sldId id="331" r:id="rId14"/>
    <p:sldId id="323" r:id="rId15"/>
    <p:sldId id="309" r:id="rId16"/>
  </p:sldIdLst>
  <p:sldSz cx="12192000" cy="6858000"/>
  <p:notesSz cx="6858000" cy="9926638"/>
  <p:defaultText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60"/>
    <a:srgbClr val="00153E"/>
    <a:srgbClr val="960000"/>
    <a:srgbClr val="00133A"/>
    <a:srgbClr val="6C0000"/>
    <a:srgbClr val="E9111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56" d="100"/>
          <a:sy n="56" d="100"/>
        </p:scale>
        <p:origin x="444"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96888"/>
          </a:xfrm>
          <a:prstGeom prst="rect">
            <a:avLst/>
          </a:prstGeom>
        </p:spPr>
        <p:txBody>
          <a:bodyPr vert="horz" lIns="91440" tIns="45720" rIns="91440" bIns="45720" rtlCol="0"/>
          <a:lstStyle>
            <a:lvl1pPr algn="l">
              <a:defRPr sz="1200"/>
            </a:lvl1pPr>
          </a:lstStyle>
          <a:p>
            <a:endParaRPr lang="es-PE"/>
          </a:p>
        </p:txBody>
      </p:sp>
      <p:sp>
        <p:nvSpPr>
          <p:cNvPr id="3" name="Marcador de fecha 2"/>
          <p:cNvSpPr>
            <a:spLocks noGrp="1"/>
          </p:cNvSpPr>
          <p:nvPr>
            <p:ph type="dt" sz="quarter" idx="1"/>
          </p:nvPr>
        </p:nvSpPr>
        <p:spPr>
          <a:xfrm>
            <a:off x="3884613" y="0"/>
            <a:ext cx="2971800" cy="496888"/>
          </a:xfrm>
          <a:prstGeom prst="rect">
            <a:avLst/>
          </a:prstGeom>
        </p:spPr>
        <p:txBody>
          <a:bodyPr vert="horz" lIns="91440" tIns="45720" rIns="91440" bIns="45720" rtlCol="0"/>
          <a:lstStyle>
            <a:lvl1pPr algn="r">
              <a:defRPr sz="1200"/>
            </a:lvl1pPr>
          </a:lstStyle>
          <a:p>
            <a:fld id="{2D1A6CD1-FDE7-436D-9845-212D4FD72B57}" type="datetimeFigureOut">
              <a:rPr lang="es-PE" smtClean="0"/>
              <a:t>11/01/2023</a:t>
            </a:fld>
            <a:endParaRPr lang="es-PE"/>
          </a:p>
        </p:txBody>
      </p:sp>
      <p:sp>
        <p:nvSpPr>
          <p:cNvPr id="4" name="Marcador de pie de página 3"/>
          <p:cNvSpPr>
            <a:spLocks noGrp="1"/>
          </p:cNvSpPr>
          <p:nvPr>
            <p:ph type="ftr" sz="quarter" idx="2"/>
          </p:nvPr>
        </p:nvSpPr>
        <p:spPr>
          <a:xfrm>
            <a:off x="0" y="9429750"/>
            <a:ext cx="2971800" cy="496888"/>
          </a:xfrm>
          <a:prstGeom prst="rect">
            <a:avLst/>
          </a:prstGeom>
        </p:spPr>
        <p:txBody>
          <a:bodyPr vert="horz" lIns="91440" tIns="45720" rIns="91440" bIns="45720" rtlCol="0" anchor="b"/>
          <a:lstStyle>
            <a:lvl1pPr algn="l">
              <a:defRPr sz="1200"/>
            </a:lvl1pPr>
          </a:lstStyle>
          <a:p>
            <a:endParaRPr lang="es-PE"/>
          </a:p>
        </p:txBody>
      </p:sp>
      <p:sp>
        <p:nvSpPr>
          <p:cNvPr id="5" name="Marcador de número de diapositiva 4"/>
          <p:cNvSpPr>
            <a:spLocks noGrp="1"/>
          </p:cNvSpPr>
          <p:nvPr>
            <p:ph type="sldNum" sz="quarter" idx="3"/>
          </p:nvPr>
        </p:nvSpPr>
        <p:spPr>
          <a:xfrm>
            <a:off x="3884613" y="9429750"/>
            <a:ext cx="2971800" cy="496888"/>
          </a:xfrm>
          <a:prstGeom prst="rect">
            <a:avLst/>
          </a:prstGeom>
        </p:spPr>
        <p:txBody>
          <a:bodyPr vert="horz" lIns="91440" tIns="45720" rIns="91440" bIns="45720" rtlCol="0" anchor="b"/>
          <a:lstStyle>
            <a:lvl1pPr algn="r">
              <a:defRPr sz="1200"/>
            </a:lvl1pPr>
          </a:lstStyle>
          <a:p>
            <a:fld id="{24203E03-17BE-4B36-9214-B16AB34E739F}" type="slidenum">
              <a:rPr lang="es-PE" smtClean="0"/>
              <a:t>‹Nº›</a:t>
            </a:fld>
            <a:endParaRPr lang="es-PE"/>
          </a:p>
        </p:txBody>
      </p:sp>
    </p:spTree>
    <p:extLst>
      <p:ext uri="{BB962C8B-B14F-4D97-AF65-F5344CB8AC3E}">
        <p14:creationId xmlns:p14="http://schemas.microsoft.com/office/powerpoint/2010/main" val="3766642418"/>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98056"/>
          </a:xfrm>
          <a:prstGeom prst="rect">
            <a:avLst/>
          </a:prstGeom>
        </p:spPr>
        <p:txBody>
          <a:bodyPr vert="horz" lIns="91440" tIns="45720" rIns="91440" bIns="45720" rtlCol="0"/>
          <a:lstStyle>
            <a:lvl1pPr algn="l">
              <a:defRPr sz="1200"/>
            </a:lvl1pPr>
          </a:lstStyle>
          <a:p>
            <a:endParaRPr lang="es-PE"/>
          </a:p>
        </p:txBody>
      </p:sp>
      <p:sp>
        <p:nvSpPr>
          <p:cNvPr id="3" name="Marcador de fecha 2"/>
          <p:cNvSpPr>
            <a:spLocks noGrp="1"/>
          </p:cNvSpPr>
          <p:nvPr>
            <p:ph type="dt" idx="1"/>
          </p:nvPr>
        </p:nvSpPr>
        <p:spPr>
          <a:xfrm>
            <a:off x="3884613" y="0"/>
            <a:ext cx="2971800" cy="498056"/>
          </a:xfrm>
          <a:prstGeom prst="rect">
            <a:avLst/>
          </a:prstGeom>
        </p:spPr>
        <p:txBody>
          <a:bodyPr vert="horz" lIns="91440" tIns="45720" rIns="91440" bIns="45720" rtlCol="0"/>
          <a:lstStyle>
            <a:lvl1pPr algn="r">
              <a:defRPr sz="1200"/>
            </a:lvl1pPr>
          </a:lstStyle>
          <a:p>
            <a:fld id="{9910A8A4-E4EE-40BA-A07E-2095A0F06AEA}" type="datetimeFigureOut">
              <a:rPr lang="es-PE" smtClean="0"/>
              <a:t>11/01/2023</a:t>
            </a:fld>
            <a:endParaRPr lang="es-PE"/>
          </a:p>
        </p:txBody>
      </p:sp>
      <p:sp>
        <p:nvSpPr>
          <p:cNvPr id="4" name="Marcador de imagen de diapositiva 3"/>
          <p:cNvSpPr>
            <a:spLocks noGrp="1" noRot="1" noChangeAspect="1"/>
          </p:cNvSpPr>
          <p:nvPr>
            <p:ph type="sldImg" idx="2"/>
          </p:nvPr>
        </p:nvSpPr>
        <p:spPr>
          <a:xfrm>
            <a:off x="452438" y="1241425"/>
            <a:ext cx="5953125" cy="3349625"/>
          </a:xfrm>
          <a:prstGeom prst="rect">
            <a:avLst/>
          </a:prstGeom>
          <a:noFill/>
          <a:ln w="12700">
            <a:solidFill>
              <a:prstClr val="black"/>
            </a:solidFill>
          </a:ln>
        </p:spPr>
        <p:txBody>
          <a:bodyPr vert="horz" lIns="91440" tIns="45720" rIns="91440" bIns="45720" rtlCol="0" anchor="ctr"/>
          <a:lstStyle/>
          <a:p>
            <a:endParaRPr lang="es-PE"/>
          </a:p>
        </p:txBody>
      </p:sp>
      <p:sp>
        <p:nvSpPr>
          <p:cNvPr id="5" name="Marcador de notas 4"/>
          <p:cNvSpPr>
            <a:spLocks noGrp="1"/>
          </p:cNvSpPr>
          <p:nvPr>
            <p:ph type="body" sz="quarter" idx="3"/>
          </p:nvPr>
        </p:nvSpPr>
        <p:spPr>
          <a:xfrm>
            <a:off x="685800" y="4777194"/>
            <a:ext cx="5486400" cy="3908614"/>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6" name="Marcador de pie de página 5"/>
          <p:cNvSpPr>
            <a:spLocks noGrp="1"/>
          </p:cNvSpPr>
          <p:nvPr>
            <p:ph type="ftr" sz="quarter" idx="4"/>
          </p:nvPr>
        </p:nvSpPr>
        <p:spPr>
          <a:xfrm>
            <a:off x="0" y="9428584"/>
            <a:ext cx="2971800" cy="498055"/>
          </a:xfrm>
          <a:prstGeom prst="rect">
            <a:avLst/>
          </a:prstGeom>
        </p:spPr>
        <p:txBody>
          <a:bodyPr vert="horz" lIns="91440" tIns="45720" rIns="91440" bIns="45720" rtlCol="0" anchor="b"/>
          <a:lstStyle>
            <a:lvl1pPr algn="l">
              <a:defRPr sz="1200"/>
            </a:lvl1pPr>
          </a:lstStyle>
          <a:p>
            <a:endParaRPr lang="es-PE"/>
          </a:p>
        </p:txBody>
      </p:sp>
      <p:sp>
        <p:nvSpPr>
          <p:cNvPr id="7" name="Marcador de número de diapositiva 6"/>
          <p:cNvSpPr>
            <a:spLocks noGrp="1"/>
          </p:cNvSpPr>
          <p:nvPr>
            <p:ph type="sldNum" sz="quarter" idx="5"/>
          </p:nvPr>
        </p:nvSpPr>
        <p:spPr>
          <a:xfrm>
            <a:off x="3884613" y="9428584"/>
            <a:ext cx="2971800" cy="498055"/>
          </a:xfrm>
          <a:prstGeom prst="rect">
            <a:avLst/>
          </a:prstGeom>
        </p:spPr>
        <p:txBody>
          <a:bodyPr vert="horz" lIns="91440" tIns="45720" rIns="91440" bIns="45720" rtlCol="0" anchor="b"/>
          <a:lstStyle>
            <a:lvl1pPr algn="r">
              <a:defRPr sz="1200"/>
            </a:lvl1pPr>
          </a:lstStyle>
          <a:p>
            <a:fld id="{949E3385-A5F5-4253-84E0-8E6F5563EC2F}" type="slidenum">
              <a:rPr lang="es-PE" smtClean="0"/>
              <a:t>‹Nº›</a:t>
            </a:fld>
            <a:endParaRPr lang="es-PE"/>
          </a:p>
        </p:txBody>
      </p:sp>
    </p:spTree>
    <p:extLst>
      <p:ext uri="{BB962C8B-B14F-4D97-AF65-F5344CB8AC3E}">
        <p14:creationId xmlns:p14="http://schemas.microsoft.com/office/powerpoint/2010/main" val="1615408788"/>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x-none"/>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x-none"/>
          </a:p>
        </p:txBody>
      </p:sp>
      <p:sp>
        <p:nvSpPr>
          <p:cNvPr id="4" name="Marcador de fecha 3"/>
          <p:cNvSpPr>
            <a:spLocks noGrp="1"/>
          </p:cNvSpPr>
          <p:nvPr>
            <p:ph type="dt" sz="half" idx="10"/>
          </p:nvPr>
        </p:nvSpPr>
        <p:spPr/>
        <p:txBody>
          <a:bodyPr/>
          <a:lstStyle/>
          <a:p>
            <a:fld id="{466A0344-5244-4566-9E18-A3EB2A04C977}" type="datetime1">
              <a:rPr lang="x-none" smtClean="0"/>
              <a:t>11/01/2023</a:t>
            </a:fld>
            <a:endParaRPr lang="x-none"/>
          </a:p>
        </p:txBody>
      </p:sp>
      <p:sp>
        <p:nvSpPr>
          <p:cNvPr id="5" name="Marcador de pie de página 4"/>
          <p:cNvSpPr>
            <a:spLocks noGrp="1"/>
          </p:cNvSpPr>
          <p:nvPr>
            <p:ph type="ftr" sz="quarter" idx="11"/>
          </p:nvPr>
        </p:nvSpPr>
        <p:spPr/>
        <p:txBody>
          <a:bodyPr/>
          <a:lstStyle/>
          <a:p>
            <a:endParaRPr lang="x-none"/>
          </a:p>
        </p:txBody>
      </p:sp>
      <p:sp>
        <p:nvSpPr>
          <p:cNvPr id="6" name="Marcador de número de diapositiva 5"/>
          <p:cNvSpPr>
            <a:spLocks noGrp="1"/>
          </p:cNvSpPr>
          <p:nvPr>
            <p:ph type="sldNum" sz="quarter" idx="12"/>
          </p:nvPr>
        </p:nvSpPr>
        <p:spPr/>
        <p:txBody>
          <a:bodyPr/>
          <a:lstStyle/>
          <a:p>
            <a:fld id="{773FD486-4F71-4F7D-A637-57D579C79E66}" type="slidenum">
              <a:rPr lang="x-none" smtClean="0"/>
              <a:t>‹Nº›</a:t>
            </a:fld>
            <a:endParaRPr lang="x-none"/>
          </a:p>
        </p:txBody>
      </p:sp>
    </p:spTree>
    <p:extLst>
      <p:ext uri="{BB962C8B-B14F-4D97-AF65-F5344CB8AC3E}">
        <p14:creationId xmlns:p14="http://schemas.microsoft.com/office/powerpoint/2010/main" val="31103806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x-none"/>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x-none"/>
          </a:p>
        </p:txBody>
      </p:sp>
      <p:sp>
        <p:nvSpPr>
          <p:cNvPr id="4" name="Marcador de fecha 3"/>
          <p:cNvSpPr>
            <a:spLocks noGrp="1"/>
          </p:cNvSpPr>
          <p:nvPr>
            <p:ph type="dt" sz="half" idx="10"/>
          </p:nvPr>
        </p:nvSpPr>
        <p:spPr/>
        <p:txBody>
          <a:bodyPr/>
          <a:lstStyle/>
          <a:p>
            <a:fld id="{F494065A-31DA-4D71-BEFB-6BC96BACB095}" type="datetime1">
              <a:rPr lang="x-none" smtClean="0"/>
              <a:t>11/01/2023</a:t>
            </a:fld>
            <a:endParaRPr lang="x-none"/>
          </a:p>
        </p:txBody>
      </p:sp>
      <p:sp>
        <p:nvSpPr>
          <p:cNvPr id="5" name="Marcador de pie de página 4"/>
          <p:cNvSpPr>
            <a:spLocks noGrp="1"/>
          </p:cNvSpPr>
          <p:nvPr>
            <p:ph type="ftr" sz="quarter" idx="11"/>
          </p:nvPr>
        </p:nvSpPr>
        <p:spPr/>
        <p:txBody>
          <a:bodyPr/>
          <a:lstStyle/>
          <a:p>
            <a:endParaRPr lang="x-none"/>
          </a:p>
        </p:txBody>
      </p:sp>
      <p:sp>
        <p:nvSpPr>
          <p:cNvPr id="6" name="Marcador de número de diapositiva 5"/>
          <p:cNvSpPr>
            <a:spLocks noGrp="1"/>
          </p:cNvSpPr>
          <p:nvPr>
            <p:ph type="sldNum" sz="quarter" idx="12"/>
          </p:nvPr>
        </p:nvSpPr>
        <p:spPr/>
        <p:txBody>
          <a:bodyPr/>
          <a:lstStyle/>
          <a:p>
            <a:fld id="{773FD486-4F71-4F7D-A637-57D579C79E66}" type="slidenum">
              <a:rPr lang="x-none" smtClean="0"/>
              <a:t>‹Nº›</a:t>
            </a:fld>
            <a:endParaRPr lang="x-none"/>
          </a:p>
        </p:txBody>
      </p:sp>
    </p:spTree>
    <p:extLst>
      <p:ext uri="{BB962C8B-B14F-4D97-AF65-F5344CB8AC3E}">
        <p14:creationId xmlns:p14="http://schemas.microsoft.com/office/powerpoint/2010/main" val="7872868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x-none"/>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x-none"/>
          </a:p>
        </p:txBody>
      </p:sp>
      <p:sp>
        <p:nvSpPr>
          <p:cNvPr id="4" name="Marcador de fecha 3"/>
          <p:cNvSpPr>
            <a:spLocks noGrp="1"/>
          </p:cNvSpPr>
          <p:nvPr>
            <p:ph type="dt" sz="half" idx="10"/>
          </p:nvPr>
        </p:nvSpPr>
        <p:spPr/>
        <p:txBody>
          <a:bodyPr/>
          <a:lstStyle/>
          <a:p>
            <a:fld id="{96DF138E-DD37-4786-A174-BDE19DBA9BA5}" type="datetime1">
              <a:rPr lang="x-none" smtClean="0"/>
              <a:t>11/01/2023</a:t>
            </a:fld>
            <a:endParaRPr lang="x-none"/>
          </a:p>
        </p:txBody>
      </p:sp>
      <p:sp>
        <p:nvSpPr>
          <p:cNvPr id="5" name="Marcador de pie de página 4"/>
          <p:cNvSpPr>
            <a:spLocks noGrp="1"/>
          </p:cNvSpPr>
          <p:nvPr>
            <p:ph type="ftr" sz="quarter" idx="11"/>
          </p:nvPr>
        </p:nvSpPr>
        <p:spPr/>
        <p:txBody>
          <a:bodyPr/>
          <a:lstStyle/>
          <a:p>
            <a:endParaRPr lang="x-none"/>
          </a:p>
        </p:txBody>
      </p:sp>
      <p:sp>
        <p:nvSpPr>
          <p:cNvPr id="6" name="Marcador de número de diapositiva 5"/>
          <p:cNvSpPr>
            <a:spLocks noGrp="1"/>
          </p:cNvSpPr>
          <p:nvPr>
            <p:ph type="sldNum" sz="quarter" idx="12"/>
          </p:nvPr>
        </p:nvSpPr>
        <p:spPr/>
        <p:txBody>
          <a:bodyPr/>
          <a:lstStyle/>
          <a:p>
            <a:fld id="{773FD486-4F71-4F7D-A637-57D579C79E66}" type="slidenum">
              <a:rPr lang="x-none" smtClean="0"/>
              <a:t>‹Nº›</a:t>
            </a:fld>
            <a:endParaRPr lang="x-none"/>
          </a:p>
        </p:txBody>
      </p:sp>
    </p:spTree>
    <p:extLst>
      <p:ext uri="{BB962C8B-B14F-4D97-AF65-F5344CB8AC3E}">
        <p14:creationId xmlns:p14="http://schemas.microsoft.com/office/powerpoint/2010/main" val="36688838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x-none"/>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x-none"/>
          </a:p>
        </p:txBody>
      </p:sp>
      <p:sp>
        <p:nvSpPr>
          <p:cNvPr id="4" name="Marcador de fecha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110AC1A-D498-4564-B68F-E28657650940}" type="datetimeFigureOut">
              <a:rPr kumimoji="0" lang="x-non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11/01/2023</a:t>
            </a:fld>
            <a:endParaRPr kumimoji="0" lang="x-non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Marcador de pie de página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x-non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Marcador de número de diapositiva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3FD486-4F71-4F7D-A637-57D579C79E66}" type="slidenum">
              <a:rPr kumimoji="0" lang="x-non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‹Nº›</a:t>
            </a:fld>
            <a:endParaRPr kumimoji="0" lang="x-non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348410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x-none"/>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x-none"/>
          </a:p>
        </p:txBody>
      </p:sp>
      <p:sp>
        <p:nvSpPr>
          <p:cNvPr id="4" name="Marcador de fecha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110AC1A-D498-4564-B68F-E28657650940}" type="datetimeFigureOut">
              <a:rPr kumimoji="0" lang="x-non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11/01/2023</a:t>
            </a:fld>
            <a:endParaRPr kumimoji="0" lang="x-non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Marcador de pie de página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x-non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Marcador de número de diapositiva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3FD486-4F71-4F7D-A637-57D579C79E66}" type="slidenum">
              <a:rPr kumimoji="0" lang="x-non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‹Nº›</a:t>
            </a:fld>
            <a:endParaRPr kumimoji="0" lang="x-non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710182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x-none"/>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110AC1A-D498-4564-B68F-E28657650940}" type="datetimeFigureOut">
              <a:rPr kumimoji="0" lang="x-non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11/01/2023</a:t>
            </a:fld>
            <a:endParaRPr kumimoji="0" lang="x-non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Marcador de pie de página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x-non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Marcador de número de diapositiva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3FD486-4F71-4F7D-A637-57D579C79E66}" type="slidenum">
              <a:rPr kumimoji="0" lang="x-non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‹Nº›</a:t>
            </a:fld>
            <a:endParaRPr kumimoji="0" lang="x-non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513635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x-none"/>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x-none"/>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x-none"/>
          </a:p>
        </p:txBody>
      </p:sp>
      <p:sp>
        <p:nvSpPr>
          <p:cNvPr id="5" name="Marcador de fecha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110AC1A-D498-4564-B68F-E28657650940}" type="datetimeFigureOut">
              <a:rPr kumimoji="0" lang="x-non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11/01/2023</a:t>
            </a:fld>
            <a:endParaRPr kumimoji="0" lang="x-non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Marcador de pie de página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x-non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Marcador de número de diapositiva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3FD486-4F71-4F7D-A637-57D579C79E66}" type="slidenum">
              <a:rPr kumimoji="0" lang="x-non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‹Nº›</a:t>
            </a:fld>
            <a:endParaRPr kumimoji="0" lang="x-non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116944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x-none"/>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x-none"/>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x-none"/>
          </a:p>
        </p:txBody>
      </p:sp>
      <p:sp>
        <p:nvSpPr>
          <p:cNvPr id="7" name="Marcador de fecha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110AC1A-D498-4564-B68F-E28657650940}" type="datetimeFigureOut">
              <a:rPr kumimoji="0" lang="x-non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11/01/2023</a:t>
            </a:fld>
            <a:endParaRPr kumimoji="0" lang="x-non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Marcador de pie de página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x-non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Marcador de número de diapositiva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3FD486-4F71-4F7D-A637-57D579C79E66}" type="slidenum">
              <a:rPr kumimoji="0" lang="x-non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‹Nº›</a:t>
            </a:fld>
            <a:endParaRPr kumimoji="0" lang="x-non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70197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x-none"/>
          </a:p>
        </p:txBody>
      </p:sp>
      <p:sp>
        <p:nvSpPr>
          <p:cNvPr id="3" name="Marcador de fecha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110AC1A-D498-4564-B68F-E28657650940}" type="datetimeFigureOut">
              <a:rPr kumimoji="0" lang="x-non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11/01/2023</a:t>
            </a:fld>
            <a:endParaRPr kumimoji="0" lang="x-non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Marcador de pie de página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x-non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Marcador de número de diapositiva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3FD486-4F71-4F7D-A637-57D579C79E66}" type="slidenum">
              <a:rPr kumimoji="0" lang="x-non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‹Nº›</a:t>
            </a:fld>
            <a:endParaRPr kumimoji="0" lang="x-non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151563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110AC1A-D498-4564-B68F-E28657650940}" type="datetimeFigureOut">
              <a:rPr kumimoji="0" lang="x-non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11/01/2023</a:t>
            </a:fld>
            <a:endParaRPr kumimoji="0" lang="x-non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Marcador de pie de página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x-non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Marcador de número de diapositiva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3FD486-4F71-4F7D-A637-57D579C79E66}" type="slidenum">
              <a:rPr kumimoji="0" lang="x-non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‹Nº›</a:t>
            </a:fld>
            <a:endParaRPr kumimoji="0" lang="x-non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647449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x-none"/>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x-none"/>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110AC1A-D498-4564-B68F-E28657650940}" type="datetimeFigureOut">
              <a:rPr kumimoji="0" lang="x-non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11/01/2023</a:t>
            </a:fld>
            <a:endParaRPr kumimoji="0" lang="x-non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Marcador de pie de página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x-non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Marcador de número de diapositiva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3FD486-4F71-4F7D-A637-57D579C79E66}" type="slidenum">
              <a:rPr kumimoji="0" lang="x-non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‹Nº›</a:t>
            </a:fld>
            <a:endParaRPr kumimoji="0" lang="x-non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25027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x-none"/>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x-none"/>
          </a:p>
        </p:txBody>
      </p:sp>
      <p:sp>
        <p:nvSpPr>
          <p:cNvPr id="4" name="Marcador de fecha 3"/>
          <p:cNvSpPr>
            <a:spLocks noGrp="1"/>
          </p:cNvSpPr>
          <p:nvPr>
            <p:ph type="dt" sz="half" idx="10"/>
          </p:nvPr>
        </p:nvSpPr>
        <p:spPr/>
        <p:txBody>
          <a:bodyPr/>
          <a:lstStyle/>
          <a:p>
            <a:fld id="{813DEE36-FEC8-4E99-AAB6-38BD0C938957}" type="datetime1">
              <a:rPr lang="x-none" smtClean="0"/>
              <a:t>11/01/2023</a:t>
            </a:fld>
            <a:endParaRPr lang="x-none"/>
          </a:p>
        </p:txBody>
      </p:sp>
      <p:sp>
        <p:nvSpPr>
          <p:cNvPr id="5" name="Marcador de pie de página 4"/>
          <p:cNvSpPr>
            <a:spLocks noGrp="1"/>
          </p:cNvSpPr>
          <p:nvPr>
            <p:ph type="ftr" sz="quarter" idx="11"/>
          </p:nvPr>
        </p:nvSpPr>
        <p:spPr/>
        <p:txBody>
          <a:bodyPr/>
          <a:lstStyle/>
          <a:p>
            <a:endParaRPr lang="x-none"/>
          </a:p>
        </p:txBody>
      </p:sp>
      <p:sp>
        <p:nvSpPr>
          <p:cNvPr id="6" name="Marcador de número de diapositiva 5"/>
          <p:cNvSpPr>
            <a:spLocks noGrp="1"/>
          </p:cNvSpPr>
          <p:nvPr>
            <p:ph type="sldNum" sz="quarter" idx="12"/>
          </p:nvPr>
        </p:nvSpPr>
        <p:spPr/>
        <p:txBody>
          <a:bodyPr/>
          <a:lstStyle/>
          <a:p>
            <a:fld id="{773FD486-4F71-4F7D-A637-57D579C79E66}" type="slidenum">
              <a:rPr lang="x-none" smtClean="0"/>
              <a:t>‹Nº›</a:t>
            </a:fld>
            <a:endParaRPr lang="x-none"/>
          </a:p>
        </p:txBody>
      </p:sp>
    </p:spTree>
    <p:extLst>
      <p:ext uri="{BB962C8B-B14F-4D97-AF65-F5344CB8AC3E}">
        <p14:creationId xmlns:p14="http://schemas.microsoft.com/office/powerpoint/2010/main" val="11247714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x-none"/>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x-none"/>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110AC1A-D498-4564-B68F-E28657650940}" type="datetimeFigureOut">
              <a:rPr kumimoji="0" lang="x-non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11/01/2023</a:t>
            </a:fld>
            <a:endParaRPr kumimoji="0" lang="x-non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Marcador de pie de página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x-non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Marcador de número de diapositiva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3FD486-4F71-4F7D-A637-57D579C79E66}" type="slidenum">
              <a:rPr kumimoji="0" lang="x-non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‹Nº›</a:t>
            </a:fld>
            <a:endParaRPr kumimoji="0" lang="x-non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244205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x-none"/>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x-none"/>
          </a:p>
        </p:txBody>
      </p:sp>
      <p:sp>
        <p:nvSpPr>
          <p:cNvPr id="4" name="Marcador de fecha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110AC1A-D498-4564-B68F-E28657650940}" type="datetimeFigureOut">
              <a:rPr kumimoji="0" lang="x-non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11/01/2023</a:t>
            </a:fld>
            <a:endParaRPr kumimoji="0" lang="x-non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Marcador de pie de página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x-non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Marcador de número de diapositiva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3FD486-4F71-4F7D-A637-57D579C79E66}" type="slidenum">
              <a:rPr kumimoji="0" lang="x-non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‹Nº›</a:t>
            </a:fld>
            <a:endParaRPr kumimoji="0" lang="x-non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5718019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x-none"/>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x-none"/>
          </a:p>
        </p:txBody>
      </p:sp>
      <p:sp>
        <p:nvSpPr>
          <p:cNvPr id="4" name="Marcador de fecha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110AC1A-D498-4564-B68F-E28657650940}" type="datetimeFigureOut">
              <a:rPr kumimoji="0" lang="x-non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11/01/2023</a:t>
            </a:fld>
            <a:endParaRPr kumimoji="0" lang="x-non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Marcador de pie de página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x-non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Marcador de número de diapositiva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3FD486-4F71-4F7D-A637-57D579C79E66}" type="slidenum">
              <a:rPr kumimoji="0" lang="x-non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‹Nº›</a:t>
            </a:fld>
            <a:endParaRPr kumimoji="0" lang="x-non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146587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x-none"/>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3F7C46C8-CD16-4B97-A1F8-905504FBF478}" type="datetime1">
              <a:rPr lang="x-none" smtClean="0"/>
              <a:t>11/01/2023</a:t>
            </a:fld>
            <a:endParaRPr lang="x-none"/>
          </a:p>
        </p:txBody>
      </p:sp>
      <p:sp>
        <p:nvSpPr>
          <p:cNvPr id="5" name="Marcador de pie de página 4"/>
          <p:cNvSpPr>
            <a:spLocks noGrp="1"/>
          </p:cNvSpPr>
          <p:nvPr>
            <p:ph type="ftr" sz="quarter" idx="11"/>
          </p:nvPr>
        </p:nvSpPr>
        <p:spPr/>
        <p:txBody>
          <a:bodyPr/>
          <a:lstStyle/>
          <a:p>
            <a:endParaRPr lang="x-none"/>
          </a:p>
        </p:txBody>
      </p:sp>
      <p:sp>
        <p:nvSpPr>
          <p:cNvPr id="6" name="Marcador de número de diapositiva 5"/>
          <p:cNvSpPr>
            <a:spLocks noGrp="1"/>
          </p:cNvSpPr>
          <p:nvPr>
            <p:ph type="sldNum" sz="quarter" idx="12"/>
          </p:nvPr>
        </p:nvSpPr>
        <p:spPr/>
        <p:txBody>
          <a:bodyPr/>
          <a:lstStyle/>
          <a:p>
            <a:fld id="{773FD486-4F71-4F7D-A637-57D579C79E66}" type="slidenum">
              <a:rPr lang="x-none" smtClean="0"/>
              <a:t>‹Nº›</a:t>
            </a:fld>
            <a:endParaRPr lang="x-none"/>
          </a:p>
        </p:txBody>
      </p:sp>
    </p:spTree>
    <p:extLst>
      <p:ext uri="{BB962C8B-B14F-4D97-AF65-F5344CB8AC3E}">
        <p14:creationId xmlns:p14="http://schemas.microsoft.com/office/powerpoint/2010/main" val="3496999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x-none"/>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x-none"/>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x-none"/>
          </a:p>
        </p:txBody>
      </p:sp>
      <p:sp>
        <p:nvSpPr>
          <p:cNvPr id="5" name="Marcador de fecha 4"/>
          <p:cNvSpPr>
            <a:spLocks noGrp="1"/>
          </p:cNvSpPr>
          <p:nvPr>
            <p:ph type="dt" sz="half" idx="10"/>
          </p:nvPr>
        </p:nvSpPr>
        <p:spPr/>
        <p:txBody>
          <a:bodyPr/>
          <a:lstStyle/>
          <a:p>
            <a:fld id="{4671D485-BCB1-4E4B-864F-F87D2DEEC6B6}" type="datetime1">
              <a:rPr lang="x-none" smtClean="0"/>
              <a:t>11/01/2023</a:t>
            </a:fld>
            <a:endParaRPr lang="x-none"/>
          </a:p>
        </p:txBody>
      </p:sp>
      <p:sp>
        <p:nvSpPr>
          <p:cNvPr id="6" name="Marcador de pie de página 5"/>
          <p:cNvSpPr>
            <a:spLocks noGrp="1"/>
          </p:cNvSpPr>
          <p:nvPr>
            <p:ph type="ftr" sz="quarter" idx="11"/>
          </p:nvPr>
        </p:nvSpPr>
        <p:spPr/>
        <p:txBody>
          <a:bodyPr/>
          <a:lstStyle/>
          <a:p>
            <a:endParaRPr lang="x-none"/>
          </a:p>
        </p:txBody>
      </p:sp>
      <p:sp>
        <p:nvSpPr>
          <p:cNvPr id="7" name="Marcador de número de diapositiva 6"/>
          <p:cNvSpPr>
            <a:spLocks noGrp="1"/>
          </p:cNvSpPr>
          <p:nvPr>
            <p:ph type="sldNum" sz="quarter" idx="12"/>
          </p:nvPr>
        </p:nvSpPr>
        <p:spPr/>
        <p:txBody>
          <a:bodyPr/>
          <a:lstStyle/>
          <a:p>
            <a:fld id="{773FD486-4F71-4F7D-A637-57D579C79E66}" type="slidenum">
              <a:rPr lang="x-none" smtClean="0"/>
              <a:t>‹Nº›</a:t>
            </a:fld>
            <a:endParaRPr lang="x-none"/>
          </a:p>
        </p:txBody>
      </p:sp>
    </p:spTree>
    <p:extLst>
      <p:ext uri="{BB962C8B-B14F-4D97-AF65-F5344CB8AC3E}">
        <p14:creationId xmlns:p14="http://schemas.microsoft.com/office/powerpoint/2010/main" val="40797096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x-none"/>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x-none"/>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x-none"/>
          </a:p>
        </p:txBody>
      </p:sp>
      <p:sp>
        <p:nvSpPr>
          <p:cNvPr id="7" name="Marcador de fecha 6"/>
          <p:cNvSpPr>
            <a:spLocks noGrp="1"/>
          </p:cNvSpPr>
          <p:nvPr>
            <p:ph type="dt" sz="half" idx="10"/>
          </p:nvPr>
        </p:nvSpPr>
        <p:spPr/>
        <p:txBody>
          <a:bodyPr/>
          <a:lstStyle/>
          <a:p>
            <a:fld id="{AB617682-E49A-4065-AB25-0B1D0D9CF946}" type="datetime1">
              <a:rPr lang="x-none" smtClean="0"/>
              <a:t>11/01/2023</a:t>
            </a:fld>
            <a:endParaRPr lang="x-none"/>
          </a:p>
        </p:txBody>
      </p:sp>
      <p:sp>
        <p:nvSpPr>
          <p:cNvPr id="8" name="Marcador de pie de página 7"/>
          <p:cNvSpPr>
            <a:spLocks noGrp="1"/>
          </p:cNvSpPr>
          <p:nvPr>
            <p:ph type="ftr" sz="quarter" idx="11"/>
          </p:nvPr>
        </p:nvSpPr>
        <p:spPr/>
        <p:txBody>
          <a:bodyPr/>
          <a:lstStyle/>
          <a:p>
            <a:endParaRPr lang="x-none"/>
          </a:p>
        </p:txBody>
      </p:sp>
      <p:sp>
        <p:nvSpPr>
          <p:cNvPr id="9" name="Marcador de número de diapositiva 8"/>
          <p:cNvSpPr>
            <a:spLocks noGrp="1"/>
          </p:cNvSpPr>
          <p:nvPr>
            <p:ph type="sldNum" sz="quarter" idx="12"/>
          </p:nvPr>
        </p:nvSpPr>
        <p:spPr/>
        <p:txBody>
          <a:bodyPr/>
          <a:lstStyle/>
          <a:p>
            <a:fld id="{773FD486-4F71-4F7D-A637-57D579C79E66}" type="slidenum">
              <a:rPr lang="x-none" smtClean="0"/>
              <a:t>‹Nº›</a:t>
            </a:fld>
            <a:endParaRPr lang="x-none"/>
          </a:p>
        </p:txBody>
      </p:sp>
    </p:spTree>
    <p:extLst>
      <p:ext uri="{BB962C8B-B14F-4D97-AF65-F5344CB8AC3E}">
        <p14:creationId xmlns:p14="http://schemas.microsoft.com/office/powerpoint/2010/main" val="15275508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x-none"/>
          </a:p>
        </p:txBody>
      </p:sp>
      <p:sp>
        <p:nvSpPr>
          <p:cNvPr id="3" name="Marcador de fecha 2"/>
          <p:cNvSpPr>
            <a:spLocks noGrp="1"/>
          </p:cNvSpPr>
          <p:nvPr>
            <p:ph type="dt" sz="half" idx="10"/>
          </p:nvPr>
        </p:nvSpPr>
        <p:spPr/>
        <p:txBody>
          <a:bodyPr/>
          <a:lstStyle/>
          <a:p>
            <a:fld id="{53D7DA7B-5054-419D-86C5-9E39F50287DD}" type="datetime1">
              <a:rPr lang="x-none" smtClean="0"/>
              <a:t>11/01/2023</a:t>
            </a:fld>
            <a:endParaRPr lang="x-none"/>
          </a:p>
        </p:txBody>
      </p:sp>
      <p:sp>
        <p:nvSpPr>
          <p:cNvPr id="4" name="Marcador de pie de página 3"/>
          <p:cNvSpPr>
            <a:spLocks noGrp="1"/>
          </p:cNvSpPr>
          <p:nvPr>
            <p:ph type="ftr" sz="quarter" idx="11"/>
          </p:nvPr>
        </p:nvSpPr>
        <p:spPr/>
        <p:txBody>
          <a:bodyPr/>
          <a:lstStyle/>
          <a:p>
            <a:endParaRPr lang="x-none"/>
          </a:p>
        </p:txBody>
      </p:sp>
      <p:sp>
        <p:nvSpPr>
          <p:cNvPr id="5" name="Marcador de número de diapositiva 4"/>
          <p:cNvSpPr>
            <a:spLocks noGrp="1"/>
          </p:cNvSpPr>
          <p:nvPr>
            <p:ph type="sldNum" sz="quarter" idx="12"/>
          </p:nvPr>
        </p:nvSpPr>
        <p:spPr/>
        <p:txBody>
          <a:bodyPr/>
          <a:lstStyle/>
          <a:p>
            <a:fld id="{773FD486-4F71-4F7D-A637-57D579C79E66}" type="slidenum">
              <a:rPr lang="x-none" smtClean="0"/>
              <a:t>‹Nº›</a:t>
            </a:fld>
            <a:endParaRPr lang="x-none"/>
          </a:p>
        </p:txBody>
      </p:sp>
    </p:spTree>
    <p:extLst>
      <p:ext uri="{BB962C8B-B14F-4D97-AF65-F5344CB8AC3E}">
        <p14:creationId xmlns:p14="http://schemas.microsoft.com/office/powerpoint/2010/main" val="4067409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088452A7-525A-486C-A938-7125089790D1}" type="datetime1">
              <a:rPr lang="x-none" smtClean="0"/>
              <a:t>11/01/2023</a:t>
            </a:fld>
            <a:endParaRPr lang="x-none"/>
          </a:p>
        </p:txBody>
      </p:sp>
      <p:sp>
        <p:nvSpPr>
          <p:cNvPr id="3" name="Marcador de pie de página 2"/>
          <p:cNvSpPr>
            <a:spLocks noGrp="1"/>
          </p:cNvSpPr>
          <p:nvPr>
            <p:ph type="ftr" sz="quarter" idx="11"/>
          </p:nvPr>
        </p:nvSpPr>
        <p:spPr/>
        <p:txBody>
          <a:bodyPr/>
          <a:lstStyle/>
          <a:p>
            <a:endParaRPr lang="x-none"/>
          </a:p>
        </p:txBody>
      </p:sp>
      <p:sp>
        <p:nvSpPr>
          <p:cNvPr id="4" name="Marcador de número de diapositiva 3"/>
          <p:cNvSpPr>
            <a:spLocks noGrp="1"/>
          </p:cNvSpPr>
          <p:nvPr>
            <p:ph type="sldNum" sz="quarter" idx="12"/>
          </p:nvPr>
        </p:nvSpPr>
        <p:spPr/>
        <p:txBody>
          <a:bodyPr/>
          <a:lstStyle/>
          <a:p>
            <a:fld id="{773FD486-4F71-4F7D-A637-57D579C79E66}" type="slidenum">
              <a:rPr lang="x-none" smtClean="0"/>
              <a:t>‹Nº›</a:t>
            </a:fld>
            <a:endParaRPr lang="x-none"/>
          </a:p>
        </p:txBody>
      </p:sp>
    </p:spTree>
    <p:extLst>
      <p:ext uri="{BB962C8B-B14F-4D97-AF65-F5344CB8AC3E}">
        <p14:creationId xmlns:p14="http://schemas.microsoft.com/office/powerpoint/2010/main" val="30758877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x-none"/>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x-none"/>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2EE015E3-B731-4974-8AF4-73FDD0AFF9CB}" type="datetime1">
              <a:rPr lang="x-none" smtClean="0"/>
              <a:t>11/01/2023</a:t>
            </a:fld>
            <a:endParaRPr lang="x-none"/>
          </a:p>
        </p:txBody>
      </p:sp>
      <p:sp>
        <p:nvSpPr>
          <p:cNvPr id="6" name="Marcador de pie de página 5"/>
          <p:cNvSpPr>
            <a:spLocks noGrp="1"/>
          </p:cNvSpPr>
          <p:nvPr>
            <p:ph type="ftr" sz="quarter" idx="11"/>
          </p:nvPr>
        </p:nvSpPr>
        <p:spPr/>
        <p:txBody>
          <a:bodyPr/>
          <a:lstStyle/>
          <a:p>
            <a:endParaRPr lang="x-none"/>
          </a:p>
        </p:txBody>
      </p:sp>
      <p:sp>
        <p:nvSpPr>
          <p:cNvPr id="7" name="Marcador de número de diapositiva 6"/>
          <p:cNvSpPr>
            <a:spLocks noGrp="1"/>
          </p:cNvSpPr>
          <p:nvPr>
            <p:ph type="sldNum" sz="quarter" idx="12"/>
          </p:nvPr>
        </p:nvSpPr>
        <p:spPr/>
        <p:txBody>
          <a:bodyPr/>
          <a:lstStyle/>
          <a:p>
            <a:fld id="{773FD486-4F71-4F7D-A637-57D579C79E66}" type="slidenum">
              <a:rPr lang="x-none" smtClean="0"/>
              <a:t>‹Nº›</a:t>
            </a:fld>
            <a:endParaRPr lang="x-none"/>
          </a:p>
        </p:txBody>
      </p:sp>
    </p:spTree>
    <p:extLst>
      <p:ext uri="{BB962C8B-B14F-4D97-AF65-F5344CB8AC3E}">
        <p14:creationId xmlns:p14="http://schemas.microsoft.com/office/powerpoint/2010/main" val="785201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x-none"/>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x-none"/>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2D70B436-FFE4-45C9-817A-FF89364DC65F}" type="datetime1">
              <a:rPr lang="x-none" smtClean="0"/>
              <a:t>11/01/2023</a:t>
            </a:fld>
            <a:endParaRPr lang="x-none"/>
          </a:p>
        </p:txBody>
      </p:sp>
      <p:sp>
        <p:nvSpPr>
          <p:cNvPr id="6" name="Marcador de pie de página 5"/>
          <p:cNvSpPr>
            <a:spLocks noGrp="1"/>
          </p:cNvSpPr>
          <p:nvPr>
            <p:ph type="ftr" sz="quarter" idx="11"/>
          </p:nvPr>
        </p:nvSpPr>
        <p:spPr/>
        <p:txBody>
          <a:bodyPr/>
          <a:lstStyle/>
          <a:p>
            <a:endParaRPr lang="x-none"/>
          </a:p>
        </p:txBody>
      </p:sp>
      <p:sp>
        <p:nvSpPr>
          <p:cNvPr id="7" name="Marcador de número de diapositiva 6"/>
          <p:cNvSpPr>
            <a:spLocks noGrp="1"/>
          </p:cNvSpPr>
          <p:nvPr>
            <p:ph type="sldNum" sz="quarter" idx="12"/>
          </p:nvPr>
        </p:nvSpPr>
        <p:spPr/>
        <p:txBody>
          <a:bodyPr/>
          <a:lstStyle/>
          <a:p>
            <a:fld id="{773FD486-4F71-4F7D-A637-57D579C79E66}" type="slidenum">
              <a:rPr lang="x-none" smtClean="0"/>
              <a:t>‹Nº›</a:t>
            </a:fld>
            <a:endParaRPr lang="x-none"/>
          </a:p>
        </p:txBody>
      </p:sp>
    </p:spTree>
    <p:extLst>
      <p:ext uri="{BB962C8B-B14F-4D97-AF65-F5344CB8AC3E}">
        <p14:creationId xmlns:p14="http://schemas.microsoft.com/office/powerpoint/2010/main" val="11377822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x-none"/>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x-none"/>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51C8AC-96DB-4448-85A3-E41B9A481C19}" type="datetime1">
              <a:rPr lang="x-none" smtClean="0"/>
              <a:t>11/01/2023</a:t>
            </a:fld>
            <a:endParaRPr lang="x-none"/>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x-none"/>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3FD486-4F71-4F7D-A637-57D579C79E66}" type="slidenum">
              <a:rPr lang="x-none" smtClean="0"/>
              <a:t>‹Nº›</a:t>
            </a:fld>
            <a:endParaRPr lang="x-none"/>
          </a:p>
        </p:txBody>
      </p:sp>
    </p:spTree>
    <p:extLst>
      <p:ext uri="{BB962C8B-B14F-4D97-AF65-F5344CB8AC3E}">
        <p14:creationId xmlns:p14="http://schemas.microsoft.com/office/powerpoint/2010/main" val="39143663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x-none"/>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x-none"/>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1110AC1A-D498-4564-B68F-E28657650940}" type="datetimeFigureOut">
              <a:rPr kumimoji="0" lang="x-non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11/01/2023</a:t>
            </a:fld>
            <a:endParaRPr kumimoji="0" lang="x-non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x-non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773FD486-4F71-4F7D-A637-57D579C79E66}" type="slidenum">
              <a:rPr kumimoji="0" lang="x-non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‹Nº›</a:t>
            </a:fld>
            <a:endParaRPr kumimoji="0" lang="x-non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966887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8.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2"/>
          </p:nvPr>
        </p:nvSpPr>
        <p:spPr/>
        <p:txBody>
          <a:bodyPr/>
          <a:lstStyle/>
          <a:p>
            <a:fld id="{773FD486-4F71-4F7D-A637-57D579C79E66}" type="slidenum">
              <a:rPr lang="x-none" smtClean="0"/>
              <a:t>1</a:t>
            </a:fld>
            <a:endParaRPr lang="x-none"/>
          </a:p>
        </p:txBody>
      </p:sp>
      <p:sp>
        <p:nvSpPr>
          <p:cNvPr id="3" name="Rectángulo 2"/>
          <p:cNvSpPr/>
          <p:nvPr/>
        </p:nvSpPr>
        <p:spPr>
          <a:xfrm>
            <a:off x="409694" y="1817910"/>
            <a:ext cx="11087541" cy="2893100"/>
          </a:xfrm>
          <a:prstGeom prst="rect">
            <a:avLst/>
          </a:prstGeom>
          <a:ln w="57150">
            <a:solidFill>
              <a:srgbClr val="002060"/>
            </a:solidFill>
          </a:ln>
        </p:spPr>
        <p:txBody>
          <a:bodyPr wrap="square">
            <a:spAutoFit/>
          </a:bodyPr>
          <a:lstStyle/>
          <a:p>
            <a:pPr algn="ctr"/>
            <a:endParaRPr lang="es-PE" sz="1000" b="1" dirty="0">
              <a:latin typeface="Arial Black" panose="020B0A04020102020204" pitchFamily="34" charset="0"/>
            </a:endParaRPr>
          </a:p>
          <a:p>
            <a:pPr algn="ctr"/>
            <a:r>
              <a:rPr lang="es-PE" sz="5400" b="1" dirty="0">
                <a:solidFill>
                  <a:srgbClr val="002060"/>
                </a:solidFill>
                <a:latin typeface="Arial Black" panose="020B0A04020102020204" pitchFamily="34" charset="0"/>
              </a:rPr>
              <a:t>LEY QUE FORTALECE </a:t>
            </a:r>
          </a:p>
          <a:p>
            <a:pPr algn="ctr"/>
            <a:r>
              <a:rPr lang="es-PE" sz="5400" b="1" dirty="0">
                <a:solidFill>
                  <a:srgbClr val="002060"/>
                </a:solidFill>
                <a:latin typeface="Arial Black" panose="020B0A04020102020204" pitchFamily="34" charset="0"/>
              </a:rPr>
              <a:t>EL MERCADO LABORAL FORMAL</a:t>
            </a:r>
          </a:p>
          <a:p>
            <a:pPr algn="ctr"/>
            <a:endParaRPr lang="es-PE" sz="1000" b="1" dirty="0">
              <a:solidFill>
                <a:srgbClr val="FF0000"/>
              </a:solidFill>
              <a:latin typeface="Arial Black" panose="020B0A04020102020204" pitchFamily="34" charset="0"/>
            </a:endParaRPr>
          </a:p>
        </p:txBody>
      </p:sp>
      <p:sp>
        <p:nvSpPr>
          <p:cNvPr id="5" name="Rectángulo 4"/>
          <p:cNvSpPr/>
          <p:nvPr/>
        </p:nvSpPr>
        <p:spPr>
          <a:xfrm>
            <a:off x="0" y="6150428"/>
            <a:ext cx="12192000" cy="707571"/>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6" name="CuadroTexto 5"/>
          <p:cNvSpPr txBox="1"/>
          <p:nvPr/>
        </p:nvSpPr>
        <p:spPr>
          <a:xfrm>
            <a:off x="206188" y="6230603"/>
            <a:ext cx="11779624" cy="553998"/>
          </a:xfrm>
          <a:prstGeom prst="rect">
            <a:avLst/>
          </a:prstGeom>
          <a:noFill/>
        </p:spPr>
        <p:txBody>
          <a:bodyPr wrap="square" rtlCol="0">
            <a:spAutoFit/>
          </a:bodyPr>
          <a:lstStyle/>
          <a:p>
            <a:pPr algn="ctr"/>
            <a:r>
              <a:rPr lang="x-none" sz="3000" b="1" dirty="0">
                <a:solidFill>
                  <a:schemeClr val="bg1"/>
                </a:solidFill>
                <a:latin typeface="Arial Black" panose="020B0A04020102020204" pitchFamily="34" charset="0"/>
              </a:rPr>
              <a:t>CONGRESISTA ALEX ANTONIO PAREDES GONZALES</a:t>
            </a:r>
          </a:p>
        </p:txBody>
      </p:sp>
      <p:pic>
        <p:nvPicPr>
          <p:cNvPr id="7" name="Imagen 6"/>
          <p:cNvPicPr>
            <a:picLocks noChangeAspect="1"/>
          </p:cNvPicPr>
          <p:nvPr/>
        </p:nvPicPr>
        <p:blipFill>
          <a:blip r:embed="rId2"/>
          <a:stretch>
            <a:fillRect/>
          </a:stretch>
        </p:blipFill>
        <p:spPr>
          <a:xfrm>
            <a:off x="328478" y="147918"/>
            <a:ext cx="1419640" cy="1419625"/>
          </a:xfrm>
          <a:prstGeom prst="rect">
            <a:avLst/>
          </a:prstGeom>
        </p:spPr>
      </p:pic>
      <p:sp>
        <p:nvSpPr>
          <p:cNvPr id="4" name="Rectángulo 3"/>
          <p:cNvSpPr/>
          <p:nvPr/>
        </p:nvSpPr>
        <p:spPr>
          <a:xfrm>
            <a:off x="5318621" y="323689"/>
            <a:ext cx="6308521" cy="954232"/>
          </a:xfrm>
          <a:prstGeom prst="rect">
            <a:avLst/>
          </a:prstGeom>
          <a:solidFill>
            <a:srgbClr val="C00000"/>
          </a:solid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sz="3600" b="1" dirty="0">
                <a:solidFill>
                  <a:schemeClr val="bg1"/>
                </a:solidFill>
                <a:latin typeface="Arial Black" panose="020B0A04020102020204" pitchFamily="34" charset="0"/>
              </a:rPr>
              <a:t>P. L. </a:t>
            </a:r>
            <a:r>
              <a:rPr lang="es-PE" sz="3600" b="1" dirty="0" err="1">
                <a:solidFill>
                  <a:schemeClr val="bg1"/>
                </a:solidFill>
                <a:latin typeface="Arial Black" panose="020B0A04020102020204" pitchFamily="34" charset="0"/>
              </a:rPr>
              <a:t>N°</a:t>
            </a:r>
            <a:r>
              <a:rPr lang="es-PE" sz="3600" b="1" dirty="0">
                <a:solidFill>
                  <a:schemeClr val="bg1"/>
                </a:solidFill>
                <a:latin typeface="Arial Black" panose="020B0A04020102020204" pitchFamily="34" charset="0"/>
              </a:rPr>
              <a:t> 03294-2022-CR</a:t>
            </a:r>
          </a:p>
        </p:txBody>
      </p:sp>
      <p:sp>
        <p:nvSpPr>
          <p:cNvPr id="9" name="Rectángulo 8"/>
          <p:cNvSpPr/>
          <p:nvPr/>
        </p:nvSpPr>
        <p:spPr>
          <a:xfrm>
            <a:off x="5478012" y="421589"/>
            <a:ext cx="5975758" cy="779930"/>
          </a:xfrm>
          <a:prstGeom prst="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8" name="Rectángulo 7"/>
          <p:cNvSpPr/>
          <p:nvPr/>
        </p:nvSpPr>
        <p:spPr>
          <a:xfrm>
            <a:off x="206188" y="1647717"/>
            <a:ext cx="11506200" cy="3276621"/>
          </a:xfrm>
          <a:prstGeom prst="rect">
            <a:avLst/>
          </a:prstGeom>
          <a:noFill/>
          <a:ln w="762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Tree>
    <p:extLst>
      <p:ext uri="{BB962C8B-B14F-4D97-AF65-F5344CB8AC3E}">
        <p14:creationId xmlns:p14="http://schemas.microsoft.com/office/powerpoint/2010/main" val="9599386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2"/>
          </p:nvPr>
        </p:nvSpPr>
        <p:spPr/>
        <p:txBody>
          <a:bodyPr/>
          <a:lstStyle/>
          <a:p>
            <a:fld id="{773FD486-4F71-4F7D-A637-57D579C79E66}" type="slidenum">
              <a:rPr lang="x-none" smtClean="0"/>
              <a:t>10</a:t>
            </a:fld>
            <a:endParaRPr lang="x-none"/>
          </a:p>
        </p:txBody>
      </p:sp>
      <p:pic>
        <p:nvPicPr>
          <p:cNvPr id="7" name="Imagen 6"/>
          <p:cNvPicPr>
            <a:picLocks noChangeAspect="1"/>
          </p:cNvPicPr>
          <p:nvPr/>
        </p:nvPicPr>
        <p:blipFill>
          <a:blip r:embed="rId2"/>
          <a:stretch>
            <a:fillRect/>
          </a:stretch>
        </p:blipFill>
        <p:spPr>
          <a:xfrm>
            <a:off x="403412" y="0"/>
            <a:ext cx="1506071" cy="1463321"/>
          </a:xfrm>
          <a:prstGeom prst="rect">
            <a:avLst/>
          </a:prstGeom>
        </p:spPr>
      </p:pic>
      <p:sp>
        <p:nvSpPr>
          <p:cNvPr id="10" name="Rectángulo 9">
            <a:extLst>
              <a:ext uri="{FF2B5EF4-FFF2-40B4-BE49-F238E27FC236}">
                <a16:creationId xmlns:a16="http://schemas.microsoft.com/office/drawing/2014/main" xmlns="" id="{B6C0315E-90D9-5FDC-B099-6BF74B02CCF9}"/>
              </a:ext>
            </a:extLst>
          </p:cNvPr>
          <p:cNvSpPr/>
          <p:nvPr/>
        </p:nvSpPr>
        <p:spPr>
          <a:xfrm>
            <a:off x="494371" y="8515866"/>
            <a:ext cx="11385175" cy="5287856"/>
          </a:xfrm>
          <a:prstGeom prst="rect">
            <a:avLst/>
          </a:prstGeom>
          <a:solidFill>
            <a:schemeClr val="accent5">
              <a:lumMod val="40000"/>
              <a:lumOff val="6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2000" b="1" dirty="0">
                <a:solidFill>
                  <a:schemeClr val="tx1"/>
                </a:solidFill>
              </a:rPr>
              <a:t>DISPOSICIONES TRANSITORIAS FINALES </a:t>
            </a:r>
          </a:p>
          <a:p>
            <a:pPr algn="just"/>
            <a:r>
              <a:rPr lang="es-MX" sz="2000" b="1" dirty="0">
                <a:solidFill>
                  <a:schemeClr val="tx1"/>
                </a:solidFill>
              </a:rPr>
              <a:t>PRIMERA.- Emisión de normas reglamentarias</a:t>
            </a:r>
          </a:p>
          <a:p>
            <a:pPr algn="just"/>
            <a:endParaRPr lang="es-MX" sz="2000" b="1" dirty="0">
              <a:solidFill>
                <a:schemeClr val="tx1"/>
              </a:solidFill>
            </a:endParaRPr>
          </a:p>
          <a:p>
            <a:pPr algn="just"/>
            <a:r>
              <a:rPr lang="es-MX" sz="2000" dirty="0">
                <a:solidFill>
                  <a:schemeClr val="tx1"/>
                </a:solidFill>
              </a:rPr>
              <a:t>Autorícese al Ministerio de Trabajo y Promoción del Empleo a emitir las normas reglamentarias que fueran necesarias en un plazo de 90 días hábiles, en donde se determinara la forma en que será presentada la información.</a:t>
            </a:r>
          </a:p>
          <a:p>
            <a:pPr algn="just"/>
            <a:endParaRPr lang="es-MX" sz="2000" dirty="0">
              <a:solidFill>
                <a:schemeClr val="tx1"/>
              </a:solidFill>
            </a:endParaRPr>
          </a:p>
          <a:p>
            <a:pPr algn="just"/>
            <a:r>
              <a:rPr lang="es-MX" sz="2000" b="1" dirty="0">
                <a:solidFill>
                  <a:schemeClr val="tx1"/>
                </a:solidFill>
              </a:rPr>
              <a:t>SEGUNDA: Derogación de normas</a:t>
            </a:r>
          </a:p>
          <a:p>
            <a:pPr algn="just"/>
            <a:endParaRPr lang="es-MX" sz="2000" dirty="0">
              <a:solidFill>
                <a:schemeClr val="tx1"/>
              </a:solidFill>
            </a:endParaRPr>
          </a:p>
          <a:p>
            <a:pPr algn="just"/>
            <a:r>
              <a:rPr lang="es-MX" sz="2000" dirty="0">
                <a:solidFill>
                  <a:schemeClr val="tx1"/>
                </a:solidFill>
              </a:rPr>
              <a:t>Derogase los Decretos Legislativos </a:t>
            </a:r>
            <a:r>
              <a:rPr lang="es-MX" sz="2000" dirty="0" err="1">
                <a:solidFill>
                  <a:schemeClr val="tx1"/>
                </a:solidFill>
              </a:rPr>
              <a:t>N°</a:t>
            </a:r>
            <a:r>
              <a:rPr lang="es-MX" sz="2000" dirty="0">
                <a:solidFill>
                  <a:schemeClr val="tx1"/>
                </a:solidFill>
              </a:rPr>
              <a:t> 1378 y </a:t>
            </a:r>
            <a:r>
              <a:rPr lang="es-MX" sz="2000" dirty="0" err="1">
                <a:solidFill>
                  <a:schemeClr val="tx1"/>
                </a:solidFill>
              </a:rPr>
              <a:t>N°</a:t>
            </a:r>
            <a:r>
              <a:rPr lang="es-MX" sz="2000" dirty="0">
                <a:solidFill>
                  <a:schemeClr val="tx1"/>
                </a:solidFill>
              </a:rPr>
              <a:t> 1498, luego de que la presente ley sea normada reglamentariamente. Mientras se emitan dichas normas, los decretos mencionados continúan vigentes.</a:t>
            </a:r>
          </a:p>
        </p:txBody>
      </p:sp>
      <p:sp>
        <p:nvSpPr>
          <p:cNvPr id="3" name="Rectángulo 2">
            <a:extLst>
              <a:ext uri="{FF2B5EF4-FFF2-40B4-BE49-F238E27FC236}">
                <a16:creationId xmlns:a16="http://schemas.microsoft.com/office/drawing/2014/main" xmlns="" id="{06DACCE4-88ED-BB90-7697-17592DB8CF84}"/>
              </a:ext>
            </a:extLst>
          </p:cNvPr>
          <p:cNvSpPr/>
          <p:nvPr/>
        </p:nvSpPr>
        <p:spPr>
          <a:xfrm>
            <a:off x="7130642" y="269260"/>
            <a:ext cx="4597014" cy="662223"/>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sz="3000" b="1" dirty="0">
                <a:latin typeface="Arial Black" panose="020B0A04020102020204" pitchFamily="34" charset="0"/>
                <a:cs typeface="Arial" panose="020B0604020202020204" pitchFamily="34" charset="0"/>
              </a:rPr>
              <a:t>PL </a:t>
            </a:r>
            <a:r>
              <a:rPr lang="es-PE" sz="3000" b="1" dirty="0" err="1">
                <a:latin typeface="Arial Black" panose="020B0A04020102020204" pitchFamily="34" charset="0"/>
                <a:cs typeface="Arial" panose="020B0604020202020204" pitchFamily="34" charset="0"/>
              </a:rPr>
              <a:t>N°</a:t>
            </a:r>
            <a:r>
              <a:rPr lang="es-PE" sz="3000" b="1" dirty="0">
                <a:latin typeface="Arial Black" panose="020B0A04020102020204" pitchFamily="34" charset="0"/>
                <a:cs typeface="Arial" panose="020B0604020202020204" pitchFamily="34" charset="0"/>
              </a:rPr>
              <a:t> 03294-2022-CR</a:t>
            </a:r>
          </a:p>
        </p:txBody>
      </p:sp>
      <p:sp>
        <p:nvSpPr>
          <p:cNvPr id="12" name="Rectangle 13">
            <a:extLst>
              <a:ext uri="{FF2B5EF4-FFF2-40B4-BE49-F238E27FC236}">
                <a16:creationId xmlns:a16="http://schemas.microsoft.com/office/drawing/2014/main" xmlns="" id="{757BBD4F-BC28-D772-AD95-8962996433DD}"/>
              </a:ext>
            </a:extLst>
          </p:cNvPr>
          <p:cNvSpPr>
            <a:spLocks noChangeArrowheads="1"/>
          </p:cNvSpPr>
          <p:nvPr/>
        </p:nvSpPr>
        <p:spPr bwMode="gray">
          <a:xfrm>
            <a:off x="413463" y="1524606"/>
            <a:ext cx="9774246" cy="533902"/>
          </a:xfrm>
          <a:prstGeom prst="rect">
            <a:avLst/>
          </a:prstGeom>
          <a:solidFill>
            <a:srgbClr val="C00000"/>
          </a:solidFill>
          <a:ln w="76200" algn="ctr">
            <a:solidFill>
              <a:srgbClr val="C00000"/>
            </a:solidFill>
            <a:miter lim="800000"/>
            <a:headEnd/>
            <a:tailEnd/>
          </a:ln>
          <a:effectLst/>
        </p:spPr>
        <p:txBody>
          <a:bodyPr lIns="90000" tIns="90000" rIns="90000" bIns="90000"/>
          <a:lstStyle/>
          <a:p>
            <a:pPr algn="just"/>
            <a:r>
              <a:rPr lang="es-MX" sz="3000" b="1" dirty="0">
                <a:solidFill>
                  <a:schemeClr val="bg1"/>
                </a:solidFill>
                <a:latin typeface="Arial" panose="020B0604020202020204" pitchFamily="34" charset="0"/>
                <a:cs typeface="Arial" panose="020B0604020202020204" pitchFamily="34" charset="0"/>
              </a:rPr>
              <a:t>ARTÍCULO 8.- Sobre el tratamiento de la información</a:t>
            </a:r>
          </a:p>
          <a:p>
            <a:pPr algn="just"/>
            <a:endParaRPr lang="es-MX" sz="1100" dirty="0">
              <a:solidFill>
                <a:schemeClr val="tx1"/>
              </a:solidFill>
            </a:endParaRPr>
          </a:p>
          <a:p>
            <a:pPr algn="ctr"/>
            <a:endParaRPr lang="es-PE" sz="3000" dirty="0">
              <a:solidFill>
                <a:schemeClr val="bg1"/>
              </a:solidFill>
              <a:latin typeface="Arial Black" panose="020B0A04020102020204" pitchFamily="34" charset="0"/>
            </a:endParaRPr>
          </a:p>
        </p:txBody>
      </p:sp>
      <p:sp>
        <p:nvSpPr>
          <p:cNvPr id="13" name="Rectángulo 12">
            <a:extLst>
              <a:ext uri="{FF2B5EF4-FFF2-40B4-BE49-F238E27FC236}">
                <a16:creationId xmlns:a16="http://schemas.microsoft.com/office/drawing/2014/main" xmlns="" id="{BCB3C574-18F7-5BDA-F3F3-76F6C748754A}"/>
              </a:ext>
            </a:extLst>
          </p:cNvPr>
          <p:cNvSpPr/>
          <p:nvPr/>
        </p:nvSpPr>
        <p:spPr>
          <a:xfrm>
            <a:off x="413463" y="2180609"/>
            <a:ext cx="11219737" cy="4408131"/>
          </a:xfrm>
          <a:prstGeom prst="rect">
            <a:avLst/>
          </a:prstGeom>
          <a:solidFill>
            <a:schemeClr val="bg1">
              <a:lumMod val="75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2400" b="1" dirty="0">
                <a:solidFill>
                  <a:srgbClr val="002060"/>
                </a:solidFill>
                <a:latin typeface="Arial" panose="020B0604020202020204" pitchFamily="34" charset="0"/>
                <a:cs typeface="Arial" panose="020B0604020202020204" pitchFamily="34" charset="0"/>
              </a:rPr>
              <a:t>La identidad de las personas que soliciten el Certificado Único Laboral será validada mediante la Plataforma Nacional de Identificación y Autenticación de la Identidad Digital (IDGob.pe).</a:t>
            </a:r>
          </a:p>
          <a:p>
            <a:pPr algn="just"/>
            <a:r>
              <a:rPr lang="es-MX" sz="2400" b="1" dirty="0">
                <a:solidFill>
                  <a:srgbClr val="002060"/>
                </a:solidFill>
                <a:latin typeface="Arial" panose="020B0604020202020204" pitchFamily="34" charset="0"/>
                <a:cs typeface="Arial" panose="020B0604020202020204" pitchFamily="34" charset="0"/>
              </a:rPr>
              <a:t>Para la autenticación de la identidad de las personas quienes solicitan el Certificado Único Laboral, el Registro Nacional de Identificación y Estado Civil (RENIEC), en coordinación con la Secretaría de Gobierno Digital (</a:t>
            </a:r>
            <a:r>
              <a:rPr lang="es-MX" sz="2400" b="1" dirty="0" err="1">
                <a:solidFill>
                  <a:srgbClr val="002060"/>
                </a:solidFill>
                <a:latin typeface="Arial" panose="020B0604020202020204" pitchFamily="34" charset="0"/>
                <a:cs typeface="Arial" panose="020B0604020202020204" pitchFamily="34" charset="0"/>
              </a:rPr>
              <a:t>SeGDI</a:t>
            </a:r>
            <a:r>
              <a:rPr lang="es-MX" sz="2400" b="1" dirty="0">
                <a:solidFill>
                  <a:srgbClr val="002060"/>
                </a:solidFill>
                <a:latin typeface="Arial" panose="020B0604020202020204" pitchFamily="34" charset="0"/>
                <a:cs typeface="Arial" panose="020B0604020202020204" pitchFamily="34" charset="0"/>
              </a:rPr>
              <a:t>) de la Presidencia del Consejo de Ministros (PCM), asistirán al Ministerio de Trabajo y Promoción del Empleo para el uso de la Plataforma de Autenticación Nacional (</a:t>
            </a:r>
            <a:r>
              <a:rPr lang="es-MX" sz="2400" b="1" dirty="0" err="1">
                <a:solidFill>
                  <a:srgbClr val="002060"/>
                </a:solidFill>
                <a:latin typeface="Arial" panose="020B0604020202020204" pitchFamily="34" charset="0"/>
                <a:cs typeface="Arial" panose="020B0604020202020204" pitchFamily="34" charset="0"/>
              </a:rPr>
              <a:t>ePAN</a:t>
            </a:r>
            <a:r>
              <a:rPr lang="es-MX" sz="2400" b="1" dirty="0">
                <a:solidFill>
                  <a:srgbClr val="002060"/>
                </a:solidFill>
                <a:latin typeface="Arial" panose="020B0604020202020204" pitchFamily="34" charset="0"/>
                <a:cs typeface="Arial" panose="020B0604020202020204" pitchFamily="34" charset="0"/>
              </a:rPr>
              <a:t>). </a:t>
            </a:r>
          </a:p>
          <a:p>
            <a:pPr algn="just"/>
            <a:r>
              <a:rPr lang="es-MX" sz="2400" b="1" dirty="0">
                <a:solidFill>
                  <a:srgbClr val="002060"/>
                </a:solidFill>
                <a:latin typeface="Arial" panose="020B0604020202020204" pitchFamily="34" charset="0"/>
                <a:cs typeface="Arial" panose="020B0604020202020204" pitchFamily="34" charset="0"/>
              </a:rPr>
              <a:t>Se faculta al Ministerio de Trabajo y Promoción del Empleo a desarrollar o emplear mecanismos alternativos de autenticación.</a:t>
            </a:r>
            <a:endParaRPr lang="es-PE" sz="2400" b="1"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658195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2"/>
          </p:nvPr>
        </p:nvSpPr>
        <p:spPr/>
        <p:txBody>
          <a:bodyPr/>
          <a:lstStyle/>
          <a:p>
            <a:fld id="{773FD486-4F71-4F7D-A637-57D579C79E66}" type="slidenum">
              <a:rPr lang="x-none" smtClean="0"/>
              <a:t>11</a:t>
            </a:fld>
            <a:endParaRPr lang="x-none"/>
          </a:p>
        </p:txBody>
      </p:sp>
      <p:pic>
        <p:nvPicPr>
          <p:cNvPr id="7" name="Imagen 6"/>
          <p:cNvPicPr>
            <a:picLocks noChangeAspect="1"/>
          </p:cNvPicPr>
          <p:nvPr/>
        </p:nvPicPr>
        <p:blipFill>
          <a:blip r:embed="rId2"/>
          <a:stretch>
            <a:fillRect/>
          </a:stretch>
        </p:blipFill>
        <p:spPr>
          <a:xfrm>
            <a:off x="403412" y="0"/>
            <a:ext cx="1506071" cy="1463321"/>
          </a:xfrm>
          <a:prstGeom prst="rect">
            <a:avLst/>
          </a:prstGeom>
        </p:spPr>
      </p:pic>
      <p:sp>
        <p:nvSpPr>
          <p:cNvPr id="3" name="Rectángulo 2">
            <a:extLst>
              <a:ext uri="{FF2B5EF4-FFF2-40B4-BE49-F238E27FC236}">
                <a16:creationId xmlns:a16="http://schemas.microsoft.com/office/drawing/2014/main" xmlns="" id="{CE08485B-DA6D-7436-BF0F-CE8E73DB52DE}"/>
              </a:ext>
            </a:extLst>
          </p:cNvPr>
          <p:cNvSpPr/>
          <p:nvPr/>
        </p:nvSpPr>
        <p:spPr>
          <a:xfrm>
            <a:off x="7130642" y="269260"/>
            <a:ext cx="4597014" cy="662223"/>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sz="3000" b="1" dirty="0">
                <a:latin typeface="Arial Black" panose="020B0A04020102020204" pitchFamily="34" charset="0"/>
                <a:cs typeface="Arial" panose="020B0604020202020204" pitchFamily="34" charset="0"/>
              </a:rPr>
              <a:t>PL </a:t>
            </a:r>
            <a:r>
              <a:rPr lang="es-PE" sz="3000" b="1" dirty="0" err="1">
                <a:latin typeface="Arial Black" panose="020B0A04020102020204" pitchFamily="34" charset="0"/>
                <a:cs typeface="Arial" panose="020B0604020202020204" pitchFamily="34" charset="0"/>
              </a:rPr>
              <a:t>N°</a:t>
            </a:r>
            <a:r>
              <a:rPr lang="es-PE" sz="3000" b="1" dirty="0">
                <a:latin typeface="Arial Black" panose="020B0A04020102020204" pitchFamily="34" charset="0"/>
                <a:cs typeface="Arial" panose="020B0604020202020204" pitchFamily="34" charset="0"/>
              </a:rPr>
              <a:t> 03294-2022-CR</a:t>
            </a:r>
          </a:p>
        </p:txBody>
      </p:sp>
      <p:sp>
        <p:nvSpPr>
          <p:cNvPr id="4" name="Rectangle 13">
            <a:extLst>
              <a:ext uri="{FF2B5EF4-FFF2-40B4-BE49-F238E27FC236}">
                <a16:creationId xmlns:a16="http://schemas.microsoft.com/office/drawing/2014/main" xmlns="" id="{3EA4BBD2-6A0C-6D7F-521A-48065187755A}"/>
              </a:ext>
            </a:extLst>
          </p:cNvPr>
          <p:cNvSpPr>
            <a:spLocks noChangeArrowheads="1"/>
          </p:cNvSpPr>
          <p:nvPr/>
        </p:nvSpPr>
        <p:spPr bwMode="gray">
          <a:xfrm>
            <a:off x="403412" y="1990272"/>
            <a:ext cx="11187112" cy="662223"/>
          </a:xfrm>
          <a:prstGeom prst="rect">
            <a:avLst/>
          </a:prstGeom>
          <a:solidFill>
            <a:srgbClr val="C00000"/>
          </a:solidFill>
          <a:ln w="76200" algn="ctr">
            <a:solidFill>
              <a:srgbClr val="C00000"/>
            </a:solidFill>
            <a:miter lim="800000"/>
            <a:headEnd/>
            <a:tailEnd/>
          </a:ln>
          <a:effectLst/>
        </p:spPr>
        <p:txBody>
          <a:bodyPr lIns="90000" tIns="90000" rIns="90000" bIns="90000"/>
          <a:lstStyle/>
          <a:p>
            <a:pPr algn="just"/>
            <a:r>
              <a:rPr lang="es-MX" sz="2800" b="1" dirty="0">
                <a:solidFill>
                  <a:schemeClr val="bg1"/>
                </a:solidFill>
                <a:latin typeface="Arial" panose="020B0604020202020204" pitchFamily="34" charset="0"/>
                <a:cs typeface="Arial" panose="020B0604020202020204" pitchFamily="34" charset="0"/>
              </a:rPr>
              <a:t>ARTÍCULO 9.- Sobre la verificación del Certificado Único Laboral </a:t>
            </a:r>
          </a:p>
          <a:p>
            <a:pPr algn="just"/>
            <a:endParaRPr lang="es-MX" sz="1100" dirty="0">
              <a:solidFill>
                <a:schemeClr val="tx1"/>
              </a:solidFill>
            </a:endParaRPr>
          </a:p>
          <a:p>
            <a:pPr algn="ctr"/>
            <a:endParaRPr lang="es-PE" sz="3000" dirty="0">
              <a:solidFill>
                <a:schemeClr val="bg1"/>
              </a:solidFill>
              <a:latin typeface="Arial Black" panose="020B0A04020102020204" pitchFamily="34" charset="0"/>
            </a:endParaRPr>
          </a:p>
        </p:txBody>
      </p:sp>
      <p:sp>
        <p:nvSpPr>
          <p:cNvPr id="5" name="Rectángulo 4">
            <a:extLst>
              <a:ext uri="{FF2B5EF4-FFF2-40B4-BE49-F238E27FC236}">
                <a16:creationId xmlns:a16="http://schemas.microsoft.com/office/drawing/2014/main" xmlns="" id="{02C77724-560D-2F1B-47FD-51796C9AB476}"/>
              </a:ext>
            </a:extLst>
          </p:cNvPr>
          <p:cNvSpPr/>
          <p:nvPr/>
        </p:nvSpPr>
        <p:spPr>
          <a:xfrm>
            <a:off x="403412" y="3184333"/>
            <a:ext cx="11106283" cy="1923888"/>
          </a:xfrm>
          <a:prstGeom prst="rect">
            <a:avLst/>
          </a:prstGeom>
          <a:solidFill>
            <a:schemeClr val="bg1">
              <a:lumMod val="75000"/>
            </a:schemeClr>
          </a:solidFill>
          <a:ln w="571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2400" b="1" dirty="0">
                <a:solidFill>
                  <a:srgbClr val="002060"/>
                </a:solidFill>
                <a:latin typeface="Arial" panose="020B0604020202020204" pitchFamily="34" charset="0"/>
                <a:cs typeface="Arial" panose="020B0604020202020204" pitchFamily="34" charset="0"/>
              </a:rPr>
              <a:t>El Certificado Único Laboral, de formato digital, cuenta con la firma del Ministerio de Trabajo y Promoción del Empleo, además de mecanismo que valide su autenticidad. El Ministerio de Trabajo y Promoción del Empleo establecerá en su web institucional un acceso en donde se validará la autenticidad del Certificado Único Laboral</a:t>
            </a:r>
          </a:p>
        </p:txBody>
      </p:sp>
    </p:spTree>
    <p:extLst>
      <p:ext uri="{BB962C8B-B14F-4D97-AF65-F5344CB8AC3E}">
        <p14:creationId xmlns:p14="http://schemas.microsoft.com/office/powerpoint/2010/main" val="27334365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2"/>
          </p:nvPr>
        </p:nvSpPr>
        <p:spPr/>
        <p:txBody>
          <a:bodyPr/>
          <a:lstStyle/>
          <a:p>
            <a:fld id="{773FD486-4F71-4F7D-A637-57D579C79E66}" type="slidenum">
              <a:rPr lang="x-none" smtClean="0"/>
              <a:t>12</a:t>
            </a:fld>
            <a:endParaRPr lang="x-none"/>
          </a:p>
        </p:txBody>
      </p:sp>
      <p:pic>
        <p:nvPicPr>
          <p:cNvPr id="7" name="Imagen 6"/>
          <p:cNvPicPr>
            <a:picLocks noChangeAspect="1"/>
          </p:cNvPicPr>
          <p:nvPr/>
        </p:nvPicPr>
        <p:blipFill>
          <a:blip r:embed="rId2"/>
          <a:stretch>
            <a:fillRect/>
          </a:stretch>
        </p:blipFill>
        <p:spPr>
          <a:xfrm>
            <a:off x="403412" y="0"/>
            <a:ext cx="1506071" cy="1463321"/>
          </a:xfrm>
          <a:prstGeom prst="rect">
            <a:avLst/>
          </a:prstGeom>
        </p:spPr>
      </p:pic>
      <p:sp>
        <p:nvSpPr>
          <p:cNvPr id="3" name="Rectángulo 2">
            <a:extLst>
              <a:ext uri="{FF2B5EF4-FFF2-40B4-BE49-F238E27FC236}">
                <a16:creationId xmlns:a16="http://schemas.microsoft.com/office/drawing/2014/main" xmlns="" id="{CE08485B-DA6D-7436-BF0F-CE8E73DB52DE}"/>
              </a:ext>
            </a:extLst>
          </p:cNvPr>
          <p:cNvSpPr/>
          <p:nvPr/>
        </p:nvSpPr>
        <p:spPr>
          <a:xfrm>
            <a:off x="7130642" y="269260"/>
            <a:ext cx="4597014" cy="662223"/>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sz="3000" b="1" dirty="0">
                <a:latin typeface="Arial Black" panose="020B0A04020102020204" pitchFamily="34" charset="0"/>
                <a:cs typeface="Arial" panose="020B0604020202020204" pitchFamily="34" charset="0"/>
              </a:rPr>
              <a:t>PL </a:t>
            </a:r>
            <a:r>
              <a:rPr lang="es-PE" sz="3000" b="1" dirty="0" err="1">
                <a:latin typeface="Arial Black" panose="020B0A04020102020204" pitchFamily="34" charset="0"/>
                <a:cs typeface="Arial" panose="020B0604020202020204" pitchFamily="34" charset="0"/>
              </a:rPr>
              <a:t>N°</a:t>
            </a:r>
            <a:r>
              <a:rPr lang="es-PE" sz="3000" b="1" dirty="0">
                <a:latin typeface="Arial Black" panose="020B0A04020102020204" pitchFamily="34" charset="0"/>
                <a:cs typeface="Arial" panose="020B0604020202020204" pitchFamily="34" charset="0"/>
              </a:rPr>
              <a:t> 03294-2022-CR</a:t>
            </a:r>
          </a:p>
        </p:txBody>
      </p:sp>
      <p:sp>
        <p:nvSpPr>
          <p:cNvPr id="4" name="Rectangle 13">
            <a:extLst>
              <a:ext uri="{FF2B5EF4-FFF2-40B4-BE49-F238E27FC236}">
                <a16:creationId xmlns:a16="http://schemas.microsoft.com/office/drawing/2014/main" xmlns="" id="{3EA4BBD2-6A0C-6D7F-521A-48065187755A}"/>
              </a:ext>
            </a:extLst>
          </p:cNvPr>
          <p:cNvSpPr>
            <a:spLocks noChangeArrowheads="1"/>
          </p:cNvSpPr>
          <p:nvPr/>
        </p:nvSpPr>
        <p:spPr bwMode="gray">
          <a:xfrm>
            <a:off x="2271806" y="1139418"/>
            <a:ext cx="7648388" cy="662223"/>
          </a:xfrm>
          <a:prstGeom prst="rect">
            <a:avLst/>
          </a:prstGeom>
          <a:solidFill>
            <a:srgbClr val="C00000"/>
          </a:solidFill>
          <a:ln w="76200" algn="ctr">
            <a:solidFill>
              <a:srgbClr val="C00000"/>
            </a:solidFill>
            <a:miter lim="800000"/>
            <a:headEnd/>
            <a:tailEnd/>
          </a:ln>
          <a:effectLst/>
        </p:spPr>
        <p:txBody>
          <a:bodyPr lIns="90000" tIns="90000" rIns="90000" bIns="90000"/>
          <a:lstStyle/>
          <a:p>
            <a:pPr algn="ctr"/>
            <a:r>
              <a:rPr lang="es-MX" sz="3200" b="1" dirty="0">
                <a:solidFill>
                  <a:schemeClr val="bg1"/>
                </a:solidFill>
                <a:latin typeface="Arial" panose="020B0604020202020204" pitchFamily="34" charset="0"/>
                <a:cs typeface="Arial" panose="020B0604020202020204" pitchFamily="34" charset="0"/>
              </a:rPr>
              <a:t>DISPOSICIONES COMPLEMENTARIAS </a:t>
            </a:r>
          </a:p>
          <a:p>
            <a:pPr algn="just"/>
            <a:endParaRPr lang="es-MX" sz="1100" dirty="0">
              <a:solidFill>
                <a:schemeClr val="tx1"/>
              </a:solidFill>
            </a:endParaRPr>
          </a:p>
          <a:p>
            <a:pPr algn="ctr"/>
            <a:endParaRPr lang="es-PE" sz="3000" dirty="0">
              <a:solidFill>
                <a:schemeClr val="bg1"/>
              </a:solidFill>
              <a:latin typeface="Arial Black" panose="020B0A04020102020204" pitchFamily="34" charset="0"/>
            </a:endParaRPr>
          </a:p>
        </p:txBody>
      </p:sp>
      <p:sp>
        <p:nvSpPr>
          <p:cNvPr id="12" name="Rectangle 13">
            <a:extLst>
              <a:ext uri="{FF2B5EF4-FFF2-40B4-BE49-F238E27FC236}">
                <a16:creationId xmlns:a16="http://schemas.microsoft.com/office/drawing/2014/main" xmlns="" id="{9A55C5F7-8362-C893-2126-AA0E64C2A549}"/>
              </a:ext>
            </a:extLst>
          </p:cNvPr>
          <p:cNvSpPr>
            <a:spLocks noChangeArrowheads="1"/>
          </p:cNvSpPr>
          <p:nvPr/>
        </p:nvSpPr>
        <p:spPr bwMode="gray">
          <a:xfrm>
            <a:off x="403412" y="2199642"/>
            <a:ext cx="6997700" cy="488320"/>
          </a:xfrm>
          <a:prstGeom prst="rect">
            <a:avLst/>
          </a:prstGeom>
          <a:solidFill>
            <a:srgbClr val="C00000"/>
          </a:solidFill>
          <a:ln w="76200" algn="ctr">
            <a:solidFill>
              <a:srgbClr val="C00000"/>
            </a:solidFill>
            <a:miter lim="800000"/>
            <a:headEnd/>
            <a:tailEnd/>
          </a:ln>
          <a:effectLst/>
        </p:spPr>
        <p:txBody>
          <a:bodyPr lIns="90000" tIns="90000" rIns="90000" bIns="90000"/>
          <a:lstStyle/>
          <a:p>
            <a:r>
              <a:rPr lang="es-ES" sz="2400" b="1" dirty="0">
                <a:solidFill>
                  <a:schemeClr val="bg1"/>
                </a:solidFill>
                <a:latin typeface="Arial" panose="020B0604020202020204" pitchFamily="34" charset="0"/>
                <a:cs typeface="Arial" panose="020B0604020202020204" pitchFamily="34" charset="0"/>
              </a:rPr>
              <a:t>PRIMERA.- Emisión de normas reglamentarias </a:t>
            </a:r>
          </a:p>
          <a:p>
            <a:pPr algn="just"/>
            <a:endParaRPr lang="es-MX" sz="1100" dirty="0">
              <a:solidFill>
                <a:schemeClr val="tx1"/>
              </a:solidFill>
            </a:endParaRPr>
          </a:p>
          <a:p>
            <a:pPr algn="ctr"/>
            <a:endParaRPr lang="es-PE" sz="3000" dirty="0">
              <a:solidFill>
                <a:schemeClr val="bg1"/>
              </a:solidFill>
              <a:latin typeface="Arial Black" panose="020B0A04020102020204" pitchFamily="34" charset="0"/>
            </a:endParaRPr>
          </a:p>
        </p:txBody>
      </p:sp>
      <p:sp>
        <p:nvSpPr>
          <p:cNvPr id="13" name="Rectangle 13">
            <a:extLst>
              <a:ext uri="{FF2B5EF4-FFF2-40B4-BE49-F238E27FC236}">
                <a16:creationId xmlns:a16="http://schemas.microsoft.com/office/drawing/2014/main" xmlns="" id="{8FAE759D-3611-9D6D-CEB5-483708DAC7B6}"/>
              </a:ext>
            </a:extLst>
          </p:cNvPr>
          <p:cNvSpPr>
            <a:spLocks noChangeArrowheads="1"/>
          </p:cNvSpPr>
          <p:nvPr/>
        </p:nvSpPr>
        <p:spPr bwMode="gray">
          <a:xfrm>
            <a:off x="403412" y="4540426"/>
            <a:ext cx="5249243" cy="488320"/>
          </a:xfrm>
          <a:prstGeom prst="rect">
            <a:avLst/>
          </a:prstGeom>
          <a:solidFill>
            <a:srgbClr val="C00000"/>
          </a:solidFill>
          <a:ln w="76200" algn="ctr">
            <a:solidFill>
              <a:srgbClr val="C00000"/>
            </a:solidFill>
            <a:miter lim="800000"/>
            <a:headEnd/>
            <a:tailEnd/>
          </a:ln>
          <a:effectLst/>
        </p:spPr>
        <p:txBody>
          <a:bodyPr lIns="90000" tIns="90000" rIns="90000" bIns="90000"/>
          <a:lstStyle/>
          <a:p>
            <a:pPr algn="just"/>
            <a:r>
              <a:rPr lang="es-MX" sz="2400" b="1" dirty="0">
                <a:solidFill>
                  <a:schemeClr val="bg1"/>
                </a:solidFill>
                <a:latin typeface="Arial" panose="020B0604020202020204" pitchFamily="34" charset="0"/>
                <a:cs typeface="Arial" panose="020B0604020202020204" pitchFamily="34" charset="0"/>
              </a:rPr>
              <a:t>SEGUNDA: Derogación de normas</a:t>
            </a:r>
          </a:p>
        </p:txBody>
      </p:sp>
      <p:sp>
        <p:nvSpPr>
          <p:cNvPr id="14" name="Rectángulo 13">
            <a:extLst>
              <a:ext uri="{FF2B5EF4-FFF2-40B4-BE49-F238E27FC236}">
                <a16:creationId xmlns:a16="http://schemas.microsoft.com/office/drawing/2014/main" xmlns="" id="{262F0641-A64E-7469-B2D8-0F978FB6A22D}"/>
              </a:ext>
            </a:extLst>
          </p:cNvPr>
          <p:cNvSpPr/>
          <p:nvPr/>
        </p:nvSpPr>
        <p:spPr>
          <a:xfrm>
            <a:off x="403412" y="2875024"/>
            <a:ext cx="11048999" cy="1477328"/>
          </a:xfrm>
          <a:prstGeom prst="rect">
            <a:avLst/>
          </a:prstGeom>
          <a:solidFill>
            <a:schemeClr val="accent5">
              <a:lumMod val="40000"/>
              <a:lumOff val="60000"/>
            </a:schemeClr>
          </a:solidFill>
          <a:ln w="571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2400" b="1" dirty="0">
                <a:solidFill>
                  <a:srgbClr val="002060"/>
                </a:solidFill>
                <a:latin typeface="Arial" panose="020B0604020202020204" pitchFamily="34" charset="0"/>
                <a:cs typeface="Arial" panose="020B0604020202020204" pitchFamily="34" charset="0"/>
              </a:rPr>
              <a:t>Autorícese al Ministerio de Trabajo y Promoción del Empleo a emitir las normas reglamentarias que fueran necesarias en un plazo de 90 días hábiles, en donde se determinara la forma en que será presentada la información.</a:t>
            </a:r>
            <a:endParaRPr lang="es-PE" sz="2400" b="1" dirty="0">
              <a:solidFill>
                <a:srgbClr val="002060"/>
              </a:solidFill>
              <a:latin typeface="Arial" panose="020B0604020202020204" pitchFamily="34" charset="0"/>
              <a:cs typeface="Arial" panose="020B0604020202020204" pitchFamily="34" charset="0"/>
            </a:endParaRPr>
          </a:p>
        </p:txBody>
      </p:sp>
      <p:sp>
        <p:nvSpPr>
          <p:cNvPr id="15" name="Rectángulo 14">
            <a:extLst>
              <a:ext uri="{FF2B5EF4-FFF2-40B4-BE49-F238E27FC236}">
                <a16:creationId xmlns:a16="http://schemas.microsoft.com/office/drawing/2014/main" xmlns="" id="{2CC8E49C-CCC1-3CA5-7247-1078AE11F82E}"/>
              </a:ext>
            </a:extLst>
          </p:cNvPr>
          <p:cNvSpPr/>
          <p:nvPr/>
        </p:nvSpPr>
        <p:spPr>
          <a:xfrm>
            <a:off x="403412" y="5272326"/>
            <a:ext cx="11048999" cy="1266586"/>
          </a:xfrm>
          <a:prstGeom prst="rect">
            <a:avLst/>
          </a:prstGeom>
          <a:solidFill>
            <a:schemeClr val="accent5">
              <a:lumMod val="40000"/>
              <a:lumOff val="60000"/>
            </a:schemeClr>
          </a:solidFill>
          <a:ln w="571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2400" b="1" dirty="0">
                <a:solidFill>
                  <a:srgbClr val="002060"/>
                </a:solidFill>
                <a:latin typeface="Arial" panose="020B0604020202020204" pitchFamily="34" charset="0"/>
                <a:cs typeface="Arial" panose="020B0604020202020204" pitchFamily="34" charset="0"/>
              </a:rPr>
              <a:t>Derogase los Decretos Legislativos </a:t>
            </a:r>
            <a:r>
              <a:rPr lang="es-MX" sz="2400" b="1" dirty="0" err="1">
                <a:solidFill>
                  <a:srgbClr val="002060"/>
                </a:solidFill>
                <a:latin typeface="Arial" panose="020B0604020202020204" pitchFamily="34" charset="0"/>
                <a:cs typeface="Arial" panose="020B0604020202020204" pitchFamily="34" charset="0"/>
              </a:rPr>
              <a:t>N°</a:t>
            </a:r>
            <a:r>
              <a:rPr lang="es-MX" sz="2400" b="1" dirty="0">
                <a:solidFill>
                  <a:srgbClr val="002060"/>
                </a:solidFill>
                <a:latin typeface="Arial" panose="020B0604020202020204" pitchFamily="34" charset="0"/>
                <a:cs typeface="Arial" panose="020B0604020202020204" pitchFamily="34" charset="0"/>
              </a:rPr>
              <a:t> 1378 y </a:t>
            </a:r>
            <a:r>
              <a:rPr lang="es-MX" sz="2400" b="1" dirty="0" err="1">
                <a:solidFill>
                  <a:srgbClr val="002060"/>
                </a:solidFill>
                <a:latin typeface="Arial" panose="020B0604020202020204" pitchFamily="34" charset="0"/>
                <a:cs typeface="Arial" panose="020B0604020202020204" pitchFamily="34" charset="0"/>
              </a:rPr>
              <a:t>N°</a:t>
            </a:r>
            <a:r>
              <a:rPr lang="es-MX" sz="2400" b="1" dirty="0">
                <a:solidFill>
                  <a:srgbClr val="002060"/>
                </a:solidFill>
                <a:latin typeface="Arial" panose="020B0604020202020204" pitchFamily="34" charset="0"/>
                <a:cs typeface="Arial" panose="020B0604020202020204" pitchFamily="34" charset="0"/>
              </a:rPr>
              <a:t> 1498, luego de que la presente ley sea normada reglamentariamente. Mientras se emitan dichas normas, los decretos mencionados continúan vigentes.</a:t>
            </a:r>
          </a:p>
        </p:txBody>
      </p:sp>
    </p:spTree>
    <p:extLst>
      <p:ext uri="{BB962C8B-B14F-4D97-AF65-F5344CB8AC3E}">
        <p14:creationId xmlns:p14="http://schemas.microsoft.com/office/powerpoint/2010/main" val="33483940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0" y="6150429"/>
            <a:ext cx="12192000" cy="707571"/>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x-non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CuadroTexto 4"/>
          <p:cNvSpPr txBox="1"/>
          <p:nvPr/>
        </p:nvSpPr>
        <p:spPr>
          <a:xfrm>
            <a:off x="414003" y="6290073"/>
            <a:ext cx="11330431" cy="461665"/>
          </a:xfrm>
          <a:prstGeom prst="rect">
            <a:avLst/>
          </a:prstGeom>
          <a:noFill/>
        </p:spPr>
        <p:txBody>
          <a:bodyPr wrap="square" rtlCol="0">
            <a:spAutoFit/>
          </a:bodyPr>
          <a:lstStyle/>
          <a:p>
            <a:pPr algn="ctr"/>
            <a:r>
              <a:rPr lang="x-none" sz="2400" b="1" dirty="0">
                <a:solidFill>
                  <a:schemeClr val="bg1"/>
                </a:solidFill>
                <a:latin typeface="Arial Black" panose="020B0A04020102020204" pitchFamily="34" charset="0"/>
              </a:rPr>
              <a:t>CONGRESISTA ALEX ANTONIO PAREDES GONZALES</a:t>
            </a:r>
          </a:p>
        </p:txBody>
      </p:sp>
      <p:pic>
        <p:nvPicPr>
          <p:cNvPr id="6" name="Imagen 5"/>
          <p:cNvPicPr>
            <a:picLocks noChangeAspect="1"/>
          </p:cNvPicPr>
          <p:nvPr/>
        </p:nvPicPr>
        <p:blipFill>
          <a:blip r:embed="rId2"/>
          <a:stretch>
            <a:fillRect/>
          </a:stretch>
        </p:blipFill>
        <p:spPr>
          <a:xfrm>
            <a:off x="430784" y="123872"/>
            <a:ext cx="981541" cy="1054699"/>
          </a:xfrm>
          <a:prstGeom prst="rect">
            <a:avLst/>
          </a:prstGeom>
        </p:spPr>
      </p:pic>
      <p:sp>
        <p:nvSpPr>
          <p:cNvPr id="3" name="Rectángulo 2"/>
          <p:cNvSpPr/>
          <p:nvPr/>
        </p:nvSpPr>
        <p:spPr>
          <a:xfrm>
            <a:off x="430784" y="2047613"/>
            <a:ext cx="11296871" cy="1200329"/>
          </a:xfrm>
          <a:prstGeom prst="rect">
            <a:avLst/>
          </a:prstGeom>
          <a:solidFill>
            <a:schemeClr val="tx2">
              <a:lumMod val="20000"/>
              <a:lumOff val="80000"/>
            </a:schemeClr>
          </a:solidFill>
          <a:ln w="57150">
            <a:solidFill>
              <a:srgbClr val="002060"/>
            </a:solidFill>
          </a:ln>
        </p:spPr>
        <p:txBody>
          <a:bodyPr wrap="square">
            <a:spAutoFit/>
          </a:bodyPr>
          <a:lstStyle/>
          <a:p>
            <a:pPr algn="just"/>
            <a:r>
              <a:rPr lang="es-MX" sz="2400" b="1" dirty="0">
                <a:solidFill>
                  <a:srgbClr val="002060"/>
                </a:solidFill>
                <a:latin typeface="Arial" panose="020B0604020202020204" pitchFamily="34" charset="0"/>
                <a:cs typeface="Arial" panose="020B0604020202020204" pitchFamily="34" charset="0"/>
              </a:rPr>
              <a:t>La presente norma busca el acceso permanente para todos los buscadores de empleo mayor a 18 años, de manera gratuita y que impulse con mayor dinamismo en el sector formal del mercado laboral.</a:t>
            </a:r>
          </a:p>
        </p:txBody>
      </p:sp>
      <p:sp>
        <p:nvSpPr>
          <p:cNvPr id="12" name="Rectangle 13"/>
          <p:cNvSpPr>
            <a:spLocks noChangeArrowheads="1"/>
          </p:cNvSpPr>
          <p:nvPr/>
        </p:nvSpPr>
        <p:spPr bwMode="gray">
          <a:xfrm>
            <a:off x="4289741" y="1301506"/>
            <a:ext cx="3612510" cy="609975"/>
          </a:xfrm>
          <a:prstGeom prst="rect">
            <a:avLst/>
          </a:prstGeom>
          <a:solidFill>
            <a:srgbClr val="C00000"/>
          </a:solidFill>
          <a:ln w="57150" algn="ctr">
            <a:solidFill>
              <a:srgbClr val="C00000"/>
            </a:solidFill>
            <a:miter lim="800000"/>
            <a:headEnd/>
            <a:tailEnd/>
          </a:ln>
          <a:effectLst/>
        </p:spPr>
        <p:txBody>
          <a:bodyPr lIns="90000" tIns="90000" rIns="90000" bIns="90000"/>
          <a:lstStyle/>
          <a:p>
            <a:pPr lvl="0" algn="ctr"/>
            <a:r>
              <a:rPr lang="es-PE" sz="3000" dirty="0">
                <a:solidFill>
                  <a:schemeClr val="bg1"/>
                </a:solidFill>
                <a:latin typeface="Arial Black" panose="020B0A04020102020204" pitchFamily="34" charset="0"/>
              </a:rPr>
              <a:t>CONCLUSIONES</a:t>
            </a:r>
          </a:p>
        </p:txBody>
      </p:sp>
      <p:sp>
        <p:nvSpPr>
          <p:cNvPr id="2" name="Rectángulo 1">
            <a:extLst>
              <a:ext uri="{FF2B5EF4-FFF2-40B4-BE49-F238E27FC236}">
                <a16:creationId xmlns:a16="http://schemas.microsoft.com/office/drawing/2014/main" xmlns="" id="{0EE29977-8239-BC95-BF0C-D27F3A27A019}"/>
              </a:ext>
            </a:extLst>
          </p:cNvPr>
          <p:cNvSpPr/>
          <p:nvPr/>
        </p:nvSpPr>
        <p:spPr>
          <a:xfrm>
            <a:off x="7130642" y="269260"/>
            <a:ext cx="4597014" cy="662223"/>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sz="3000" b="1" dirty="0">
                <a:latin typeface="Arial Black" panose="020B0A04020102020204" pitchFamily="34" charset="0"/>
                <a:cs typeface="Arial" panose="020B0604020202020204" pitchFamily="34" charset="0"/>
              </a:rPr>
              <a:t>PL </a:t>
            </a:r>
            <a:r>
              <a:rPr lang="es-PE" sz="3000" b="1" dirty="0" err="1">
                <a:latin typeface="Arial Black" panose="020B0A04020102020204" pitchFamily="34" charset="0"/>
                <a:cs typeface="Arial" panose="020B0604020202020204" pitchFamily="34" charset="0"/>
              </a:rPr>
              <a:t>N°</a:t>
            </a:r>
            <a:r>
              <a:rPr lang="es-PE" sz="3000" b="1" dirty="0">
                <a:latin typeface="Arial Black" panose="020B0A04020102020204" pitchFamily="34" charset="0"/>
                <a:cs typeface="Arial" panose="020B0604020202020204" pitchFamily="34" charset="0"/>
              </a:rPr>
              <a:t> 03294-2022-CR</a:t>
            </a:r>
          </a:p>
        </p:txBody>
      </p:sp>
      <p:sp>
        <p:nvSpPr>
          <p:cNvPr id="14" name="Rectángulo 13">
            <a:extLst>
              <a:ext uri="{FF2B5EF4-FFF2-40B4-BE49-F238E27FC236}">
                <a16:creationId xmlns:a16="http://schemas.microsoft.com/office/drawing/2014/main" xmlns="" id="{30EA27BC-88F6-9B57-03E8-FE03A7B46038}"/>
              </a:ext>
            </a:extLst>
          </p:cNvPr>
          <p:cNvSpPr/>
          <p:nvPr/>
        </p:nvSpPr>
        <p:spPr>
          <a:xfrm>
            <a:off x="430784" y="3770441"/>
            <a:ext cx="11296871" cy="2308324"/>
          </a:xfrm>
          <a:prstGeom prst="rect">
            <a:avLst/>
          </a:prstGeom>
          <a:solidFill>
            <a:schemeClr val="bg1">
              <a:lumMod val="75000"/>
            </a:schemeClr>
          </a:solidFill>
          <a:ln w="57150">
            <a:solidFill>
              <a:srgbClr val="002060"/>
            </a:solidFill>
          </a:ln>
        </p:spPr>
        <p:txBody>
          <a:bodyPr wrap="square">
            <a:spAutoFit/>
          </a:bodyPr>
          <a:lstStyle/>
          <a:p>
            <a:pPr lvl="0" algn="just"/>
            <a:r>
              <a:rPr lang="es-MX" sz="2400" b="1" dirty="0">
                <a:solidFill>
                  <a:srgbClr val="002060"/>
                </a:solidFill>
                <a:latin typeface="Arial" panose="020B0604020202020204" pitchFamily="34" charset="0"/>
                <a:cs typeface="Arial" panose="020B0604020202020204" pitchFamily="34" charset="0"/>
              </a:rPr>
              <a:t>Si bien la normatividad actual establece que el CERTIJOVEN tiene carácter permanente, el CERTIADULTO no lo es. Por tal motivo, para volverlo permanente, se requiere la presente ley, lo cual los vuelve en la práctica certificados similares. </a:t>
            </a:r>
          </a:p>
          <a:p>
            <a:pPr lvl="0" algn="just"/>
            <a:r>
              <a:rPr lang="es-MX" sz="2400" b="1" dirty="0">
                <a:solidFill>
                  <a:srgbClr val="002060"/>
                </a:solidFill>
                <a:latin typeface="Arial" panose="020B0604020202020204" pitchFamily="34" charset="0"/>
                <a:cs typeface="Arial" panose="020B0604020202020204" pitchFamily="34" charset="0"/>
              </a:rPr>
              <a:t>Para unificarlos, se da la presente norma, la cual ordena y simplifica este instrumento, el cual fortalece el mercado laboral formal peruano.</a:t>
            </a:r>
            <a:endParaRPr lang="es-PE" sz="2000" b="1" dirty="0">
              <a:solidFill>
                <a:srgbClr val="002060"/>
              </a:solidFill>
              <a:latin typeface="Arial" panose="020B0604020202020204" pitchFamily="34" charset="0"/>
              <a:cs typeface="Arial" panose="020B0604020202020204" pitchFamily="34" charset="0"/>
            </a:endParaRPr>
          </a:p>
        </p:txBody>
      </p:sp>
      <p:sp>
        <p:nvSpPr>
          <p:cNvPr id="15" name="Flecha derecha 6">
            <a:extLst>
              <a:ext uri="{FF2B5EF4-FFF2-40B4-BE49-F238E27FC236}">
                <a16:creationId xmlns:a16="http://schemas.microsoft.com/office/drawing/2014/main" xmlns="" id="{DA9E91E5-E7DC-2B1D-25BB-45230E8ED689}"/>
              </a:ext>
            </a:extLst>
          </p:cNvPr>
          <p:cNvSpPr/>
          <p:nvPr/>
        </p:nvSpPr>
        <p:spPr>
          <a:xfrm rot="5400000">
            <a:off x="5903570" y="3347547"/>
            <a:ext cx="384852" cy="365564"/>
          </a:xfrm>
          <a:prstGeom prst="right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Tree>
    <p:extLst>
      <p:ext uri="{BB962C8B-B14F-4D97-AF65-F5344CB8AC3E}">
        <p14:creationId xmlns:p14="http://schemas.microsoft.com/office/powerpoint/2010/main" val="837451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pattFill prst="pct90">
          <a:fgClr>
            <a:srgbClr val="C00000"/>
          </a:fgClr>
          <a:bgClr>
            <a:schemeClr val="tx1"/>
          </a:bgClr>
        </a:pattFill>
        <a:effectLst/>
      </p:bgPr>
    </p:bg>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2"/>
          </p:nvPr>
        </p:nvSpPr>
        <p:spPr/>
        <p:txBody>
          <a:bodyPr/>
          <a:lstStyle/>
          <a:p>
            <a:fld id="{773FD486-4F71-4F7D-A637-57D579C79E66}" type="slidenum">
              <a:rPr lang="x-none" smtClean="0"/>
              <a:t>14</a:t>
            </a:fld>
            <a:endParaRPr lang="x-none"/>
          </a:p>
        </p:txBody>
      </p:sp>
      <p:sp>
        <p:nvSpPr>
          <p:cNvPr id="5" name="CuadroTexto 4">
            <a:extLst>
              <a:ext uri="{FF2B5EF4-FFF2-40B4-BE49-F238E27FC236}">
                <a16:creationId xmlns:a16="http://schemas.microsoft.com/office/drawing/2014/main" xmlns="" id="{E07128A4-F687-B76C-8AF9-D7ED6C3E62FC}"/>
              </a:ext>
            </a:extLst>
          </p:cNvPr>
          <p:cNvSpPr txBox="1"/>
          <p:nvPr/>
        </p:nvSpPr>
        <p:spPr>
          <a:xfrm>
            <a:off x="997528" y="4294029"/>
            <a:ext cx="9790544" cy="769441"/>
          </a:xfrm>
          <a:prstGeom prst="rect">
            <a:avLst/>
          </a:prstGeom>
          <a:noFill/>
        </p:spPr>
        <p:txBody>
          <a:bodyPr wrap="square" rtlCol="0">
            <a:spAutoFit/>
          </a:bodyPr>
          <a:lstStyle/>
          <a:p>
            <a:pPr algn="ctr"/>
            <a:r>
              <a:rPr lang="es-PE" sz="4400" dirty="0">
                <a:solidFill>
                  <a:schemeClr val="bg1"/>
                </a:solidFill>
                <a:latin typeface="Arial Black" panose="020B0A04020102020204" pitchFamily="34" charset="0"/>
              </a:rPr>
              <a:t>¡Gracias por su atención!</a:t>
            </a:r>
          </a:p>
        </p:txBody>
      </p:sp>
      <p:sp>
        <p:nvSpPr>
          <p:cNvPr id="6" name="Rectángulo 5">
            <a:extLst>
              <a:ext uri="{FF2B5EF4-FFF2-40B4-BE49-F238E27FC236}">
                <a16:creationId xmlns:a16="http://schemas.microsoft.com/office/drawing/2014/main" xmlns="" id="{300E64FE-A88D-602C-71C8-9E47F35419DB}"/>
              </a:ext>
            </a:extLst>
          </p:cNvPr>
          <p:cNvSpPr/>
          <p:nvPr/>
        </p:nvSpPr>
        <p:spPr>
          <a:xfrm>
            <a:off x="0" y="6150429"/>
            <a:ext cx="12192000" cy="707571"/>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PE" sz="2400" b="1" i="0" u="none" strike="noStrike" kern="1200" cap="none" spc="0" normalizeH="0" baseline="0" noProof="0" dirty="0">
                <a:ln>
                  <a:noFill/>
                </a:ln>
                <a:solidFill>
                  <a:schemeClr val="bg1"/>
                </a:solidFill>
                <a:effectLst/>
                <a:uLnTx/>
                <a:uFillTx/>
                <a:latin typeface="Arial" panose="020B0604020202020204" pitchFamily="34" charset="0"/>
                <a:cs typeface="Arial" panose="020B0604020202020204" pitchFamily="34" charset="0"/>
              </a:rPr>
              <a:t>CONGRESISTA ALEX ANTONIO PAREDES GONZALES</a:t>
            </a:r>
            <a:endParaRPr kumimoji="0" lang="x-none" sz="2400" b="1" i="0" u="none" strike="noStrike" kern="1200" cap="none" spc="0" normalizeH="0" baseline="0" noProof="0" dirty="0">
              <a:ln>
                <a:noFill/>
              </a:ln>
              <a:solidFill>
                <a:schemeClr val="bg1"/>
              </a:solidFill>
              <a:effectLst/>
              <a:uLnTx/>
              <a:uFillTx/>
              <a:latin typeface="Arial" panose="020B0604020202020204" pitchFamily="34" charset="0"/>
              <a:cs typeface="Arial" panose="020B0604020202020204" pitchFamily="34" charset="0"/>
            </a:endParaRPr>
          </a:p>
        </p:txBody>
      </p:sp>
      <p:sp>
        <p:nvSpPr>
          <p:cNvPr id="10" name="CuadroTexto 9">
            <a:extLst>
              <a:ext uri="{FF2B5EF4-FFF2-40B4-BE49-F238E27FC236}">
                <a16:creationId xmlns:a16="http://schemas.microsoft.com/office/drawing/2014/main" xmlns="" id="{7FB2ACBF-D86F-5851-C283-4869916047F2}"/>
              </a:ext>
            </a:extLst>
          </p:cNvPr>
          <p:cNvSpPr txBox="1"/>
          <p:nvPr/>
        </p:nvSpPr>
        <p:spPr>
          <a:xfrm>
            <a:off x="997528" y="1120676"/>
            <a:ext cx="9909325" cy="2308324"/>
          </a:xfrm>
          <a:prstGeom prst="rect">
            <a:avLst/>
          </a:prstGeom>
          <a:noFill/>
        </p:spPr>
        <p:txBody>
          <a:bodyPr wrap="square">
            <a:spAutoFit/>
          </a:bodyPr>
          <a:lstStyle/>
          <a:p>
            <a:pPr algn="just"/>
            <a:r>
              <a:rPr lang="es-ES" b="1" i="1" dirty="0">
                <a:solidFill>
                  <a:schemeClr val="bg1"/>
                </a:solidFill>
                <a:latin typeface="Arial" panose="020B0604020202020204" pitchFamily="34" charset="0"/>
                <a:cs typeface="Arial" panose="020B0604020202020204" pitchFamily="34" charset="0"/>
              </a:rPr>
              <a:t>“Los trámites establecidos por la autoridad administrativa deberán ser sencillos, debiendo eliminarse toda complejidad innecesaria; es decir, los requisitos exigidos deberán ser racionales y proporcionales a los fines que se persigue cumplir. En consecuencia, toda complejidad innecesaria debe ser eliminada por parte de las entidades y el procedimiento debe orientarse a ser poco costoso, no sólo para la Administración Pública sino para el ciudadano”</a:t>
            </a:r>
          </a:p>
          <a:p>
            <a:pPr algn="just"/>
            <a:r>
              <a:rPr lang="es-ES" b="1" i="1" dirty="0">
                <a:solidFill>
                  <a:schemeClr val="bg1"/>
                </a:solidFill>
                <a:latin typeface="Arial" panose="020B0604020202020204" pitchFamily="34" charset="0"/>
                <a:cs typeface="Arial" panose="020B0604020202020204" pitchFamily="34" charset="0"/>
              </a:rPr>
              <a:t>					             </a:t>
            </a:r>
          </a:p>
          <a:p>
            <a:pPr algn="just"/>
            <a:r>
              <a:rPr lang="es-ES" b="1" i="1" dirty="0">
                <a:solidFill>
                  <a:schemeClr val="bg1"/>
                </a:solidFill>
                <a:latin typeface="Arial" panose="020B0604020202020204" pitchFamily="34" charset="0"/>
                <a:cs typeface="Arial" panose="020B0604020202020204" pitchFamily="34" charset="0"/>
              </a:rPr>
              <a:t>					             Principio de simplicidad administrativa.</a:t>
            </a:r>
            <a:endParaRPr lang="es-PE" b="1" i="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70762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0" y="6150429"/>
            <a:ext cx="12192000" cy="707571"/>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x-non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CuadroTexto 4"/>
          <p:cNvSpPr txBox="1"/>
          <p:nvPr/>
        </p:nvSpPr>
        <p:spPr>
          <a:xfrm>
            <a:off x="430784" y="6305384"/>
            <a:ext cx="11330431" cy="461665"/>
          </a:xfrm>
          <a:prstGeom prst="rect">
            <a:avLst/>
          </a:prstGeom>
          <a:noFill/>
        </p:spPr>
        <p:txBody>
          <a:bodyPr wrap="square" rtlCol="0">
            <a:spAutoFit/>
          </a:bodyPr>
          <a:lstStyle/>
          <a:p>
            <a:pPr algn="ctr"/>
            <a:r>
              <a:rPr lang="x-none" sz="2400" b="1" dirty="0">
                <a:solidFill>
                  <a:schemeClr val="bg1"/>
                </a:solidFill>
                <a:latin typeface="Arial Black" panose="020B0A04020102020204" pitchFamily="34" charset="0"/>
              </a:rPr>
              <a:t>CONGRESISTA ALEX ANTONIO PAREDES GONZALES</a:t>
            </a:r>
          </a:p>
        </p:txBody>
      </p:sp>
      <p:pic>
        <p:nvPicPr>
          <p:cNvPr id="6" name="Imagen 5"/>
          <p:cNvPicPr>
            <a:picLocks noChangeAspect="1"/>
          </p:cNvPicPr>
          <p:nvPr/>
        </p:nvPicPr>
        <p:blipFill>
          <a:blip r:embed="rId2"/>
          <a:stretch>
            <a:fillRect/>
          </a:stretch>
        </p:blipFill>
        <p:spPr>
          <a:xfrm>
            <a:off x="168136" y="18076"/>
            <a:ext cx="1095888" cy="1054699"/>
          </a:xfrm>
          <a:prstGeom prst="rect">
            <a:avLst/>
          </a:prstGeom>
        </p:spPr>
      </p:pic>
      <p:sp>
        <p:nvSpPr>
          <p:cNvPr id="3" name="Rectángulo 2"/>
          <p:cNvSpPr/>
          <p:nvPr/>
        </p:nvSpPr>
        <p:spPr>
          <a:xfrm>
            <a:off x="422395" y="2159627"/>
            <a:ext cx="11338820" cy="1015663"/>
          </a:xfrm>
          <a:prstGeom prst="rect">
            <a:avLst/>
          </a:prstGeom>
          <a:ln w="57150">
            <a:solidFill>
              <a:srgbClr val="002060"/>
            </a:solidFill>
          </a:ln>
        </p:spPr>
        <p:txBody>
          <a:bodyPr wrap="square">
            <a:spAutoFit/>
          </a:bodyPr>
          <a:lstStyle/>
          <a:p>
            <a:pPr lvl="0" algn="just"/>
            <a:r>
              <a:rPr lang="es-MX" sz="2000" dirty="0">
                <a:solidFill>
                  <a:srgbClr val="00133A"/>
                </a:solidFill>
                <a:latin typeface="Arial Black" panose="020B0A04020102020204" pitchFamily="34" charset="0"/>
              </a:rPr>
              <a:t>Fortalecer el mercado laboral formal, a través de la disposición de información personal de personas de 18 años a más, facilitando así su inserción y reinserción en el mismo.</a:t>
            </a:r>
            <a:endParaRPr kumimoji="0" lang="es-PE" sz="2000" b="0" i="0" u="none" strike="noStrike" kern="1200" cap="none" spc="0" normalizeH="0" baseline="0" noProof="0" dirty="0">
              <a:ln>
                <a:noFill/>
              </a:ln>
              <a:solidFill>
                <a:srgbClr val="00133A"/>
              </a:solidFill>
              <a:effectLst/>
              <a:uLnTx/>
              <a:uFillTx/>
              <a:latin typeface="Arial Black" panose="020B0A04020102020204" pitchFamily="34" charset="0"/>
            </a:endParaRPr>
          </a:p>
        </p:txBody>
      </p:sp>
      <p:sp>
        <p:nvSpPr>
          <p:cNvPr id="12" name="Rectangle 13"/>
          <p:cNvSpPr>
            <a:spLocks noChangeArrowheads="1"/>
          </p:cNvSpPr>
          <p:nvPr/>
        </p:nvSpPr>
        <p:spPr bwMode="gray">
          <a:xfrm>
            <a:off x="2529989" y="1010368"/>
            <a:ext cx="6955287" cy="571807"/>
          </a:xfrm>
          <a:prstGeom prst="rect">
            <a:avLst/>
          </a:prstGeom>
          <a:solidFill>
            <a:srgbClr val="C00000"/>
          </a:solidFill>
          <a:ln w="76200" algn="ctr">
            <a:solidFill>
              <a:srgbClr val="C00000"/>
            </a:solidFill>
            <a:miter lim="800000"/>
            <a:headEnd/>
            <a:tailEnd/>
          </a:ln>
          <a:effectLst/>
        </p:spPr>
        <p:txBody>
          <a:bodyPr lIns="90000" tIns="90000" rIns="90000" bIns="90000"/>
          <a:lstStyle/>
          <a:p>
            <a:pPr algn="ctr"/>
            <a:r>
              <a:rPr lang="es-PE" sz="3000" b="1" dirty="0">
                <a:solidFill>
                  <a:srgbClr val="C00000"/>
                </a:solidFill>
                <a:latin typeface="Arial Black" panose="020B0A04020102020204" pitchFamily="34" charset="0"/>
              </a:rPr>
              <a:t> </a:t>
            </a:r>
            <a:r>
              <a:rPr lang="es-PE" sz="3000" b="1" dirty="0">
                <a:solidFill>
                  <a:schemeClr val="bg1"/>
                </a:solidFill>
                <a:latin typeface="Arial Black" panose="020B0A04020102020204" pitchFamily="34" charset="0"/>
              </a:rPr>
              <a:t>Artículo 1°.- OBJETO DE LA LEY</a:t>
            </a:r>
            <a:endParaRPr lang="es-PE" sz="3000" dirty="0">
              <a:solidFill>
                <a:schemeClr val="bg1"/>
              </a:solidFill>
              <a:latin typeface="Arial Black" panose="020B0A04020102020204" pitchFamily="34" charset="0"/>
            </a:endParaRPr>
          </a:p>
        </p:txBody>
      </p:sp>
      <p:sp>
        <p:nvSpPr>
          <p:cNvPr id="7" name="Flecha derecha 6"/>
          <p:cNvSpPr/>
          <p:nvPr/>
        </p:nvSpPr>
        <p:spPr>
          <a:xfrm rot="5400000">
            <a:off x="5836677" y="1674923"/>
            <a:ext cx="341913" cy="408210"/>
          </a:xfrm>
          <a:prstGeom prst="right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9" name="Rectángulo 8"/>
          <p:cNvSpPr/>
          <p:nvPr/>
        </p:nvSpPr>
        <p:spPr>
          <a:xfrm>
            <a:off x="451078" y="3892892"/>
            <a:ext cx="11338820" cy="1926765"/>
          </a:xfrm>
          <a:prstGeom prst="rect">
            <a:avLst/>
          </a:prstGeom>
          <a:solidFill>
            <a:schemeClr val="accent5">
              <a:lumMod val="40000"/>
              <a:lumOff val="60000"/>
            </a:schemeClr>
          </a:solidFill>
          <a:ln w="571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2000" b="1" dirty="0">
                <a:solidFill>
                  <a:srgbClr val="002060"/>
                </a:solidFill>
                <a:latin typeface="Arial Black" panose="020B0A04020102020204" pitchFamily="34" charset="0"/>
              </a:rPr>
              <a:t>De acuerdo con el Informe Anual del Empleo en el Perú, las personas en situación de desempleo buscan trabajo a través de diferentes medios. Si bien los amigos o familiares, continúan siendo el principal medio por el cual las personas buscan empleo, así también, el mercado laboral muestra rápidos cambios y la búsqueda de empleo a través de internet cobra cada vez más relevancia.</a:t>
            </a:r>
            <a:endParaRPr lang="es-PE" sz="2000" dirty="0">
              <a:solidFill>
                <a:srgbClr val="002060"/>
              </a:solidFill>
              <a:latin typeface="Arial Black" panose="020B0A04020102020204" pitchFamily="34" charset="0"/>
            </a:endParaRPr>
          </a:p>
        </p:txBody>
      </p:sp>
      <p:sp>
        <p:nvSpPr>
          <p:cNvPr id="11" name="Flecha abajo 10"/>
          <p:cNvSpPr/>
          <p:nvPr/>
        </p:nvSpPr>
        <p:spPr>
          <a:xfrm>
            <a:off x="5780669" y="3354781"/>
            <a:ext cx="453930" cy="375654"/>
          </a:xfrm>
          <a:prstGeom prst="down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4" name="Rectángulo 13">
            <a:extLst>
              <a:ext uri="{FF2B5EF4-FFF2-40B4-BE49-F238E27FC236}">
                <a16:creationId xmlns:a16="http://schemas.microsoft.com/office/drawing/2014/main" xmlns="" id="{5FC61117-AF0E-7F30-A71A-A77CEA0D82CD}"/>
              </a:ext>
            </a:extLst>
          </p:cNvPr>
          <p:cNvSpPr/>
          <p:nvPr/>
        </p:nvSpPr>
        <p:spPr>
          <a:xfrm>
            <a:off x="7029974" y="143269"/>
            <a:ext cx="4636234" cy="662223"/>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sz="3000" b="1" dirty="0">
                <a:latin typeface="Arial Black" panose="020B0A04020102020204" pitchFamily="34" charset="0"/>
                <a:cs typeface="Arial" panose="020B0604020202020204" pitchFamily="34" charset="0"/>
              </a:rPr>
              <a:t>PL </a:t>
            </a:r>
            <a:r>
              <a:rPr lang="es-PE" sz="3000" b="1" dirty="0" err="1">
                <a:latin typeface="Arial Black" panose="020B0A04020102020204" pitchFamily="34" charset="0"/>
                <a:cs typeface="Arial" panose="020B0604020202020204" pitchFamily="34" charset="0"/>
              </a:rPr>
              <a:t>N°</a:t>
            </a:r>
            <a:r>
              <a:rPr lang="es-PE" sz="3000" b="1" dirty="0">
                <a:latin typeface="Arial Black" panose="020B0A04020102020204" pitchFamily="34" charset="0"/>
                <a:cs typeface="Arial" panose="020B0604020202020204" pitchFamily="34" charset="0"/>
              </a:rPr>
              <a:t> 03294-2022-CR</a:t>
            </a:r>
          </a:p>
        </p:txBody>
      </p:sp>
    </p:spTree>
    <p:extLst>
      <p:ext uri="{BB962C8B-B14F-4D97-AF65-F5344CB8AC3E}">
        <p14:creationId xmlns:p14="http://schemas.microsoft.com/office/powerpoint/2010/main" val="22280780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ángulo: esquinas redondeadas 9">
            <a:extLst>
              <a:ext uri="{FF2B5EF4-FFF2-40B4-BE49-F238E27FC236}">
                <a16:creationId xmlns:a16="http://schemas.microsoft.com/office/drawing/2014/main" xmlns="" id="{4A48FF75-4323-703C-95D8-5520975F6AB5}"/>
              </a:ext>
            </a:extLst>
          </p:cNvPr>
          <p:cNvSpPr/>
          <p:nvPr/>
        </p:nvSpPr>
        <p:spPr>
          <a:xfrm>
            <a:off x="1588697" y="5224537"/>
            <a:ext cx="8835640" cy="798069"/>
          </a:xfrm>
          <a:prstGeom prst="roundRect">
            <a:avLst/>
          </a:prstGeom>
          <a:solidFill>
            <a:schemeClr val="accent1">
              <a:lumMod val="60000"/>
              <a:lumOff val="40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s-MX" sz="2400" b="1" i="1" dirty="0">
                <a:solidFill>
                  <a:schemeClr val="accent5">
                    <a:lumMod val="50000"/>
                  </a:schemeClr>
                </a:solidFill>
                <a:latin typeface="Arial" panose="020B0604020202020204" pitchFamily="34" charset="0"/>
                <a:cs typeface="Arial" panose="020B0604020202020204" pitchFamily="34" charset="0"/>
              </a:rPr>
              <a:t>“La pandemia impulsó con mayor velocidad el proceso de virtualización de los diferentes tramites que se realizan”.</a:t>
            </a:r>
            <a:endParaRPr lang="es-PE" sz="2400" b="1" i="1" dirty="0">
              <a:solidFill>
                <a:schemeClr val="accent5">
                  <a:lumMod val="50000"/>
                </a:schemeClr>
              </a:solidFill>
              <a:latin typeface="Arial" panose="020B0604020202020204" pitchFamily="34" charset="0"/>
              <a:cs typeface="Arial" panose="020B0604020202020204" pitchFamily="34" charset="0"/>
            </a:endParaRPr>
          </a:p>
        </p:txBody>
      </p:sp>
      <p:sp>
        <p:nvSpPr>
          <p:cNvPr id="4" name="Rectángulo 3"/>
          <p:cNvSpPr/>
          <p:nvPr/>
        </p:nvSpPr>
        <p:spPr>
          <a:xfrm>
            <a:off x="0" y="6150429"/>
            <a:ext cx="12192000" cy="707571"/>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x-non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CuadroTexto 4"/>
          <p:cNvSpPr txBox="1"/>
          <p:nvPr/>
        </p:nvSpPr>
        <p:spPr>
          <a:xfrm>
            <a:off x="430784" y="6273381"/>
            <a:ext cx="11330431" cy="461665"/>
          </a:xfrm>
          <a:prstGeom prst="rect">
            <a:avLst/>
          </a:prstGeom>
          <a:noFill/>
        </p:spPr>
        <p:txBody>
          <a:bodyPr wrap="square" rtlCol="0">
            <a:spAutoFit/>
          </a:bodyPr>
          <a:lstStyle/>
          <a:p>
            <a:pPr algn="ctr"/>
            <a:r>
              <a:rPr lang="x-none" sz="2400" b="1" dirty="0">
                <a:solidFill>
                  <a:schemeClr val="bg1"/>
                </a:solidFill>
                <a:latin typeface="Arial Black" panose="020B0A04020102020204" pitchFamily="34" charset="0"/>
              </a:rPr>
              <a:t>CONGRESISTA ALEX ANTONIO PAREDES GONZALES</a:t>
            </a:r>
          </a:p>
        </p:txBody>
      </p:sp>
      <p:pic>
        <p:nvPicPr>
          <p:cNvPr id="6" name="Imagen 5"/>
          <p:cNvPicPr>
            <a:picLocks noChangeAspect="1"/>
          </p:cNvPicPr>
          <p:nvPr/>
        </p:nvPicPr>
        <p:blipFill>
          <a:blip r:embed="rId2"/>
          <a:stretch>
            <a:fillRect/>
          </a:stretch>
        </p:blipFill>
        <p:spPr>
          <a:xfrm>
            <a:off x="168136" y="18076"/>
            <a:ext cx="1095888" cy="1054699"/>
          </a:xfrm>
          <a:prstGeom prst="rect">
            <a:avLst/>
          </a:prstGeom>
        </p:spPr>
      </p:pic>
      <p:sp>
        <p:nvSpPr>
          <p:cNvPr id="2" name="Rectángulo 1">
            <a:extLst>
              <a:ext uri="{FF2B5EF4-FFF2-40B4-BE49-F238E27FC236}">
                <a16:creationId xmlns:a16="http://schemas.microsoft.com/office/drawing/2014/main" xmlns="" id="{48F6FB30-39C0-A9EF-9E4E-6F7C4E27FB62}"/>
              </a:ext>
            </a:extLst>
          </p:cNvPr>
          <p:cNvSpPr/>
          <p:nvPr/>
        </p:nvSpPr>
        <p:spPr>
          <a:xfrm>
            <a:off x="7130642" y="269260"/>
            <a:ext cx="4597014" cy="662223"/>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sz="3000" b="1" dirty="0">
                <a:latin typeface="Arial Black" panose="020B0A04020102020204" pitchFamily="34" charset="0"/>
                <a:cs typeface="Arial" panose="020B0604020202020204" pitchFamily="34" charset="0"/>
              </a:rPr>
              <a:t>PL </a:t>
            </a:r>
            <a:r>
              <a:rPr lang="es-PE" sz="3000" b="1" dirty="0" err="1">
                <a:latin typeface="Arial Black" panose="020B0A04020102020204" pitchFamily="34" charset="0"/>
                <a:cs typeface="Arial" panose="020B0604020202020204" pitchFamily="34" charset="0"/>
              </a:rPr>
              <a:t>N°</a:t>
            </a:r>
            <a:r>
              <a:rPr lang="es-PE" sz="3000" b="1" dirty="0">
                <a:latin typeface="Arial Black" panose="020B0A04020102020204" pitchFamily="34" charset="0"/>
                <a:cs typeface="Arial" panose="020B0604020202020204" pitchFamily="34" charset="0"/>
              </a:rPr>
              <a:t> 03294-2022-CR</a:t>
            </a:r>
          </a:p>
        </p:txBody>
      </p:sp>
      <p:sp>
        <p:nvSpPr>
          <p:cNvPr id="3" name="AutoShape 5">
            <a:extLst>
              <a:ext uri="{FF2B5EF4-FFF2-40B4-BE49-F238E27FC236}">
                <a16:creationId xmlns:a16="http://schemas.microsoft.com/office/drawing/2014/main" xmlns="" id="{B9DB5075-7981-1E6B-8B35-FFE32A915BB9}"/>
              </a:ext>
            </a:extLst>
          </p:cNvPr>
          <p:cNvSpPr>
            <a:spLocks noChangeAspect="1" noChangeArrowheads="1"/>
          </p:cNvSpPr>
          <p:nvPr/>
        </p:nvSpPr>
        <p:spPr bwMode="auto">
          <a:xfrm>
            <a:off x="348327" y="1302324"/>
            <a:ext cx="6015527" cy="2759957"/>
          </a:xfrm>
          <a:prstGeom prst="homePlate">
            <a:avLst>
              <a:gd name="adj" fmla="val 32103"/>
            </a:avLst>
          </a:prstGeom>
          <a:solidFill>
            <a:schemeClr val="bg1">
              <a:lumMod val="65000"/>
            </a:schemeClr>
          </a:solidFill>
          <a:ln w="6350">
            <a:noFill/>
            <a:miter lim="800000"/>
            <a:headEnd/>
            <a:tailEnd/>
          </a:ln>
        </p:spPr>
        <p:txBody>
          <a:bodyPr lIns="45720" rIns="45720" anchor="ctr"/>
          <a:lstStyle/>
          <a:p>
            <a:r>
              <a:rPr lang="es-ES" sz="2400" b="1" dirty="0">
                <a:solidFill>
                  <a:srgbClr val="002060"/>
                </a:solidFill>
                <a:latin typeface="Arial" panose="020B0604020202020204" pitchFamily="34" charset="0"/>
                <a:cs typeface="Arial" panose="020B0604020202020204" pitchFamily="34" charset="0"/>
              </a:rPr>
              <a:t>Poco más de la mitad de las personas buscan empleo a través de amigos o parientes, el 52.8% en el 2020, y solo el 11.3% (en 2020) lo hace través del contacto directo con un potencial empleador, cuando en el 2016 dicho porcentaje era de 16.7%. </a:t>
            </a:r>
          </a:p>
        </p:txBody>
      </p:sp>
      <p:sp>
        <p:nvSpPr>
          <p:cNvPr id="7" name="AutoShape 4">
            <a:extLst>
              <a:ext uri="{FF2B5EF4-FFF2-40B4-BE49-F238E27FC236}">
                <a16:creationId xmlns:a16="http://schemas.microsoft.com/office/drawing/2014/main" xmlns="" id="{F3FEB7E3-7417-F497-3B43-F841AF3C37E8}"/>
              </a:ext>
            </a:extLst>
          </p:cNvPr>
          <p:cNvSpPr>
            <a:spLocks noChangeAspect="1" noChangeArrowheads="1"/>
          </p:cNvSpPr>
          <p:nvPr/>
        </p:nvSpPr>
        <p:spPr bwMode="auto">
          <a:xfrm flipH="1">
            <a:off x="5828812" y="2299024"/>
            <a:ext cx="6015528" cy="2759957"/>
          </a:xfrm>
          <a:prstGeom prst="homePlate">
            <a:avLst>
              <a:gd name="adj" fmla="val 32103"/>
            </a:avLst>
          </a:prstGeom>
          <a:solidFill>
            <a:schemeClr val="accent5">
              <a:lumMod val="50000"/>
            </a:schemeClr>
          </a:solidFill>
          <a:ln w="6350">
            <a:noFill/>
            <a:miter lim="800000"/>
            <a:headEnd/>
            <a:tailEnd/>
          </a:ln>
        </p:spPr>
        <p:txBody>
          <a:bodyPr lIns="45720" rIns="45720" anchor="ctr"/>
          <a:lstStyle/>
          <a:p>
            <a:pPr algn="r"/>
            <a:r>
              <a:rPr lang="es-ES" sz="2400" b="1" dirty="0">
                <a:solidFill>
                  <a:schemeClr val="bg1"/>
                </a:solidFill>
                <a:latin typeface="Arial" panose="020B0604020202020204" pitchFamily="34" charset="0"/>
                <a:cs typeface="Arial" panose="020B0604020202020204" pitchFamily="34" charset="0"/>
              </a:rPr>
              <a:t>Esa reducción se ha trasladado a la búsqueda por internet, que pasa de 17.9% a 29.5% entre 2016 a 2020. Esta figura se hace más evidente en la población juvenil de 15 a 29 años, que en dicho periodo pasa de 21.5% en el 2016 a 37.3% en el 2020</a:t>
            </a:r>
            <a:endParaRPr lang="es-MX" sz="24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26671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0" y="6150429"/>
            <a:ext cx="12192000" cy="707571"/>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x-non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CuadroTexto 4"/>
          <p:cNvSpPr txBox="1"/>
          <p:nvPr/>
        </p:nvSpPr>
        <p:spPr>
          <a:xfrm>
            <a:off x="430784" y="6213105"/>
            <a:ext cx="11330431" cy="553998"/>
          </a:xfrm>
          <a:prstGeom prst="rect">
            <a:avLst/>
          </a:prstGeom>
          <a:noFill/>
        </p:spPr>
        <p:txBody>
          <a:bodyPr wrap="square" rtlCol="0">
            <a:spAutoFit/>
          </a:bodyPr>
          <a:lstStyle/>
          <a:p>
            <a:pPr algn="ctr"/>
            <a:r>
              <a:rPr lang="x-none" sz="3000" b="1" dirty="0">
                <a:solidFill>
                  <a:schemeClr val="bg1"/>
                </a:solidFill>
                <a:latin typeface="Arial Black" panose="020B0A04020102020204" pitchFamily="34" charset="0"/>
              </a:rPr>
              <a:t>CONGRESISTA ALEX ANTONIO PAREDES GONZALES</a:t>
            </a:r>
          </a:p>
        </p:txBody>
      </p:sp>
      <p:pic>
        <p:nvPicPr>
          <p:cNvPr id="6" name="Imagen 5"/>
          <p:cNvPicPr>
            <a:picLocks noChangeAspect="1"/>
          </p:cNvPicPr>
          <p:nvPr/>
        </p:nvPicPr>
        <p:blipFill>
          <a:blip r:embed="rId2"/>
          <a:stretch>
            <a:fillRect/>
          </a:stretch>
        </p:blipFill>
        <p:spPr>
          <a:xfrm>
            <a:off x="460585" y="102334"/>
            <a:ext cx="981541" cy="1054699"/>
          </a:xfrm>
          <a:prstGeom prst="rect">
            <a:avLst/>
          </a:prstGeom>
        </p:spPr>
      </p:pic>
      <p:sp>
        <p:nvSpPr>
          <p:cNvPr id="3" name="Rectángulo 2"/>
          <p:cNvSpPr/>
          <p:nvPr/>
        </p:nvSpPr>
        <p:spPr>
          <a:xfrm>
            <a:off x="578223" y="4057548"/>
            <a:ext cx="11182992" cy="1723549"/>
          </a:xfrm>
          <a:prstGeom prst="rect">
            <a:avLst/>
          </a:prstGeom>
          <a:solidFill>
            <a:schemeClr val="accent5">
              <a:lumMod val="40000"/>
              <a:lumOff val="60000"/>
            </a:schemeClr>
          </a:solidFill>
          <a:ln w="57150">
            <a:solidFill>
              <a:srgbClr val="002060"/>
            </a:solidFill>
          </a:ln>
        </p:spPr>
        <p:txBody>
          <a:bodyPr wrap="square">
            <a:spAutoFit/>
          </a:bodyPr>
          <a:lstStyle/>
          <a:p>
            <a:pPr lvl="0" algn="just"/>
            <a:endParaRPr kumimoji="0" lang="es-PE" sz="1000" b="0" i="0" u="none" strike="noStrike" kern="1200" cap="none" spc="0" normalizeH="0" baseline="0" noProof="0" dirty="0">
              <a:ln>
                <a:noFill/>
              </a:ln>
              <a:solidFill>
                <a:srgbClr val="C00000"/>
              </a:solidFill>
              <a:effectLst/>
              <a:uLnTx/>
              <a:uFillTx/>
              <a:latin typeface="Arial Black" panose="020B0A04020102020204" pitchFamily="34" charset="0"/>
            </a:endParaRPr>
          </a:p>
          <a:p>
            <a:pPr lvl="0" algn="just"/>
            <a:r>
              <a:rPr kumimoji="0" lang="es-MX" sz="2400" b="1" i="0" u="none" strike="noStrike" kern="1200" cap="none" spc="0" normalizeH="0" baseline="0" noProof="0" dirty="0">
                <a:ln>
                  <a:noFill/>
                </a:ln>
                <a:solidFill>
                  <a:srgbClr val="002060"/>
                </a:solidFill>
                <a:effectLst/>
                <a:uLnTx/>
                <a:uFillTx/>
                <a:latin typeface="Arial" panose="020B0604020202020204" pitchFamily="34" charset="0"/>
                <a:cs typeface="Arial" panose="020B0604020202020204" pitchFamily="34" charset="0"/>
              </a:rPr>
              <a:t>Las entidades públicas, ya vienen reformulando sus páginas de Convocatorias Laborales, donde las personas interesadas, no solo identifican la oportunidad laboral, sino que además, realizan los tramites y participan en el proceso seleccionador de manera virtual</a:t>
            </a:r>
            <a:endParaRPr kumimoji="0" lang="es-PE" sz="2400" b="1" i="0" u="none" strike="noStrike" kern="1200" cap="none" spc="0" normalizeH="0" baseline="0" noProof="0" dirty="0">
              <a:ln>
                <a:noFill/>
              </a:ln>
              <a:solidFill>
                <a:srgbClr val="002060"/>
              </a:solidFill>
              <a:effectLst/>
              <a:uLnTx/>
              <a:uFillTx/>
              <a:latin typeface="Arial" panose="020B0604020202020204" pitchFamily="34" charset="0"/>
              <a:cs typeface="Arial" panose="020B0604020202020204" pitchFamily="34" charset="0"/>
            </a:endParaRPr>
          </a:p>
        </p:txBody>
      </p:sp>
      <p:sp>
        <p:nvSpPr>
          <p:cNvPr id="12" name="Rectangle 13"/>
          <p:cNvSpPr>
            <a:spLocks noChangeArrowheads="1"/>
          </p:cNvSpPr>
          <p:nvPr/>
        </p:nvSpPr>
        <p:spPr bwMode="gray">
          <a:xfrm>
            <a:off x="513866" y="1349832"/>
            <a:ext cx="11247349" cy="1980926"/>
          </a:xfrm>
          <a:prstGeom prst="rect">
            <a:avLst/>
          </a:prstGeom>
          <a:solidFill>
            <a:srgbClr val="C00000"/>
          </a:solidFill>
          <a:ln w="76200" algn="ctr">
            <a:solidFill>
              <a:srgbClr val="C00000"/>
            </a:solidFill>
            <a:miter lim="800000"/>
            <a:headEnd/>
            <a:tailEnd/>
          </a:ln>
          <a:effectLst/>
        </p:spPr>
        <p:txBody>
          <a:bodyPr lIns="90000" tIns="90000" rIns="90000" bIns="90000"/>
          <a:lstStyle/>
          <a:p>
            <a:pPr algn="just"/>
            <a:r>
              <a:rPr lang="es-PE" sz="3000" b="1" dirty="0">
                <a:solidFill>
                  <a:schemeClr val="bg1"/>
                </a:solidFill>
                <a:latin typeface="Arial Black" panose="020B0A04020102020204" pitchFamily="34" charset="0"/>
              </a:rPr>
              <a:t>ARTÍCULO 2°.- </a:t>
            </a:r>
            <a:r>
              <a:rPr lang="es-MX" sz="3000" b="1" dirty="0">
                <a:solidFill>
                  <a:schemeClr val="bg1"/>
                </a:solidFill>
                <a:latin typeface="Arial Black" panose="020B0A04020102020204" pitchFamily="34" charset="0"/>
              </a:rPr>
              <a:t>Disposición, en un solo documento, de la información necesaria para la inserción y reinserción en el mercado laboral formal, de personas de 18 años a más.</a:t>
            </a:r>
            <a:endParaRPr lang="es-PE" sz="3000" dirty="0">
              <a:solidFill>
                <a:schemeClr val="bg1"/>
              </a:solidFill>
              <a:latin typeface="Arial Black" panose="020B0A04020102020204" pitchFamily="34" charset="0"/>
            </a:endParaRPr>
          </a:p>
        </p:txBody>
      </p:sp>
      <p:sp>
        <p:nvSpPr>
          <p:cNvPr id="7" name="Flecha derecha 6"/>
          <p:cNvSpPr/>
          <p:nvPr/>
        </p:nvSpPr>
        <p:spPr>
          <a:xfrm rot="5400000">
            <a:off x="5952846" y="3475247"/>
            <a:ext cx="437307" cy="497858"/>
          </a:xfrm>
          <a:prstGeom prst="right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8" name="Rectángulo 7">
            <a:extLst>
              <a:ext uri="{FF2B5EF4-FFF2-40B4-BE49-F238E27FC236}">
                <a16:creationId xmlns:a16="http://schemas.microsoft.com/office/drawing/2014/main" xmlns="" id="{D96D3E4D-5CE2-8275-91DA-FB202A811F0C}"/>
              </a:ext>
            </a:extLst>
          </p:cNvPr>
          <p:cNvSpPr/>
          <p:nvPr/>
        </p:nvSpPr>
        <p:spPr>
          <a:xfrm>
            <a:off x="7067198" y="260098"/>
            <a:ext cx="4694017" cy="662223"/>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sz="3000" b="1" dirty="0">
                <a:latin typeface="Arial Black" panose="020B0A04020102020204" pitchFamily="34" charset="0"/>
                <a:cs typeface="Arial" panose="020B0604020202020204" pitchFamily="34" charset="0"/>
              </a:rPr>
              <a:t>PL </a:t>
            </a:r>
            <a:r>
              <a:rPr lang="es-PE" sz="3000" b="1" dirty="0" err="1">
                <a:latin typeface="Arial Black" panose="020B0A04020102020204" pitchFamily="34" charset="0"/>
                <a:cs typeface="Arial" panose="020B0604020202020204" pitchFamily="34" charset="0"/>
              </a:rPr>
              <a:t>N°</a:t>
            </a:r>
            <a:r>
              <a:rPr lang="es-PE" sz="3000" b="1" dirty="0">
                <a:latin typeface="Arial Black" panose="020B0A04020102020204" pitchFamily="34" charset="0"/>
                <a:cs typeface="Arial" panose="020B0604020202020204" pitchFamily="34" charset="0"/>
              </a:rPr>
              <a:t> 03294-2022-CR</a:t>
            </a:r>
          </a:p>
        </p:txBody>
      </p:sp>
    </p:spTree>
    <p:extLst>
      <p:ext uri="{BB962C8B-B14F-4D97-AF65-F5344CB8AC3E}">
        <p14:creationId xmlns:p14="http://schemas.microsoft.com/office/powerpoint/2010/main" val="824021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0" y="6150429"/>
            <a:ext cx="12192000" cy="707571"/>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x-non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CuadroTexto 4"/>
          <p:cNvSpPr txBox="1"/>
          <p:nvPr/>
        </p:nvSpPr>
        <p:spPr>
          <a:xfrm>
            <a:off x="430784" y="6213105"/>
            <a:ext cx="11330431" cy="553998"/>
          </a:xfrm>
          <a:prstGeom prst="rect">
            <a:avLst/>
          </a:prstGeom>
          <a:noFill/>
        </p:spPr>
        <p:txBody>
          <a:bodyPr wrap="square" rtlCol="0">
            <a:spAutoFit/>
          </a:bodyPr>
          <a:lstStyle/>
          <a:p>
            <a:pPr algn="ctr"/>
            <a:r>
              <a:rPr lang="x-none" sz="3000" b="1" dirty="0">
                <a:solidFill>
                  <a:schemeClr val="bg1"/>
                </a:solidFill>
                <a:latin typeface="Arial Black" panose="020B0A04020102020204" pitchFamily="34" charset="0"/>
              </a:rPr>
              <a:t>CONGRESISTA ALEX ANTONIO PAREDES GONZALES</a:t>
            </a:r>
          </a:p>
        </p:txBody>
      </p:sp>
      <p:pic>
        <p:nvPicPr>
          <p:cNvPr id="6" name="Imagen 5"/>
          <p:cNvPicPr>
            <a:picLocks noChangeAspect="1"/>
          </p:cNvPicPr>
          <p:nvPr/>
        </p:nvPicPr>
        <p:blipFill>
          <a:blip r:embed="rId2"/>
          <a:stretch>
            <a:fillRect/>
          </a:stretch>
        </p:blipFill>
        <p:spPr>
          <a:xfrm>
            <a:off x="168136" y="18076"/>
            <a:ext cx="1095888" cy="1054699"/>
          </a:xfrm>
          <a:prstGeom prst="rect">
            <a:avLst/>
          </a:prstGeom>
        </p:spPr>
      </p:pic>
      <p:sp>
        <p:nvSpPr>
          <p:cNvPr id="2" name="Rectángulo 1">
            <a:extLst>
              <a:ext uri="{FF2B5EF4-FFF2-40B4-BE49-F238E27FC236}">
                <a16:creationId xmlns:a16="http://schemas.microsoft.com/office/drawing/2014/main" xmlns="" id="{48F6FB30-39C0-A9EF-9E4E-6F7C4E27FB62}"/>
              </a:ext>
            </a:extLst>
          </p:cNvPr>
          <p:cNvSpPr/>
          <p:nvPr/>
        </p:nvSpPr>
        <p:spPr>
          <a:xfrm>
            <a:off x="6753138" y="216041"/>
            <a:ext cx="4719184" cy="662223"/>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sz="3000" b="1" dirty="0">
                <a:latin typeface="Arial Black" panose="020B0A04020102020204" pitchFamily="34" charset="0"/>
                <a:cs typeface="Arial" panose="020B0604020202020204" pitchFamily="34" charset="0"/>
              </a:rPr>
              <a:t>PL </a:t>
            </a:r>
            <a:r>
              <a:rPr lang="es-PE" sz="3000" b="1" dirty="0" err="1">
                <a:latin typeface="Arial Black" panose="020B0A04020102020204" pitchFamily="34" charset="0"/>
                <a:cs typeface="Arial" panose="020B0604020202020204" pitchFamily="34" charset="0"/>
              </a:rPr>
              <a:t>N°</a:t>
            </a:r>
            <a:r>
              <a:rPr lang="es-PE" sz="3000" b="1" dirty="0">
                <a:latin typeface="Arial Black" panose="020B0A04020102020204" pitchFamily="34" charset="0"/>
                <a:cs typeface="Arial" panose="020B0604020202020204" pitchFamily="34" charset="0"/>
              </a:rPr>
              <a:t> 03294-2022-CR</a:t>
            </a:r>
          </a:p>
        </p:txBody>
      </p:sp>
      <p:sp>
        <p:nvSpPr>
          <p:cNvPr id="11" name="Rectángulo 10">
            <a:extLst>
              <a:ext uri="{FF2B5EF4-FFF2-40B4-BE49-F238E27FC236}">
                <a16:creationId xmlns:a16="http://schemas.microsoft.com/office/drawing/2014/main" xmlns="" id="{57B694BC-FE05-7EFC-979A-629AA566FB6E}"/>
              </a:ext>
            </a:extLst>
          </p:cNvPr>
          <p:cNvSpPr/>
          <p:nvPr/>
        </p:nvSpPr>
        <p:spPr>
          <a:xfrm>
            <a:off x="527206" y="1222949"/>
            <a:ext cx="11048999" cy="1279260"/>
          </a:xfrm>
          <a:prstGeom prst="rect">
            <a:avLst/>
          </a:prstGeom>
          <a:solidFill>
            <a:schemeClr val="bg1">
              <a:lumMod val="75000"/>
            </a:schemeClr>
          </a:solidFill>
          <a:ln w="571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2400" b="1" dirty="0">
                <a:solidFill>
                  <a:srgbClr val="002060"/>
                </a:solidFill>
                <a:latin typeface="Arial" panose="020B0604020202020204" pitchFamily="34" charset="0"/>
                <a:cs typeface="Arial" panose="020B0604020202020204" pitchFamily="34" charset="0"/>
              </a:rPr>
              <a:t>La búsqueda de empleo requiere recursos para los tramites posteriores como lo son certificados, constancias o documentos que avalen la educación, la experiencia o antecedentes. </a:t>
            </a:r>
            <a:endParaRPr lang="es-PE" sz="2400" b="1" dirty="0">
              <a:solidFill>
                <a:srgbClr val="002060"/>
              </a:solidFill>
              <a:latin typeface="Arial" panose="020B0604020202020204" pitchFamily="34" charset="0"/>
              <a:cs typeface="Arial" panose="020B0604020202020204" pitchFamily="34" charset="0"/>
            </a:endParaRPr>
          </a:p>
        </p:txBody>
      </p:sp>
      <p:sp>
        <p:nvSpPr>
          <p:cNvPr id="16" name="Rectángulo 15">
            <a:extLst>
              <a:ext uri="{FF2B5EF4-FFF2-40B4-BE49-F238E27FC236}">
                <a16:creationId xmlns:a16="http://schemas.microsoft.com/office/drawing/2014/main" xmlns="" id="{973AC365-DB64-BB89-A5B7-401D9C68B989}"/>
              </a:ext>
            </a:extLst>
          </p:cNvPr>
          <p:cNvSpPr/>
          <p:nvPr/>
        </p:nvSpPr>
        <p:spPr>
          <a:xfrm>
            <a:off x="527205" y="3184892"/>
            <a:ext cx="11048999" cy="1188211"/>
          </a:xfrm>
          <a:prstGeom prst="rect">
            <a:avLst/>
          </a:prstGeom>
          <a:solidFill>
            <a:schemeClr val="accent5">
              <a:lumMod val="40000"/>
              <a:lumOff val="60000"/>
            </a:schemeClr>
          </a:solidFill>
          <a:ln w="571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2400" b="1" dirty="0">
                <a:solidFill>
                  <a:srgbClr val="002060"/>
                </a:solidFill>
                <a:latin typeface="Arial" panose="020B0604020202020204" pitchFamily="34" charset="0"/>
                <a:cs typeface="Arial" panose="020B0604020202020204" pitchFamily="34" charset="0"/>
              </a:rPr>
              <a:t>Los antecedentes penales, policiales y judiciales tienen en conjunto un costo mayor a S/ 95.00 soles, las constancias académicas tienen un costo variable de hasta otros S/ 100.00 soles. </a:t>
            </a:r>
          </a:p>
        </p:txBody>
      </p:sp>
      <p:sp>
        <p:nvSpPr>
          <p:cNvPr id="17" name="Rectángulo 16">
            <a:extLst>
              <a:ext uri="{FF2B5EF4-FFF2-40B4-BE49-F238E27FC236}">
                <a16:creationId xmlns:a16="http://schemas.microsoft.com/office/drawing/2014/main" xmlns="" id="{517E2182-ECC1-845F-AF6E-BC8AA01783FE}"/>
              </a:ext>
            </a:extLst>
          </p:cNvPr>
          <p:cNvSpPr/>
          <p:nvPr/>
        </p:nvSpPr>
        <p:spPr>
          <a:xfrm>
            <a:off x="515683" y="5009608"/>
            <a:ext cx="11048999" cy="931178"/>
          </a:xfrm>
          <a:prstGeom prst="rect">
            <a:avLst/>
          </a:prstGeom>
          <a:solidFill>
            <a:srgbClr val="002060"/>
          </a:solidFill>
          <a:ln w="571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2400" b="1" dirty="0">
                <a:solidFill>
                  <a:schemeClr val="bg1"/>
                </a:solidFill>
                <a:latin typeface="Arial" panose="020B0604020202020204" pitchFamily="34" charset="0"/>
                <a:cs typeface="Arial" panose="020B0604020202020204" pitchFamily="34" charset="0"/>
              </a:rPr>
              <a:t>Así, la búsqueda de una oferta laboral podría costarle a una persona entre 4 a 5 días de ingresos de una persona que tiene una R.M.V.</a:t>
            </a:r>
            <a:endParaRPr lang="es-PE" sz="2400" b="1" dirty="0">
              <a:solidFill>
                <a:schemeClr val="bg1"/>
              </a:solidFill>
              <a:latin typeface="Arial" panose="020B0604020202020204" pitchFamily="34" charset="0"/>
              <a:cs typeface="Arial" panose="020B0604020202020204" pitchFamily="34" charset="0"/>
            </a:endParaRPr>
          </a:p>
        </p:txBody>
      </p:sp>
      <p:sp>
        <p:nvSpPr>
          <p:cNvPr id="18" name="Flecha abajo 10">
            <a:extLst>
              <a:ext uri="{FF2B5EF4-FFF2-40B4-BE49-F238E27FC236}">
                <a16:creationId xmlns:a16="http://schemas.microsoft.com/office/drawing/2014/main" xmlns="" id="{D7DC2F0B-3AD9-C795-3291-E1D8ACD2540F}"/>
              </a:ext>
            </a:extLst>
          </p:cNvPr>
          <p:cNvSpPr/>
          <p:nvPr/>
        </p:nvSpPr>
        <p:spPr>
          <a:xfrm>
            <a:off x="5813217" y="2665538"/>
            <a:ext cx="453930" cy="375654"/>
          </a:xfrm>
          <a:prstGeom prst="down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9" name="Flecha abajo 10">
            <a:extLst>
              <a:ext uri="{FF2B5EF4-FFF2-40B4-BE49-F238E27FC236}">
                <a16:creationId xmlns:a16="http://schemas.microsoft.com/office/drawing/2014/main" xmlns="" id="{FF8C7455-511A-7EF5-A4EE-4BFD691B326B}"/>
              </a:ext>
            </a:extLst>
          </p:cNvPr>
          <p:cNvSpPr/>
          <p:nvPr/>
        </p:nvSpPr>
        <p:spPr>
          <a:xfrm>
            <a:off x="5813217" y="4545903"/>
            <a:ext cx="453930" cy="375654"/>
          </a:xfrm>
          <a:prstGeom prst="down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Tree>
    <p:extLst>
      <p:ext uri="{BB962C8B-B14F-4D97-AF65-F5344CB8AC3E}">
        <p14:creationId xmlns:p14="http://schemas.microsoft.com/office/powerpoint/2010/main" val="20980536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2"/>
          </p:nvPr>
        </p:nvSpPr>
        <p:spPr/>
        <p:txBody>
          <a:bodyPr/>
          <a:lstStyle/>
          <a:p>
            <a:fld id="{773FD486-4F71-4F7D-A637-57D579C79E66}" type="slidenum">
              <a:rPr lang="x-none" smtClean="0"/>
              <a:t>6</a:t>
            </a:fld>
            <a:endParaRPr lang="x-none"/>
          </a:p>
        </p:txBody>
      </p:sp>
      <p:pic>
        <p:nvPicPr>
          <p:cNvPr id="7" name="Imagen 6"/>
          <p:cNvPicPr>
            <a:picLocks noChangeAspect="1"/>
          </p:cNvPicPr>
          <p:nvPr/>
        </p:nvPicPr>
        <p:blipFill>
          <a:blip r:embed="rId2"/>
          <a:stretch>
            <a:fillRect/>
          </a:stretch>
        </p:blipFill>
        <p:spPr>
          <a:xfrm>
            <a:off x="403412" y="0"/>
            <a:ext cx="1506071" cy="1463321"/>
          </a:xfrm>
          <a:prstGeom prst="rect">
            <a:avLst/>
          </a:prstGeom>
        </p:spPr>
      </p:pic>
      <p:sp>
        <p:nvSpPr>
          <p:cNvPr id="3" name="Rectángulo 2">
            <a:extLst>
              <a:ext uri="{FF2B5EF4-FFF2-40B4-BE49-F238E27FC236}">
                <a16:creationId xmlns:a16="http://schemas.microsoft.com/office/drawing/2014/main" xmlns="" id="{D03A7DA9-A2F3-27CC-D870-C2558C9E5718}"/>
              </a:ext>
            </a:extLst>
          </p:cNvPr>
          <p:cNvSpPr/>
          <p:nvPr/>
        </p:nvSpPr>
        <p:spPr>
          <a:xfrm>
            <a:off x="7130642" y="269260"/>
            <a:ext cx="4597014" cy="662223"/>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sz="3000" b="1" dirty="0">
                <a:latin typeface="Arial Black" panose="020B0A04020102020204" pitchFamily="34" charset="0"/>
                <a:cs typeface="Arial" panose="020B0604020202020204" pitchFamily="34" charset="0"/>
              </a:rPr>
              <a:t>PL </a:t>
            </a:r>
            <a:r>
              <a:rPr lang="es-PE" sz="3000" b="1" dirty="0" err="1">
                <a:latin typeface="Arial Black" panose="020B0A04020102020204" pitchFamily="34" charset="0"/>
                <a:cs typeface="Arial" panose="020B0604020202020204" pitchFamily="34" charset="0"/>
              </a:rPr>
              <a:t>N°</a:t>
            </a:r>
            <a:r>
              <a:rPr lang="es-PE" sz="3000" b="1" dirty="0">
                <a:latin typeface="Arial Black" panose="020B0A04020102020204" pitchFamily="34" charset="0"/>
                <a:cs typeface="Arial" panose="020B0604020202020204" pitchFamily="34" charset="0"/>
              </a:rPr>
              <a:t> 03294-2022-CR</a:t>
            </a:r>
          </a:p>
        </p:txBody>
      </p:sp>
      <p:sp>
        <p:nvSpPr>
          <p:cNvPr id="4" name="Rectangle 13">
            <a:extLst>
              <a:ext uri="{FF2B5EF4-FFF2-40B4-BE49-F238E27FC236}">
                <a16:creationId xmlns:a16="http://schemas.microsoft.com/office/drawing/2014/main" xmlns="" id="{3E435430-B908-E9E7-6736-82BE446DBF2A}"/>
              </a:ext>
            </a:extLst>
          </p:cNvPr>
          <p:cNvSpPr>
            <a:spLocks noChangeArrowheads="1"/>
          </p:cNvSpPr>
          <p:nvPr/>
        </p:nvSpPr>
        <p:spPr bwMode="gray">
          <a:xfrm>
            <a:off x="478726" y="1592639"/>
            <a:ext cx="8950423" cy="571807"/>
          </a:xfrm>
          <a:prstGeom prst="rect">
            <a:avLst/>
          </a:prstGeom>
          <a:solidFill>
            <a:srgbClr val="C00000"/>
          </a:solidFill>
          <a:ln w="76200" algn="ctr">
            <a:solidFill>
              <a:srgbClr val="C00000"/>
            </a:solidFill>
            <a:miter lim="800000"/>
            <a:headEnd/>
            <a:tailEnd/>
          </a:ln>
          <a:effectLst/>
        </p:spPr>
        <p:txBody>
          <a:bodyPr lIns="90000" tIns="90000" rIns="90000" bIns="90000"/>
          <a:lstStyle/>
          <a:p>
            <a:pPr algn="ctr"/>
            <a:r>
              <a:rPr lang="es-PE" sz="3000" b="1" dirty="0">
                <a:solidFill>
                  <a:schemeClr val="bg1"/>
                </a:solidFill>
                <a:latin typeface="Arial Black" panose="020B0A04020102020204" pitchFamily="34" charset="0"/>
              </a:rPr>
              <a:t> </a:t>
            </a:r>
            <a:r>
              <a:rPr lang="es-MX" sz="3000" b="1" dirty="0">
                <a:solidFill>
                  <a:schemeClr val="bg1"/>
                </a:solidFill>
                <a:latin typeface="Arial Black" panose="020B0A04020102020204" pitchFamily="34" charset="0"/>
              </a:rPr>
              <a:t>Artículo 3.- Del Certificado Único Laboral</a:t>
            </a:r>
          </a:p>
          <a:p>
            <a:pPr algn="just"/>
            <a:endParaRPr lang="es-MX" sz="1100" dirty="0">
              <a:solidFill>
                <a:schemeClr val="tx1"/>
              </a:solidFill>
            </a:endParaRPr>
          </a:p>
          <a:p>
            <a:pPr algn="ctr"/>
            <a:endParaRPr lang="es-PE" sz="3000" dirty="0">
              <a:solidFill>
                <a:schemeClr val="bg1"/>
              </a:solidFill>
              <a:latin typeface="Arial Black" panose="020B0A04020102020204" pitchFamily="34" charset="0"/>
            </a:endParaRPr>
          </a:p>
        </p:txBody>
      </p:sp>
      <p:sp>
        <p:nvSpPr>
          <p:cNvPr id="18" name="Rectángulo: esquinas redondeadas 17">
            <a:extLst>
              <a:ext uri="{FF2B5EF4-FFF2-40B4-BE49-F238E27FC236}">
                <a16:creationId xmlns:a16="http://schemas.microsoft.com/office/drawing/2014/main" xmlns="" id="{04C5D0E2-7C46-25A1-4870-FADB26D41379}"/>
              </a:ext>
            </a:extLst>
          </p:cNvPr>
          <p:cNvSpPr/>
          <p:nvPr/>
        </p:nvSpPr>
        <p:spPr>
          <a:xfrm>
            <a:off x="403412" y="2351524"/>
            <a:ext cx="3380509" cy="523459"/>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000" b="1" dirty="0">
                <a:solidFill>
                  <a:schemeClr val="bg1"/>
                </a:solidFill>
                <a:latin typeface="Arial" panose="020B0604020202020204" pitchFamily="34" charset="0"/>
                <a:cs typeface="Arial" panose="020B0604020202020204" pitchFamily="34" charset="0"/>
              </a:rPr>
              <a:t>Información que contiene</a:t>
            </a:r>
            <a:endParaRPr lang="es-PE" sz="2000" b="1" dirty="0">
              <a:solidFill>
                <a:schemeClr val="bg1"/>
              </a:solidFill>
              <a:latin typeface="Arial" panose="020B0604020202020204" pitchFamily="34" charset="0"/>
              <a:cs typeface="Arial" panose="020B0604020202020204" pitchFamily="34" charset="0"/>
            </a:endParaRPr>
          </a:p>
        </p:txBody>
      </p:sp>
      <p:sp>
        <p:nvSpPr>
          <p:cNvPr id="19" name="Rectángulo: esquinas redondeadas 18">
            <a:extLst>
              <a:ext uri="{FF2B5EF4-FFF2-40B4-BE49-F238E27FC236}">
                <a16:creationId xmlns:a16="http://schemas.microsoft.com/office/drawing/2014/main" xmlns="" id="{82261564-B768-2892-9503-F2DE71B835DE}"/>
              </a:ext>
            </a:extLst>
          </p:cNvPr>
          <p:cNvSpPr/>
          <p:nvPr/>
        </p:nvSpPr>
        <p:spPr>
          <a:xfrm>
            <a:off x="403412" y="3094182"/>
            <a:ext cx="3380509" cy="3493448"/>
          </a:xfrm>
          <a:prstGeom prst="round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AutoNum type="arabicPeriod"/>
            </a:pPr>
            <a:r>
              <a:rPr lang="es-MX" sz="2000" b="1" dirty="0">
                <a:solidFill>
                  <a:srgbClr val="002060"/>
                </a:solidFill>
                <a:latin typeface="Arial" panose="020B0604020202020204" pitchFamily="34" charset="0"/>
                <a:cs typeface="Arial" panose="020B0604020202020204" pitchFamily="34" charset="0"/>
              </a:rPr>
              <a:t>Datos personales</a:t>
            </a:r>
          </a:p>
          <a:p>
            <a:pPr marL="457200" indent="-457200">
              <a:buAutoNum type="arabicPeriod"/>
            </a:pPr>
            <a:r>
              <a:rPr lang="es-MX" sz="2000" b="1" dirty="0">
                <a:solidFill>
                  <a:srgbClr val="002060"/>
                </a:solidFill>
                <a:latin typeface="Arial" panose="020B0604020202020204" pitchFamily="34" charset="0"/>
                <a:cs typeface="Arial" panose="020B0604020202020204" pitchFamily="34" charset="0"/>
              </a:rPr>
              <a:t>Antecedentes policiales,</a:t>
            </a:r>
          </a:p>
          <a:p>
            <a:pPr marL="457200" indent="-457200">
              <a:buAutoNum type="arabicPeriod"/>
            </a:pPr>
            <a:r>
              <a:rPr lang="es-MX" sz="2000" b="1" dirty="0">
                <a:solidFill>
                  <a:srgbClr val="002060"/>
                </a:solidFill>
                <a:latin typeface="Arial" panose="020B0604020202020204" pitchFamily="34" charset="0"/>
                <a:cs typeface="Arial" panose="020B0604020202020204" pitchFamily="34" charset="0"/>
              </a:rPr>
              <a:t>Antecedentes penales, antecedentes judiciales,</a:t>
            </a:r>
          </a:p>
          <a:p>
            <a:pPr marL="457200" indent="-457200">
              <a:buAutoNum type="arabicPeriod"/>
            </a:pPr>
            <a:r>
              <a:rPr lang="es-MX" sz="2000" b="1" dirty="0">
                <a:solidFill>
                  <a:srgbClr val="002060"/>
                </a:solidFill>
                <a:latin typeface="Arial" panose="020B0604020202020204" pitchFamily="34" charset="0"/>
                <a:cs typeface="Arial" panose="020B0604020202020204" pitchFamily="34" charset="0"/>
              </a:rPr>
              <a:t>Trayectoria educativa</a:t>
            </a:r>
          </a:p>
          <a:p>
            <a:pPr marL="457200" indent="-457200">
              <a:buAutoNum type="arabicPeriod"/>
            </a:pPr>
            <a:r>
              <a:rPr lang="es-MX" sz="2000" b="1" dirty="0">
                <a:solidFill>
                  <a:srgbClr val="002060"/>
                </a:solidFill>
                <a:latin typeface="Arial" panose="020B0604020202020204" pitchFamily="34" charset="0"/>
                <a:cs typeface="Arial" panose="020B0604020202020204" pitchFamily="34" charset="0"/>
              </a:rPr>
              <a:t>Experiencia laboral formal. </a:t>
            </a:r>
          </a:p>
        </p:txBody>
      </p:sp>
      <p:sp>
        <p:nvSpPr>
          <p:cNvPr id="20" name="Rectángulo: esquinas redondeadas 19">
            <a:extLst>
              <a:ext uri="{FF2B5EF4-FFF2-40B4-BE49-F238E27FC236}">
                <a16:creationId xmlns:a16="http://schemas.microsoft.com/office/drawing/2014/main" xmlns="" id="{65106383-223C-E0B3-608E-95601402A875}"/>
              </a:ext>
            </a:extLst>
          </p:cNvPr>
          <p:cNvSpPr/>
          <p:nvPr/>
        </p:nvSpPr>
        <p:spPr>
          <a:xfrm>
            <a:off x="4470062" y="3921672"/>
            <a:ext cx="3380509" cy="2617240"/>
          </a:xfrm>
          <a:prstGeom prst="round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000" b="1" dirty="0">
                <a:solidFill>
                  <a:srgbClr val="002060"/>
                </a:solidFill>
                <a:latin typeface="Arial" panose="020B0604020202020204" pitchFamily="34" charset="0"/>
                <a:cs typeface="Arial" panose="020B0604020202020204" pitchFamily="34" charset="0"/>
              </a:rPr>
              <a:t>Lo emite de manera gratuita el Ministerio de Trabajo y Promoción del Empleo, a solicitud del interesado y titular de los datos, o en su defecto por un apoderado del mismo.</a:t>
            </a:r>
          </a:p>
        </p:txBody>
      </p:sp>
      <p:sp>
        <p:nvSpPr>
          <p:cNvPr id="21" name="Rectángulo: esquinas redondeadas 20">
            <a:extLst>
              <a:ext uri="{FF2B5EF4-FFF2-40B4-BE49-F238E27FC236}">
                <a16:creationId xmlns:a16="http://schemas.microsoft.com/office/drawing/2014/main" xmlns="" id="{B192AEFD-8C41-6B41-C1CD-647C10738653}"/>
              </a:ext>
            </a:extLst>
          </p:cNvPr>
          <p:cNvSpPr/>
          <p:nvPr/>
        </p:nvSpPr>
        <p:spPr>
          <a:xfrm>
            <a:off x="8509679" y="4400222"/>
            <a:ext cx="3380509" cy="2074320"/>
          </a:xfrm>
          <a:prstGeom prst="round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000" b="1" dirty="0">
                <a:solidFill>
                  <a:srgbClr val="002060"/>
                </a:solidFill>
                <a:latin typeface="Arial" panose="020B0604020202020204" pitchFamily="34" charset="0"/>
                <a:cs typeface="Arial" panose="020B0604020202020204" pitchFamily="34" charset="0"/>
              </a:rPr>
              <a:t>Únicamente para facilitar la inserción o reinserción de las personas mayores de 18 años en el mercado laboral formal.</a:t>
            </a:r>
            <a:endParaRPr lang="es-PE" sz="2000" b="1" dirty="0">
              <a:solidFill>
                <a:srgbClr val="002060"/>
              </a:solidFill>
              <a:latin typeface="Arial" panose="020B0604020202020204" pitchFamily="34" charset="0"/>
              <a:cs typeface="Arial" panose="020B0604020202020204" pitchFamily="34" charset="0"/>
            </a:endParaRPr>
          </a:p>
        </p:txBody>
      </p:sp>
      <p:sp>
        <p:nvSpPr>
          <p:cNvPr id="22" name="Rectángulo: esquinas redondeadas 21">
            <a:extLst>
              <a:ext uri="{FF2B5EF4-FFF2-40B4-BE49-F238E27FC236}">
                <a16:creationId xmlns:a16="http://schemas.microsoft.com/office/drawing/2014/main" xmlns="" id="{AE0260BA-F8DE-6D58-B9ED-2CADE0824398}"/>
              </a:ext>
            </a:extLst>
          </p:cNvPr>
          <p:cNvSpPr/>
          <p:nvPr/>
        </p:nvSpPr>
        <p:spPr>
          <a:xfrm>
            <a:off x="4462798" y="2905541"/>
            <a:ext cx="3380509" cy="523459"/>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000" b="1" dirty="0">
                <a:solidFill>
                  <a:schemeClr val="bg1"/>
                </a:solidFill>
                <a:latin typeface="Arial" panose="020B0604020202020204" pitchFamily="34" charset="0"/>
                <a:cs typeface="Arial" panose="020B0604020202020204" pitchFamily="34" charset="0"/>
              </a:rPr>
              <a:t>¿Quien lo emite?</a:t>
            </a:r>
            <a:endParaRPr lang="es-PE" sz="2000" b="1" dirty="0">
              <a:solidFill>
                <a:schemeClr val="bg1"/>
              </a:solidFill>
              <a:latin typeface="Arial" panose="020B0604020202020204" pitchFamily="34" charset="0"/>
              <a:cs typeface="Arial" panose="020B0604020202020204" pitchFamily="34" charset="0"/>
            </a:endParaRPr>
          </a:p>
        </p:txBody>
      </p:sp>
      <p:sp>
        <p:nvSpPr>
          <p:cNvPr id="23" name="Rectángulo: esquinas redondeadas 22">
            <a:extLst>
              <a:ext uri="{FF2B5EF4-FFF2-40B4-BE49-F238E27FC236}">
                <a16:creationId xmlns:a16="http://schemas.microsoft.com/office/drawing/2014/main" xmlns="" id="{D662FE7E-9287-BD20-E459-A7A6204DFB4D}"/>
              </a:ext>
            </a:extLst>
          </p:cNvPr>
          <p:cNvSpPr/>
          <p:nvPr/>
        </p:nvSpPr>
        <p:spPr>
          <a:xfrm>
            <a:off x="8465808" y="3575317"/>
            <a:ext cx="3380509" cy="523459"/>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000" b="1" dirty="0">
                <a:solidFill>
                  <a:schemeClr val="bg1"/>
                </a:solidFill>
                <a:latin typeface="Arial" panose="020B0604020202020204" pitchFamily="34" charset="0"/>
                <a:cs typeface="Arial" panose="020B0604020202020204" pitchFamily="34" charset="0"/>
              </a:rPr>
              <a:t>¿Para que sirve?</a:t>
            </a:r>
            <a:endParaRPr lang="es-PE" sz="20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790326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esquinas redondeadas 5">
            <a:extLst>
              <a:ext uri="{FF2B5EF4-FFF2-40B4-BE49-F238E27FC236}">
                <a16:creationId xmlns:a16="http://schemas.microsoft.com/office/drawing/2014/main" xmlns="" id="{07D44EFC-54B9-0032-D021-EF117C903E07}"/>
              </a:ext>
            </a:extLst>
          </p:cNvPr>
          <p:cNvSpPr/>
          <p:nvPr/>
        </p:nvSpPr>
        <p:spPr>
          <a:xfrm>
            <a:off x="8262458" y="2460426"/>
            <a:ext cx="3465198" cy="4239564"/>
          </a:xfrm>
          <a:prstGeom prst="roundRect">
            <a:avLst/>
          </a:prstGeom>
          <a:noFill/>
          <a:ln w="38100">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pic>
        <p:nvPicPr>
          <p:cNvPr id="13" name="Imagen 12">
            <a:extLst>
              <a:ext uri="{FF2B5EF4-FFF2-40B4-BE49-F238E27FC236}">
                <a16:creationId xmlns:a16="http://schemas.microsoft.com/office/drawing/2014/main" xmlns="" id="{EE896EEF-E4FC-DC8D-6B97-FD355D1C40CF}"/>
              </a:ext>
            </a:extLst>
          </p:cNvPr>
          <p:cNvPicPr>
            <a:picLocks noChangeAspect="1"/>
          </p:cNvPicPr>
          <p:nvPr/>
        </p:nvPicPr>
        <p:blipFill rotWithShape="1">
          <a:blip r:embed="rId2"/>
          <a:srcRect b="20828"/>
          <a:stretch/>
        </p:blipFill>
        <p:spPr>
          <a:xfrm>
            <a:off x="8343557" y="2849846"/>
            <a:ext cx="3294084" cy="3690254"/>
          </a:xfrm>
          <a:prstGeom prst="rect">
            <a:avLst/>
          </a:prstGeom>
        </p:spPr>
      </p:pic>
      <p:pic>
        <p:nvPicPr>
          <p:cNvPr id="7" name="Imagen 6"/>
          <p:cNvPicPr>
            <a:picLocks noChangeAspect="1"/>
          </p:cNvPicPr>
          <p:nvPr/>
        </p:nvPicPr>
        <p:blipFill>
          <a:blip r:embed="rId3"/>
          <a:stretch>
            <a:fillRect/>
          </a:stretch>
        </p:blipFill>
        <p:spPr>
          <a:xfrm>
            <a:off x="403412" y="0"/>
            <a:ext cx="1506071" cy="1463321"/>
          </a:xfrm>
          <a:prstGeom prst="rect">
            <a:avLst/>
          </a:prstGeom>
        </p:spPr>
      </p:pic>
      <p:sp>
        <p:nvSpPr>
          <p:cNvPr id="11" name="Rectángulo 10">
            <a:extLst>
              <a:ext uri="{FF2B5EF4-FFF2-40B4-BE49-F238E27FC236}">
                <a16:creationId xmlns:a16="http://schemas.microsoft.com/office/drawing/2014/main" xmlns="" id="{CFED006F-6433-ACA9-E32C-BFF31306EBBD}"/>
              </a:ext>
            </a:extLst>
          </p:cNvPr>
          <p:cNvSpPr/>
          <p:nvPr/>
        </p:nvSpPr>
        <p:spPr>
          <a:xfrm>
            <a:off x="4798931" y="2660073"/>
            <a:ext cx="2429321" cy="3843243"/>
          </a:xfrm>
          <a:prstGeom prst="rect">
            <a:avLst/>
          </a:prstGeom>
          <a:solidFill>
            <a:schemeClr val="accent5">
              <a:lumMod val="40000"/>
              <a:lumOff val="6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000" b="1" dirty="0">
                <a:solidFill>
                  <a:srgbClr val="002060"/>
                </a:solidFill>
                <a:latin typeface="Arial" panose="020B0604020202020204" pitchFamily="34" charset="0"/>
                <a:cs typeface="Arial" panose="020B0604020202020204" pitchFamily="34" charset="0"/>
              </a:rPr>
              <a:t>El Certificado Único Laboral unifica los actuales CERTIJOVEN y CERTIADULTO. </a:t>
            </a:r>
          </a:p>
          <a:p>
            <a:pPr algn="ctr"/>
            <a:r>
              <a:rPr lang="es-MX" sz="2000" b="1" dirty="0">
                <a:solidFill>
                  <a:srgbClr val="002060"/>
                </a:solidFill>
                <a:latin typeface="Arial" panose="020B0604020202020204" pitchFamily="34" charset="0"/>
                <a:cs typeface="Arial" panose="020B0604020202020204" pitchFamily="34" charset="0"/>
              </a:rPr>
              <a:t>La referencia a los mismos es sustituida y entendida como CERTIFICADO ÚNICO LABORAL </a:t>
            </a:r>
            <a:endParaRPr lang="es-PE" sz="2000" b="1" dirty="0">
              <a:solidFill>
                <a:schemeClr val="tx1"/>
              </a:solidFill>
              <a:latin typeface="Arial" panose="020B0604020202020204" pitchFamily="34" charset="0"/>
              <a:cs typeface="Arial" panose="020B0604020202020204" pitchFamily="34" charset="0"/>
            </a:endParaRPr>
          </a:p>
        </p:txBody>
      </p:sp>
      <p:pic>
        <p:nvPicPr>
          <p:cNvPr id="12" name="Imagen 11">
            <a:extLst>
              <a:ext uri="{FF2B5EF4-FFF2-40B4-BE49-F238E27FC236}">
                <a16:creationId xmlns:a16="http://schemas.microsoft.com/office/drawing/2014/main" xmlns="" id="{8BE5CA71-E99F-F0A4-7BA8-C9762AACB903}"/>
              </a:ext>
            </a:extLst>
          </p:cNvPr>
          <p:cNvPicPr>
            <a:picLocks noChangeAspect="1"/>
          </p:cNvPicPr>
          <p:nvPr/>
        </p:nvPicPr>
        <p:blipFill rotWithShape="1">
          <a:blip r:embed="rId4"/>
          <a:srcRect b="11870"/>
          <a:stretch/>
        </p:blipFill>
        <p:spPr>
          <a:xfrm>
            <a:off x="515019" y="2849846"/>
            <a:ext cx="3087427" cy="3850144"/>
          </a:xfrm>
          <a:prstGeom prst="rect">
            <a:avLst/>
          </a:prstGeom>
        </p:spPr>
      </p:pic>
      <p:sp>
        <p:nvSpPr>
          <p:cNvPr id="14" name="CuadroTexto 13">
            <a:extLst>
              <a:ext uri="{FF2B5EF4-FFF2-40B4-BE49-F238E27FC236}">
                <a16:creationId xmlns:a16="http://schemas.microsoft.com/office/drawing/2014/main" xmlns="" id="{389C8B7E-FDCE-0B25-1BD3-2818FAA7C318}"/>
              </a:ext>
            </a:extLst>
          </p:cNvPr>
          <p:cNvSpPr txBox="1"/>
          <p:nvPr/>
        </p:nvSpPr>
        <p:spPr>
          <a:xfrm>
            <a:off x="1325211" y="2460426"/>
            <a:ext cx="1556534" cy="369332"/>
          </a:xfrm>
          <a:prstGeom prst="rect">
            <a:avLst/>
          </a:prstGeom>
          <a:noFill/>
        </p:spPr>
        <p:txBody>
          <a:bodyPr wrap="square" rtlCol="0">
            <a:spAutoFit/>
          </a:bodyPr>
          <a:lstStyle/>
          <a:p>
            <a:pPr algn="ctr"/>
            <a:r>
              <a:rPr lang="es-PE" b="1" dirty="0"/>
              <a:t>CERTIJOVEN</a:t>
            </a:r>
          </a:p>
        </p:txBody>
      </p:sp>
      <p:sp>
        <p:nvSpPr>
          <p:cNvPr id="16" name="Rectángulo: esquinas redondeadas 15">
            <a:extLst>
              <a:ext uri="{FF2B5EF4-FFF2-40B4-BE49-F238E27FC236}">
                <a16:creationId xmlns:a16="http://schemas.microsoft.com/office/drawing/2014/main" xmlns="" id="{679874D1-99AC-302C-B5FB-C5D97B67EF92}"/>
              </a:ext>
            </a:extLst>
          </p:cNvPr>
          <p:cNvSpPr/>
          <p:nvPr/>
        </p:nvSpPr>
        <p:spPr>
          <a:xfrm>
            <a:off x="403412" y="2387390"/>
            <a:ext cx="3302694" cy="4312600"/>
          </a:xfrm>
          <a:prstGeom prst="roundRect">
            <a:avLst/>
          </a:prstGeom>
          <a:noFill/>
          <a:ln w="38100">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3" name="Rectángulo 2">
            <a:extLst>
              <a:ext uri="{FF2B5EF4-FFF2-40B4-BE49-F238E27FC236}">
                <a16:creationId xmlns:a16="http://schemas.microsoft.com/office/drawing/2014/main" xmlns="" id="{1BEDB0CA-1A17-C2E7-EBF7-1B8E9B8297FD}"/>
              </a:ext>
            </a:extLst>
          </p:cNvPr>
          <p:cNvSpPr/>
          <p:nvPr/>
        </p:nvSpPr>
        <p:spPr>
          <a:xfrm>
            <a:off x="7130642" y="269260"/>
            <a:ext cx="4597014" cy="662223"/>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sz="3000" b="1" dirty="0">
                <a:latin typeface="Arial Black" panose="020B0A04020102020204" pitchFamily="34" charset="0"/>
                <a:cs typeface="Arial" panose="020B0604020202020204" pitchFamily="34" charset="0"/>
              </a:rPr>
              <a:t>PL </a:t>
            </a:r>
            <a:r>
              <a:rPr lang="es-PE" sz="3000" b="1" dirty="0" err="1">
                <a:latin typeface="Arial Black" panose="020B0A04020102020204" pitchFamily="34" charset="0"/>
                <a:cs typeface="Arial" panose="020B0604020202020204" pitchFamily="34" charset="0"/>
              </a:rPr>
              <a:t>N°</a:t>
            </a:r>
            <a:r>
              <a:rPr lang="es-PE" sz="3000" b="1" dirty="0">
                <a:latin typeface="Arial Black" panose="020B0A04020102020204" pitchFamily="34" charset="0"/>
                <a:cs typeface="Arial" panose="020B0604020202020204" pitchFamily="34" charset="0"/>
              </a:rPr>
              <a:t> 03294-2022-CR</a:t>
            </a:r>
          </a:p>
        </p:txBody>
      </p:sp>
      <p:sp>
        <p:nvSpPr>
          <p:cNvPr id="9" name="Flecha abajo 10">
            <a:extLst>
              <a:ext uri="{FF2B5EF4-FFF2-40B4-BE49-F238E27FC236}">
                <a16:creationId xmlns:a16="http://schemas.microsoft.com/office/drawing/2014/main" xmlns="" id="{5AAD179A-3870-D419-9A86-D38B72DA405D}"/>
              </a:ext>
            </a:extLst>
          </p:cNvPr>
          <p:cNvSpPr/>
          <p:nvPr/>
        </p:nvSpPr>
        <p:spPr>
          <a:xfrm rot="16200000">
            <a:off x="4003279" y="4137282"/>
            <a:ext cx="453930" cy="812815"/>
          </a:xfrm>
          <a:prstGeom prst="down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7" name="Flecha abajo 10">
            <a:extLst>
              <a:ext uri="{FF2B5EF4-FFF2-40B4-BE49-F238E27FC236}">
                <a16:creationId xmlns:a16="http://schemas.microsoft.com/office/drawing/2014/main" xmlns="" id="{1FB092FB-61BF-A716-3743-B6E364C5D53A}"/>
              </a:ext>
            </a:extLst>
          </p:cNvPr>
          <p:cNvSpPr/>
          <p:nvPr/>
        </p:nvSpPr>
        <p:spPr>
          <a:xfrm rot="16200000" flipV="1">
            <a:off x="7535869" y="4147725"/>
            <a:ext cx="453930" cy="791928"/>
          </a:xfrm>
          <a:prstGeom prst="down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8" name="Rectangle 13">
            <a:extLst>
              <a:ext uri="{FF2B5EF4-FFF2-40B4-BE49-F238E27FC236}">
                <a16:creationId xmlns:a16="http://schemas.microsoft.com/office/drawing/2014/main" xmlns="" id="{80A23EF5-119D-21D2-F32E-52C4C81A9184}"/>
              </a:ext>
            </a:extLst>
          </p:cNvPr>
          <p:cNvSpPr>
            <a:spLocks noChangeArrowheads="1"/>
          </p:cNvSpPr>
          <p:nvPr/>
        </p:nvSpPr>
        <p:spPr bwMode="gray">
          <a:xfrm>
            <a:off x="2463665" y="1127861"/>
            <a:ext cx="8709881" cy="953034"/>
          </a:xfrm>
          <a:prstGeom prst="rect">
            <a:avLst/>
          </a:prstGeom>
          <a:solidFill>
            <a:srgbClr val="C00000"/>
          </a:solidFill>
          <a:ln w="76200" algn="ctr">
            <a:solidFill>
              <a:srgbClr val="C00000"/>
            </a:solidFill>
            <a:miter lim="800000"/>
            <a:headEnd/>
            <a:tailEnd/>
          </a:ln>
          <a:effectLst/>
        </p:spPr>
        <p:txBody>
          <a:bodyPr lIns="90000" tIns="90000" rIns="90000" bIns="90000"/>
          <a:lstStyle/>
          <a:p>
            <a:pPr algn="r"/>
            <a:r>
              <a:rPr lang="es-MX" sz="2800" b="1" dirty="0">
                <a:solidFill>
                  <a:schemeClr val="bg1"/>
                </a:solidFill>
                <a:latin typeface="Arial" panose="020B0604020202020204" pitchFamily="34" charset="0"/>
                <a:cs typeface="Arial" panose="020B0604020202020204" pitchFamily="34" charset="0"/>
              </a:rPr>
              <a:t>ARTÍCULO 4.- Del CERTIJOVEN y CERTIADULTO al Certificado Único Laboral</a:t>
            </a:r>
          </a:p>
          <a:p>
            <a:pPr algn="just"/>
            <a:endParaRPr lang="es-MX" sz="1100" dirty="0">
              <a:solidFill>
                <a:schemeClr val="tx1"/>
              </a:solidFill>
            </a:endParaRPr>
          </a:p>
          <a:p>
            <a:pPr algn="ctr"/>
            <a:endParaRPr lang="es-PE" sz="3000" dirty="0">
              <a:solidFill>
                <a:schemeClr val="bg1"/>
              </a:solidFill>
              <a:latin typeface="Arial Black" panose="020B0A04020102020204" pitchFamily="34" charset="0"/>
            </a:endParaRPr>
          </a:p>
        </p:txBody>
      </p:sp>
      <p:sp>
        <p:nvSpPr>
          <p:cNvPr id="19" name="CuadroTexto 18">
            <a:extLst>
              <a:ext uri="{FF2B5EF4-FFF2-40B4-BE49-F238E27FC236}">
                <a16:creationId xmlns:a16="http://schemas.microsoft.com/office/drawing/2014/main" xmlns="" id="{154BA420-F99B-4B6F-E3A4-63E2E9C2FABE}"/>
              </a:ext>
            </a:extLst>
          </p:cNvPr>
          <p:cNvSpPr txBox="1"/>
          <p:nvPr/>
        </p:nvSpPr>
        <p:spPr>
          <a:xfrm>
            <a:off x="9212332" y="2502597"/>
            <a:ext cx="1556534" cy="369332"/>
          </a:xfrm>
          <a:prstGeom prst="rect">
            <a:avLst/>
          </a:prstGeom>
          <a:noFill/>
        </p:spPr>
        <p:txBody>
          <a:bodyPr wrap="square" rtlCol="0">
            <a:spAutoFit/>
          </a:bodyPr>
          <a:lstStyle/>
          <a:p>
            <a:pPr algn="ctr"/>
            <a:r>
              <a:rPr lang="es-PE" b="1" dirty="0"/>
              <a:t>CERTIADULTO</a:t>
            </a:r>
          </a:p>
        </p:txBody>
      </p:sp>
    </p:spTree>
    <p:extLst>
      <p:ext uri="{BB962C8B-B14F-4D97-AF65-F5344CB8AC3E}">
        <p14:creationId xmlns:p14="http://schemas.microsoft.com/office/powerpoint/2010/main" val="10052636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2"/>
          </p:nvPr>
        </p:nvSpPr>
        <p:spPr/>
        <p:txBody>
          <a:bodyPr/>
          <a:lstStyle/>
          <a:p>
            <a:fld id="{773FD486-4F71-4F7D-A637-57D579C79E66}" type="slidenum">
              <a:rPr lang="x-none" smtClean="0"/>
              <a:t>8</a:t>
            </a:fld>
            <a:endParaRPr lang="x-none"/>
          </a:p>
        </p:txBody>
      </p:sp>
      <p:pic>
        <p:nvPicPr>
          <p:cNvPr id="7" name="Imagen 6"/>
          <p:cNvPicPr>
            <a:picLocks noChangeAspect="1"/>
          </p:cNvPicPr>
          <p:nvPr/>
        </p:nvPicPr>
        <p:blipFill>
          <a:blip r:embed="rId2"/>
          <a:stretch>
            <a:fillRect/>
          </a:stretch>
        </p:blipFill>
        <p:spPr>
          <a:xfrm>
            <a:off x="403412" y="0"/>
            <a:ext cx="1506071" cy="1463321"/>
          </a:xfrm>
          <a:prstGeom prst="rect">
            <a:avLst/>
          </a:prstGeom>
        </p:spPr>
      </p:pic>
      <p:sp>
        <p:nvSpPr>
          <p:cNvPr id="10" name="Rectángulo 9">
            <a:extLst>
              <a:ext uri="{FF2B5EF4-FFF2-40B4-BE49-F238E27FC236}">
                <a16:creationId xmlns:a16="http://schemas.microsoft.com/office/drawing/2014/main" xmlns="" id="{B6C0315E-90D9-5FDC-B099-6BF74B02CCF9}"/>
              </a:ext>
            </a:extLst>
          </p:cNvPr>
          <p:cNvSpPr/>
          <p:nvPr/>
        </p:nvSpPr>
        <p:spPr>
          <a:xfrm>
            <a:off x="403410" y="2407716"/>
            <a:ext cx="11106283" cy="1509942"/>
          </a:xfrm>
          <a:prstGeom prst="rect">
            <a:avLst/>
          </a:prstGeom>
          <a:solidFill>
            <a:schemeClr val="bg1">
              <a:lumMod val="75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2400" b="1" dirty="0">
                <a:solidFill>
                  <a:srgbClr val="002060"/>
                </a:solidFill>
                <a:latin typeface="Arial" panose="020B0604020202020204" pitchFamily="34" charset="0"/>
                <a:cs typeface="Arial" panose="020B0604020202020204" pitchFamily="34" charset="0"/>
              </a:rPr>
              <a:t>La emisión del Certificado Único Laboral se hará acorde a lo estipulado en el numeral 6 del artículo 2 de la Constitución Política del Perú, y en línea con la Ley </a:t>
            </a:r>
            <a:r>
              <a:rPr lang="es-MX" sz="2400" b="1" dirty="0" err="1">
                <a:solidFill>
                  <a:srgbClr val="002060"/>
                </a:solidFill>
                <a:latin typeface="Arial" panose="020B0604020202020204" pitchFamily="34" charset="0"/>
                <a:cs typeface="Arial" panose="020B0604020202020204" pitchFamily="34" charset="0"/>
              </a:rPr>
              <a:t>N°</a:t>
            </a:r>
            <a:r>
              <a:rPr lang="es-MX" sz="2400" b="1" dirty="0">
                <a:solidFill>
                  <a:srgbClr val="002060"/>
                </a:solidFill>
                <a:latin typeface="Arial" panose="020B0604020202020204" pitchFamily="34" charset="0"/>
                <a:cs typeface="Arial" panose="020B0604020202020204" pitchFamily="34" charset="0"/>
              </a:rPr>
              <a:t> 29733 - Ley de Protección de Datos Personales, en donde se define la especial protección de los datos personales.</a:t>
            </a:r>
          </a:p>
        </p:txBody>
      </p:sp>
      <p:sp>
        <p:nvSpPr>
          <p:cNvPr id="3" name="Rectángulo 2">
            <a:extLst>
              <a:ext uri="{FF2B5EF4-FFF2-40B4-BE49-F238E27FC236}">
                <a16:creationId xmlns:a16="http://schemas.microsoft.com/office/drawing/2014/main" xmlns="" id="{B2607B6C-4896-361D-E09A-BE3C5F7DC784}"/>
              </a:ext>
            </a:extLst>
          </p:cNvPr>
          <p:cNvSpPr/>
          <p:nvPr/>
        </p:nvSpPr>
        <p:spPr>
          <a:xfrm>
            <a:off x="7130642" y="269260"/>
            <a:ext cx="4597014" cy="662223"/>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sz="3000" b="1" dirty="0">
                <a:latin typeface="Arial Black" panose="020B0A04020102020204" pitchFamily="34" charset="0"/>
                <a:cs typeface="Arial" panose="020B0604020202020204" pitchFamily="34" charset="0"/>
              </a:rPr>
              <a:t>PL </a:t>
            </a:r>
            <a:r>
              <a:rPr lang="es-PE" sz="3000" b="1" dirty="0" err="1">
                <a:latin typeface="Arial Black" panose="020B0A04020102020204" pitchFamily="34" charset="0"/>
                <a:cs typeface="Arial" panose="020B0604020202020204" pitchFamily="34" charset="0"/>
              </a:rPr>
              <a:t>N°</a:t>
            </a:r>
            <a:r>
              <a:rPr lang="es-PE" sz="3000" b="1" dirty="0">
                <a:latin typeface="Arial Black" panose="020B0A04020102020204" pitchFamily="34" charset="0"/>
                <a:cs typeface="Arial" panose="020B0604020202020204" pitchFamily="34" charset="0"/>
              </a:rPr>
              <a:t> 03294-2022-CR</a:t>
            </a:r>
          </a:p>
        </p:txBody>
      </p:sp>
      <p:sp>
        <p:nvSpPr>
          <p:cNvPr id="4" name="Rectangle 13">
            <a:extLst>
              <a:ext uri="{FF2B5EF4-FFF2-40B4-BE49-F238E27FC236}">
                <a16:creationId xmlns:a16="http://schemas.microsoft.com/office/drawing/2014/main" xmlns="" id="{2E3E902A-AF42-F08C-B73B-004E3FB7F8CC}"/>
              </a:ext>
            </a:extLst>
          </p:cNvPr>
          <p:cNvSpPr>
            <a:spLocks noChangeArrowheads="1"/>
          </p:cNvSpPr>
          <p:nvPr/>
        </p:nvSpPr>
        <p:spPr bwMode="gray">
          <a:xfrm>
            <a:off x="403411" y="4243185"/>
            <a:ext cx="8850824" cy="973462"/>
          </a:xfrm>
          <a:prstGeom prst="rect">
            <a:avLst/>
          </a:prstGeom>
          <a:solidFill>
            <a:srgbClr val="C00000"/>
          </a:solidFill>
          <a:ln w="76200" algn="ctr">
            <a:solidFill>
              <a:srgbClr val="C00000"/>
            </a:solidFill>
            <a:miter lim="800000"/>
            <a:headEnd/>
            <a:tailEnd/>
          </a:ln>
          <a:effectLst/>
        </p:spPr>
        <p:txBody>
          <a:bodyPr lIns="90000" tIns="90000" rIns="90000" bIns="90000"/>
          <a:lstStyle/>
          <a:p>
            <a:pPr algn="just"/>
            <a:r>
              <a:rPr lang="es-MX" sz="3000" b="1" dirty="0">
                <a:solidFill>
                  <a:schemeClr val="bg1"/>
                </a:solidFill>
                <a:latin typeface="Arial Black" panose="020B0A04020102020204" pitchFamily="34" charset="0"/>
                <a:cs typeface="Arial" panose="020B0604020202020204" pitchFamily="34" charset="0"/>
              </a:rPr>
              <a:t>Artículo 6.- Sobre el presupuesto para la emisión del Certificado Único Laboral</a:t>
            </a:r>
          </a:p>
          <a:p>
            <a:pPr algn="just"/>
            <a:endParaRPr lang="es-MX" sz="1100" dirty="0">
              <a:solidFill>
                <a:schemeClr val="tx1"/>
              </a:solidFill>
            </a:endParaRPr>
          </a:p>
          <a:p>
            <a:pPr algn="ctr"/>
            <a:endParaRPr lang="es-PE" sz="3000" dirty="0">
              <a:solidFill>
                <a:schemeClr val="bg1"/>
              </a:solidFill>
              <a:latin typeface="Arial Black" panose="020B0A04020102020204" pitchFamily="34" charset="0"/>
            </a:endParaRPr>
          </a:p>
        </p:txBody>
      </p:sp>
      <p:sp>
        <p:nvSpPr>
          <p:cNvPr id="5" name="Rectangle 13">
            <a:extLst>
              <a:ext uri="{FF2B5EF4-FFF2-40B4-BE49-F238E27FC236}">
                <a16:creationId xmlns:a16="http://schemas.microsoft.com/office/drawing/2014/main" xmlns="" id="{AD77457C-AC69-6286-DF2A-D57148B60E81}"/>
              </a:ext>
            </a:extLst>
          </p:cNvPr>
          <p:cNvSpPr>
            <a:spLocks noChangeArrowheads="1"/>
          </p:cNvSpPr>
          <p:nvPr/>
        </p:nvSpPr>
        <p:spPr bwMode="gray">
          <a:xfrm>
            <a:off x="403410" y="1674217"/>
            <a:ext cx="8850825" cy="531838"/>
          </a:xfrm>
          <a:prstGeom prst="rect">
            <a:avLst/>
          </a:prstGeom>
          <a:solidFill>
            <a:srgbClr val="C00000"/>
          </a:solidFill>
          <a:ln w="76200" algn="ctr">
            <a:solidFill>
              <a:srgbClr val="C00000"/>
            </a:solidFill>
            <a:miter lim="800000"/>
            <a:headEnd/>
            <a:tailEnd/>
          </a:ln>
          <a:effectLst/>
        </p:spPr>
        <p:txBody>
          <a:bodyPr lIns="90000" tIns="90000" rIns="90000" bIns="90000"/>
          <a:lstStyle/>
          <a:p>
            <a:pPr algn="just"/>
            <a:r>
              <a:rPr lang="es-MX" sz="3000" b="1" dirty="0">
                <a:solidFill>
                  <a:schemeClr val="bg1"/>
                </a:solidFill>
                <a:latin typeface="Arial Black" panose="020B0A04020102020204" pitchFamily="34" charset="0"/>
                <a:cs typeface="Arial" panose="020B0604020202020204" pitchFamily="34" charset="0"/>
              </a:rPr>
              <a:t>ARTÍCULO 5.- Sobre los datos personales</a:t>
            </a:r>
          </a:p>
          <a:p>
            <a:pPr algn="just"/>
            <a:endParaRPr lang="es-MX" sz="1100" dirty="0">
              <a:solidFill>
                <a:schemeClr val="tx1"/>
              </a:solidFill>
            </a:endParaRPr>
          </a:p>
          <a:p>
            <a:pPr algn="ctr"/>
            <a:endParaRPr lang="es-PE" sz="3000" dirty="0">
              <a:solidFill>
                <a:schemeClr val="bg1"/>
              </a:solidFill>
              <a:latin typeface="Arial Black" panose="020B0A04020102020204" pitchFamily="34" charset="0"/>
            </a:endParaRPr>
          </a:p>
        </p:txBody>
      </p:sp>
      <p:sp>
        <p:nvSpPr>
          <p:cNvPr id="6" name="Rectángulo 5">
            <a:extLst>
              <a:ext uri="{FF2B5EF4-FFF2-40B4-BE49-F238E27FC236}">
                <a16:creationId xmlns:a16="http://schemas.microsoft.com/office/drawing/2014/main" xmlns="" id="{82CC1B7F-065A-2E33-00D9-06644E458BD4}"/>
              </a:ext>
            </a:extLst>
          </p:cNvPr>
          <p:cNvSpPr/>
          <p:nvPr/>
        </p:nvSpPr>
        <p:spPr>
          <a:xfrm>
            <a:off x="403411" y="5412280"/>
            <a:ext cx="11106283" cy="1176459"/>
          </a:xfrm>
          <a:prstGeom prst="rect">
            <a:avLst/>
          </a:prstGeom>
          <a:solidFill>
            <a:schemeClr val="bg1">
              <a:lumMod val="75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2400" b="1" dirty="0">
                <a:solidFill>
                  <a:srgbClr val="002060"/>
                </a:solidFill>
                <a:latin typeface="Arial" panose="020B0604020202020204" pitchFamily="34" charset="0"/>
                <a:cs typeface="Arial" panose="020B0604020202020204" pitchFamily="34" charset="0"/>
              </a:rPr>
              <a:t>La emisión del Certificado Único Laboral se financia con cargo a los presupuestos institucionales de las entidades públicas involucradas, sin demandar recursos adicionales.</a:t>
            </a:r>
          </a:p>
        </p:txBody>
      </p:sp>
    </p:spTree>
    <p:extLst>
      <p:ext uri="{BB962C8B-B14F-4D97-AF65-F5344CB8AC3E}">
        <p14:creationId xmlns:p14="http://schemas.microsoft.com/office/powerpoint/2010/main" val="3988280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2"/>
          </p:nvPr>
        </p:nvSpPr>
        <p:spPr/>
        <p:txBody>
          <a:bodyPr/>
          <a:lstStyle/>
          <a:p>
            <a:fld id="{773FD486-4F71-4F7D-A637-57D579C79E66}" type="slidenum">
              <a:rPr lang="x-none" smtClean="0"/>
              <a:t>9</a:t>
            </a:fld>
            <a:endParaRPr lang="x-none"/>
          </a:p>
        </p:txBody>
      </p:sp>
      <p:pic>
        <p:nvPicPr>
          <p:cNvPr id="7" name="Imagen 6"/>
          <p:cNvPicPr>
            <a:picLocks noChangeAspect="1"/>
          </p:cNvPicPr>
          <p:nvPr/>
        </p:nvPicPr>
        <p:blipFill>
          <a:blip r:embed="rId2"/>
          <a:stretch>
            <a:fillRect/>
          </a:stretch>
        </p:blipFill>
        <p:spPr>
          <a:xfrm>
            <a:off x="403412" y="0"/>
            <a:ext cx="1506071" cy="1463321"/>
          </a:xfrm>
          <a:prstGeom prst="rect">
            <a:avLst/>
          </a:prstGeom>
        </p:spPr>
      </p:pic>
      <p:sp>
        <p:nvSpPr>
          <p:cNvPr id="3" name="Rectángulo 2">
            <a:extLst>
              <a:ext uri="{FF2B5EF4-FFF2-40B4-BE49-F238E27FC236}">
                <a16:creationId xmlns:a16="http://schemas.microsoft.com/office/drawing/2014/main" xmlns="" id="{E3F52527-8267-AFA3-0E81-534FAC38B2B5}"/>
              </a:ext>
            </a:extLst>
          </p:cNvPr>
          <p:cNvSpPr/>
          <p:nvPr/>
        </p:nvSpPr>
        <p:spPr>
          <a:xfrm>
            <a:off x="7130642" y="389328"/>
            <a:ext cx="4597014" cy="662223"/>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sz="3000" b="1" dirty="0">
                <a:latin typeface="Arial Black" panose="020B0A04020102020204" pitchFamily="34" charset="0"/>
                <a:cs typeface="Arial" panose="020B0604020202020204" pitchFamily="34" charset="0"/>
              </a:rPr>
              <a:t>PL </a:t>
            </a:r>
            <a:r>
              <a:rPr lang="es-PE" sz="3000" b="1" dirty="0" err="1">
                <a:latin typeface="Arial Black" panose="020B0A04020102020204" pitchFamily="34" charset="0"/>
                <a:cs typeface="Arial" panose="020B0604020202020204" pitchFamily="34" charset="0"/>
              </a:rPr>
              <a:t>N°</a:t>
            </a:r>
            <a:r>
              <a:rPr lang="es-PE" sz="3000" b="1" dirty="0">
                <a:latin typeface="Arial Black" panose="020B0A04020102020204" pitchFamily="34" charset="0"/>
                <a:cs typeface="Arial" panose="020B0604020202020204" pitchFamily="34" charset="0"/>
              </a:rPr>
              <a:t> 03294-2022-CR</a:t>
            </a:r>
          </a:p>
        </p:txBody>
      </p:sp>
      <p:sp>
        <p:nvSpPr>
          <p:cNvPr id="12" name="Rectangle 13">
            <a:extLst>
              <a:ext uri="{FF2B5EF4-FFF2-40B4-BE49-F238E27FC236}">
                <a16:creationId xmlns:a16="http://schemas.microsoft.com/office/drawing/2014/main" xmlns="" id="{BFCEAB03-A588-8441-4613-F1C41DFD6DD7}"/>
              </a:ext>
            </a:extLst>
          </p:cNvPr>
          <p:cNvSpPr>
            <a:spLocks noChangeArrowheads="1"/>
          </p:cNvSpPr>
          <p:nvPr/>
        </p:nvSpPr>
        <p:spPr bwMode="gray">
          <a:xfrm>
            <a:off x="403412" y="1520771"/>
            <a:ext cx="9883588" cy="988171"/>
          </a:xfrm>
          <a:prstGeom prst="rect">
            <a:avLst/>
          </a:prstGeom>
          <a:solidFill>
            <a:srgbClr val="C00000"/>
          </a:solidFill>
          <a:ln w="76200" algn="ctr">
            <a:solidFill>
              <a:srgbClr val="C00000"/>
            </a:solidFill>
            <a:miter lim="800000"/>
            <a:headEnd/>
            <a:tailEnd/>
          </a:ln>
          <a:effectLst/>
        </p:spPr>
        <p:txBody>
          <a:bodyPr lIns="90000" tIns="90000" rIns="90000" bIns="90000"/>
          <a:lstStyle/>
          <a:p>
            <a:pPr algn="r"/>
            <a:r>
              <a:rPr lang="es-MX" sz="3000" b="1" dirty="0">
                <a:solidFill>
                  <a:schemeClr val="bg1"/>
                </a:solidFill>
                <a:latin typeface="Arial" panose="020B0604020202020204" pitchFamily="34" charset="0"/>
                <a:cs typeface="Arial" panose="020B0604020202020204" pitchFamily="34" charset="0"/>
              </a:rPr>
              <a:t>ARTÍCULO 7.- Sobre la disponibilidad de información </a:t>
            </a:r>
          </a:p>
          <a:p>
            <a:pPr algn="r"/>
            <a:r>
              <a:rPr lang="es-MX" sz="3000" b="1" dirty="0">
                <a:solidFill>
                  <a:schemeClr val="bg1"/>
                </a:solidFill>
                <a:latin typeface="Arial" panose="020B0604020202020204" pitchFamily="34" charset="0"/>
                <a:cs typeface="Arial" panose="020B0604020202020204" pitchFamily="34" charset="0"/>
              </a:rPr>
              <a:t>de las entidades públicas responsables</a:t>
            </a:r>
          </a:p>
          <a:p>
            <a:pPr algn="just"/>
            <a:endParaRPr lang="es-MX" sz="1100" dirty="0">
              <a:solidFill>
                <a:schemeClr val="tx1"/>
              </a:solidFill>
            </a:endParaRPr>
          </a:p>
          <a:p>
            <a:pPr algn="ctr"/>
            <a:endParaRPr lang="es-PE" sz="3000" dirty="0">
              <a:solidFill>
                <a:schemeClr val="bg1"/>
              </a:solidFill>
              <a:latin typeface="Arial Black" panose="020B0A04020102020204" pitchFamily="34" charset="0"/>
            </a:endParaRPr>
          </a:p>
        </p:txBody>
      </p:sp>
      <p:sp>
        <p:nvSpPr>
          <p:cNvPr id="13" name="Rectángulo 12">
            <a:extLst>
              <a:ext uri="{FF2B5EF4-FFF2-40B4-BE49-F238E27FC236}">
                <a16:creationId xmlns:a16="http://schemas.microsoft.com/office/drawing/2014/main" xmlns="" id="{42DED3F8-868F-A28F-EE59-ADBB1C279E8F}"/>
              </a:ext>
            </a:extLst>
          </p:cNvPr>
          <p:cNvSpPr/>
          <p:nvPr/>
        </p:nvSpPr>
        <p:spPr>
          <a:xfrm>
            <a:off x="394175" y="3002240"/>
            <a:ext cx="11333481" cy="2308489"/>
          </a:xfrm>
          <a:prstGeom prst="rect">
            <a:avLst/>
          </a:prstGeom>
          <a:solidFill>
            <a:schemeClr val="bg1">
              <a:lumMod val="75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2400" b="1" dirty="0">
                <a:solidFill>
                  <a:srgbClr val="002060"/>
                </a:solidFill>
                <a:latin typeface="Arial" panose="020B0604020202020204" pitchFamily="34" charset="0"/>
                <a:cs typeface="Arial" panose="020B0604020202020204" pitchFamily="34" charset="0"/>
              </a:rPr>
              <a:t>Las entidades púbicas que disponen de información que a su vez es contenida en el Certificado Único Laboral, brindan las facultades para su acceso gratuito y regular mediante la Plataforma de Interoperabilidad del Estado (PIDE), administrada por la Secretaría de Gobierno y Transformación Digital de la Presidencia del Consejo de Ministros.</a:t>
            </a:r>
          </a:p>
        </p:txBody>
      </p:sp>
    </p:spTree>
    <p:extLst>
      <p:ext uri="{BB962C8B-B14F-4D97-AF65-F5344CB8AC3E}">
        <p14:creationId xmlns:p14="http://schemas.microsoft.com/office/powerpoint/2010/main" val="318030674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4224</TotalTime>
  <Words>1350</Words>
  <Application>Microsoft Office PowerPoint</Application>
  <PresentationFormat>Panorámica</PresentationFormat>
  <Paragraphs>93</Paragraphs>
  <Slides>14</Slides>
  <Notes>0</Notes>
  <HiddenSlides>0</HiddenSlides>
  <MMClips>0</MMClips>
  <ScaleCrop>false</ScaleCrop>
  <HeadingPairs>
    <vt:vector size="6" baseType="variant">
      <vt:variant>
        <vt:lpstr>Fuentes usadas</vt:lpstr>
      </vt:variant>
      <vt:variant>
        <vt:i4>4</vt:i4>
      </vt:variant>
      <vt:variant>
        <vt:lpstr>Tema</vt:lpstr>
      </vt:variant>
      <vt:variant>
        <vt:i4>2</vt:i4>
      </vt:variant>
      <vt:variant>
        <vt:lpstr>Títulos de diapositiva</vt:lpstr>
      </vt:variant>
      <vt:variant>
        <vt:i4>14</vt:i4>
      </vt:variant>
    </vt:vector>
  </HeadingPairs>
  <TitlesOfParts>
    <vt:vector size="20" baseType="lpstr">
      <vt:lpstr>Arial</vt:lpstr>
      <vt:lpstr>Arial Black</vt:lpstr>
      <vt:lpstr>Calibri</vt:lpstr>
      <vt:lpstr>Calibri Light</vt:lpstr>
      <vt:lpstr>Tema de Office</vt:lpstr>
      <vt:lpstr>1_Tema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Gladys Fernandez</dc:creator>
  <cp:lastModifiedBy>Roberto Miranda Chuman</cp:lastModifiedBy>
  <cp:revision>214</cp:revision>
  <cp:lastPrinted>2021-11-16T18:04:30Z</cp:lastPrinted>
  <dcterms:created xsi:type="dcterms:W3CDTF">2021-11-16T05:08:57Z</dcterms:created>
  <dcterms:modified xsi:type="dcterms:W3CDTF">2023-01-11T17:05:10Z</dcterms:modified>
</cp:coreProperties>
</file>