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9" r:id="rId3"/>
    <p:sldId id="260" r:id="rId4"/>
    <p:sldId id="284" r:id="rId5"/>
    <p:sldId id="285" r:id="rId6"/>
    <p:sldId id="286" r:id="rId7"/>
    <p:sldId id="287" r:id="rId8"/>
    <p:sldId id="289" r:id="rId9"/>
    <p:sldId id="293" r:id="rId10"/>
    <p:sldId id="290" r:id="rId11"/>
    <p:sldId id="291" r:id="rId12"/>
    <p:sldId id="292"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8" d="100"/>
          <a:sy n="88" d="100"/>
        </p:scale>
        <p:origin x="1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p:cNvSpPr>
            <a:spLocks noGrp="1"/>
          </p:cNvSpPr>
          <p:nvPr>
            <p:ph type="dt" sz="half" idx="10"/>
          </p:nvPr>
        </p:nvSpPr>
        <p:spPr/>
        <p:txBody>
          <a:bodyPr/>
          <a:lstStyle/>
          <a:p>
            <a:fld id="{42A8142E-524C-455B-81AE-3F6E34F7A57F}" type="datetimeFigureOut">
              <a:rPr lang="en-US" smtClean="0"/>
              <a:t>11/15/2022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590058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A8142E-524C-455B-81AE-3F6E34F7A57F}" type="datetimeFigureOut">
              <a:rPr lang="en-US" smtClean="0"/>
              <a:t>11/15/2022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33848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A8142E-524C-455B-81AE-3F6E34F7A57F}" type="datetimeFigureOut">
              <a:rPr lang="en-US" smtClean="0"/>
              <a:t>11/15/2022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18084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A8142E-524C-455B-81AE-3F6E34F7A57F}" type="datetimeFigureOut">
              <a:rPr lang="en-US" smtClean="0"/>
              <a:t>11/15/2022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70327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p:cNvSpPr>
            <a:spLocks noGrp="1"/>
          </p:cNvSpPr>
          <p:nvPr>
            <p:ph type="dt" sz="half" idx="10"/>
          </p:nvPr>
        </p:nvSpPr>
        <p:spPr/>
        <p:txBody>
          <a:bodyPr/>
          <a:lstStyle/>
          <a:p>
            <a:fld id="{42A8142E-524C-455B-81AE-3F6E34F7A57F}" type="datetimeFigureOut">
              <a:rPr lang="en-US" smtClean="0"/>
              <a:t>11/15/2022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111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42A8142E-524C-455B-81AE-3F6E34F7A57F}" type="datetimeFigureOut">
              <a:rPr lang="en-US" smtClean="0"/>
              <a:t>11/15/2022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287034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42A8142E-524C-455B-81AE-3F6E34F7A57F}" type="datetimeFigureOut">
              <a:rPr lang="en-US" smtClean="0"/>
              <a:t>11/15/2022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61343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42A8142E-524C-455B-81AE-3F6E34F7A57F}" type="datetimeFigureOut">
              <a:rPr lang="en-US" smtClean="0"/>
              <a:t>11/15/2022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427467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2A8142E-524C-455B-81AE-3F6E34F7A57F}" type="datetimeFigureOut">
              <a:rPr lang="en-US" smtClean="0"/>
              <a:t>11/15/2022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83003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42A8142E-524C-455B-81AE-3F6E34F7A57F}" type="datetimeFigureOut">
              <a:rPr lang="en-US" smtClean="0"/>
              <a:t>11/15/2022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8254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p:cNvSpPr>
            <a:spLocks noGrp="1"/>
          </p:cNvSpPr>
          <p:nvPr>
            <p:ph type="dt" sz="half" idx="10"/>
          </p:nvPr>
        </p:nvSpPr>
        <p:spPr/>
        <p:txBody>
          <a:bodyPr/>
          <a:lstStyle/>
          <a:p>
            <a:fld id="{42A8142E-524C-455B-81AE-3F6E34F7A57F}" type="datetimeFigureOut">
              <a:rPr lang="en-US" smtClean="0"/>
              <a:t>11/15/2022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29FB7B6-341B-45D7-9D2D-C6E2F5D4E8BC}" type="slidenum">
              <a:rPr lang="en-US" smtClean="0"/>
              <a:t>‹Nº›</a:t>
            </a:fld>
            <a:endParaRPr lang="en-US"/>
          </a:p>
        </p:txBody>
      </p:sp>
    </p:spTree>
    <p:extLst>
      <p:ext uri="{BB962C8B-B14F-4D97-AF65-F5344CB8AC3E}">
        <p14:creationId xmlns:p14="http://schemas.microsoft.com/office/powerpoint/2010/main" val="146248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A8142E-524C-455B-81AE-3F6E34F7A57F}" type="datetimeFigureOut">
              <a:rPr lang="en-US" smtClean="0"/>
              <a:t>11/15/2022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FB7B6-341B-45D7-9D2D-C6E2F5D4E8BC}" type="slidenum">
              <a:rPr lang="en-US" smtClean="0"/>
              <a:t>‹Nº›</a:t>
            </a:fld>
            <a:endParaRPr lang="en-US"/>
          </a:p>
        </p:txBody>
      </p:sp>
    </p:spTree>
    <p:extLst>
      <p:ext uri="{BB962C8B-B14F-4D97-AF65-F5344CB8AC3E}">
        <p14:creationId xmlns:p14="http://schemas.microsoft.com/office/powerpoint/2010/main" val="3734458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66398"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cxnSp>
        <p:nvCxnSpPr>
          <p:cNvPr id="7" name="Conector recto 6"/>
          <p:cNvCxnSpPr/>
          <p:nvPr/>
        </p:nvCxnSpPr>
        <p:spPr>
          <a:xfrm>
            <a:off x="0" y="3211524"/>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ángulo 7"/>
          <p:cNvSpPr/>
          <p:nvPr/>
        </p:nvSpPr>
        <p:spPr>
          <a:xfrm>
            <a:off x="2545378" y="1520785"/>
            <a:ext cx="7385022" cy="2215991"/>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a:t>
            </a:r>
          </a:p>
          <a:p>
            <a:r>
              <a:rPr lang="es-PE" sz="2000" b="1" dirty="0"/>
              <a:t> </a:t>
            </a:r>
            <a:endParaRPr lang="en-US" sz="2000" dirty="0"/>
          </a:p>
          <a:p>
            <a:endParaRPr lang="es-ES" b="1" dirty="0"/>
          </a:p>
        </p:txBody>
      </p:sp>
      <p:sp>
        <p:nvSpPr>
          <p:cNvPr id="9" name="Rectángulo 8"/>
          <p:cNvSpPr/>
          <p:nvPr/>
        </p:nvSpPr>
        <p:spPr>
          <a:xfrm>
            <a:off x="3047997" y="3287698"/>
            <a:ext cx="6096000" cy="707886"/>
          </a:xfrm>
          <a:prstGeom prst="rect">
            <a:avLst/>
          </a:prstGeom>
        </p:spPr>
        <p:txBody>
          <a:bodyPr>
            <a:spAutoFit/>
          </a:bodyPr>
          <a:lstStyle/>
          <a:p>
            <a:r>
              <a:rPr lang="es-ES" sz="2000" b="1" dirty="0"/>
              <a:t>Comisión: </a:t>
            </a:r>
            <a:r>
              <a:rPr lang="es-ES" sz="2000" dirty="0"/>
              <a:t>COMISIÓN DE DESCENTRALIZACIÓN</a:t>
            </a:r>
          </a:p>
          <a:p>
            <a:r>
              <a:rPr lang="es-ES" sz="2000" b="1" dirty="0"/>
              <a:t>Autora :</a:t>
            </a:r>
            <a:r>
              <a:rPr lang="es-ES" sz="2000" dirty="0"/>
              <a:t>  Arq. Nieves Esmeralda Limachi Quispe</a:t>
            </a:r>
          </a:p>
        </p:txBody>
      </p:sp>
      <p:pic>
        <p:nvPicPr>
          <p:cNvPr id="14" name="Imagen 13">
            <a:extLst>
              <a:ext uri="{FF2B5EF4-FFF2-40B4-BE49-F238E27FC236}">
                <a16:creationId xmlns:a16="http://schemas.microsoft.com/office/drawing/2014/main" xmlns="" id="{B1036040-7AE6-A6F3-E53E-CCDC26B745A1}"/>
              </a:ext>
            </a:extLst>
          </p:cNvPr>
          <p:cNvPicPr>
            <a:picLocks noChangeAspect="1"/>
          </p:cNvPicPr>
          <p:nvPr/>
        </p:nvPicPr>
        <p:blipFill>
          <a:blip r:embed="rId2"/>
          <a:stretch>
            <a:fillRect/>
          </a:stretch>
        </p:blipFill>
        <p:spPr>
          <a:xfrm>
            <a:off x="1" y="1"/>
            <a:ext cx="12192000" cy="1516924"/>
          </a:xfrm>
          <a:prstGeom prst="rect">
            <a:avLst/>
          </a:prstGeom>
        </p:spPr>
      </p:pic>
      <p:pic>
        <p:nvPicPr>
          <p:cNvPr id="1026" name="Picture 2" descr="Best Data Analytics Certifications – Forbes Advisor">
            <a:extLst>
              <a:ext uri="{FF2B5EF4-FFF2-40B4-BE49-F238E27FC236}">
                <a16:creationId xmlns:a16="http://schemas.microsoft.com/office/drawing/2014/main" xmlns="" id="{EB99AB76-CF66-701A-B033-581FD517A8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96" y="3981839"/>
            <a:ext cx="4669471" cy="2614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982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242597" y="2547256"/>
            <a:ext cx="7445827" cy="371358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rPr>
              <a:t>Beneficios a nivel institucional</a:t>
            </a:r>
          </a:p>
          <a:p>
            <a:pPr algn="just"/>
            <a:endParaRPr lang="es-ES" dirty="0">
              <a:solidFill>
                <a:schemeClr val="tx1"/>
              </a:solidFill>
            </a:endParaRPr>
          </a:p>
          <a:p>
            <a:pPr algn="just"/>
            <a:r>
              <a:rPr lang="es-ES" dirty="0">
                <a:solidFill>
                  <a:schemeClr val="tx1"/>
                </a:solidFill>
              </a:rPr>
              <a:t>Según la evidencia, la aplicación de un sistema de información de recursos humanos incrementa los indicadores de gestión. Específicamente, aumenta en promedio un 6.71% el retorno en inversiones de las firmas</a:t>
            </a:r>
            <a:r>
              <a:rPr lang="es-ES" baseline="30000" dirty="0">
                <a:solidFill>
                  <a:schemeClr val="tx1"/>
                </a:solidFill>
              </a:rPr>
              <a:t>\1</a:t>
            </a:r>
            <a:r>
              <a:rPr lang="es-ES" dirty="0">
                <a:solidFill>
                  <a:schemeClr val="tx1"/>
                </a:solidFill>
              </a:rPr>
              <a:t>. Esto puede ser traducido al ámbito público como inversión en personal de las oficinas de recursos humanos. Dado que existe un total de 9,093 empleados de estas oficinas en el sector público con un gasto anual de más de 390 millones de soles, podemos asumir un beneficio anual de 26.4 millones de soles.</a:t>
            </a:r>
          </a:p>
          <a:p>
            <a:pPr algn="just"/>
            <a:endParaRPr lang="es-ES" dirty="0">
              <a:solidFill>
                <a:schemeClr val="tx1"/>
              </a:solidFill>
            </a:endParaRP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202385" y="1261067"/>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
        <p:nvSpPr>
          <p:cNvPr id="2" name="CuadroTexto 1">
            <a:extLst>
              <a:ext uri="{FF2B5EF4-FFF2-40B4-BE49-F238E27FC236}">
                <a16:creationId xmlns:a16="http://schemas.microsoft.com/office/drawing/2014/main" xmlns="" id="{C9BAD8F3-07F2-B28D-4520-5EAD68440147}"/>
              </a:ext>
            </a:extLst>
          </p:cNvPr>
          <p:cNvSpPr txBox="1"/>
          <p:nvPr/>
        </p:nvSpPr>
        <p:spPr>
          <a:xfrm>
            <a:off x="0" y="6520086"/>
            <a:ext cx="6096000" cy="261610"/>
          </a:xfrm>
          <a:prstGeom prst="rect">
            <a:avLst/>
          </a:prstGeom>
          <a:noFill/>
        </p:spPr>
        <p:txBody>
          <a:bodyPr wrap="square">
            <a:spAutoFit/>
          </a:bodyPr>
          <a:lstStyle/>
          <a:p>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Impact of Human Resource Information System on Firm Financial Performance, Bhuiyan et al 2015</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2" name="Picture 2" descr="Productivity ">
            <a:extLst>
              <a:ext uri="{FF2B5EF4-FFF2-40B4-BE49-F238E27FC236}">
                <a16:creationId xmlns:a16="http://schemas.microsoft.com/office/drawing/2014/main" xmlns="" id="{7B70636F-511A-7CB7-182A-2462DC7BDF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0939" y="2922037"/>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22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242597" y="2547256"/>
            <a:ext cx="7445827" cy="371358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rPr>
              <a:t>Aumentada transparencia y reducción de corrupción</a:t>
            </a:r>
          </a:p>
          <a:p>
            <a:pPr algn="just"/>
            <a:endParaRPr lang="es-ES" dirty="0">
              <a:solidFill>
                <a:schemeClr val="tx1"/>
              </a:solidFill>
            </a:endParaRPr>
          </a:p>
          <a:p>
            <a:pPr algn="just"/>
            <a:r>
              <a:rPr lang="es-ES" dirty="0">
                <a:solidFill>
                  <a:schemeClr val="tx1"/>
                </a:solidFill>
              </a:rPr>
              <a:t>Dada la poca necesidad de documentos físicos y las medidas de seguridad atadas a un sistema informático, hacen que menos personas tengan la capacidad de falsificar información lo que se traduce en menos corrupción en la entidad. CGR calcula que aproximadamente el 12.8% del gasto en Personal y otros tiene perjuicio económico. Siendo que durante el 2021 el devengado anual en personal ascendió a S/ 64 mil millones, usando la estimación de la CGR estaríamos hablando de más de S/ 8 mil millones de recursos ejecutados con potencial perjuicio económico al patrimonio del Estado. </a:t>
            </a:r>
          </a:p>
          <a:p>
            <a:pPr algn="just"/>
            <a:endParaRPr lang="es-ES" dirty="0">
              <a:solidFill>
                <a:schemeClr val="tx1"/>
              </a:solidFill>
            </a:endParaRP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202385" y="1261067"/>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
        <p:nvSpPr>
          <p:cNvPr id="2" name="CuadroTexto 1">
            <a:extLst>
              <a:ext uri="{FF2B5EF4-FFF2-40B4-BE49-F238E27FC236}">
                <a16:creationId xmlns:a16="http://schemas.microsoft.com/office/drawing/2014/main" xmlns="" id="{C9BAD8F3-07F2-B28D-4520-5EAD68440147}"/>
              </a:ext>
            </a:extLst>
          </p:cNvPr>
          <p:cNvSpPr txBox="1"/>
          <p:nvPr/>
        </p:nvSpPr>
        <p:spPr>
          <a:xfrm>
            <a:off x="0" y="6520086"/>
            <a:ext cx="6096000" cy="261610"/>
          </a:xfrm>
          <a:prstGeom prst="rect">
            <a:avLst/>
          </a:prstGeom>
          <a:noFill/>
        </p:spPr>
        <p:txBody>
          <a:bodyPr wrap="square">
            <a:spAutoFit/>
          </a:bodyPr>
          <a:lstStyle/>
          <a:p>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Impact of Human Resource Information System on Firm Financial Performance, Bhuiyan et al 2015</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100" name="Picture 4" descr="Say no ">
            <a:extLst>
              <a:ext uri="{FF2B5EF4-FFF2-40B4-BE49-F238E27FC236}">
                <a16:creationId xmlns:a16="http://schemas.microsoft.com/office/drawing/2014/main" xmlns="" id="{75ED36A1-3D76-D374-991D-6EF4DE570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9559" y="2800739"/>
            <a:ext cx="2929812" cy="2929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932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242597" y="2547256"/>
            <a:ext cx="6475444" cy="3713584"/>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rPr>
              <a:t>Servidores beneficiados por el SEIGER</a:t>
            </a:r>
          </a:p>
          <a:p>
            <a:pPr algn="just"/>
            <a:endParaRPr lang="es-ES" dirty="0">
              <a:solidFill>
                <a:schemeClr val="tx1"/>
              </a:solidFill>
            </a:endParaRPr>
          </a:p>
          <a:p>
            <a:pPr algn="just"/>
            <a:r>
              <a:rPr lang="es-ES" dirty="0">
                <a:solidFill>
                  <a:schemeClr val="tx1"/>
                </a:solidFill>
              </a:rPr>
              <a:t>Todos los servidores que trabajan en instituciones públicas se verán beneficiados por diversas herramientas de gestión e intercambio de información que optimicen y favorezcan sus labores. Como se muestra en la tabla 1, son más de 1.3 millones de servidores que contarán con una herramienta para gestionar su perfil laboral dentro del sector público, y beneficiarse de oportunidades de ascenso o promoción en la carrera.</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202385" y="1261067"/>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
        <p:nvSpPr>
          <p:cNvPr id="2" name="CuadroTexto 1">
            <a:extLst>
              <a:ext uri="{FF2B5EF4-FFF2-40B4-BE49-F238E27FC236}">
                <a16:creationId xmlns:a16="http://schemas.microsoft.com/office/drawing/2014/main" xmlns="" id="{C9BAD8F3-07F2-B28D-4520-5EAD68440147}"/>
              </a:ext>
            </a:extLst>
          </p:cNvPr>
          <p:cNvSpPr txBox="1"/>
          <p:nvPr/>
        </p:nvSpPr>
        <p:spPr>
          <a:xfrm>
            <a:off x="0" y="6520086"/>
            <a:ext cx="6096000" cy="261610"/>
          </a:xfrm>
          <a:prstGeom prst="rect">
            <a:avLst/>
          </a:prstGeom>
          <a:noFill/>
        </p:spPr>
        <p:txBody>
          <a:bodyPr wrap="square">
            <a:spAutoFit/>
          </a:bodyPr>
          <a:lstStyle/>
          <a:p>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Impact of Human Resource Information System on Firm Financial Performance, Bhuiyan et al 2015</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2">
            <a:extLst>
              <a:ext uri="{FF2B5EF4-FFF2-40B4-BE49-F238E27FC236}">
                <a16:creationId xmlns:a16="http://schemas.microsoft.com/office/drawing/2014/main" xmlns="" id="{672A71D3-633B-275C-A503-1E8D70F79DCD}"/>
              </a:ext>
            </a:extLst>
          </p:cNvPr>
          <p:cNvGraphicFramePr>
            <a:graphicFrameLocks noGrp="1"/>
          </p:cNvGraphicFramePr>
          <p:nvPr>
            <p:extLst>
              <p:ext uri="{D42A27DB-BD31-4B8C-83A1-F6EECF244321}">
                <p14:modId xmlns:p14="http://schemas.microsoft.com/office/powerpoint/2010/main" val="614718994"/>
              </p:ext>
            </p:extLst>
          </p:nvPr>
        </p:nvGraphicFramePr>
        <p:xfrm>
          <a:off x="7240555" y="2351933"/>
          <a:ext cx="4066253" cy="4307811"/>
        </p:xfrm>
        <a:graphic>
          <a:graphicData uri="http://schemas.openxmlformats.org/drawingml/2006/table">
            <a:tbl>
              <a:tblPr firstRow="1" firstCol="1" bandRow="1">
                <a:tableStyleId>{073A0DAA-6AF3-43AB-8588-CEC1D06C72B9}</a:tableStyleId>
              </a:tblPr>
              <a:tblGrid>
                <a:gridCol w="475272">
                  <a:extLst>
                    <a:ext uri="{9D8B030D-6E8A-4147-A177-3AD203B41FA5}">
                      <a16:colId xmlns:a16="http://schemas.microsoft.com/office/drawing/2014/main" xmlns="" val="3450567124"/>
                    </a:ext>
                  </a:extLst>
                </a:gridCol>
                <a:gridCol w="1695435">
                  <a:extLst>
                    <a:ext uri="{9D8B030D-6E8A-4147-A177-3AD203B41FA5}">
                      <a16:colId xmlns:a16="http://schemas.microsoft.com/office/drawing/2014/main" xmlns="" val="2722017081"/>
                    </a:ext>
                  </a:extLst>
                </a:gridCol>
                <a:gridCol w="947773">
                  <a:extLst>
                    <a:ext uri="{9D8B030D-6E8A-4147-A177-3AD203B41FA5}">
                      <a16:colId xmlns:a16="http://schemas.microsoft.com/office/drawing/2014/main" xmlns="" val="1505879693"/>
                    </a:ext>
                  </a:extLst>
                </a:gridCol>
                <a:gridCol w="947773">
                  <a:extLst>
                    <a:ext uri="{9D8B030D-6E8A-4147-A177-3AD203B41FA5}">
                      <a16:colId xmlns:a16="http://schemas.microsoft.com/office/drawing/2014/main" xmlns="" val="883651610"/>
                    </a:ext>
                  </a:extLst>
                </a:gridCol>
              </a:tblGrid>
              <a:tr h="143999">
                <a:tc>
                  <a:txBody>
                    <a:bodyPr/>
                    <a:lstStyle/>
                    <a:p>
                      <a:pPr algn="ctr">
                        <a:lnSpc>
                          <a:spcPct val="107000"/>
                        </a:lnSpc>
                        <a:spcAft>
                          <a:spcPts val="800"/>
                        </a:spcAft>
                      </a:pPr>
                      <a:r>
                        <a:rPr lang="es-PE" sz="1000">
                          <a:effectLst/>
                        </a:rPr>
                        <a:t>Nro.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Departamento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Servidores</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Relativo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4191101387"/>
                  </a:ext>
                </a:extLst>
              </a:tr>
              <a:tr h="143999">
                <a:tc>
                  <a:txBody>
                    <a:bodyPr/>
                    <a:lstStyle/>
                    <a:p>
                      <a:pPr algn="ctr">
                        <a:lnSpc>
                          <a:spcPct val="107000"/>
                        </a:lnSpc>
                        <a:spcAft>
                          <a:spcPts val="800"/>
                        </a:spcAft>
                      </a:pPr>
                      <a:r>
                        <a:rPr lang="es-PE" sz="1000">
                          <a:effectLst/>
                        </a:rPr>
                        <a:t>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AMAZONAS</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26,273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018721878"/>
                  </a:ext>
                </a:extLst>
              </a:tr>
              <a:tr h="143999">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ÁNCASH</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59,710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490821483"/>
                  </a:ext>
                </a:extLst>
              </a:tr>
              <a:tr h="143999">
                <a:tc>
                  <a:txBody>
                    <a:bodyPr/>
                    <a:lstStyle/>
                    <a:p>
                      <a:pPr algn="ctr">
                        <a:lnSpc>
                          <a:spcPct val="107000"/>
                        </a:lnSpc>
                        <a:spcAft>
                          <a:spcPts val="800"/>
                        </a:spcAft>
                      </a:pPr>
                      <a:r>
                        <a:rPr lang="es-PE" sz="1000">
                          <a:effectLst/>
                        </a:rPr>
                        <a:t>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APURÍMAC</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25,601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056101226"/>
                  </a:ext>
                </a:extLst>
              </a:tr>
              <a:tr h="143999">
                <a:tc>
                  <a:txBody>
                    <a:bodyPr/>
                    <a:lstStyle/>
                    <a:p>
                      <a:pPr algn="ctr">
                        <a:lnSpc>
                          <a:spcPct val="107000"/>
                        </a:lnSpc>
                        <a:spcAft>
                          <a:spcPts val="800"/>
                        </a:spcAft>
                      </a:pPr>
                      <a:r>
                        <a:rPr lang="es-PE" sz="1000">
                          <a:effectLst/>
                        </a:rPr>
                        <a:t>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AREQUIPA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58,843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878802629"/>
                  </a:ext>
                </a:extLst>
              </a:tr>
              <a:tr h="143999">
                <a:tc>
                  <a:txBody>
                    <a:bodyPr/>
                    <a:lstStyle/>
                    <a:p>
                      <a:pPr algn="ctr">
                        <a:lnSpc>
                          <a:spcPct val="107000"/>
                        </a:lnSpc>
                        <a:spcAft>
                          <a:spcPts val="800"/>
                        </a:spcAft>
                      </a:pPr>
                      <a:r>
                        <a:rPr lang="es-PE" sz="1000">
                          <a:effectLst/>
                        </a:rPr>
                        <a:t>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AYACUCHO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37,035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418349040"/>
                  </a:ext>
                </a:extLst>
              </a:tr>
              <a:tr h="143999">
                <a:tc>
                  <a:txBody>
                    <a:bodyPr/>
                    <a:lstStyle/>
                    <a:p>
                      <a:pPr algn="ctr">
                        <a:lnSpc>
                          <a:spcPct val="107000"/>
                        </a:lnSpc>
                        <a:spcAft>
                          <a:spcPts val="800"/>
                        </a:spcAft>
                      </a:pPr>
                      <a:r>
                        <a:rPr lang="es-PE" sz="1000">
                          <a:effectLst/>
                        </a:rPr>
                        <a:t>6</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CAJAMARCA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72,099</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918536290"/>
                  </a:ext>
                </a:extLst>
              </a:tr>
              <a:tr h="143999">
                <a:tc>
                  <a:txBody>
                    <a:bodyPr/>
                    <a:lstStyle/>
                    <a:p>
                      <a:pPr algn="ctr">
                        <a:lnSpc>
                          <a:spcPct val="107000"/>
                        </a:lnSpc>
                        <a:spcAft>
                          <a:spcPts val="800"/>
                        </a:spcAft>
                      </a:pPr>
                      <a:r>
                        <a:rPr lang="es-PE" sz="1000">
                          <a:effectLst/>
                        </a:rPr>
                        <a:t>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CALLAO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32,198</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999396938"/>
                  </a:ext>
                </a:extLst>
              </a:tr>
              <a:tr h="143999">
                <a:tc>
                  <a:txBody>
                    <a:bodyPr/>
                    <a:lstStyle/>
                    <a:p>
                      <a:pPr algn="ctr">
                        <a:lnSpc>
                          <a:spcPct val="107000"/>
                        </a:lnSpc>
                        <a:spcAft>
                          <a:spcPts val="800"/>
                        </a:spcAft>
                      </a:pPr>
                      <a:r>
                        <a:rPr lang="es-PE" sz="1000">
                          <a:effectLst/>
                        </a:rPr>
                        <a:t>8</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CUSCO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dirty="0">
                          <a:effectLst/>
                        </a:rPr>
                        <a:t>73,654</a:t>
                      </a:r>
                      <a:endParaRPr lang="es-P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639362866"/>
                  </a:ext>
                </a:extLst>
              </a:tr>
              <a:tr h="206043">
                <a:tc>
                  <a:txBody>
                    <a:bodyPr/>
                    <a:lstStyle/>
                    <a:p>
                      <a:pPr algn="ctr">
                        <a:lnSpc>
                          <a:spcPct val="107000"/>
                        </a:lnSpc>
                        <a:spcAft>
                          <a:spcPts val="800"/>
                        </a:spcAft>
                      </a:pPr>
                      <a:r>
                        <a:rPr lang="es-PE" sz="1000">
                          <a:effectLst/>
                        </a:rPr>
                        <a:t>9</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HUANCAVELICA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25,072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231451412"/>
                  </a:ext>
                </a:extLst>
              </a:tr>
              <a:tr h="143999">
                <a:tc>
                  <a:txBody>
                    <a:bodyPr/>
                    <a:lstStyle/>
                    <a:p>
                      <a:pPr algn="ctr">
                        <a:lnSpc>
                          <a:spcPct val="107000"/>
                        </a:lnSpc>
                        <a:spcAft>
                          <a:spcPts val="800"/>
                        </a:spcAft>
                      </a:pPr>
                      <a:r>
                        <a:rPr lang="es-PE" sz="1000">
                          <a:effectLst/>
                        </a:rPr>
                        <a:t>10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HUÁNUCO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32,410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846110214"/>
                  </a:ext>
                </a:extLst>
              </a:tr>
              <a:tr h="143999">
                <a:tc>
                  <a:txBody>
                    <a:bodyPr/>
                    <a:lstStyle/>
                    <a:p>
                      <a:pPr algn="ctr">
                        <a:lnSpc>
                          <a:spcPct val="107000"/>
                        </a:lnSpc>
                        <a:spcAft>
                          <a:spcPts val="800"/>
                        </a:spcAft>
                      </a:pPr>
                      <a:r>
                        <a:rPr lang="es-PE" sz="1000">
                          <a:effectLst/>
                        </a:rPr>
                        <a:t>11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ICA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27,125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682255010"/>
                  </a:ext>
                </a:extLst>
              </a:tr>
              <a:tr h="143999">
                <a:tc>
                  <a:txBody>
                    <a:bodyPr/>
                    <a:lstStyle/>
                    <a:p>
                      <a:pPr algn="ctr">
                        <a:lnSpc>
                          <a:spcPct val="107000"/>
                        </a:lnSpc>
                        <a:spcAft>
                          <a:spcPts val="800"/>
                        </a:spcAft>
                      </a:pPr>
                      <a:r>
                        <a:rPr lang="es-PE" sz="1000">
                          <a:effectLst/>
                        </a:rPr>
                        <a:t>12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JUNÍN</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46,273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078005447"/>
                  </a:ext>
                </a:extLst>
              </a:tr>
              <a:tr h="143999">
                <a:tc>
                  <a:txBody>
                    <a:bodyPr/>
                    <a:lstStyle/>
                    <a:p>
                      <a:pPr algn="ctr">
                        <a:lnSpc>
                          <a:spcPct val="107000"/>
                        </a:lnSpc>
                        <a:spcAft>
                          <a:spcPts val="800"/>
                        </a:spcAft>
                      </a:pPr>
                      <a:r>
                        <a:rPr lang="es-PE" sz="1000">
                          <a:effectLst/>
                        </a:rPr>
                        <a:t>13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LA LIBERTAD</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71,023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974720117"/>
                  </a:ext>
                </a:extLst>
              </a:tr>
              <a:tr h="143999">
                <a:tc>
                  <a:txBody>
                    <a:bodyPr/>
                    <a:lstStyle/>
                    <a:p>
                      <a:pPr algn="ctr">
                        <a:lnSpc>
                          <a:spcPct val="107000"/>
                        </a:lnSpc>
                        <a:spcAft>
                          <a:spcPts val="800"/>
                        </a:spcAft>
                      </a:pPr>
                      <a:r>
                        <a:rPr lang="es-PE" sz="1000">
                          <a:effectLst/>
                        </a:rPr>
                        <a:t>14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LAMBAYEQUE</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48,630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483856337"/>
                  </a:ext>
                </a:extLst>
              </a:tr>
              <a:tr h="143999">
                <a:tc>
                  <a:txBody>
                    <a:bodyPr/>
                    <a:lstStyle/>
                    <a:p>
                      <a:pPr algn="ctr">
                        <a:lnSpc>
                          <a:spcPct val="107000"/>
                        </a:lnSpc>
                        <a:spcAft>
                          <a:spcPts val="800"/>
                        </a:spcAft>
                      </a:pPr>
                      <a:r>
                        <a:rPr lang="es-PE" sz="1000">
                          <a:effectLst/>
                        </a:rPr>
                        <a:t>15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LIMA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416,810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31%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512870200"/>
                  </a:ext>
                </a:extLst>
              </a:tr>
              <a:tr h="143999">
                <a:tc>
                  <a:txBody>
                    <a:bodyPr/>
                    <a:lstStyle/>
                    <a:p>
                      <a:pPr algn="ctr">
                        <a:lnSpc>
                          <a:spcPct val="107000"/>
                        </a:lnSpc>
                        <a:spcAft>
                          <a:spcPts val="800"/>
                        </a:spcAft>
                      </a:pPr>
                      <a:r>
                        <a:rPr lang="es-PE" sz="1000">
                          <a:effectLst/>
                        </a:rPr>
                        <a:t>16</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LORETO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63,967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217040121"/>
                  </a:ext>
                </a:extLst>
              </a:tr>
              <a:tr h="206043">
                <a:tc>
                  <a:txBody>
                    <a:bodyPr/>
                    <a:lstStyle/>
                    <a:p>
                      <a:pPr algn="ctr">
                        <a:lnSpc>
                          <a:spcPct val="107000"/>
                        </a:lnSpc>
                        <a:spcAft>
                          <a:spcPts val="800"/>
                        </a:spcAft>
                      </a:pPr>
                      <a:r>
                        <a:rPr lang="es-PE" sz="1000">
                          <a:effectLst/>
                        </a:rPr>
                        <a:t>17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MADRE DE DIOS</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9,220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dirty="0">
                          <a:effectLst/>
                        </a:rPr>
                        <a:t>1%</a:t>
                      </a:r>
                      <a:endParaRPr lang="es-P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746015062"/>
                  </a:ext>
                </a:extLst>
              </a:tr>
              <a:tr h="143999">
                <a:tc>
                  <a:txBody>
                    <a:bodyPr/>
                    <a:lstStyle/>
                    <a:p>
                      <a:pPr algn="ctr">
                        <a:lnSpc>
                          <a:spcPct val="107000"/>
                        </a:lnSpc>
                        <a:spcAft>
                          <a:spcPts val="800"/>
                        </a:spcAft>
                      </a:pPr>
                      <a:r>
                        <a:rPr lang="es-PE" sz="1000">
                          <a:effectLst/>
                        </a:rPr>
                        <a:t>18</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MOQUEGUA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17,377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167558831"/>
                  </a:ext>
                </a:extLst>
              </a:tr>
              <a:tr h="143999">
                <a:tc>
                  <a:txBody>
                    <a:bodyPr/>
                    <a:lstStyle/>
                    <a:p>
                      <a:pPr algn="ctr">
                        <a:lnSpc>
                          <a:spcPct val="107000"/>
                        </a:lnSpc>
                        <a:spcAft>
                          <a:spcPts val="800"/>
                        </a:spcAft>
                      </a:pPr>
                      <a:r>
                        <a:rPr lang="es-PE" sz="1000">
                          <a:effectLst/>
                        </a:rPr>
                        <a:t>19</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PASCO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15,824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311181759"/>
                  </a:ext>
                </a:extLst>
              </a:tr>
              <a:tr h="143999">
                <a:tc>
                  <a:txBody>
                    <a:bodyPr/>
                    <a:lstStyle/>
                    <a:p>
                      <a:pPr algn="ctr">
                        <a:lnSpc>
                          <a:spcPct val="107000"/>
                        </a:lnSpc>
                        <a:spcAft>
                          <a:spcPts val="800"/>
                        </a:spcAft>
                      </a:pPr>
                      <a:r>
                        <a:rPr lang="es-PE" sz="1000">
                          <a:effectLst/>
                        </a:rPr>
                        <a:t>20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PIURA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52,510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dirty="0">
                          <a:effectLst/>
                        </a:rPr>
                        <a:t>4%</a:t>
                      </a:r>
                      <a:endParaRPr lang="es-P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661102713"/>
                  </a:ext>
                </a:extLst>
              </a:tr>
              <a:tr h="143999">
                <a:tc>
                  <a:txBody>
                    <a:bodyPr/>
                    <a:lstStyle/>
                    <a:p>
                      <a:pPr algn="ctr">
                        <a:lnSpc>
                          <a:spcPct val="107000"/>
                        </a:lnSpc>
                        <a:spcAft>
                          <a:spcPts val="800"/>
                        </a:spcAft>
                      </a:pPr>
                      <a:r>
                        <a:rPr lang="es-PE" sz="1000">
                          <a:effectLst/>
                        </a:rPr>
                        <a:t>21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PUNO</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49,100</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2218177364"/>
                  </a:ext>
                </a:extLst>
              </a:tr>
              <a:tr h="143999">
                <a:tc>
                  <a:txBody>
                    <a:bodyPr/>
                    <a:lstStyle/>
                    <a:p>
                      <a:pPr algn="ctr">
                        <a:lnSpc>
                          <a:spcPct val="107000"/>
                        </a:lnSpc>
                        <a:spcAft>
                          <a:spcPts val="800"/>
                        </a:spcAft>
                      </a:pPr>
                      <a:r>
                        <a:rPr lang="es-PE" sz="1000">
                          <a:effectLst/>
                        </a:rPr>
                        <a:t>22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SAN MARTÍN</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32,754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647520221"/>
                  </a:ext>
                </a:extLst>
              </a:tr>
              <a:tr h="143999">
                <a:tc>
                  <a:txBody>
                    <a:bodyPr/>
                    <a:lstStyle/>
                    <a:p>
                      <a:pPr algn="ctr">
                        <a:lnSpc>
                          <a:spcPct val="107000"/>
                        </a:lnSpc>
                        <a:spcAft>
                          <a:spcPts val="800"/>
                        </a:spcAft>
                      </a:pPr>
                      <a:r>
                        <a:rPr lang="es-PE" sz="1000">
                          <a:effectLst/>
                        </a:rPr>
                        <a:t>23</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TACNA</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18,291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241939255"/>
                  </a:ext>
                </a:extLst>
              </a:tr>
              <a:tr h="143999">
                <a:tc>
                  <a:txBody>
                    <a:bodyPr/>
                    <a:lstStyle/>
                    <a:p>
                      <a:pPr algn="ctr">
                        <a:lnSpc>
                          <a:spcPct val="107000"/>
                        </a:lnSpc>
                        <a:spcAft>
                          <a:spcPts val="800"/>
                        </a:spcAft>
                      </a:pPr>
                      <a:r>
                        <a:rPr lang="es-PE" sz="1000">
                          <a:effectLst/>
                        </a:rPr>
                        <a:t>24</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TUMBES</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13,821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1%</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75030707"/>
                  </a:ext>
                </a:extLst>
              </a:tr>
              <a:tr h="143999">
                <a:tc>
                  <a:txBody>
                    <a:bodyPr/>
                    <a:lstStyle/>
                    <a:p>
                      <a:pPr algn="ctr">
                        <a:lnSpc>
                          <a:spcPct val="107000"/>
                        </a:lnSpc>
                        <a:spcAft>
                          <a:spcPts val="800"/>
                        </a:spcAft>
                      </a:pPr>
                      <a:r>
                        <a:rPr lang="es-PE" sz="1000">
                          <a:effectLst/>
                        </a:rPr>
                        <a:t>25</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nSpc>
                          <a:spcPct val="107000"/>
                        </a:lnSpc>
                        <a:spcAft>
                          <a:spcPts val="800"/>
                        </a:spcAft>
                      </a:pPr>
                      <a:r>
                        <a:rPr lang="es-PE" sz="1000">
                          <a:effectLst/>
                        </a:rPr>
                        <a:t>UCAYALI</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b"/>
                </a:tc>
                <a:tc>
                  <a:txBody>
                    <a:bodyPr/>
                    <a:lstStyle/>
                    <a:p>
                      <a:pPr algn="ctr">
                        <a:lnSpc>
                          <a:spcPct val="107000"/>
                        </a:lnSpc>
                        <a:spcAft>
                          <a:spcPts val="800"/>
                        </a:spcAft>
                      </a:pPr>
                      <a:r>
                        <a:rPr lang="es-PE" sz="1000">
                          <a:effectLst/>
                        </a:rPr>
                        <a:t>28,707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a:effectLst/>
                        </a:rPr>
                        <a:t>2%</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3415616826"/>
                  </a:ext>
                </a:extLst>
              </a:tr>
              <a:tr h="143999">
                <a:tc gridSpan="2">
                  <a:txBody>
                    <a:bodyPr/>
                    <a:lstStyle/>
                    <a:p>
                      <a:pPr algn="ctr">
                        <a:lnSpc>
                          <a:spcPct val="107000"/>
                        </a:lnSpc>
                        <a:spcAft>
                          <a:spcPts val="800"/>
                        </a:spcAft>
                      </a:pPr>
                      <a:r>
                        <a:rPr lang="es-PE" sz="1000">
                          <a:effectLst/>
                        </a:rPr>
                        <a:t>Total</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hMerge="1">
                  <a:txBody>
                    <a:bodyPr/>
                    <a:lstStyle/>
                    <a:p>
                      <a:endParaRPr lang="es-PE"/>
                    </a:p>
                  </a:txBody>
                  <a:tcPr/>
                </a:tc>
                <a:tc>
                  <a:txBody>
                    <a:bodyPr/>
                    <a:lstStyle/>
                    <a:p>
                      <a:pPr algn="ctr">
                        <a:lnSpc>
                          <a:spcPct val="107000"/>
                        </a:lnSpc>
                        <a:spcAft>
                          <a:spcPts val="800"/>
                        </a:spcAft>
                      </a:pPr>
                      <a:r>
                        <a:rPr lang="es-PE" sz="1000">
                          <a:effectLst/>
                        </a:rPr>
                        <a:t>1,354,327</a:t>
                      </a:r>
                      <a:endParaRPr lang="es-PE" sz="100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tc>
                  <a:txBody>
                    <a:bodyPr/>
                    <a:lstStyle/>
                    <a:p>
                      <a:pPr algn="ctr">
                        <a:lnSpc>
                          <a:spcPct val="107000"/>
                        </a:lnSpc>
                        <a:spcAft>
                          <a:spcPts val="800"/>
                        </a:spcAft>
                      </a:pPr>
                      <a:r>
                        <a:rPr lang="es-PE" sz="1000" dirty="0">
                          <a:effectLst/>
                        </a:rPr>
                        <a:t>100%</a:t>
                      </a:r>
                      <a:endParaRPr lang="es-PE"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171" marR="39171" marT="0" marB="0" anchor="ctr"/>
                </a:tc>
                <a:extLst>
                  <a:ext uri="{0D108BD9-81ED-4DB2-BD59-A6C34878D82A}">
                    <a16:rowId xmlns:a16="http://schemas.microsoft.com/office/drawing/2014/main" xmlns="" val="1787065725"/>
                  </a:ext>
                </a:extLst>
              </a:tr>
            </a:tbl>
          </a:graphicData>
        </a:graphic>
      </p:graphicFrame>
    </p:spTree>
    <p:extLst>
      <p:ext uri="{BB962C8B-B14F-4D97-AF65-F5344CB8AC3E}">
        <p14:creationId xmlns:p14="http://schemas.microsoft.com/office/powerpoint/2010/main" val="3900223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784896" y="227241"/>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pic>
        <p:nvPicPr>
          <p:cNvPr id="13" name="Imagen 12">
            <a:extLst>
              <a:ext uri="{FF2B5EF4-FFF2-40B4-BE49-F238E27FC236}">
                <a16:creationId xmlns:a16="http://schemas.microsoft.com/office/drawing/2014/main" xmlns="" id="{B0D17A7A-1D7A-65A6-BF51-1DDCB8954D4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64306C72-4938-CC26-ABF6-5521C90ECECC}"/>
              </a:ext>
            </a:extLst>
          </p:cNvPr>
          <p:cNvSpPr/>
          <p:nvPr/>
        </p:nvSpPr>
        <p:spPr>
          <a:xfrm>
            <a:off x="183723" y="1307720"/>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a:t>
            </a:r>
          </a:p>
          <a:p>
            <a:r>
              <a:rPr lang="es-PE" sz="2000" b="1" dirty="0"/>
              <a:t> </a:t>
            </a:r>
            <a:endParaRPr lang="en-US" sz="2000"/>
          </a:p>
          <a:p>
            <a:endParaRPr lang="es-ES" b="1" dirty="0"/>
          </a:p>
        </p:txBody>
      </p:sp>
      <p:pic>
        <p:nvPicPr>
          <p:cNvPr id="2" name="Picture 2" descr="Resultado de imagen para GRACIAS">
            <a:extLst>
              <a:ext uri="{FF2B5EF4-FFF2-40B4-BE49-F238E27FC236}">
                <a16:creationId xmlns:a16="http://schemas.microsoft.com/office/drawing/2014/main" xmlns="" id="{88A49F9C-7B1A-3F91-BD95-0FE51C65FE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4889" y="2599444"/>
            <a:ext cx="64770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41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53335" y="284426"/>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374466" y="2547257"/>
            <a:ext cx="5316583" cy="418944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Artículo 1</a:t>
            </a:r>
            <a:r>
              <a:rPr lang="es-ES" dirty="0">
                <a:solidFill>
                  <a:schemeClr val="tx1"/>
                </a:solidFill>
              </a:rPr>
              <a:t>. </a:t>
            </a:r>
            <a:r>
              <a:rPr lang="es-ES" b="1" dirty="0">
                <a:solidFill>
                  <a:schemeClr val="tx1"/>
                </a:solidFill>
              </a:rPr>
              <a:t>Objeto</a:t>
            </a:r>
            <a:r>
              <a:rPr lang="es-ES" dirty="0">
                <a:solidFill>
                  <a:schemeClr val="tx1"/>
                </a:solidFill>
              </a:rPr>
              <a:t> </a:t>
            </a:r>
            <a:r>
              <a:rPr lang="es-ES" b="1" dirty="0">
                <a:solidFill>
                  <a:schemeClr val="tx1"/>
                </a:solidFill>
              </a:rPr>
              <a:t>de la Ley</a:t>
            </a:r>
          </a:p>
          <a:p>
            <a:pPr algn="just"/>
            <a:r>
              <a:rPr lang="es-ES" dirty="0">
                <a:solidFill>
                  <a:schemeClr val="tx1"/>
                </a:solidFill>
              </a:rPr>
              <a:t>La presente Ley tiene por objeto fortalecer y modernizar el Sistema Administrativo de Gestión de Recursos Humanos, para lo cual se </a:t>
            </a:r>
            <a:r>
              <a:rPr lang="es-ES" b="1" dirty="0">
                <a:solidFill>
                  <a:schemeClr val="tx1"/>
                </a:solidFill>
              </a:rPr>
              <a:t>crea el Sistema Electrónico Integrado para la Gestión de Recursos Humanos – SEIGER</a:t>
            </a:r>
            <a:r>
              <a:rPr lang="es-ES" dirty="0">
                <a:solidFill>
                  <a:schemeClr val="tx1"/>
                </a:solidFill>
              </a:rPr>
              <a:t>, que permita la planificación y administración de los recursos humanos distribuidos en las entidades públicas de los tres (3) niveles de gobierno, de manera integral y articulada bajo un solo sistema, garantizando transparencia, y el cumplimiento de metas, objetivos y planes, en el marco de la meritocracia, la lucha contra la corrupción y el buen uso de los recursos públicos.</a:t>
            </a:r>
            <a:endParaRPr lang="en-US" dirty="0"/>
          </a:p>
        </p:txBody>
      </p:sp>
      <p:pic>
        <p:nvPicPr>
          <p:cNvPr id="13" name="Imagen 12">
            <a:extLst>
              <a:ext uri="{FF2B5EF4-FFF2-40B4-BE49-F238E27FC236}">
                <a16:creationId xmlns:a16="http://schemas.microsoft.com/office/drawing/2014/main" xmlns="" id="{247F5C44-8124-5B1C-0065-17FE204AC0A1}"/>
              </a:ext>
            </a:extLst>
          </p:cNvPr>
          <p:cNvPicPr>
            <a:picLocks noChangeAspect="1"/>
          </p:cNvPicPr>
          <p:nvPr/>
        </p:nvPicPr>
        <p:blipFill>
          <a:blip r:embed="rId2"/>
          <a:stretch>
            <a:fillRect/>
          </a:stretch>
        </p:blipFill>
        <p:spPr>
          <a:xfrm>
            <a:off x="1" y="1"/>
            <a:ext cx="12192000" cy="1516924"/>
          </a:xfrm>
          <a:prstGeom prst="rect">
            <a:avLst/>
          </a:prstGeom>
        </p:spPr>
      </p:pic>
      <p:sp>
        <p:nvSpPr>
          <p:cNvPr id="15" name="Rectángulo 14">
            <a:extLst>
              <a:ext uri="{FF2B5EF4-FFF2-40B4-BE49-F238E27FC236}">
                <a16:creationId xmlns:a16="http://schemas.microsoft.com/office/drawing/2014/main" xmlns="" id="{9FE0B7B9-AE63-AC96-1BD6-5B1DD9002419}"/>
              </a:ext>
            </a:extLst>
          </p:cNvPr>
          <p:cNvSpPr/>
          <p:nvPr/>
        </p:nvSpPr>
        <p:spPr>
          <a:xfrm>
            <a:off x="183723" y="1307720"/>
            <a:ext cx="11798423" cy="1600438"/>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endParaRPr lang="es-ES" b="1" dirty="0"/>
          </a:p>
        </p:txBody>
      </p:sp>
      <p:pic>
        <p:nvPicPr>
          <p:cNvPr id="2050" name="Picture 2" descr="sistema de gestión de contenidos ">
            <a:extLst>
              <a:ext uri="{FF2B5EF4-FFF2-40B4-BE49-F238E27FC236}">
                <a16:creationId xmlns:a16="http://schemas.microsoft.com/office/drawing/2014/main" xmlns="" id="{1931E76D-96FB-3DE4-E62F-28C076B309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3272" y="3080656"/>
            <a:ext cx="2640563" cy="2640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102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414829" y="2670530"/>
            <a:ext cx="11313752" cy="387956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rPr>
              <a:t>Artículo 2. Finalidad</a:t>
            </a:r>
          </a:p>
          <a:p>
            <a:pPr algn="ctr"/>
            <a:endParaRPr lang="es-ES" sz="2000" b="1" dirty="0">
              <a:solidFill>
                <a:schemeClr val="tx1"/>
              </a:solidFill>
            </a:endParaRPr>
          </a:p>
          <a:p>
            <a:pPr algn="just"/>
            <a:r>
              <a:rPr lang="es-ES" sz="2000" dirty="0">
                <a:solidFill>
                  <a:schemeClr val="tx1"/>
                </a:solidFill>
              </a:rPr>
              <a:t>La presente Ley tiene la finalidad de fortalecer el Sistema Administrativo de Gestión de Recursos Humanos, que establece, desarrolla y ejecuta la política de Estado del Servicio Civil, con el fin de transparentar, ordenar, y garantizar la idoneidad y capacidad del recurso humano de las entidades públicas comprendidas dentro de los alcances del artículo 3° de la presente Ley.</a:t>
            </a:r>
          </a:p>
          <a:p>
            <a:pPr algn="just"/>
            <a:endParaRPr lang="es-ES" sz="2000" dirty="0">
              <a:solidFill>
                <a:schemeClr val="tx1"/>
              </a:solidFill>
            </a:endParaRPr>
          </a:p>
          <a:p>
            <a:pPr algn="just"/>
            <a:r>
              <a:rPr lang="es-ES" sz="2000" dirty="0">
                <a:solidFill>
                  <a:schemeClr val="tx1"/>
                </a:solidFill>
              </a:rPr>
              <a:t>Asimismo, el de establecer un solo y único sistema de gestión que permita una mejor planificación de las políticas públicas de recursos humanos, con suficiente información y absoluta transparencia para la toma de decisiones en el marco de la Ley </a:t>
            </a:r>
            <a:r>
              <a:rPr lang="es-ES" sz="2000" dirty="0" err="1">
                <a:solidFill>
                  <a:schemeClr val="tx1"/>
                </a:solidFill>
              </a:rPr>
              <a:t>N°</a:t>
            </a:r>
            <a:r>
              <a:rPr lang="es-ES" sz="2000" dirty="0">
                <a:solidFill>
                  <a:schemeClr val="tx1"/>
                </a:solidFill>
              </a:rPr>
              <a:t> 27806, Ley de Transparencia y Acceso a la Información Pública; y Ley N°27444, Ley del Procedimiento Administrativo General.</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183723" y="1307720"/>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Tree>
    <p:extLst>
      <p:ext uri="{BB962C8B-B14F-4D97-AF65-F5344CB8AC3E}">
        <p14:creationId xmlns:p14="http://schemas.microsoft.com/office/powerpoint/2010/main" val="610939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881360" y="2707852"/>
            <a:ext cx="5342159" cy="387956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a:solidFill>
                  <a:schemeClr val="tx1"/>
                </a:solidFill>
              </a:rPr>
              <a:t>Artículo 3. Ámbito de aplicación</a:t>
            </a:r>
          </a:p>
          <a:p>
            <a:pPr algn="ctr"/>
            <a:endParaRPr lang="es-ES" sz="2000" b="1" dirty="0">
              <a:solidFill>
                <a:schemeClr val="tx1"/>
              </a:solidFill>
            </a:endParaRPr>
          </a:p>
          <a:p>
            <a:pPr algn="just"/>
            <a:r>
              <a:rPr lang="es-ES" sz="2000" dirty="0">
                <a:solidFill>
                  <a:schemeClr val="tx1"/>
                </a:solidFill>
              </a:rPr>
              <a:t>La presente Ley se aplica a las entidades públicas señaladas en el Artículo III del Título Preliminar de la Ley </a:t>
            </a:r>
            <a:r>
              <a:rPr lang="es-ES" sz="2000" dirty="0" err="1">
                <a:solidFill>
                  <a:schemeClr val="tx1"/>
                </a:solidFill>
              </a:rPr>
              <a:t>N°</a:t>
            </a:r>
            <a:r>
              <a:rPr lang="es-ES" sz="2000" dirty="0">
                <a:solidFill>
                  <a:schemeClr val="tx1"/>
                </a:solidFill>
              </a:rPr>
              <a:t> 28175, Ley Marco del Empleo Público, quienes registran información de todos/as los/as servidores/as civiles, incluyendo a los trabajadores sujetos a regímenes especiales. </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183723" y="1307720"/>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pic>
        <p:nvPicPr>
          <p:cNvPr id="3074" name="Picture 2" descr="Government ">
            <a:extLst>
              <a:ext uri="{FF2B5EF4-FFF2-40B4-BE49-F238E27FC236}">
                <a16:creationId xmlns:a16="http://schemas.microsoft.com/office/drawing/2014/main" xmlns="" id="{7B0AB61C-C591-1A29-B36B-54DB44777F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9339" y="311798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eru ">
            <a:extLst>
              <a:ext uri="{FF2B5EF4-FFF2-40B4-BE49-F238E27FC236}">
                <a16:creationId xmlns:a16="http://schemas.microsoft.com/office/drawing/2014/main" xmlns="" id="{7C5FFDAD-B70B-C164-CD04-BE4A3DECBC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3697" y="2950028"/>
            <a:ext cx="2603241" cy="260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49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414829" y="2670530"/>
            <a:ext cx="11295089" cy="387956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Artículo 4.- Créase el Sistema Electrónico Integrado para la Gestión de Recursos Humanos – SEIGER </a:t>
            </a:r>
          </a:p>
          <a:p>
            <a:pPr algn="ctr"/>
            <a:endParaRPr lang="es-ES" b="1" dirty="0">
              <a:solidFill>
                <a:schemeClr val="tx1"/>
              </a:solidFill>
            </a:endParaRPr>
          </a:p>
          <a:p>
            <a:pPr algn="just"/>
            <a:r>
              <a:rPr lang="es-ES" dirty="0">
                <a:solidFill>
                  <a:schemeClr val="tx1"/>
                </a:solidFill>
              </a:rPr>
              <a:t>La presente Ley crea el Sistema Electrónico Integrado para la Gestión de Recursos Humanos – SEIGER, como una plataforma que permita administrar información en tiempo real de antecedentes, mérito, formación, desarrollo profesional, entre otros, de los/as servidores/as civiles de las entidades públicas indicadas en el Artículo 3° de la presente norma. El mismo, servirá como instrumento de gestión de los recursos humanos, con cantidad y calidad de información que permita tomar decisiones basadas en evidencia para el logro de resultados y el buen uso de los recursos públicos. Asimismo, el SEIGER estará a disposición de los ciudadanos de conformidad con la Ley </a:t>
            </a:r>
            <a:r>
              <a:rPr lang="es-ES" dirty="0" err="1">
                <a:solidFill>
                  <a:schemeClr val="tx1"/>
                </a:solidFill>
              </a:rPr>
              <a:t>N°</a:t>
            </a:r>
            <a:r>
              <a:rPr lang="es-ES" dirty="0">
                <a:solidFill>
                  <a:schemeClr val="tx1"/>
                </a:solidFill>
              </a:rPr>
              <a:t> 27806, Ley de Transparencia y Acceso a la Información Pública y a la Ley </a:t>
            </a:r>
            <a:r>
              <a:rPr lang="es-ES" dirty="0" err="1">
                <a:solidFill>
                  <a:schemeClr val="tx1"/>
                </a:solidFill>
              </a:rPr>
              <a:t>N°</a:t>
            </a:r>
            <a:r>
              <a:rPr lang="es-ES" dirty="0">
                <a:solidFill>
                  <a:schemeClr val="tx1"/>
                </a:solidFill>
              </a:rPr>
              <a:t> 29733, Ley de Protección de Datos Personales.</a:t>
            </a:r>
          </a:p>
          <a:p>
            <a:pPr algn="just"/>
            <a:endParaRPr lang="es-ES" dirty="0">
              <a:solidFill>
                <a:schemeClr val="tx1"/>
              </a:solidFill>
            </a:endParaRPr>
          </a:p>
          <a:p>
            <a:pPr algn="just"/>
            <a:r>
              <a:rPr lang="es-ES" dirty="0">
                <a:solidFill>
                  <a:schemeClr val="tx1"/>
                </a:solidFill>
              </a:rPr>
              <a:t>Encárguese a la Autoridad Nacional del Servicio Civil – SERVIR, dentro de su competencia y funciones, la administración y gestión del SEIGER, el mismo que será financiado con sus propios recursos.</a:t>
            </a:r>
          </a:p>
          <a:p>
            <a:pPr algn="just"/>
            <a:endParaRPr lang="es-ES" dirty="0">
              <a:solidFill>
                <a:schemeClr val="tx1"/>
              </a:solidFill>
            </a:endParaRP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183723" y="1307720"/>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Tree>
    <p:extLst>
      <p:ext uri="{BB962C8B-B14F-4D97-AF65-F5344CB8AC3E}">
        <p14:creationId xmlns:p14="http://schemas.microsoft.com/office/powerpoint/2010/main" val="174333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284201" y="3454302"/>
            <a:ext cx="3158795" cy="270390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Artículo 5. Principios</a:t>
            </a:r>
          </a:p>
          <a:p>
            <a:pPr algn="ctr"/>
            <a:endParaRPr lang="es-ES" b="1" dirty="0">
              <a:solidFill>
                <a:schemeClr val="tx1"/>
              </a:solidFill>
            </a:endParaRPr>
          </a:p>
          <a:p>
            <a:pPr algn="just"/>
            <a:r>
              <a:rPr lang="es-ES" dirty="0">
                <a:solidFill>
                  <a:schemeClr val="tx1"/>
                </a:solidFill>
              </a:rPr>
              <a:t>Dispóngase los siguientes principios como parte integrante del Sistema Electrónico Integrado para la Gestión de Recursos Humanos – SEIGER:</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202385" y="1261067"/>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
        <p:nvSpPr>
          <p:cNvPr id="6" name="CuadroTexto 5">
            <a:extLst>
              <a:ext uri="{FF2B5EF4-FFF2-40B4-BE49-F238E27FC236}">
                <a16:creationId xmlns:a16="http://schemas.microsoft.com/office/drawing/2014/main" xmlns="" id="{51DE4758-7948-5178-3935-436C3940FB26}"/>
              </a:ext>
            </a:extLst>
          </p:cNvPr>
          <p:cNvSpPr txBox="1"/>
          <p:nvPr/>
        </p:nvSpPr>
        <p:spPr>
          <a:xfrm>
            <a:off x="3638939" y="2489385"/>
            <a:ext cx="8453533" cy="4247317"/>
          </a:xfrm>
          <a:prstGeom prst="rect">
            <a:avLst/>
          </a:prstGeom>
          <a:noFill/>
        </p:spPr>
        <p:txBody>
          <a:bodyPr wrap="square">
            <a:spAutoFit/>
          </a:bodyPr>
          <a:lstStyle/>
          <a:p>
            <a:r>
              <a:rPr lang="es-ES" b="1" dirty="0"/>
              <a:t>5.1 Transparencia</a:t>
            </a:r>
            <a:r>
              <a:rPr lang="es-ES" dirty="0"/>
              <a:t>: permite a los administrados efectuar control ciudadano respecto a sus autoridades y a cómo se gestiona el servicio civil en el Estado.</a:t>
            </a:r>
          </a:p>
          <a:p>
            <a:endParaRPr lang="es-ES" dirty="0"/>
          </a:p>
          <a:p>
            <a:r>
              <a:rPr lang="es-ES" b="1" dirty="0"/>
              <a:t>5.2 Interés público</a:t>
            </a:r>
            <a:r>
              <a:rPr lang="es-ES" dirty="0"/>
              <a:t>: el ente rector y las autoridades cuentan con información para tomar decisiones sobre la gestión del servicio civil, lo que repercute en una mejor calidad de bienes y servicios.</a:t>
            </a:r>
          </a:p>
          <a:p>
            <a:endParaRPr lang="es-ES" dirty="0"/>
          </a:p>
          <a:p>
            <a:r>
              <a:rPr lang="es-ES" b="1" dirty="0"/>
              <a:t>5.3 Responsabilidad</a:t>
            </a:r>
            <a:r>
              <a:rPr lang="es-ES" dirty="0"/>
              <a:t>: los sujetos obligados a registrar información por las normas del SEIGER responden administrativamente por la conducta activa u omisiva que constituyan infracción sancionable. Asimismo, el registro es intangible y constituye falta administrativa grave la manipulación de la información que sea contraria a su trazabilidad y a los intereses generales.</a:t>
            </a:r>
          </a:p>
          <a:p>
            <a:endParaRPr lang="es-ES" dirty="0"/>
          </a:p>
          <a:p>
            <a:r>
              <a:rPr lang="es-ES" b="1" dirty="0"/>
              <a:t>5.4 Autenticidad</a:t>
            </a:r>
            <a:r>
              <a:rPr lang="es-ES" dirty="0"/>
              <a:t>: se presume la veracidad de la información contenida/registrada en el SEIGER sobre los servidores y servidoras</a:t>
            </a:r>
          </a:p>
        </p:txBody>
      </p:sp>
    </p:spTree>
    <p:extLst>
      <p:ext uri="{BB962C8B-B14F-4D97-AF65-F5344CB8AC3E}">
        <p14:creationId xmlns:p14="http://schemas.microsoft.com/office/powerpoint/2010/main" val="138635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5234472" y="2453951"/>
            <a:ext cx="6372809" cy="142758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solidFill>
                  <a:schemeClr val="tx1"/>
                </a:solidFill>
              </a:rPr>
              <a:t>Artículo 6. Contenido del SEIGER</a:t>
            </a:r>
          </a:p>
          <a:p>
            <a:pPr algn="ctr"/>
            <a:endParaRPr lang="es-ES" b="1" dirty="0">
              <a:solidFill>
                <a:schemeClr val="tx1"/>
              </a:solidFill>
            </a:endParaRPr>
          </a:p>
          <a:p>
            <a:pPr algn="just"/>
            <a:r>
              <a:rPr lang="es-ES" dirty="0">
                <a:solidFill>
                  <a:schemeClr val="tx1"/>
                </a:solidFill>
              </a:rPr>
              <a:t>Establézcase como contenido del Sistema Electrónico Integrado para la Gestión de Recursos Humanos – SEIGER, lo siguiente:</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0" y="1214414"/>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
        <p:nvSpPr>
          <p:cNvPr id="6" name="CuadroTexto 5">
            <a:extLst>
              <a:ext uri="{FF2B5EF4-FFF2-40B4-BE49-F238E27FC236}">
                <a16:creationId xmlns:a16="http://schemas.microsoft.com/office/drawing/2014/main" xmlns="" id="{51DE4758-7948-5178-3935-436C3940FB26}"/>
              </a:ext>
            </a:extLst>
          </p:cNvPr>
          <p:cNvSpPr txBox="1"/>
          <p:nvPr/>
        </p:nvSpPr>
        <p:spPr>
          <a:xfrm>
            <a:off x="5299789" y="3982588"/>
            <a:ext cx="7203232" cy="2800767"/>
          </a:xfrm>
          <a:prstGeom prst="rect">
            <a:avLst/>
          </a:prstGeom>
          <a:noFill/>
        </p:spPr>
        <p:txBody>
          <a:bodyPr wrap="square">
            <a:spAutoFit/>
          </a:bodyPr>
          <a:lstStyle/>
          <a:p>
            <a:pPr marL="285750" indent="-285750">
              <a:buFont typeface="Arial" panose="020B0604020202020204" pitchFamily="34" charset="0"/>
              <a:buChar char="•"/>
            </a:pPr>
            <a:r>
              <a:rPr lang="es-ES" sz="1600" dirty="0"/>
              <a:t>6.1 Planificación de políticas de recursos humanos.</a:t>
            </a:r>
          </a:p>
          <a:p>
            <a:pPr marL="285750" indent="-285750">
              <a:buFont typeface="Arial" panose="020B0604020202020204" pitchFamily="34" charset="0"/>
              <a:buChar char="•"/>
            </a:pPr>
            <a:r>
              <a:rPr lang="es-ES" sz="1600" dirty="0"/>
              <a:t>6.2 Organización del trabajo y su distribución.</a:t>
            </a:r>
          </a:p>
          <a:p>
            <a:pPr marL="285750" indent="-285750">
              <a:buFont typeface="Arial" panose="020B0604020202020204" pitchFamily="34" charset="0"/>
              <a:buChar char="•"/>
            </a:pPr>
            <a:r>
              <a:rPr lang="es-ES" sz="1600" dirty="0"/>
              <a:t>6.3 Gestión del empleo.</a:t>
            </a:r>
          </a:p>
          <a:p>
            <a:pPr marL="285750" indent="-285750">
              <a:buFont typeface="Arial" panose="020B0604020202020204" pitchFamily="34" charset="0"/>
              <a:buChar char="•"/>
            </a:pPr>
            <a:r>
              <a:rPr lang="es-ES" sz="1600" dirty="0"/>
              <a:t>6.4 Gestión del rendimiento.</a:t>
            </a:r>
          </a:p>
          <a:p>
            <a:pPr marL="285750" indent="-285750">
              <a:buFont typeface="Arial" panose="020B0604020202020204" pitchFamily="34" charset="0"/>
              <a:buChar char="•"/>
            </a:pPr>
            <a:r>
              <a:rPr lang="es-ES" sz="1600" dirty="0"/>
              <a:t>6.5 Gestión de la compensación.</a:t>
            </a:r>
          </a:p>
          <a:p>
            <a:pPr marL="285750" indent="-285750">
              <a:buFont typeface="Arial" panose="020B0604020202020204" pitchFamily="34" charset="0"/>
              <a:buChar char="•"/>
            </a:pPr>
            <a:r>
              <a:rPr lang="es-ES" sz="1600" dirty="0"/>
              <a:t>6.6 Gestión del desarrollo y capacitación.</a:t>
            </a:r>
          </a:p>
          <a:p>
            <a:pPr marL="285750" indent="-285750">
              <a:buFont typeface="Arial" panose="020B0604020202020204" pitchFamily="34" charset="0"/>
              <a:buChar char="•"/>
            </a:pPr>
            <a:r>
              <a:rPr lang="es-ES" sz="1600" dirty="0"/>
              <a:t>6.7 Gestión de relaciones humanas y sociales.    </a:t>
            </a:r>
          </a:p>
          <a:p>
            <a:endParaRPr lang="es-ES" sz="1600" b="1" dirty="0"/>
          </a:p>
          <a:p>
            <a:r>
              <a:rPr lang="es-ES" sz="1600" b="1" dirty="0"/>
              <a:t>El marco de operación del SEIGER está comprendido dentro del Sistema Administrativo de Gestión de Recursos Humanos y las normas que lo regulen o modifiquen.</a:t>
            </a:r>
          </a:p>
        </p:txBody>
      </p:sp>
      <p:pic>
        <p:nvPicPr>
          <p:cNvPr id="2" name="Google Shape;480;p14" descr="Gestión del Rendimiento (GDR) | SERVIR - Autoridad Nacional del Servicio  Civil">
            <a:extLst>
              <a:ext uri="{FF2B5EF4-FFF2-40B4-BE49-F238E27FC236}">
                <a16:creationId xmlns:a16="http://schemas.microsoft.com/office/drawing/2014/main" xmlns="" id="{0124514B-9B60-1BBC-73BA-B88D4C00AFE0}"/>
              </a:ext>
            </a:extLst>
          </p:cNvPr>
          <p:cNvPicPr preferRelativeResize="0"/>
          <p:nvPr/>
        </p:nvPicPr>
        <p:blipFill rotWithShape="1">
          <a:blip r:embed="rId3">
            <a:alphaModFix/>
          </a:blip>
          <a:srcRect/>
          <a:stretch/>
        </p:blipFill>
        <p:spPr>
          <a:xfrm>
            <a:off x="396794" y="2797953"/>
            <a:ext cx="4604554" cy="3154978"/>
          </a:xfrm>
          <a:prstGeom prst="rect">
            <a:avLst/>
          </a:prstGeom>
          <a:noFill/>
          <a:ln>
            <a:noFill/>
          </a:ln>
        </p:spPr>
      </p:pic>
    </p:spTree>
    <p:extLst>
      <p:ext uri="{BB962C8B-B14F-4D97-AF65-F5344CB8AC3E}">
        <p14:creationId xmlns:p14="http://schemas.microsoft.com/office/powerpoint/2010/main" val="308770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sp>
        <p:nvSpPr>
          <p:cNvPr id="8" name="Rectángulo redondeado 7"/>
          <p:cNvSpPr/>
          <p:nvPr/>
        </p:nvSpPr>
        <p:spPr>
          <a:xfrm>
            <a:off x="587828" y="2808514"/>
            <a:ext cx="11159411" cy="33870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b="1" dirty="0">
                <a:solidFill>
                  <a:schemeClr val="tx1"/>
                </a:solidFill>
              </a:rPr>
              <a:t>DISPOSICIONES COMPLETARIAS FINALES</a:t>
            </a:r>
          </a:p>
          <a:p>
            <a:pPr algn="just"/>
            <a:endParaRPr lang="es-ES" dirty="0">
              <a:solidFill>
                <a:schemeClr val="tx1"/>
              </a:solidFill>
            </a:endParaRPr>
          </a:p>
          <a:p>
            <a:pPr algn="just"/>
            <a:r>
              <a:rPr lang="es-ES" b="1" dirty="0">
                <a:solidFill>
                  <a:schemeClr val="tx1"/>
                </a:solidFill>
              </a:rPr>
              <a:t>SEGUNDA. – Reglamentación</a:t>
            </a:r>
          </a:p>
          <a:p>
            <a:pPr algn="just"/>
            <a:r>
              <a:rPr lang="es-ES" dirty="0">
                <a:solidFill>
                  <a:schemeClr val="tx1"/>
                </a:solidFill>
              </a:rPr>
              <a:t>Encárguese a la Presidencia del Consejo de Ministros la reglamentación de la Ley en un plazo no mayor a 90 días. </a:t>
            </a:r>
          </a:p>
          <a:p>
            <a:pPr algn="just"/>
            <a:endParaRPr lang="es-ES" dirty="0">
              <a:solidFill>
                <a:schemeClr val="tx1"/>
              </a:solidFill>
            </a:endParaRPr>
          </a:p>
          <a:p>
            <a:pPr algn="just"/>
            <a:r>
              <a:rPr lang="es-ES" b="1" dirty="0">
                <a:solidFill>
                  <a:schemeClr val="tx1"/>
                </a:solidFill>
              </a:rPr>
              <a:t>TERCERA. - Progresividad</a:t>
            </a:r>
          </a:p>
          <a:p>
            <a:pPr algn="just"/>
            <a:r>
              <a:rPr lang="es-ES" dirty="0">
                <a:solidFill>
                  <a:schemeClr val="tx1"/>
                </a:solidFill>
              </a:rPr>
              <a:t>SERVIR dispone, de ser el caso, cuál será la progresividad en la implementación de la presente norma.</a:t>
            </a:r>
          </a:p>
          <a:p>
            <a:pPr algn="just"/>
            <a:endParaRPr lang="es-ES" dirty="0">
              <a:solidFill>
                <a:schemeClr val="tx1"/>
              </a:solidFill>
            </a:endParaRP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14" name="Rectángulo 13">
            <a:extLst>
              <a:ext uri="{FF2B5EF4-FFF2-40B4-BE49-F238E27FC236}">
                <a16:creationId xmlns:a16="http://schemas.microsoft.com/office/drawing/2014/main" xmlns="" id="{90FBD368-B236-994B-00EB-4814D8B123A9}"/>
              </a:ext>
            </a:extLst>
          </p:cNvPr>
          <p:cNvSpPr/>
          <p:nvPr/>
        </p:nvSpPr>
        <p:spPr>
          <a:xfrm>
            <a:off x="202385" y="1261067"/>
            <a:ext cx="11798423" cy="1908215"/>
          </a:xfrm>
          <a:prstGeom prst="rect">
            <a:avLst/>
          </a:prstGeom>
        </p:spPr>
        <p:txBody>
          <a:bodyPr wrap="square">
            <a:spAutoFit/>
          </a:bodyPr>
          <a:lstStyle/>
          <a:p>
            <a:pPr algn="ctr"/>
            <a:r>
              <a:rPr lang="es-PE" sz="2000" b="1" u="sng" dirty="0">
                <a:effectLst>
                  <a:outerShdw blurRad="38100" dist="38100" dir="2700000" algn="tl">
                    <a:srgbClr val="000000">
                      <a:alpha val="43137"/>
                    </a:srgbClr>
                  </a:outerShdw>
                </a:effectLst>
                <a:latin typeface="-apple-system"/>
              </a:rPr>
              <a:t>PROYECTO DE LEY </a:t>
            </a:r>
            <a:r>
              <a:rPr lang="es-PE" sz="2000" b="1" u="sng" dirty="0" err="1">
                <a:effectLst>
                  <a:outerShdw blurRad="38100" dist="38100" dir="2700000" algn="tl">
                    <a:srgbClr val="000000">
                      <a:alpha val="43137"/>
                    </a:srgbClr>
                  </a:outerShdw>
                </a:effectLst>
                <a:latin typeface="-apple-system"/>
              </a:rPr>
              <a:t>N°</a:t>
            </a:r>
            <a:r>
              <a:rPr lang="es-PE" sz="2000" b="1" u="sng" dirty="0">
                <a:effectLst>
                  <a:outerShdw blurRad="38100" dist="38100" dir="2700000" algn="tl">
                    <a:srgbClr val="000000">
                      <a:alpha val="43137"/>
                    </a:srgbClr>
                  </a:outerShdw>
                </a:effectLst>
                <a:latin typeface="-apple-system"/>
              </a:rPr>
              <a:t> </a:t>
            </a:r>
            <a:r>
              <a:rPr lang="es-PE" sz="2000" b="1" i="0" u="sng" strike="noStrike" dirty="0">
                <a:effectLst>
                  <a:outerShdw blurRad="38100" dist="38100" dir="2700000" algn="tl">
                    <a:srgbClr val="000000">
                      <a:alpha val="43137"/>
                    </a:srgbClr>
                  </a:outerShdw>
                </a:effectLst>
                <a:latin typeface="-apple-system"/>
              </a:rPr>
              <a:t>3078/2022-CR</a:t>
            </a:r>
            <a:endParaRPr lang="en-US" sz="2000" b="1" u="sng" dirty="0">
              <a:effectLst>
                <a:outerShdw blurRad="38100" dist="38100" dir="2700000" algn="tl">
                  <a:srgbClr val="000000">
                    <a:alpha val="43137"/>
                  </a:srgbClr>
                </a:outerShdw>
              </a:effectLst>
            </a:endParaRPr>
          </a:p>
          <a:p>
            <a:pPr algn="ctr"/>
            <a:r>
              <a:rPr lang="es-PE" sz="2000" b="1" dirty="0"/>
              <a:t>“</a:t>
            </a:r>
            <a:r>
              <a:rPr lang="es-ES" sz="2000" b="1" dirty="0"/>
              <a:t>PROYECTO DE LEY QUE FORTALECE Y MODERNIZA EL SISTEMA ADMINISTRATIVO DE GESTIÓN DE RECURSOS HUMANOS Y CREA EL SISTEMA ELECTRÓNICO INTEGRADO PARA LA GESTIÓN DE RECURSOS HUMANOS - SEIGER</a:t>
            </a:r>
            <a:r>
              <a:rPr lang="es-PE" sz="2000" b="1" dirty="0"/>
              <a:t>”  </a:t>
            </a:r>
            <a:endParaRPr lang="en-US" sz="2000" dirty="0"/>
          </a:p>
          <a:p>
            <a:r>
              <a:rPr lang="es-PE" sz="2000" b="1" dirty="0"/>
              <a:t> </a:t>
            </a:r>
            <a:endParaRPr lang="en-US" sz="2000" dirty="0"/>
          </a:p>
          <a:p>
            <a:endParaRPr lang="es-ES" b="1" dirty="0"/>
          </a:p>
        </p:txBody>
      </p:sp>
    </p:spTree>
    <p:extLst>
      <p:ext uri="{BB962C8B-B14F-4D97-AF65-F5344CB8AC3E}">
        <p14:creationId xmlns:p14="http://schemas.microsoft.com/office/powerpoint/2010/main" val="263557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538484" y="227242"/>
            <a:ext cx="9259201" cy="923330"/>
          </a:xfrm>
          <a:prstGeom prst="rect">
            <a:avLst/>
          </a:prstGeom>
        </p:spPr>
        <p:txBody>
          <a:bodyPr wrap="none">
            <a:spAutoFit/>
          </a:bodyPr>
          <a:lstStyle/>
          <a:p>
            <a:r>
              <a:rPr lang="en-US" sz="5400" dirty="0">
                <a:solidFill>
                  <a:schemeClr val="bg1"/>
                </a:solidFill>
                <a:latin typeface="Arial Black" panose="020B0A04020102020204" pitchFamily="34" charset="0"/>
              </a:rPr>
              <a:t>RENOVACIÓN POPULAR</a:t>
            </a:r>
          </a:p>
        </p:txBody>
      </p:sp>
      <p:pic>
        <p:nvPicPr>
          <p:cNvPr id="13" name="Imagen 12">
            <a:extLst>
              <a:ext uri="{FF2B5EF4-FFF2-40B4-BE49-F238E27FC236}">
                <a16:creationId xmlns:a16="http://schemas.microsoft.com/office/drawing/2014/main" xmlns="" id="{DEB30ADA-2DDA-7935-1906-45ABF58FA82A}"/>
              </a:ext>
            </a:extLst>
          </p:cNvPr>
          <p:cNvPicPr>
            <a:picLocks noChangeAspect="1"/>
          </p:cNvPicPr>
          <p:nvPr/>
        </p:nvPicPr>
        <p:blipFill>
          <a:blip r:embed="rId2"/>
          <a:stretch>
            <a:fillRect/>
          </a:stretch>
        </p:blipFill>
        <p:spPr>
          <a:xfrm>
            <a:off x="1" y="1"/>
            <a:ext cx="12192000" cy="1516924"/>
          </a:xfrm>
          <a:prstGeom prst="rect">
            <a:avLst/>
          </a:prstGeom>
        </p:spPr>
      </p:pic>
      <p:sp>
        <p:nvSpPr>
          <p:cNvPr id="2" name="CuadroTexto 1">
            <a:extLst>
              <a:ext uri="{FF2B5EF4-FFF2-40B4-BE49-F238E27FC236}">
                <a16:creationId xmlns:a16="http://schemas.microsoft.com/office/drawing/2014/main" xmlns="" id="{C9BAD8F3-07F2-B28D-4520-5EAD68440147}"/>
              </a:ext>
            </a:extLst>
          </p:cNvPr>
          <p:cNvSpPr txBox="1"/>
          <p:nvPr/>
        </p:nvSpPr>
        <p:spPr>
          <a:xfrm>
            <a:off x="0" y="6520086"/>
            <a:ext cx="6096000" cy="261610"/>
          </a:xfrm>
          <a:prstGeom prst="rect">
            <a:avLst/>
          </a:prstGeom>
          <a:noFill/>
        </p:spPr>
        <p:txBody>
          <a:bodyPr wrap="square">
            <a:spAutoFit/>
          </a:bodyPr>
          <a:lstStyle/>
          <a:p>
            <a:r>
              <a:rPr lang="en-US" sz="11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Impact of Human Resource Information System on Firm Financial Performance, Bhuiyan et al 2015</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a 10">
            <a:extLst>
              <a:ext uri="{FF2B5EF4-FFF2-40B4-BE49-F238E27FC236}">
                <a16:creationId xmlns:a16="http://schemas.microsoft.com/office/drawing/2014/main" xmlns="" id="{CD0D0814-66F9-77C7-D2B1-642E27682E08}"/>
              </a:ext>
            </a:extLst>
          </p:cNvPr>
          <p:cNvGraphicFramePr>
            <a:graphicFrameLocks noGrp="1"/>
          </p:cNvGraphicFramePr>
          <p:nvPr>
            <p:extLst>
              <p:ext uri="{D42A27DB-BD31-4B8C-83A1-F6EECF244321}">
                <p14:modId xmlns:p14="http://schemas.microsoft.com/office/powerpoint/2010/main" val="1365715083"/>
              </p:ext>
            </p:extLst>
          </p:nvPr>
        </p:nvGraphicFramePr>
        <p:xfrm>
          <a:off x="1380932" y="1353570"/>
          <a:ext cx="10324114" cy="5209569"/>
        </p:xfrm>
        <a:graphic>
          <a:graphicData uri="http://schemas.openxmlformats.org/drawingml/2006/table">
            <a:tbl>
              <a:tblPr firstRow="1" bandRow="1">
                <a:tableStyleId>{C083E6E3-FA7D-4D7B-A595-EF9225AFEA82}</a:tableStyleId>
              </a:tblPr>
              <a:tblGrid>
                <a:gridCol w="1548882">
                  <a:extLst>
                    <a:ext uri="{9D8B030D-6E8A-4147-A177-3AD203B41FA5}">
                      <a16:colId xmlns:a16="http://schemas.microsoft.com/office/drawing/2014/main" xmlns="" val="3760910193"/>
                    </a:ext>
                  </a:extLst>
                </a:gridCol>
                <a:gridCol w="8775232">
                  <a:extLst>
                    <a:ext uri="{9D8B030D-6E8A-4147-A177-3AD203B41FA5}">
                      <a16:colId xmlns:a16="http://schemas.microsoft.com/office/drawing/2014/main" xmlns="" val="14342458"/>
                    </a:ext>
                  </a:extLst>
                </a:gridCol>
              </a:tblGrid>
              <a:tr h="272647">
                <a:tc>
                  <a:txBody>
                    <a:bodyPr/>
                    <a:lstStyle/>
                    <a:p>
                      <a:pPr algn="ctr"/>
                      <a:r>
                        <a:rPr lang="es-PE" sz="1200" dirty="0">
                          <a:solidFill>
                            <a:schemeClr val="bg1"/>
                          </a:solidFill>
                          <a:latin typeface="Arial" panose="020B0604020202020204" pitchFamily="34" charset="0"/>
                          <a:cs typeface="Arial" panose="020B0604020202020204" pitchFamily="34" charset="0"/>
                        </a:rPr>
                        <a:t>Sistema</a:t>
                      </a:r>
                    </a:p>
                  </a:txBody>
                  <a:tcPr anchor="ctr">
                    <a:solidFill>
                      <a:srgbClr val="C00000"/>
                    </a:solidFill>
                  </a:tcPr>
                </a:tc>
                <a:tc>
                  <a:txBody>
                    <a:bodyPr/>
                    <a:lstStyle/>
                    <a:p>
                      <a:pPr algn="ctr"/>
                      <a:r>
                        <a:rPr lang="es-PE" sz="1200" dirty="0">
                          <a:solidFill>
                            <a:schemeClr val="bg1"/>
                          </a:solidFill>
                          <a:latin typeface="Arial" panose="020B0604020202020204" pitchFamily="34" charset="0"/>
                          <a:cs typeface="Arial" panose="020B0604020202020204" pitchFamily="34" charset="0"/>
                        </a:rPr>
                        <a:t>Detalle</a:t>
                      </a:r>
                    </a:p>
                  </a:txBody>
                  <a:tcPr anchor="ctr">
                    <a:solidFill>
                      <a:srgbClr val="C00000"/>
                    </a:solidFill>
                  </a:tcPr>
                </a:tc>
                <a:extLst>
                  <a:ext uri="{0D108BD9-81ED-4DB2-BD59-A6C34878D82A}">
                    <a16:rowId xmlns:a16="http://schemas.microsoft.com/office/drawing/2014/main" xmlns="" val="1649514792"/>
                  </a:ext>
                </a:extLst>
              </a:tr>
              <a:tr h="1350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200" b="1" kern="1200" dirty="0">
                          <a:solidFill>
                            <a:schemeClr val="dk1"/>
                          </a:solidFill>
                          <a:effectLst/>
                          <a:latin typeface="Arial" panose="020B0604020202020204" pitchFamily="34" charset="0"/>
                          <a:cs typeface="Arial" panose="020B0604020202020204" pitchFamily="34" charset="0"/>
                        </a:rPr>
                        <a:t>e-</a:t>
                      </a:r>
                      <a:r>
                        <a:rPr lang="es-PE" sz="1200" b="1" kern="1200" dirty="0" err="1">
                          <a:solidFill>
                            <a:schemeClr val="dk1"/>
                          </a:solidFill>
                          <a:effectLst/>
                          <a:latin typeface="Arial" panose="020B0604020202020204" pitchFamily="34" charset="0"/>
                          <a:cs typeface="Arial" panose="020B0604020202020204" pitchFamily="34" charset="0"/>
                        </a:rPr>
                        <a:t>Saram</a:t>
                      </a:r>
                      <a:endParaRPr lang="es-PE" sz="1200" b="1" kern="1200" dirty="0">
                        <a:solidFill>
                          <a:schemeClr val="dk1"/>
                        </a:solidFill>
                        <a:effectLst/>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PE" sz="1200" b="0" kern="1200" dirty="0">
                          <a:solidFill>
                            <a:schemeClr val="dk1"/>
                          </a:solidFill>
                          <a:effectLst/>
                          <a:latin typeface="Arial" panose="020B0604020202020204" pitchFamily="34" charset="0"/>
                          <a:cs typeface="Arial" panose="020B0604020202020204" pitchFamily="34" charset="0"/>
                        </a:rPr>
                        <a:t>Corea del Sur</a:t>
                      </a:r>
                      <a:endParaRPr lang="es-PE" sz="1200" b="0" kern="1200" dirty="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marL="171450" indent="-171450">
                        <a:buFont typeface="Arial" panose="020B0604020202020204" pitchFamily="34" charset="0"/>
                        <a:buChar char="•"/>
                      </a:pPr>
                      <a:r>
                        <a:rPr lang="es-PE" sz="1200" kern="1200" dirty="0">
                          <a:solidFill>
                            <a:schemeClr val="dk1"/>
                          </a:solidFill>
                          <a:effectLst/>
                          <a:latin typeface="Arial" panose="020B0604020202020204" pitchFamily="34" charset="0"/>
                          <a:cs typeface="Arial" panose="020B0604020202020204" pitchFamily="34" charset="0"/>
                        </a:rPr>
                        <a:t>Sistema electrónico de gestión de RRHH que respalda las tareas de política de personal y administración de recursos humanos de todo el gobierno del Ministerio de Gestión de Personal, digitalizando la administración general de personal desde la contratación hasta la jubilación. </a:t>
                      </a:r>
                    </a:p>
                    <a:p>
                      <a:pPr marL="171450" indent="-171450">
                        <a:buFont typeface="Arial" panose="020B0604020202020204" pitchFamily="34" charset="0"/>
                        <a:buChar char="•"/>
                      </a:pPr>
                      <a:r>
                        <a:rPr lang="es-PE" sz="1200" kern="1200" dirty="0">
                          <a:solidFill>
                            <a:schemeClr val="dk1"/>
                          </a:solidFill>
                          <a:effectLst/>
                          <a:latin typeface="Arial" panose="020B0604020202020204" pitchFamily="34" charset="0"/>
                          <a:cs typeface="Arial" panose="020B0604020202020204" pitchFamily="34" charset="0"/>
                        </a:rPr>
                        <a:t>Cada entidad puede administrar electrónicamente una variedad de tareas relacionadas con el personal, como nombramientos, evaluaciones de desempeño, capacitación, horarios de trabajo y salarios. Además, los datos y estadísticas disponibles en este sistema se utilizan para la formulación de políticas de personal en el Ministerio de Gestión de Personal. Desde 2014, se ha puesto a disposición una versión del aplicativo móvil para respaldar un entorno de trabajo flexible sin restricciones de tiempo y espacio. </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xmlns="" val="2973823791"/>
                  </a:ext>
                </a:extLst>
              </a:tr>
              <a:tr h="6758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200" b="1" kern="1200" dirty="0">
                          <a:solidFill>
                            <a:schemeClr val="dk1"/>
                          </a:solidFill>
                          <a:effectLst/>
                          <a:latin typeface="Arial" panose="020B0604020202020204" pitchFamily="34" charset="0"/>
                          <a:cs typeface="Arial" panose="020B0604020202020204" pitchFamily="34" charset="0"/>
                        </a:rPr>
                        <a:t>e-HRMS</a:t>
                      </a:r>
                    </a:p>
                    <a:p>
                      <a:pPr marL="0" marR="0" lvl="0" indent="0" algn="ctr" defTabSz="914400" rtl="0" eaLnBrk="1" fontAlgn="auto" latinLnBrk="0" hangingPunct="1">
                        <a:lnSpc>
                          <a:spcPct val="100000"/>
                        </a:lnSpc>
                        <a:spcBef>
                          <a:spcPts val="0"/>
                        </a:spcBef>
                        <a:spcAft>
                          <a:spcPts val="0"/>
                        </a:spcAft>
                        <a:buClrTx/>
                        <a:buSzTx/>
                        <a:buFontTx/>
                        <a:buNone/>
                        <a:tabLst/>
                        <a:defRPr/>
                      </a:pPr>
                      <a:r>
                        <a:rPr lang="es-PE" sz="1200" b="0" kern="1200" dirty="0">
                          <a:solidFill>
                            <a:schemeClr val="dk1"/>
                          </a:solidFill>
                          <a:effectLst/>
                          <a:latin typeface="Arial" panose="020B0604020202020204" pitchFamily="34" charset="0"/>
                          <a:cs typeface="Arial" panose="020B0604020202020204" pitchFamily="34" charset="0"/>
                        </a:rPr>
                        <a:t>India</a:t>
                      </a:r>
                      <a:endParaRPr lang="es-PE" sz="1200" b="0" kern="1200" dirty="0">
                        <a:solidFill>
                          <a:schemeClr val="dk1"/>
                        </a:solidFill>
                        <a:effectLst/>
                        <a:latin typeface="Arial" panose="020B0604020202020204" pitchFamily="34" charset="0"/>
                        <a:ea typeface="+mn-ea"/>
                        <a:cs typeface="Arial" panose="020B060402020202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PE" sz="1200" kern="1200" dirty="0">
                          <a:solidFill>
                            <a:schemeClr val="dk1"/>
                          </a:solidFill>
                          <a:effectLst/>
                          <a:latin typeface="Arial" panose="020B0604020202020204" pitchFamily="34" charset="0"/>
                          <a:cs typeface="Arial" panose="020B0604020202020204" pitchFamily="34" charset="0"/>
                        </a:rPr>
                        <a:t>Objetivo es construir una aplicación que digitaliza los legajos de los empleados existentes, la creación de legajos para nuevos empleados y automatiza la actualización de legajos a partir del procesamiento diario de los registros de los empleados</a:t>
                      </a:r>
                      <a:endParaRPr lang="es-PE" sz="120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xmlns="" val="2626528064"/>
                  </a:ext>
                </a:extLst>
              </a:tr>
              <a:tr h="529475">
                <a:tc>
                  <a:txBody>
                    <a:bodyPr/>
                    <a:lstStyle/>
                    <a:p>
                      <a:pPr algn="ctr"/>
                      <a:r>
                        <a:rPr lang="es-ES" sz="1200" b="1" dirty="0">
                          <a:latin typeface="Arial" panose="020B0604020202020204" pitchFamily="34" charset="0"/>
                          <a:cs typeface="Arial" panose="020B0604020202020204" pitchFamily="34" charset="0"/>
                        </a:rPr>
                        <a:t>SIAF-SP – MEF </a:t>
                      </a:r>
                      <a:endParaRPr lang="es-PE" sz="1200" b="1" dirty="0">
                        <a:latin typeface="Arial" panose="020B0604020202020204" pitchFamily="34" charset="0"/>
                        <a:cs typeface="Arial" panose="020B0604020202020204" pitchFamily="34" charset="0"/>
                      </a:endParaRPr>
                    </a:p>
                  </a:txBody>
                  <a:tcPr anchor="ctr"/>
                </a:tc>
                <a:tc>
                  <a:txBody>
                    <a:bodyPr/>
                    <a:lstStyle/>
                    <a:p>
                      <a:pPr marL="171450" indent="-171450">
                        <a:buFont typeface="Arial" panose="020B0604020202020204" pitchFamily="34" charset="0"/>
                        <a:buChar char="•"/>
                      </a:pPr>
                      <a:r>
                        <a:rPr lang="es-ES" sz="1200">
                          <a:latin typeface="Arial" panose="020B0604020202020204" pitchFamily="34" charset="0"/>
                          <a:cs typeface="Arial" panose="020B0604020202020204" pitchFamily="34" charset="0"/>
                        </a:rPr>
                        <a:t>El SIAF-SP constituye el medio oficial para el registro, procesamiento y generación de la información relacionada con la Administración Financiera del Sector Público. </a:t>
                      </a:r>
                      <a:r>
                        <a:rPr lang="es-ES" sz="1200" b="1">
                          <a:solidFill>
                            <a:srgbClr val="C00000"/>
                          </a:solidFill>
                          <a:latin typeface="Arial" panose="020B0604020202020204" pitchFamily="34" charset="0"/>
                          <a:cs typeface="Arial" panose="020B0604020202020204" pitchFamily="34" charset="0"/>
                        </a:rPr>
                        <a:t>(Art. 10 de Ley N° 28112)</a:t>
                      </a:r>
                    </a:p>
                  </a:txBody>
                  <a:tcPr anchor="ctr"/>
                </a:tc>
                <a:extLst>
                  <a:ext uri="{0D108BD9-81ED-4DB2-BD59-A6C34878D82A}">
                    <a16:rowId xmlns:a16="http://schemas.microsoft.com/office/drawing/2014/main" xmlns="" val="2299450253"/>
                  </a:ext>
                </a:extLst>
              </a:tr>
              <a:tr h="529475">
                <a:tc>
                  <a:txBody>
                    <a:bodyPr/>
                    <a:lstStyle/>
                    <a:p>
                      <a:pPr algn="ctr"/>
                      <a:r>
                        <a:rPr lang="es-ES" sz="1200" b="1" dirty="0">
                          <a:latin typeface="Arial" panose="020B0604020202020204" pitchFamily="34" charset="0"/>
                          <a:cs typeface="Arial" panose="020B0604020202020204" pitchFamily="34" charset="0"/>
                        </a:rPr>
                        <a:t>AIRHSP - MEF</a:t>
                      </a:r>
                      <a:endParaRPr lang="es-PE" sz="1200" b="1" dirty="0">
                        <a:latin typeface="Arial" panose="020B0604020202020204" pitchFamily="34" charset="0"/>
                        <a:cs typeface="Arial" panose="020B060402020202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a:latin typeface="Arial" panose="020B0604020202020204" pitchFamily="34" charset="0"/>
                          <a:cs typeface="Arial" panose="020B0604020202020204" pitchFamily="34" charset="0"/>
                        </a:rPr>
                        <a:t>Herramienta operativa de gestión en materia de RRHH del Estado. Los datos registrados en sirven de base para las fases de formulación, ejecución y evaluación del proceso presupuestario. Creado mediante </a:t>
                      </a:r>
                      <a:r>
                        <a:rPr lang="es-ES" sz="1200" b="1">
                          <a:solidFill>
                            <a:srgbClr val="C00000"/>
                          </a:solidFill>
                          <a:latin typeface="Arial" panose="020B0604020202020204" pitchFamily="34" charset="0"/>
                          <a:cs typeface="Arial" panose="020B0604020202020204" pitchFamily="34" charset="0"/>
                        </a:rPr>
                        <a:t>11 DCF Ley N° 29812</a:t>
                      </a:r>
                      <a:r>
                        <a:rPr lang="es-ES" sz="1200">
                          <a:latin typeface="Arial" panose="020B0604020202020204" pitchFamily="34" charset="0"/>
                          <a:cs typeface="Arial" panose="020B0604020202020204" pitchFamily="34" charset="0"/>
                        </a:rPr>
                        <a:t>. </a:t>
                      </a:r>
                      <a:endParaRPr lang="es-PE" sz="120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3425159355"/>
                  </a:ext>
                </a:extLst>
              </a:tr>
              <a:tr h="714791">
                <a:tc>
                  <a:txBody>
                    <a:bodyPr/>
                    <a:lstStyle/>
                    <a:p>
                      <a:pPr algn="ctr"/>
                      <a:r>
                        <a:rPr lang="es-ES" sz="1200" b="1" dirty="0">
                          <a:latin typeface="Arial" panose="020B0604020202020204" pitchFamily="34" charset="0"/>
                          <a:cs typeface="Arial" panose="020B0604020202020204" pitchFamily="34" charset="0"/>
                        </a:rPr>
                        <a:t>NEXUS - MINEDU</a:t>
                      </a:r>
                      <a:endParaRPr lang="es-PE" sz="1200" b="1" dirty="0">
                        <a:latin typeface="Arial" panose="020B0604020202020204" pitchFamily="34" charset="0"/>
                        <a:cs typeface="Arial" panose="020B0604020202020204" pitchFamily="34" charset="0"/>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a:latin typeface="Arial" panose="020B0604020202020204" pitchFamily="34" charset="0"/>
                          <a:cs typeface="Arial" panose="020B0604020202020204" pitchFamily="34" charset="0"/>
                        </a:rPr>
                        <a:t>La </a:t>
                      </a:r>
                      <a:r>
                        <a:rPr lang="es-ES" sz="1200" b="1">
                          <a:solidFill>
                            <a:srgbClr val="C00000"/>
                          </a:solidFill>
                          <a:latin typeface="Arial" panose="020B0604020202020204" pitchFamily="34" charset="0"/>
                          <a:cs typeface="Arial" panose="020B0604020202020204" pitchFamily="34" charset="0"/>
                        </a:rPr>
                        <a:t>Ley N° 28197</a:t>
                      </a:r>
                      <a:r>
                        <a:rPr lang="es-ES" sz="1200">
                          <a:latin typeface="Arial" panose="020B0604020202020204" pitchFamily="34" charset="0"/>
                          <a:cs typeface="Arial" panose="020B0604020202020204" pitchFamily="34" charset="0"/>
                        </a:rPr>
                        <a:t>, dispone que MINEDU, en coordinación con MEF, implante un Sistema Único de Registro de Planillas y de Plazas a nivel nacional, incluyendo a las Direcciones Regionales de Educación de los Gobiernos Regionales, a fin de contar con un registro integral de información del personal y remuneraciones del sector, sobre la base del cual se efectúe el pago de las remuneraciones del personal del Sector Educación. </a:t>
                      </a:r>
                    </a:p>
                  </a:txBody>
                  <a:tcPr anchor="ctr"/>
                </a:tc>
                <a:extLst>
                  <a:ext uri="{0D108BD9-81ED-4DB2-BD59-A6C34878D82A}">
                    <a16:rowId xmlns:a16="http://schemas.microsoft.com/office/drawing/2014/main" xmlns="" val="155392165"/>
                  </a:ext>
                </a:extLst>
              </a:tr>
              <a:tr h="714791">
                <a:tc>
                  <a:txBody>
                    <a:bodyPr/>
                    <a:lstStyle/>
                    <a:p>
                      <a:pPr algn="ctr"/>
                      <a:r>
                        <a:rPr lang="es-PE" sz="1200" b="1" dirty="0">
                          <a:latin typeface="Arial" panose="020B0604020202020204" pitchFamily="34" charset="0"/>
                          <a:cs typeface="Arial" panose="020B0604020202020204" pitchFamily="34" charset="0"/>
                        </a:rPr>
                        <a:t>INFORHUS - MINSA</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200" dirty="0">
                          <a:latin typeface="Arial" panose="020B0604020202020204" pitchFamily="34" charset="0"/>
                          <a:cs typeface="Arial" panose="020B0604020202020204" pitchFamily="34" charset="0"/>
                        </a:rPr>
                        <a:t>Se creó el Registro Nacional del Personal de la Salud en 2013, a cargo del MINSA, con objetivo de contar con información detallada y actualizada de los RRHH. Para dicho efecto, entidades proporcionan la información de forma adecuada y mensual al Ministerio de Salud bajo la presunción, en caso de no remitirla, de no contar con dicho personal de la salud en su entidad. </a:t>
                      </a:r>
                      <a:r>
                        <a:rPr lang="es-ES" sz="1200" b="1" dirty="0">
                          <a:solidFill>
                            <a:srgbClr val="C00000"/>
                          </a:solidFill>
                          <a:latin typeface="Arial" panose="020B0604020202020204" pitchFamily="34" charset="0"/>
                          <a:cs typeface="Arial" panose="020B0604020202020204" pitchFamily="34" charset="0"/>
                        </a:rPr>
                        <a:t>(11 DCF DL </a:t>
                      </a:r>
                      <a:r>
                        <a:rPr lang="es-ES" sz="1200" b="1" dirty="0" err="1">
                          <a:solidFill>
                            <a:srgbClr val="C00000"/>
                          </a:solidFill>
                          <a:latin typeface="Arial" panose="020B0604020202020204" pitchFamily="34" charset="0"/>
                          <a:cs typeface="Arial" panose="020B0604020202020204" pitchFamily="34" charset="0"/>
                        </a:rPr>
                        <a:t>N°</a:t>
                      </a:r>
                      <a:r>
                        <a:rPr lang="es-ES" sz="1200" b="1" dirty="0">
                          <a:solidFill>
                            <a:srgbClr val="C00000"/>
                          </a:solidFill>
                          <a:latin typeface="Arial" panose="020B0604020202020204" pitchFamily="34" charset="0"/>
                          <a:cs typeface="Arial" panose="020B0604020202020204" pitchFamily="34" charset="0"/>
                        </a:rPr>
                        <a:t> 1153)</a:t>
                      </a:r>
                      <a:r>
                        <a:rPr lang="es-ES" sz="1200" dirty="0">
                          <a:latin typeface="Arial" panose="020B0604020202020204" pitchFamily="34" charset="0"/>
                          <a:cs typeface="Arial" panose="020B0604020202020204" pitchFamily="34" charset="0"/>
                        </a:rPr>
                        <a:t>..</a:t>
                      </a:r>
                      <a:endParaRPr lang="es-PE"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2028609991"/>
                  </a:ext>
                </a:extLst>
              </a:tr>
            </a:tbl>
          </a:graphicData>
        </a:graphic>
      </p:graphicFrame>
      <p:pic>
        <p:nvPicPr>
          <p:cNvPr id="5" name="Picture 2" descr="Corea del Sur - Wikipedia, la enciclopedia libre">
            <a:extLst>
              <a:ext uri="{FF2B5EF4-FFF2-40B4-BE49-F238E27FC236}">
                <a16:creationId xmlns:a16="http://schemas.microsoft.com/office/drawing/2014/main" xmlns="" id="{4EE2145B-BAC5-579A-C191-5E7A6BE402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309" y="1764363"/>
            <a:ext cx="781771" cy="52023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xmlns="" id="{98E65613-7BB5-00CE-0018-33C42AB06C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5838" y="2949352"/>
            <a:ext cx="806712" cy="53683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xmlns="" id="{450357DE-4D73-4C45-CEF5-7973B22EBDE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9210" y="4684843"/>
            <a:ext cx="839969" cy="55896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Abrir llave 8">
            <a:extLst>
              <a:ext uri="{FF2B5EF4-FFF2-40B4-BE49-F238E27FC236}">
                <a16:creationId xmlns:a16="http://schemas.microsoft.com/office/drawing/2014/main" xmlns="" id="{ABA6C7DE-35B5-49AF-F10B-D729C771E898}"/>
              </a:ext>
            </a:extLst>
          </p:cNvPr>
          <p:cNvSpPr/>
          <p:nvPr/>
        </p:nvSpPr>
        <p:spPr>
          <a:xfrm>
            <a:off x="998376" y="4002833"/>
            <a:ext cx="289247" cy="2090057"/>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PE"/>
          </a:p>
        </p:txBody>
      </p:sp>
    </p:spTree>
    <p:extLst>
      <p:ext uri="{BB962C8B-B14F-4D97-AF65-F5344CB8AC3E}">
        <p14:creationId xmlns:p14="http://schemas.microsoft.com/office/powerpoint/2010/main" val="7145632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vvvvvvvvvvv" id="{5C941AD0-49AB-4256-AEA4-96C34164E312}" vid="{3F3667A1-D7FB-47B8-8727-6282802FB6A7}"/>
    </a:ext>
  </a:extLst>
</a:theme>
</file>

<file path=docProps/app.xml><?xml version="1.0" encoding="utf-8"?>
<Properties xmlns="http://schemas.openxmlformats.org/officeDocument/2006/extended-properties" xmlns:vt="http://schemas.openxmlformats.org/officeDocument/2006/docPropsVTypes">
  <Template>dfdffffdf</Template>
  <TotalTime>324</TotalTime>
  <Words>2187</Words>
  <Application>Microsoft Office PowerPoint</Application>
  <PresentationFormat>Panorámica</PresentationFormat>
  <Paragraphs>231</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-apple-system</vt:lpstr>
      <vt:lpstr>Arial</vt:lpstr>
      <vt:lpstr>Arial Black</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Jarsolucionesinforma</dc:creator>
  <cp:lastModifiedBy>Roberto Miranda Chuman</cp:lastModifiedBy>
  <cp:revision>32</cp:revision>
  <dcterms:created xsi:type="dcterms:W3CDTF">2022-09-13T00:29:11Z</dcterms:created>
  <dcterms:modified xsi:type="dcterms:W3CDTF">2022-11-15T21:33:40Z</dcterms:modified>
</cp:coreProperties>
</file>