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3" r:id="rId6"/>
    <p:sldId id="266" r:id="rId7"/>
  </p:sldIdLst>
  <p:sldSz cx="18288000" cy="10287000"/>
  <p:notesSz cx="18288000" cy="10287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5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5CEC-7DFC-4B2C-87B6-E832A77C92AD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7FC0-B8BD-42B3-84EE-9083E510EC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14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850" y="2111169"/>
            <a:ext cx="16194298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850" y="2111169"/>
            <a:ext cx="16194298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57767" y="0"/>
            <a:ext cx="3230245" cy="10287000"/>
          </a:xfrm>
          <a:custGeom>
            <a:avLst/>
            <a:gdLst/>
            <a:ahLst/>
            <a:cxnLst/>
            <a:rect l="l" t="t" r="r" b="b"/>
            <a:pathLst>
              <a:path w="3230244" h="10287000">
                <a:moveTo>
                  <a:pt x="0" y="10286999"/>
                </a:moveTo>
                <a:lnTo>
                  <a:pt x="3230230" y="10286999"/>
                </a:lnTo>
                <a:lnTo>
                  <a:pt x="323023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534015" cy="10287000"/>
          </a:xfrm>
          <a:custGeom>
            <a:avLst/>
            <a:gdLst/>
            <a:ahLst/>
            <a:cxnLst/>
            <a:rect l="l" t="t" r="r" b="b"/>
            <a:pathLst>
              <a:path w="10534015" h="10287000">
                <a:moveTo>
                  <a:pt x="0" y="10286999"/>
                </a:moveTo>
                <a:lnTo>
                  <a:pt x="10533393" y="10286999"/>
                </a:lnTo>
                <a:lnTo>
                  <a:pt x="1053339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 lang="es-PE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43" y="8912383"/>
            <a:ext cx="7505699" cy="11144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07822" y="1543538"/>
            <a:ext cx="8803231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kern="1200" spc="-5" dirty="0">
                <a:latin typeface="Arial"/>
                <a:ea typeface="+mn-ea"/>
                <a:cs typeface="Arial"/>
              </a:rPr>
              <a:t>P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ROYECTO DE </a:t>
            </a:r>
            <a:r>
              <a:rPr sz="3600" kern="1200" spc="-5" dirty="0">
                <a:latin typeface="Arial"/>
                <a:ea typeface="+mn-ea"/>
                <a:cs typeface="Arial"/>
              </a:rPr>
              <a:t>L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EY </a:t>
            </a:r>
            <a:r>
              <a:rPr sz="3600" kern="1200" spc="-5" dirty="0">
                <a:latin typeface="Arial"/>
                <a:ea typeface="+mn-ea"/>
                <a:cs typeface="Arial"/>
              </a:rPr>
              <a:t> N° 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3981</a:t>
            </a:r>
            <a:r>
              <a:rPr sz="3600" kern="1200" spc="-5" dirty="0">
                <a:latin typeface="Arial"/>
                <a:ea typeface="+mn-ea"/>
                <a:cs typeface="Arial"/>
              </a:rPr>
              <a:t>/2022-CR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012028C2-F968-30DD-807F-D37C13906C57}"/>
              </a:ext>
            </a:extLst>
          </p:cNvPr>
          <p:cNvSpPr txBox="1"/>
          <p:nvPr/>
        </p:nvSpPr>
        <p:spPr>
          <a:xfrm>
            <a:off x="1107821" y="2689642"/>
            <a:ext cx="8803231" cy="4877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ES" sz="3200" spc="-10" dirty="0">
              <a:solidFill>
                <a:srgbClr val="291B25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r>
              <a:rPr lang="es-ES" sz="3200" b="1" spc="-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PE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 PROMUEVE EL TURISMO MEDIANTE LOS CANALES DIGITALES DE LOS GOBIERNOS REGIONALES Y MUNICIPALIDADES PROVINCIALES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ES" sz="3200" b="1" spc="-5" dirty="0">
              <a:solidFill>
                <a:srgbClr val="291B25"/>
              </a:solidFill>
              <a:latin typeface="Arial MT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ES" sz="3200" b="1" spc="-5" dirty="0">
              <a:solidFill>
                <a:srgbClr val="291B25"/>
              </a:solidFill>
              <a:latin typeface="Arial MT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PE" sz="3350" dirty="0">
              <a:latin typeface="Arial MT"/>
              <a:cs typeface="Arial M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34C8E6C-340B-66CE-3D5B-2112D36791A6}"/>
              </a:ext>
            </a:extLst>
          </p:cNvPr>
          <p:cNvSpPr/>
          <p:nvPr/>
        </p:nvSpPr>
        <p:spPr>
          <a:xfrm>
            <a:off x="356891" y="285769"/>
            <a:ext cx="464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B244A2F-D1FA-77F2-5E1D-109AFBFEE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40" y="-38100"/>
            <a:ext cx="3606493" cy="3407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6ABD67E-5F0B-0011-704B-90C3938AD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15" y="-38101"/>
            <a:ext cx="4347915" cy="34201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B578E55-ED89-0DBA-9A89-78D07BD8D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15" y="3382064"/>
            <a:ext cx="4347914" cy="34503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B6D482-663B-8877-C34E-303795EBE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62" y="3382061"/>
            <a:ext cx="3406071" cy="34503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03DA7B1-15BB-3F15-79A0-7C2FBFD5E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62" y="6832416"/>
            <a:ext cx="4292267" cy="34503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304DF40-BD81-BD20-5D46-52E65EB15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928" y="6823949"/>
            <a:ext cx="3413505" cy="3450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34400" y="1228130"/>
            <a:ext cx="9281795" cy="717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 el </a:t>
            </a:r>
            <a:r>
              <a:rPr lang="es-PE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 Supremo 033-2018-PCM, se creó la </a:t>
            </a:r>
            <a:r>
              <a:rPr lang="es-PE" sz="34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Plataforma Digital Única para Orientación al Ciudadano, a fin de constituir un único punto de contacto digital del Estado Peruano con los ciudadanos y personas en general. En dicha plataforma, las entidades del gobierno nacional, regional y local publican información institucional, trámites y servicios públicos digitales. Es administrada por la Presidencia del Consejo de Ministros a través de la Secretaría de Gobierno Digital (SEGDI).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s-PE" sz="2200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9676" y="9103977"/>
            <a:ext cx="5591174" cy="82867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BE977E8-4213-98AC-2B7F-12B6C97AD185}"/>
              </a:ext>
            </a:extLst>
          </p:cNvPr>
          <p:cNvSpPr/>
          <p:nvPr/>
        </p:nvSpPr>
        <p:spPr>
          <a:xfrm>
            <a:off x="17154627" y="26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47FCE08-FC1C-3DC7-689B-335D5474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647"/>
            <a:ext cx="8209328" cy="59893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43DB050-3421-0F2E-ECF7-5D32693E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" y="5981700"/>
            <a:ext cx="8297334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208" y="2933700"/>
            <a:ext cx="14131291" cy="4044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614680" indent="-6350" algn="just">
              <a:lnSpc>
                <a:spcPct val="105000"/>
              </a:lnSpc>
              <a:spcAft>
                <a:spcPts val="15"/>
              </a:spcAft>
            </a:pPr>
            <a:r>
              <a:rPr lang="es-PE" sz="3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Artículo 1.</a:t>
            </a:r>
            <a:r>
              <a:rPr lang="es-PE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Objeto de la Ley</a:t>
            </a:r>
            <a:endParaRPr lang="es-PE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presente ley tiene por objeto disponer que los gobiernos regionales y las municipalidades provinciales implementen en sus páginas web oficiales un rubro sobre los recursos turísticos ubicados dentro de </a:t>
            </a:r>
            <a:r>
              <a:rPr lang="es-P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 circunscripción territorial,</a:t>
            </a:r>
            <a:r>
              <a:rPr lang="es-P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fin de difundir información a la población sobre dichos recursos turísticos y promover el turismo nacional e internacional.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00" y="9183461"/>
            <a:ext cx="5591174" cy="8286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96745" y="1166539"/>
            <a:ext cx="144945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000" spc="60" dirty="0">
                <a:latin typeface="Arial"/>
                <a:cs typeface="Arial"/>
              </a:rPr>
              <a:t>PROYECTO</a:t>
            </a:r>
            <a:r>
              <a:rPr lang="es-ES" sz="6000" spc="-25" dirty="0">
                <a:solidFill>
                  <a:srgbClr val="291B25"/>
                </a:solidFill>
              </a:rPr>
              <a:t> </a:t>
            </a:r>
            <a:r>
              <a:rPr lang="es-ES" sz="6000" spc="60" dirty="0">
                <a:latin typeface="Arial"/>
                <a:cs typeface="Arial"/>
              </a:rPr>
              <a:t>DE LEY  </a:t>
            </a:r>
            <a:r>
              <a:rPr lang="es-ES" sz="6000" spc="60" dirty="0" err="1">
                <a:latin typeface="Arial"/>
                <a:cs typeface="Arial"/>
              </a:rPr>
              <a:t>N°</a:t>
            </a:r>
            <a:r>
              <a:rPr lang="es-ES" sz="6000" spc="60" dirty="0">
                <a:latin typeface="Arial"/>
                <a:cs typeface="Arial"/>
              </a:rPr>
              <a:t> 3981/2022-CR</a:t>
            </a:r>
            <a:endParaRPr sz="6000" spc="60" dirty="0">
              <a:latin typeface="Arial"/>
              <a:cs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BF9BB12-39F4-88A2-CCA7-1B8F7956AAC2}"/>
              </a:ext>
            </a:extLst>
          </p:cNvPr>
          <p:cNvSpPr/>
          <p:nvPr/>
        </p:nvSpPr>
        <p:spPr>
          <a:xfrm>
            <a:off x="381000" y="1731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95400" y="2069400"/>
            <a:ext cx="15697200" cy="7732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Artículo 2.</a:t>
            </a:r>
            <a:r>
              <a:rPr lang="es-PE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Implementación de la </a:t>
            </a:r>
            <a:r>
              <a:rPr lang="es-PE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Plataforma Digital Única para Orientación al Ciudadano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gobiernos regionales y las municipalidades provinciales,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a través de la Dirección Regional de Turismo, Gerencia de Turismo o Gerencia de Desarrollo Económico, o las que hagan sus veces,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implementan en sus páginas web oficiales que forman parte de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Plataforma Digital Única para Orientación al Ciudadano,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rubro que contenga información sobre los recursos turísticos que se encuentren dentro de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 circunscripción territorial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Artículo 3</a:t>
            </a:r>
            <a:r>
              <a:rPr lang="es-PE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- Información gratuita sobre servicios turísticos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5000"/>
              </a:lnSpc>
              <a:spcAft>
                <a:spcPts val="15"/>
              </a:spcAft>
              <a:tabLst>
                <a:tab pos="4140835" algn="l"/>
              </a:tabLst>
            </a:pP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gobiernos regionales y las municipalidades provinciales brindan información gratuita a la población, de manera virtual, sobre los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servicios turísticos, gastronómicos, alojamientos, medios de transporte y datos de interés general, así como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características generales de las ciudades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se encuentren dentro de 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circunscripción territorial</a:t>
            </a:r>
            <a:r>
              <a:rPr lang="es-PE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4600" y="9385773"/>
            <a:ext cx="3914774" cy="828674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2C105447-47BA-7C47-EB7C-290C999D18A1}"/>
              </a:ext>
            </a:extLst>
          </p:cNvPr>
          <p:cNvSpPr txBox="1">
            <a:spLocks/>
          </p:cNvSpPr>
          <p:nvPr/>
        </p:nvSpPr>
        <p:spPr>
          <a:xfrm>
            <a:off x="3657600" y="1116332"/>
            <a:ext cx="126492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5000" kern="0" spc="6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5000" kern="0" spc="-2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000" kern="0" spc="60" dirty="0">
                <a:latin typeface="Arial" panose="020B0604020202020204" pitchFamily="34" charset="0"/>
                <a:cs typeface="Arial" panose="020B0604020202020204" pitchFamily="34" charset="0"/>
              </a:rPr>
              <a:t>DE LEY  </a:t>
            </a:r>
            <a:r>
              <a:rPr lang="es-ES" sz="5000" kern="0" spc="6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5000" kern="0" spc="60" dirty="0">
                <a:latin typeface="Arial" panose="020B0604020202020204" pitchFamily="34" charset="0"/>
                <a:cs typeface="Arial" panose="020B0604020202020204" pitchFamily="34" charset="0"/>
              </a:rPr>
              <a:t> 3981/2022-CR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D471680-FC00-2B4A-0120-32BD6A675692}"/>
              </a:ext>
            </a:extLst>
          </p:cNvPr>
          <p:cNvSpPr/>
          <p:nvPr/>
        </p:nvSpPr>
        <p:spPr>
          <a:xfrm>
            <a:off x="206169" y="1727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3558" y="9258301"/>
            <a:ext cx="5591174" cy="8286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71600" y="2552700"/>
            <a:ext cx="15163800" cy="63788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" marR="614680" indent="-6350" algn="ctr">
              <a:lnSpc>
                <a:spcPct val="105000"/>
              </a:lnSpc>
              <a:spcAft>
                <a:spcPts val="15"/>
              </a:spcAft>
            </a:pPr>
            <a:r>
              <a:rPr lang="es-PE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DISPOSICIONES COMPLEMENTARIAS FINALES</a:t>
            </a:r>
            <a:endParaRPr lang="es-PE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614680" indent="-6350" algn="ctr">
              <a:lnSpc>
                <a:spcPct val="105000"/>
              </a:lnSpc>
              <a:spcAft>
                <a:spcPts val="15"/>
              </a:spcAft>
            </a:pPr>
            <a:r>
              <a:rPr lang="es-PE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PE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PRIMERA. Asistencia técnica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Ministerio de Comercio Exterior y Turismo y la </a:t>
            </a: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Secretaría de Gobierno Digital de la Presidencia del Consejo de Ministros, a fin de implementar la presente ley,</a:t>
            </a: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brindan asistencia técnica a los gobiernos regionales y a las municipalidades provinciales en lo que les corresponda.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PE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SEGUNDA. Plazo de implementación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Los gobiernos regionales y las municipalidades provinciales, a través de la Dirección Regional de Turismo, Gerencia de Turismo o Gerencia de Desarrollo Económico, o las que hagan sus veces,</a:t>
            </a: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implementan </a:t>
            </a:r>
            <a:r>
              <a:rPr lang="es-PE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lo dispuesto en la presente ley en el plazo de treinta (30) días hábiles contados a partir de su vigencia.</a:t>
            </a:r>
            <a:endParaRPr lang="es-PE" sz="3000" dirty="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DF104329-F695-07EF-F381-5FB81EEF59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1028546"/>
            <a:ext cx="14173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000" spc="60" dirty="0">
                <a:latin typeface="Arial"/>
                <a:cs typeface="Arial"/>
              </a:rPr>
              <a:t>PROYECTO</a:t>
            </a:r>
            <a:r>
              <a:rPr lang="es-ES" sz="6000" spc="-25" dirty="0">
                <a:solidFill>
                  <a:srgbClr val="291B25"/>
                </a:solidFill>
              </a:rPr>
              <a:t> </a:t>
            </a:r>
            <a:r>
              <a:rPr lang="es-ES" sz="6000" spc="60" dirty="0">
                <a:latin typeface="Arial"/>
                <a:cs typeface="Arial"/>
              </a:rPr>
              <a:t>DE LEY  </a:t>
            </a:r>
            <a:r>
              <a:rPr lang="es-ES" sz="6000" spc="60" dirty="0" err="1">
                <a:latin typeface="Arial"/>
                <a:cs typeface="Arial"/>
              </a:rPr>
              <a:t>N°</a:t>
            </a:r>
            <a:r>
              <a:rPr lang="es-ES" sz="6000" spc="60" dirty="0">
                <a:latin typeface="Arial"/>
                <a:cs typeface="Arial"/>
              </a:rPr>
              <a:t> 3981/2022-CR</a:t>
            </a:r>
            <a:endParaRPr sz="6000" spc="60" dirty="0">
              <a:latin typeface="Arial"/>
              <a:cs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E702472-98C9-F173-C0F4-61B639439E92}"/>
              </a:ext>
            </a:extLst>
          </p:cNvPr>
          <p:cNvSpPr/>
          <p:nvPr/>
        </p:nvSpPr>
        <p:spPr>
          <a:xfrm>
            <a:off x="304800" y="266700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43" y="8912383"/>
            <a:ext cx="7505699" cy="11144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0194" y="2745284"/>
            <a:ext cx="9586595" cy="239809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r>
              <a:rPr lang="es-ES" sz="3200" b="1" spc="-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PE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 PROMUEVE EL TURISMO MEDIANTE LOS CANALES DIGITALES DE LOS GOBIERNOS REGIONALES Y MUNICIPALIDADES PROVINCIALES</a:t>
            </a:r>
            <a:endParaRPr lang="es-PE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0545" y="8043505"/>
            <a:ext cx="8830310" cy="381000"/>
            <a:chOff x="612606" y="6864994"/>
            <a:chExt cx="8830310" cy="381000"/>
          </a:xfrm>
        </p:grpSpPr>
        <p:sp>
          <p:nvSpPr>
            <p:cNvPr id="9" name="object 9"/>
            <p:cNvSpPr/>
            <p:nvPr/>
          </p:nvSpPr>
          <p:spPr>
            <a:xfrm>
              <a:off x="684018" y="7055494"/>
              <a:ext cx="8687435" cy="0"/>
            </a:xfrm>
            <a:custGeom>
              <a:avLst/>
              <a:gdLst/>
              <a:ahLst/>
              <a:cxnLst/>
              <a:rect l="l" t="t" r="r" b="b"/>
              <a:pathLst>
                <a:path w="8687435">
                  <a:moveTo>
                    <a:pt x="0" y="0"/>
                  </a:moveTo>
                  <a:lnTo>
                    <a:pt x="8686948" y="0"/>
                  </a:lnTo>
                </a:path>
              </a:pathLst>
            </a:custGeom>
            <a:ln w="95249">
              <a:solidFill>
                <a:srgbClr val="7811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606" y="6864994"/>
              <a:ext cx="95250" cy="381000"/>
            </a:xfrm>
            <a:custGeom>
              <a:avLst/>
              <a:gdLst/>
              <a:ahLst/>
              <a:cxnLst/>
              <a:rect l="l" t="t" r="r" b="b"/>
              <a:pathLst>
                <a:path w="95250" h="381000">
                  <a:moveTo>
                    <a:pt x="53921" y="380999"/>
                  </a:moveTo>
                  <a:lnTo>
                    <a:pt x="41294" y="380999"/>
                  </a:lnTo>
                  <a:lnTo>
                    <a:pt x="35221" y="379791"/>
                  </a:lnTo>
                  <a:lnTo>
                    <a:pt x="1207" y="345765"/>
                  </a:lnTo>
                  <a:lnTo>
                    <a:pt x="0" y="339690"/>
                  </a:lnTo>
                  <a:lnTo>
                    <a:pt x="0" y="41309"/>
                  </a:lnTo>
                  <a:lnTo>
                    <a:pt x="23556" y="6042"/>
                  </a:lnTo>
                  <a:lnTo>
                    <a:pt x="47608" y="0"/>
                  </a:lnTo>
                  <a:lnTo>
                    <a:pt x="53921" y="0"/>
                  </a:lnTo>
                  <a:lnTo>
                    <a:pt x="89176" y="23564"/>
                  </a:lnTo>
                  <a:lnTo>
                    <a:pt x="95216" y="41309"/>
                  </a:lnTo>
                  <a:lnTo>
                    <a:pt x="95216" y="339690"/>
                  </a:lnTo>
                  <a:lnTo>
                    <a:pt x="71659" y="374957"/>
                  </a:lnTo>
                  <a:lnTo>
                    <a:pt x="53921" y="380999"/>
                  </a:lnTo>
                  <a:close/>
                </a:path>
              </a:pathLst>
            </a:custGeom>
            <a:solidFill>
              <a:srgbClr val="781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47163" y="6864994"/>
              <a:ext cx="95250" cy="381000"/>
            </a:xfrm>
            <a:custGeom>
              <a:avLst/>
              <a:gdLst/>
              <a:ahLst/>
              <a:cxnLst/>
              <a:rect l="l" t="t" r="r" b="b"/>
              <a:pathLst>
                <a:path w="95250" h="381000">
                  <a:moveTo>
                    <a:pt x="53921" y="380999"/>
                  </a:moveTo>
                  <a:lnTo>
                    <a:pt x="41294" y="380999"/>
                  </a:lnTo>
                  <a:lnTo>
                    <a:pt x="35221" y="379791"/>
                  </a:lnTo>
                  <a:lnTo>
                    <a:pt x="1207" y="345765"/>
                  </a:lnTo>
                  <a:lnTo>
                    <a:pt x="0" y="339690"/>
                  </a:lnTo>
                  <a:lnTo>
                    <a:pt x="0" y="41309"/>
                  </a:lnTo>
                  <a:lnTo>
                    <a:pt x="23556" y="6042"/>
                  </a:lnTo>
                  <a:lnTo>
                    <a:pt x="47608" y="0"/>
                  </a:lnTo>
                  <a:lnTo>
                    <a:pt x="53921" y="0"/>
                  </a:lnTo>
                  <a:lnTo>
                    <a:pt x="89176" y="23564"/>
                  </a:lnTo>
                  <a:lnTo>
                    <a:pt x="95216" y="41309"/>
                  </a:lnTo>
                  <a:lnTo>
                    <a:pt x="95216" y="339690"/>
                  </a:lnTo>
                  <a:lnTo>
                    <a:pt x="71659" y="374957"/>
                  </a:lnTo>
                  <a:lnTo>
                    <a:pt x="53921" y="380999"/>
                  </a:lnTo>
                  <a:close/>
                </a:path>
              </a:pathLst>
            </a:custGeom>
            <a:solidFill>
              <a:srgbClr val="781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72714" y="6799575"/>
            <a:ext cx="74879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305" dirty="0">
                <a:solidFill>
                  <a:srgbClr val="78111C"/>
                </a:solidFill>
                <a:latin typeface="Arial"/>
                <a:cs typeface="Arial"/>
              </a:rPr>
              <a:t>¡GRACIAS!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xmlns="" id="{CE8189CE-0AFF-A823-412C-2772E8E4E8C2}"/>
              </a:ext>
            </a:extLst>
          </p:cNvPr>
          <p:cNvSpPr txBox="1">
            <a:spLocks/>
          </p:cNvSpPr>
          <p:nvPr/>
        </p:nvSpPr>
        <p:spPr>
          <a:xfrm>
            <a:off x="707830" y="1438530"/>
            <a:ext cx="1028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4000" kern="0" spc="-2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DE LEY  </a:t>
            </a:r>
            <a:r>
              <a:rPr lang="es-ES" sz="4000" kern="0" spc="6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 3981/2022-CR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E99FEE0-C972-6189-FA82-E7D9C91E3086}"/>
              </a:ext>
            </a:extLst>
          </p:cNvPr>
          <p:cNvSpPr/>
          <p:nvPr/>
        </p:nvSpPr>
        <p:spPr>
          <a:xfrm>
            <a:off x="148268" y="2857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8712A82-5DD9-D60E-25C2-3B95730A3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830" y="419100"/>
            <a:ext cx="6797286" cy="4267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C622EB-4DD1-0160-02A0-6991D97F0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96" y="5003193"/>
            <a:ext cx="6814219" cy="426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304</Words>
  <Application>Microsoft Office PowerPoint</Application>
  <PresentationFormat>Personalizado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 Unicode MS</vt:lpstr>
      <vt:lpstr>Batang</vt:lpstr>
      <vt:lpstr>Arial</vt:lpstr>
      <vt:lpstr>Arial MT</vt:lpstr>
      <vt:lpstr>Calibri</vt:lpstr>
      <vt:lpstr>Times New Roman</vt:lpstr>
      <vt:lpstr>Trebuchet MS</vt:lpstr>
      <vt:lpstr>Office Theme</vt:lpstr>
      <vt:lpstr>PROYECTO DE LEY  N° 3981/2022-CR</vt:lpstr>
      <vt:lpstr>Presentación de PowerPoint</vt:lpstr>
      <vt:lpstr>PROYECTO DE LEY  N° 3981/2022-CR</vt:lpstr>
      <vt:lpstr>Presentación de PowerPoint</vt:lpstr>
      <vt:lpstr>PROYECTO DE LEY  N° 3981/2022-CR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N° 2948/2022-CR - Madres gestantes</dc:title>
  <dc:creator>manuelnavarro68</dc:creator>
  <cp:keywords>DAFMDpjeA7Y,BAEXDyxuh7M</cp:keywords>
  <cp:lastModifiedBy>Roberto Miranda Chuman</cp:lastModifiedBy>
  <cp:revision>12</cp:revision>
  <dcterms:created xsi:type="dcterms:W3CDTF">2023-01-06T17:34:19Z</dcterms:created>
  <dcterms:modified xsi:type="dcterms:W3CDTF">2023-03-28T15:23:07Z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2022-09-12T00:00:00Z</vt:filetime>
  </property>
</Properties>
</file>