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872663"/>
  <p:defaultTextStyle>
    <a:defPPr lvl="0">
      <a:defRPr lang="es-PE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58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D8FD5-B835-41E1-9575-569A1E5CC4A7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8578F-D923-4170-BD42-B983BEF26F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721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8578F-D923-4170-BD42-B983BEF26F7B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723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797-D160-4CAF-90DB-8E75A2408FDA}" type="datetimeFigureOut">
              <a:rPr lang="es-PE" smtClean="0"/>
              <a:t>31/05/2023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1B28-1543-4C40-ADAF-965B03BCA36A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4704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797-D160-4CAF-90DB-8E75A2408FDA}" type="datetimeFigureOut">
              <a:rPr lang="es-PE" smtClean="0"/>
              <a:t>31/05/2023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1B28-1543-4C40-ADAF-965B03BCA36A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528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797-D160-4CAF-90DB-8E75A2408FDA}" type="datetimeFigureOut">
              <a:rPr lang="es-PE" smtClean="0"/>
              <a:t>31/05/2023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1B28-1543-4C40-ADAF-965B03BCA36A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2896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797-D160-4CAF-90DB-8E75A2408FDA}" type="datetimeFigureOut">
              <a:rPr lang="es-PE" smtClean="0"/>
              <a:t>31/05/2023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1B28-1543-4C40-ADAF-965B03BCA36A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6001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797-D160-4CAF-90DB-8E75A2408FDA}" type="datetimeFigureOut">
              <a:rPr lang="es-PE" smtClean="0"/>
              <a:t>31/05/2023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1B28-1543-4C40-ADAF-965B03BCA36A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1903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797-D160-4CAF-90DB-8E75A2408FDA}" type="datetimeFigureOut">
              <a:rPr lang="es-PE" smtClean="0"/>
              <a:t>31/05/2023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1B28-1543-4C40-ADAF-965B03BCA36A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0473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797-D160-4CAF-90DB-8E75A2408FDA}" type="datetimeFigureOut">
              <a:rPr lang="es-PE" smtClean="0"/>
              <a:t>31/05/2023</a:t>
            </a:fld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1B28-1543-4C40-ADAF-965B03BCA36A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5199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797-D160-4CAF-90DB-8E75A2408FDA}" type="datetimeFigureOut">
              <a:rPr lang="es-PE" smtClean="0"/>
              <a:t>31/05/2023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1B28-1543-4C40-ADAF-965B03BCA36A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7744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797-D160-4CAF-90DB-8E75A2408FDA}" type="datetimeFigureOut">
              <a:rPr lang="es-PE" smtClean="0"/>
              <a:t>31/05/2023</a:t>
            </a:fld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1B28-1543-4C40-ADAF-965B03BCA36A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3931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797-D160-4CAF-90DB-8E75A2408FDA}" type="datetimeFigureOut">
              <a:rPr lang="es-PE" smtClean="0"/>
              <a:t>31/05/2023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1B28-1543-4C40-ADAF-965B03BCA36A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8687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797-D160-4CAF-90DB-8E75A2408FDA}" type="datetimeFigureOut">
              <a:rPr lang="es-PE" smtClean="0"/>
              <a:t>31/05/2023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1B28-1543-4C40-ADAF-965B03BCA36A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8259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FB797-D160-4CAF-90DB-8E75A2408FDA}" type="datetimeFigureOut">
              <a:rPr lang="es-PE" smtClean="0"/>
              <a:t>31/05/2023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F1B28-1543-4C40-ADAF-965B03BCA36A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687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3" b="12747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8" y="72302"/>
            <a:ext cx="1526787" cy="1574799"/>
          </a:xfrm>
          <a:prstGeom prst="rect">
            <a:avLst/>
          </a:prstGeom>
        </p:spPr>
      </p:pic>
      <p:pic>
        <p:nvPicPr>
          <p:cNvPr id="10" name="Google Shape;57;p13"/>
          <p:cNvPicPr preferRelativeResize="0"/>
          <p:nvPr/>
        </p:nvPicPr>
        <p:blipFill rotWithShape="1">
          <a:blip r:embed="rId4">
            <a:alphaModFix/>
          </a:blip>
          <a:srcRect l="19200" t="34945" r="19592" b="33047"/>
          <a:stretch/>
        </p:blipFill>
        <p:spPr>
          <a:xfrm>
            <a:off x="8955334" y="214071"/>
            <a:ext cx="2779466" cy="114516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ítulo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+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F4F3330-C02E-9B57-8C0F-BB9E28F295B7}"/>
              </a:ext>
            </a:extLst>
          </p:cNvPr>
          <p:cNvSpPr/>
          <p:nvPr/>
        </p:nvSpPr>
        <p:spPr>
          <a:xfrm>
            <a:off x="457199" y="3131397"/>
            <a:ext cx="1127759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PROYECTO DE LEY 2470</a:t>
            </a:r>
            <a:br>
              <a:rPr lang="es-PE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PE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QUE PROPONE BRINDAR COMPETENCIA A GOBIERNOS REGIONALES Y LOCALES PARA CREAR, IMPLEMENTAR Y GARANTIZAR EL FUNCIONAMIENTO DE LOS CENTROS DE ACOGIDA RESIDENCIAL </a:t>
            </a:r>
            <a:endParaRPr lang="es-ES_tradnl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343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996" cy="6858000"/>
          </a:xfrm>
        </p:spPr>
      </p:pic>
    </p:spTree>
    <p:extLst>
      <p:ext uri="{BB962C8B-B14F-4D97-AF65-F5344CB8AC3E}">
        <p14:creationId xmlns:p14="http://schemas.microsoft.com/office/powerpoint/2010/main" val="174443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377"/>
            <a:ext cx="12192000" cy="6925377"/>
          </a:xfrm>
        </p:spPr>
      </p:pic>
    </p:spTree>
    <p:extLst>
      <p:ext uri="{BB962C8B-B14F-4D97-AF65-F5344CB8AC3E}">
        <p14:creationId xmlns:p14="http://schemas.microsoft.com/office/powerpoint/2010/main" val="98990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676"/>
          </a:xfrm>
        </p:spPr>
      </p:pic>
    </p:spTree>
    <p:extLst>
      <p:ext uri="{BB962C8B-B14F-4D97-AF65-F5344CB8AC3E}">
        <p14:creationId xmlns:p14="http://schemas.microsoft.com/office/powerpoint/2010/main" val="1551554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2"/>
            <a:ext cx="12192001" cy="6858422"/>
          </a:xfrm>
        </p:spPr>
      </p:pic>
    </p:spTree>
    <p:extLst>
      <p:ext uri="{BB962C8B-B14F-4D97-AF65-F5344CB8AC3E}">
        <p14:creationId xmlns:p14="http://schemas.microsoft.com/office/powerpoint/2010/main" val="72879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82269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5373" cy="6858000"/>
          </a:xfrm>
        </p:spPr>
      </p:pic>
    </p:spTree>
    <p:extLst>
      <p:ext uri="{BB962C8B-B14F-4D97-AF65-F5344CB8AC3E}">
        <p14:creationId xmlns:p14="http://schemas.microsoft.com/office/powerpoint/2010/main" val="2899608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52960" cy="6858000"/>
          </a:xfrm>
        </p:spPr>
      </p:pic>
    </p:spTree>
    <p:extLst>
      <p:ext uri="{BB962C8B-B14F-4D97-AF65-F5344CB8AC3E}">
        <p14:creationId xmlns:p14="http://schemas.microsoft.com/office/powerpoint/2010/main" val="129577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09932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1"/>
            <a:ext cx="12192000" cy="6859801"/>
          </a:xfrm>
        </p:spPr>
      </p:pic>
    </p:spTree>
    <p:extLst>
      <p:ext uri="{BB962C8B-B14F-4D97-AF65-F5344CB8AC3E}">
        <p14:creationId xmlns:p14="http://schemas.microsoft.com/office/powerpoint/2010/main" val="719227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3" b="12747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454896" cy="1172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8" y="72302"/>
            <a:ext cx="1526787" cy="1574799"/>
          </a:xfrm>
          <a:prstGeom prst="rect">
            <a:avLst/>
          </a:prstGeom>
        </p:spPr>
      </p:pic>
      <p:pic>
        <p:nvPicPr>
          <p:cNvPr id="10" name="Google Shape;57;p13"/>
          <p:cNvPicPr preferRelativeResize="0"/>
          <p:nvPr/>
        </p:nvPicPr>
        <p:blipFill rotWithShape="1">
          <a:blip r:embed="rId5">
            <a:alphaModFix/>
          </a:blip>
          <a:srcRect l="19200" t="34945" r="19592" b="33047"/>
          <a:stretch/>
        </p:blipFill>
        <p:spPr>
          <a:xfrm>
            <a:off x="8955334" y="214071"/>
            <a:ext cx="2779466" cy="114516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ítulo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+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57199" y="3131397"/>
            <a:ext cx="1127759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PROYECTO DE LEY 2470</a:t>
            </a:r>
            <a:br>
              <a:rPr lang="es-PE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PE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QUE PROPONE BRINDAR COMPETENCIA A GOBIERNOS REGIONALES Y LOCALES PARA CREAR, IMPLEMENTAR Y GARANTIZAR EL FUNCIONAMIENTO DE LOS CENTROS DE ACOGIDA RESIDENCIAL </a:t>
            </a:r>
            <a:endParaRPr lang="es-ES_tradnl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58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/>
              <a:t>CONTENIDO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s-PE" b="1" dirty="0"/>
              <a:t>ANTECEDENTES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s-PE" b="1" dirty="0"/>
              <a:t>PROBLEMÁTICA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s-PE" b="1" dirty="0"/>
              <a:t>PROPUESTA DE SOLUCIÓN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s-PE" b="1" dirty="0"/>
              <a:t>OPINIONES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s-PE" b="1" dirty="0"/>
              <a:t>PRECEDENTE</a:t>
            </a:r>
          </a:p>
        </p:txBody>
      </p:sp>
      <p:pic>
        <p:nvPicPr>
          <p:cNvPr id="4" name="Google Shape;9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117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7;p19"/>
          <p:cNvPicPr preferRelativeResize="0"/>
          <p:nvPr/>
        </p:nvPicPr>
        <p:blipFill rotWithShape="1">
          <a:blip r:embed="rId3">
            <a:alphaModFix/>
          </a:blip>
          <a:srcRect l="10888" t="31905" r="11555" b="20495"/>
          <a:stretch/>
        </p:blipFill>
        <p:spPr>
          <a:xfrm>
            <a:off x="9547748" y="5881038"/>
            <a:ext cx="2225152" cy="97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90688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95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/>
              <a:t>ANTECEDENTES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88936"/>
            <a:ext cx="10676467" cy="4667250"/>
          </a:xfrm>
        </p:spPr>
        <p:txBody>
          <a:bodyPr>
            <a:normAutofit/>
          </a:bodyPr>
          <a:lstStyle/>
          <a:p>
            <a:pPr algn="just"/>
            <a:r>
              <a:rPr lang="es-PE" dirty="0"/>
              <a:t>Durante el año 2021 se denunciaron 52,104 casos de violencia contra menores de edad.</a:t>
            </a:r>
          </a:p>
          <a:p>
            <a:pPr algn="just"/>
            <a:r>
              <a:rPr lang="es-PE" dirty="0"/>
              <a:t>Existen 25 Unidades de Protección Especial.</a:t>
            </a:r>
          </a:p>
          <a:p>
            <a:pPr algn="just"/>
            <a:r>
              <a:rPr lang="es-PE" dirty="0"/>
              <a:t>Según información del Ministerio de la Mujer y poblaciones Vulnerables, desde el año 2018 al 2022 se han iniciado 78,290 procesos por riesgo familiar y desprotección familiar.</a:t>
            </a:r>
          </a:p>
          <a:p>
            <a:pPr algn="just"/>
            <a:r>
              <a:rPr lang="es-PE" dirty="0"/>
              <a:t>Los Centros de Acogida Residencial han recibido sólo durante el año 2021 a 2,580 menores y</a:t>
            </a:r>
          </a:p>
          <a:p>
            <a:pPr algn="just"/>
            <a:r>
              <a:rPr lang="es-PE" dirty="0"/>
              <a:t>Permanecen en la actualidad alrededor de 5,200 menores internados.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2250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9110" b="1419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Google Shape;150;p24"/>
          <p:cNvSpPr/>
          <p:nvPr/>
        </p:nvSpPr>
        <p:spPr>
          <a:xfrm>
            <a:off x="5401734" y="1645047"/>
            <a:ext cx="6400800" cy="40265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s-PE" sz="2800" dirty="0"/>
              <a:t>En la actualidad se tienen registradas a 94 Centros de Acogida Residencial de administración pública en todo el Perú.</a:t>
            </a:r>
          </a:p>
          <a:p>
            <a:pPr marL="457200" indent="-457200" algn="just">
              <a:buFont typeface="Arial" charset="0"/>
              <a:buChar char="•"/>
            </a:pPr>
            <a:endParaRPr lang="es-PE" sz="2800" dirty="0"/>
          </a:p>
          <a:p>
            <a:pPr marL="457200" indent="-457200" algn="just">
              <a:buFont typeface="Arial" charset="0"/>
              <a:buChar char="•"/>
            </a:pPr>
            <a:r>
              <a:rPr lang="es-PE" sz="2800" dirty="0"/>
              <a:t>La cantidad de menores internados en Centros de Acogida Residencial son muy pocos en relación con la cantidad de procesos de riesgo y desprotección iniciados.</a:t>
            </a:r>
          </a:p>
        </p:txBody>
      </p:sp>
      <p:pic>
        <p:nvPicPr>
          <p:cNvPr id="9" name="Google Shape;57;p13"/>
          <p:cNvPicPr preferRelativeResize="0"/>
          <p:nvPr/>
        </p:nvPicPr>
        <p:blipFill rotWithShape="1">
          <a:blip r:embed="rId3">
            <a:alphaModFix/>
          </a:blip>
          <a:srcRect l="19200" t="34945" r="19592" b="33047"/>
          <a:stretch/>
        </p:blipFill>
        <p:spPr>
          <a:xfrm>
            <a:off x="302400" y="5581937"/>
            <a:ext cx="2779466" cy="1145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10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089" b="7909"/>
          <a:stretch/>
        </p:blipFill>
        <p:spPr>
          <a:xfrm>
            <a:off x="0" y="-1"/>
            <a:ext cx="12213998" cy="6858001"/>
          </a:xfrm>
          <a:prstGeom prst="rect">
            <a:avLst/>
          </a:prstGeom>
        </p:spPr>
      </p:pic>
      <p:sp>
        <p:nvSpPr>
          <p:cNvPr id="5" name="Google Shape;150;p24"/>
          <p:cNvSpPr/>
          <p:nvPr/>
        </p:nvSpPr>
        <p:spPr>
          <a:xfrm>
            <a:off x="341199" y="4651023"/>
            <a:ext cx="11531600" cy="20775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PE" sz="2800" b="1" u="sng" dirty="0"/>
              <a:t>El objeto de la propuesta</a:t>
            </a:r>
            <a:r>
              <a:rPr lang="es-PE" sz="2800" b="1" dirty="0"/>
              <a:t> </a:t>
            </a:r>
            <a:r>
              <a:rPr lang="es-PE" sz="2800" dirty="0"/>
              <a:t>es dar la competencia a Gobiernos Regionales y Gobiernos Locales para crear Centros de Acogida para niños en estado de riesgo, desprotección o adoptabilidad, a partir de los fondos que se obtienen del </a:t>
            </a:r>
            <a:r>
              <a:rPr lang="es-PE" sz="2800" b="1" u="sng" dirty="0"/>
              <a:t>programa de incentivos municipales</a:t>
            </a:r>
            <a:r>
              <a:rPr lang="es-PE" sz="2800" dirty="0"/>
              <a:t>. </a:t>
            </a:r>
          </a:p>
        </p:txBody>
      </p:sp>
      <p:pic>
        <p:nvPicPr>
          <p:cNvPr id="7" name="Google Shape;57;p13"/>
          <p:cNvPicPr preferRelativeResize="0"/>
          <p:nvPr/>
        </p:nvPicPr>
        <p:blipFill rotWithShape="1">
          <a:blip r:embed="rId3">
            <a:alphaModFix/>
          </a:blip>
          <a:srcRect l="19200" t="34945" r="19592" b="33047"/>
          <a:stretch/>
        </p:blipFill>
        <p:spPr>
          <a:xfrm>
            <a:off x="341199" y="129404"/>
            <a:ext cx="2779466" cy="1145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77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E" sz="3200" dirty="0"/>
              <a:t>La propuesta también dispone que los gobiernos regionales y locales son los encargados de crear, implementar y garantizar el funcionamiento de los Centros de Acogida Residencial.</a:t>
            </a:r>
          </a:p>
          <a:p>
            <a:pPr algn="just"/>
            <a:endParaRPr lang="es-PE" sz="3200" dirty="0"/>
          </a:p>
          <a:p>
            <a:pPr algn="just"/>
            <a:r>
              <a:rPr lang="es-PE" sz="3200" dirty="0"/>
              <a:t>Para ello se modifica el artículo 60 de la Ley Orgánica de Gobiernos Regionales y el artículo 84 de la Ley Orgánica de Municipalidades.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s-PE" b="1" dirty="0"/>
              <a:t>PROPUESTA</a:t>
            </a:r>
            <a:endParaRPr lang="es-PE" dirty="0"/>
          </a:p>
        </p:txBody>
      </p:sp>
      <p:pic>
        <p:nvPicPr>
          <p:cNvPr id="7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7;p19"/>
          <p:cNvPicPr preferRelativeResize="0"/>
          <p:nvPr/>
        </p:nvPicPr>
        <p:blipFill rotWithShape="1">
          <a:blip r:embed="rId4">
            <a:alphaModFix/>
          </a:blip>
          <a:srcRect l="10888" t="31905" r="11555" b="20495"/>
          <a:stretch/>
        </p:blipFill>
        <p:spPr>
          <a:xfrm>
            <a:off x="9547748" y="5881038"/>
            <a:ext cx="2225152" cy="976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70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Los Centros de Acogida Residencial sean considerados como servicios esenciales, que son garantizados por el Poder Ejecutivo, Gobiernos Regionales y Gobiernos Locales.</a:t>
            </a:r>
          </a:p>
          <a:p>
            <a:endParaRPr lang="es-PE" dirty="0"/>
          </a:p>
          <a:p>
            <a:r>
              <a:rPr lang="es-PE" dirty="0"/>
              <a:t>Ministerio de la Mujer y Poblaciones Vulnerables tiene la obligación de informar en el mes de marzo de cada año sobre el estado situacional de los Centros de Acogida Residencial.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s-PE" b="1" dirty="0"/>
              <a:t>PROPUESTA</a:t>
            </a:r>
            <a:endParaRPr lang="es-PE" dirty="0"/>
          </a:p>
        </p:txBody>
      </p:sp>
      <p:pic>
        <p:nvPicPr>
          <p:cNvPr id="5" name="Google Shape;9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7;p19"/>
          <p:cNvPicPr preferRelativeResize="0"/>
          <p:nvPr/>
        </p:nvPicPr>
        <p:blipFill rotWithShape="1">
          <a:blip r:embed="rId3">
            <a:alphaModFix/>
          </a:blip>
          <a:srcRect l="10888" t="31905" r="11555" b="20495"/>
          <a:stretch/>
        </p:blipFill>
        <p:spPr>
          <a:xfrm>
            <a:off x="9547748" y="5881038"/>
            <a:ext cx="2225152" cy="976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2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61672"/>
            <a:ext cx="10515600" cy="4615291"/>
          </a:xfrm>
        </p:spPr>
        <p:txBody>
          <a:bodyPr/>
          <a:lstStyle/>
          <a:p>
            <a:r>
              <a:rPr lang="es-PE" dirty="0"/>
              <a:t>Opinión favorable de la Superintendencia de Bienes nacionales del Ministerio de Vivienda, Construcción y Saneamiento.</a:t>
            </a:r>
          </a:p>
          <a:p>
            <a:endParaRPr lang="es-PE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s-PE" b="1" dirty="0"/>
              <a:t>OPINIÓN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81" y="2697762"/>
            <a:ext cx="6878548" cy="3913657"/>
          </a:xfrm>
          <a:prstGeom prst="rect">
            <a:avLst/>
          </a:prstGeom>
        </p:spPr>
      </p:pic>
      <p:pic>
        <p:nvPicPr>
          <p:cNvPr id="6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7;p19"/>
          <p:cNvPicPr preferRelativeResize="0"/>
          <p:nvPr/>
        </p:nvPicPr>
        <p:blipFill rotWithShape="1">
          <a:blip r:embed="rId4">
            <a:alphaModFix/>
          </a:blip>
          <a:srcRect l="10888" t="31905" r="11555" b="20495"/>
          <a:stretch/>
        </p:blipFill>
        <p:spPr>
          <a:xfrm>
            <a:off x="9547748" y="5881038"/>
            <a:ext cx="2225152" cy="976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19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/>
              <a:t>PROYECTO DE LEY 2470 – PRECEDENTE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La Ley 31621, Ley que Promueve Servicios de Protección Temporal para Víctimas de Violencia Familiar y Sexual.</a:t>
            </a:r>
          </a:p>
          <a:p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7" y="3519488"/>
            <a:ext cx="4200525" cy="2657475"/>
          </a:xfrm>
          <a:prstGeom prst="rect">
            <a:avLst/>
          </a:prstGeom>
        </p:spPr>
      </p:pic>
      <p:pic>
        <p:nvPicPr>
          <p:cNvPr id="6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7;p19"/>
          <p:cNvPicPr preferRelativeResize="0"/>
          <p:nvPr/>
        </p:nvPicPr>
        <p:blipFill rotWithShape="1">
          <a:blip r:embed="rId4">
            <a:alphaModFix/>
          </a:blip>
          <a:srcRect l="10888" t="31905" r="11555" b="20495"/>
          <a:stretch/>
        </p:blipFill>
        <p:spPr>
          <a:xfrm>
            <a:off x="9547748" y="5881038"/>
            <a:ext cx="2225152" cy="976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919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342</Words>
  <Application>Microsoft Office PowerPoint</Application>
  <PresentationFormat>Panorámica</PresentationFormat>
  <Paragraphs>33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+</vt:lpstr>
      <vt:lpstr>CONTENIDO</vt:lpstr>
      <vt:lpstr>ANTECEDENTES</vt:lpstr>
      <vt:lpstr>Presentación de PowerPoint</vt:lpstr>
      <vt:lpstr>Presentación de PowerPoint</vt:lpstr>
      <vt:lpstr>PROPUESTA</vt:lpstr>
      <vt:lpstr>PROPUESTA</vt:lpstr>
      <vt:lpstr>OPINIÓN</vt:lpstr>
      <vt:lpstr>PROYECTO DE LEY 2470 – PRECEDENTE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+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+</dc:title>
  <dc:creator>Roberto Miranda Chuman</dc:creator>
  <cp:lastModifiedBy>Roberto Miranda Chuman</cp:lastModifiedBy>
  <cp:revision>1</cp:revision>
  <dcterms:modified xsi:type="dcterms:W3CDTF">2023-05-31T22:31:36Z</dcterms:modified>
</cp:coreProperties>
</file>