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70" r:id="rId5"/>
    <p:sldId id="271" r:id="rId6"/>
    <p:sldId id="273" r:id="rId7"/>
    <p:sldId id="272" r:id="rId8"/>
    <p:sldId id="274" r:id="rId9"/>
    <p:sldId id="278" r:id="rId10"/>
    <p:sldId id="275" r:id="rId11"/>
    <p:sldId id="276" r:id="rId12"/>
    <p:sldId id="27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iiYbzPrnX1LEU4AJzeosQrgz3O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10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874261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a:t>
            </a:fld>
            <a:endParaRPr/>
          </a:p>
        </p:txBody>
      </p:sp>
    </p:spTree>
    <p:extLst>
      <p:ext uri="{BB962C8B-B14F-4D97-AF65-F5344CB8AC3E}">
        <p14:creationId xmlns:p14="http://schemas.microsoft.com/office/powerpoint/2010/main" val="194510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10</a:t>
            </a:fld>
            <a:endParaRPr/>
          </a:p>
        </p:txBody>
      </p:sp>
    </p:spTree>
    <p:extLst>
      <p:ext uri="{BB962C8B-B14F-4D97-AF65-F5344CB8AC3E}">
        <p14:creationId xmlns:p14="http://schemas.microsoft.com/office/powerpoint/2010/main" val="262639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11</a:t>
            </a:fld>
            <a:endParaRPr/>
          </a:p>
        </p:txBody>
      </p:sp>
    </p:spTree>
    <p:extLst>
      <p:ext uri="{BB962C8B-B14F-4D97-AF65-F5344CB8AC3E}">
        <p14:creationId xmlns:p14="http://schemas.microsoft.com/office/powerpoint/2010/main" val="510703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12</a:t>
            </a:fld>
            <a:endParaRPr/>
          </a:p>
        </p:txBody>
      </p:sp>
    </p:spTree>
    <p:extLst>
      <p:ext uri="{BB962C8B-B14F-4D97-AF65-F5344CB8AC3E}">
        <p14:creationId xmlns:p14="http://schemas.microsoft.com/office/powerpoint/2010/main" val="480747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2</a:t>
            </a:fld>
            <a:endParaRPr/>
          </a:p>
        </p:txBody>
      </p:sp>
    </p:spTree>
    <p:extLst>
      <p:ext uri="{BB962C8B-B14F-4D97-AF65-F5344CB8AC3E}">
        <p14:creationId xmlns:p14="http://schemas.microsoft.com/office/powerpoint/2010/main" val="135933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3</a:t>
            </a:fld>
            <a:endParaRPr/>
          </a:p>
        </p:txBody>
      </p:sp>
    </p:spTree>
    <p:extLst>
      <p:ext uri="{BB962C8B-B14F-4D97-AF65-F5344CB8AC3E}">
        <p14:creationId xmlns:p14="http://schemas.microsoft.com/office/powerpoint/2010/main" val="300456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4</a:t>
            </a:fld>
            <a:endParaRPr/>
          </a:p>
        </p:txBody>
      </p:sp>
    </p:spTree>
    <p:extLst>
      <p:ext uri="{BB962C8B-B14F-4D97-AF65-F5344CB8AC3E}">
        <p14:creationId xmlns:p14="http://schemas.microsoft.com/office/powerpoint/2010/main" val="2855044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5</a:t>
            </a:fld>
            <a:endParaRPr/>
          </a:p>
        </p:txBody>
      </p:sp>
    </p:spTree>
    <p:extLst>
      <p:ext uri="{BB962C8B-B14F-4D97-AF65-F5344CB8AC3E}">
        <p14:creationId xmlns:p14="http://schemas.microsoft.com/office/powerpoint/2010/main" val="75564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6</a:t>
            </a:fld>
            <a:endParaRPr/>
          </a:p>
        </p:txBody>
      </p:sp>
    </p:spTree>
    <p:extLst>
      <p:ext uri="{BB962C8B-B14F-4D97-AF65-F5344CB8AC3E}">
        <p14:creationId xmlns:p14="http://schemas.microsoft.com/office/powerpoint/2010/main" val="968005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7</a:t>
            </a:fld>
            <a:endParaRPr/>
          </a:p>
        </p:txBody>
      </p:sp>
    </p:spTree>
    <p:extLst>
      <p:ext uri="{BB962C8B-B14F-4D97-AF65-F5344CB8AC3E}">
        <p14:creationId xmlns:p14="http://schemas.microsoft.com/office/powerpoint/2010/main" val="1066756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8</a:t>
            </a:fld>
            <a:endParaRPr/>
          </a:p>
        </p:txBody>
      </p:sp>
    </p:spTree>
    <p:extLst>
      <p:ext uri="{BB962C8B-B14F-4D97-AF65-F5344CB8AC3E}">
        <p14:creationId xmlns:p14="http://schemas.microsoft.com/office/powerpoint/2010/main" val="62346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9</a:t>
            </a:fld>
            <a:endParaRPr/>
          </a:p>
        </p:txBody>
      </p:sp>
    </p:spTree>
    <p:extLst>
      <p:ext uri="{BB962C8B-B14F-4D97-AF65-F5344CB8AC3E}">
        <p14:creationId xmlns:p14="http://schemas.microsoft.com/office/powerpoint/2010/main" val="398865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Sólo el título">
  <p:cSld name="2_Sólo el título">
    <p:spTree>
      <p:nvGrpSpPr>
        <p:cNvPr id="1" name="Shape 1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Imagen con título" type="picTx">
  <p:cSld name="PICTURE_WITH_CAPTION_TEXT">
    <p:spTree>
      <p:nvGrpSpPr>
        <p:cNvPr id="1" name="Shape 79"/>
        <p:cNvGrpSpPr/>
        <p:nvPr/>
      </p:nvGrpSpPr>
      <p:grpSpPr>
        <a:xfrm>
          <a:off x="0" y="0"/>
          <a:ext cx="0" cy="0"/>
          <a:chOff x="0" y="0"/>
          <a:chExt cx="0" cy="0"/>
        </a:xfrm>
      </p:grpSpPr>
      <p:sp>
        <p:nvSpPr>
          <p:cNvPr id="80" name="Google Shape;80;p21"/>
          <p:cNvSpPr/>
          <p:nvPr/>
        </p:nvSpPr>
        <p:spPr>
          <a:xfrm>
            <a:off x="0" y="4953000"/>
            <a:ext cx="9141619"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21"/>
          <p:cNvSpPr/>
          <p:nvPr/>
        </p:nvSpPr>
        <p:spPr>
          <a:xfrm>
            <a:off x="12" y="491507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21"/>
          <p:cNvSpPr txBox="1">
            <a:spLocks noGrp="1"/>
          </p:cNvSpPr>
          <p:nvPr>
            <p:ph type="title"/>
          </p:nvPr>
        </p:nvSpPr>
        <p:spPr>
          <a:xfrm>
            <a:off x="822960" y="5074920"/>
            <a:ext cx="7589520"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1"/>
          <p:cNvSpPr>
            <a:spLocks noGrp="1"/>
          </p:cNvSpPr>
          <p:nvPr>
            <p:ph type="pic" idx="2"/>
          </p:nvPr>
        </p:nvSpPr>
        <p:spPr>
          <a:xfrm>
            <a:off x="12" y="0"/>
            <a:ext cx="9143989" cy="4915076"/>
          </a:xfrm>
          <a:prstGeom prst="rect">
            <a:avLst/>
          </a:prstGeom>
          <a:solidFill>
            <a:srgbClr val="BECAD4"/>
          </a:solidFill>
          <a:ln>
            <a:noFill/>
          </a:ln>
        </p:spPr>
      </p:sp>
      <p:sp>
        <p:nvSpPr>
          <p:cNvPr id="84" name="Google Shape;84;p21"/>
          <p:cNvSpPr txBox="1">
            <a:spLocks noGrp="1"/>
          </p:cNvSpPr>
          <p:nvPr>
            <p:ph type="body" idx="1"/>
          </p:nvPr>
        </p:nvSpPr>
        <p:spPr>
          <a:xfrm>
            <a:off x="822960" y="5907024"/>
            <a:ext cx="7589520"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5" name="Google Shape;85;p2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2"/>
          <p:cNvSpPr txBox="1">
            <a:spLocks noGrp="1"/>
          </p:cNvSpPr>
          <p:nvPr>
            <p:ph type="body" idx="1"/>
          </p:nvPr>
        </p:nvSpPr>
        <p:spPr>
          <a:xfrm rot="5400000">
            <a:off x="2583179" y="85514"/>
            <a:ext cx="4023360" cy="7543801"/>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1" name="Google Shape;91;p2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ítulo vertical y texto" type="vertTitleAndTx">
  <p:cSld name="VERTICAL_TITLE_AND_VERTICAL_TEXT">
    <p:spTree>
      <p:nvGrpSpPr>
        <p:cNvPr id="1" name="Shape 94"/>
        <p:cNvGrpSpPr/>
        <p:nvPr/>
      </p:nvGrpSpPr>
      <p:grpSpPr>
        <a:xfrm>
          <a:off x="0" y="0"/>
          <a:ext cx="0" cy="0"/>
          <a:chOff x="0" y="0"/>
          <a:chExt cx="0" cy="0"/>
        </a:xfrm>
      </p:grpSpPr>
      <p:sp>
        <p:nvSpPr>
          <p:cNvPr id="95" name="Google Shape;95;p23"/>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23"/>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23"/>
          <p:cNvSpPr txBox="1">
            <a:spLocks noGrp="1"/>
          </p:cNvSpPr>
          <p:nvPr>
            <p:ph type="title"/>
          </p:nvPr>
        </p:nvSpPr>
        <p:spPr>
          <a:xfrm rot="5400000">
            <a:off x="4649564" y="2306414"/>
            <a:ext cx="5759898" cy="1971675"/>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3"/>
          <p:cNvSpPr txBox="1">
            <a:spLocks noGrp="1"/>
          </p:cNvSpPr>
          <p:nvPr>
            <p:ph type="body" idx="1"/>
          </p:nvPr>
        </p:nvSpPr>
        <p:spPr>
          <a:xfrm rot="5400000">
            <a:off x="649064" y="391889"/>
            <a:ext cx="5759898" cy="5800725"/>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9" name="Google Shape;99;p2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9"/>
        <p:cNvGrpSpPr/>
        <p:nvPr/>
      </p:nvGrpSpPr>
      <p:grpSpPr>
        <a:xfrm>
          <a:off x="0" y="0"/>
          <a:ext cx="0" cy="0"/>
          <a:chOff x="0" y="0"/>
          <a:chExt cx="0" cy="0"/>
        </a:xfrm>
      </p:grpSpPr>
      <p:sp>
        <p:nvSpPr>
          <p:cNvPr id="20" name="Google Shape;20;p13"/>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13"/>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13"/>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825038" y="4455621"/>
            <a:ext cx="75438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4" name="Google Shape;24;p1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cxnSp>
        <p:nvCxnSpPr>
          <p:cNvPr id="27" name="Google Shape;27;p13"/>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 name="Google Shape;31;p14"/>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Encabezado de sección" type="secHead">
  <p:cSld name="SECTION_HEADER">
    <p:bg>
      <p:bgPr>
        <a:solidFill>
          <a:schemeClr val="lt1"/>
        </a:solidFill>
        <a:effectLst/>
      </p:bgPr>
    </p:bg>
    <p:spTree>
      <p:nvGrpSpPr>
        <p:cNvPr id="1" name="Shape 34"/>
        <p:cNvGrpSpPr/>
        <p:nvPr/>
      </p:nvGrpSpPr>
      <p:grpSpPr>
        <a:xfrm>
          <a:off x="0" y="0"/>
          <a:ext cx="0" cy="0"/>
          <a:chOff x="0" y="0"/>
          <a:chExt cx="0" cy="0"/>
        </a:xfrm>
      </p:grpSpPr>
      <p:sp>
        <p:nvSpPr>
          <p:cNvPr id="35" name="Google Shape;35;p15"/>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5"/>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9" name="Google Shape;39;p15"/>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5"/>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5"/>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cxnSp>
        <p:nvCxnSpPr>
          <p:cNvPr id="42" name="Google Shape;42;p15"/>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3"/>
        <p:cNvGrpSpPr/>
        <p:nvPr/>
      </p:nvGrpSpPr>
      <p:grpSpPr>
        <a:xfrm>
          <a:off x="0" y="0"/>
          <a:ext cx="0" cy="0"/>
          <a:chOff x="0" y="0"/>
          <a:chExt cx="0" cy="0"/>
        </a:xfrm>
      </p:grpSpPr>
      <p:sp>
        <p:nvSpPr>
          <p:cNvPr id="44" name="Google Shape;44;p16"/>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6"/>
          <p:cNvSpPr txBox="1">
            <a:spLocks noGrp="1"/>
          </p:cNvSpPr>
          <p:nvPr>
            <p:ph type="body" idx="1"/>
          </p:nvPr>
        </p:nvSpPr>
        <p:spPr>
          <a:xfrm>
            <a:off x="822960" y="1845735"/>
            <a:ext cx="3703320" cy="402335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16"/>
          <p:cNvSpPr txBox="1">
            <a:spLocks noGrp="1"/>
          </p:cNvSpPr>
          <p:nvPr>
            <p:ph type="body" idx="2"/>
          </p:nvPr>
        </p:nvSpPr>
        <p:spPr>
          <a:xfrm>
            <a:off x="4663440" y="1845735"/>
            <a:ext cx="370332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16"/>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0"/>
        <p:cNvGrpSpPr/>
        <p:nvPr/>
      </p:nvGrpSpPr>
      <p:grpSpPr>
        <a:xfrm>
          <a:off x="0" y="0"/>
          <a:ext cx="0" cy="0"/>
          <a:chOff x="0" y="0"/>
          <a:chExt cx="0" cy="0"/>
        </a:xfrm>
      </p:grpSpPr>
      <p:sp>
        <p:nvSpPr>
          <p:cNvPr id="51" name="Google Shape;51;p17"/>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7"/>
          <p:cNvSpPr txBox="1">
            <a:spLocks noGrp="1"/>
          </p:cNvSpPr>
          <p:nvPr>
            <p:ph type="body" idx="1"/>
          </p:nvPr>
        </p:nvSpPr>
        <p:spPr>
          <a:xfrm>
            <a:off x="822960" y="1846052"/>
            <a:ext cx="370332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3" name="Google Shape;53;p17"/>
          <p:cNvSpPr txBox="1">
            <a:spLocks noGrp="1"/>
          </p:cNvSpPr>
          <p:nvPr>
            <p:ph type="body" idx="2"/>
          </p:nvPr>
        </p:nvSpPr>
        <p:spPr>
          <a:xfrm>
            <a:off x="822960" y="2582335"/>
            <a:ext cx="370332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4" name="Google Shape;54;p17"/>
          <p:cNvSpPr txBox="1">
            <a:spLocks noGrp="1"/>
          </p:cNvSpPr>
          <p:nvPr>
            <p:ph type="body" idx="3"/>
          </p:nvPr>
        </p:nvSpPr>
        <p:spPr>
          <a:xfrm>
            <a:off x="4663440" y="1846052"/>
            <a:ext cx="370332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5" name="Google Shape;55;p17"/>
          <p:cNvSpPr txBox="1">
            <a:spLocks noGrp="1"/>
          </p:cNvSpPr>
          <p:nvPr>
            <p:ph type="body" idx="4"/>
          </p:nvPr>
        </p:nvSpPr>
        <p:spPr>
          <a:xfrm>
            <a:off x="4663440" y="2582334"/>
            <a:ext cx="370332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6" name="Google Shape;56;p17"/>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7"/>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7"/>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9"/>
        <p:cNvGrpSpPr/>
        <p:nvPr/>
      </p:nvGrpSpPr>
      <p:grpSpPr>
        <a:xfrm>
          <a:off x="0" y="0"/>
          <a:ext cx="0" cy="0"/>
          <a:chOff x="0" y="0"/>
          <a:chExt cx="0" cy="0"/>
        </a:xfrm>
      </p:grpSpPr>
      <p:sp>
        <p:nvSpPr>
          <p:cNvPr id="60" name="Google Shape;60;p18"/>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8"/>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8"/>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En blanco" type="blank">
  <p:cSld name="BLANK">
    <p:spTree>
      <p:nvGrpSpPr>
        <p:cNvPr id="1" name="Shape 64"/>
        <p:cNvGrpSpPr/>
        <p:nvPr/>
      </p:nvGrpSpPr>
      <p:grpSpPr>
        <a:xfrm>
          <a:off x="0" y="0"/>
          <a:ext cx="0" cy="0"/>
          <a:chOff x="0" y="0"/>
          <a:chExt cx="0" cy="0"/>
        </a:xfrm>
      </p:grpSpPr>
      <p:sp>
        <p:nvSpPr>
          <p:cNvPr id="65" name="Google Shape;65;p19"/>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9"/>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9"/>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9"/>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9"/>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ido con título" type="objTx">
  <p:cSld name="OBJECT_WITH_CAPTION_TEXT">
    <p:spTree>
      <p:nvGrpSpPr>
        <p:cNvPr id="1" name="Shape 70"/>
        <p:cNvGrpSpPr/>
        <p:nvPr/>
      </p:nvGrpSpPr>
      <p:grpSpPr>
        <a:xfrm>
          <a:off x="0" y="0"/>
          <a:ext cx="0" cy="0"/>
          <a:chOff x="0" y="0"/>
          <a:chExt cx="0" cy="0"/>
        </a:xfrm>
      </p:grpSpPr>
      <p:sp>
        <p:nvSpPr>
          <p:cNvPr id="71" name="Google Shape;71;p20"/>
          <p:cNvSpPr/>
          <p:nvPr/>
        </p:nvSpPr>
        <p:spPr>
          <a:xfrm>
            <a:off x="13"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20"/>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20"/>
          <p:cNvSpPr txBox="1">
            <a:spLocks noGrp="1"/>
          </p:cNvSpPr>
          <p:nvPr>
            <p:ph type="title"/>
          </p:nvPr>
        </p:nvSpPr>
        <p:spPr>
          <a:xfrm>
            <a:off x="342900" y="594359"/>
            <a:ext cx="24003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0"/>
          <p:cNvSpPr txBox="1">
            <a:spLocks noGrp="1"/>
          </p:cNvSpPr>
          <p:nvPr>
            <p:ph type="body" idx="1"/>
          </p:nvPr>
        </p:nvSpPr>
        <p:spPr>
          <a:xfrm>
            <a:off x="3600450" y="731520"/>
            <a:ext cx="486918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5" name="Google Shape;75;p20"/>
          <p:cNvSpPr txBox="1">
            <a:spLocks noGrp="1"/>
          </p:cNvSpPr>
          <p:nvPr>
            <p:ph type="body" idx="2"/>
          </p:nvPr>
        </p:nvSpPr>
        <p:spPr>
          <a:xfrm>
            <a:off x="342900" y="2926080"/>
            <a:ext cx="24003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6" name="Google Shape;76;p20"/>
          <p:cNvSpPr txBox="1">
            <a:spLocks noGrp="1"/>
          </p:cNvSpPr>
          <p:nvPr>
            <p:ph type="dt" idx="10"/>
          </p:nvPr>
        </p:nvSpPr>
        <p:spPr>
          <a:xfrm>
            <a:off x="349134" y="6459786"/>
            <a:ext cx="196388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
          <p:cNvSpPr txBox="1">
            <a:spLocks noGrp="1"/>
          </p:cNvSpPr>
          <p:nvPr>
            <p:ph type="ftr" idx="11"/>
          </p:nvPr>
        </p:nvSpPr>
        <p:spPr>
          <a:xfrm>
            <a:off x="3600450" y="6459786"/>
            <a:ext cx="34861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p:nvPr/>
        </p:nvSpPr>
        <p:spPr>
          <a:xfrm>
            <a:off x="0" y="6400800"/>
            <a:ext cx="9144001"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1"/>
          <p:cNvSpPr/>
          <p:nvPr/>
        </p:nvSpPr>
        <p:spPr>
          <a:xfrm>
            <a:off x="0" y="6334316"/>
            <a:ext cx="9144001"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1"/>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1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cxnSp>
        <p:nvCxnSpPr>
          <p:cNvPr id="17" name="Google Shape;17;p11"/>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974"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 RENOVACIÓN POPULAR   </a:t>
            </a:r>
            <a:endParaRPr sz="1400" b="0" i="0" u="none" strike="noStrike" cap="none">
              <a:solidFill>
                <a:srgbClr val="000000"/>
              </a:solidFill>
              <a:latin typeface="Arial"/>
              <a:ea typeface="Arial"/>
              <a:cs typeface="Arial"/>
              <a:sym typeface="Arial"/>
            </a:endParaRPr>
          </a:p>
        </p:txBody>
      </p:sp>
      <p:sp>
        <p:nvSpPr>
          <p:cNvPr id="108" name="Google Shape;108;p1"/>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109" name="Google Shape;109;p1"/>
          <p:cNvSpPr/>
          <p:nvPr/>
        </p:nvSpPr>
        <p:spPr>
          <a:xfrm>
            <a:off x="1179883" y="5507951"/>
            <a:ext cx="4823100" cy="584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s-ES" sz="1600" b="1" i="0" u="none" strike="noStrike" cap="none" dirty="0">
                <a:solidFill>
                  <a:schemeClr val="dk1"/>
                </a:solidFill>
                <a:latin typeface="Arial"/>
                <a:ea typeface="Arial"/>
                <a:cs typeface="Arial"/>
                <a:sym typeface="Arial"/>
              </a:rPr>
              <a:t>Autora : </a:t>
            </a:r>
            <a:r>
              <a:rPr lang="es-ES" sz="1600" b="0" i="0" u="none" strike="noStrike" cap="none" dirty="0">
                <a:solidFill>
                  <a:schemeClr val="dk1"/>
                </a:solidFill>
                <a:latin typeface="Arial"/>
                <a:ea typeface="Arial"/>
                <a:cs typeface="Arial"/>
                <a:sym typeface="Arial"/>
              </a:rPr>
              <a:t> Mg. Noelia R. Herrera Medina</a:t>
            </a:r>
            <a:endParaRPr sz="1600" b="0" i="0" u="none" strike="noStrike" cap="none" dirty="0">
              <a:solidFill>
                <a:schemeClr val="dk1"/>
              </a:solidFill>
              <a:latin typeface="Arial"/>
              <a:ea typeface="Arial"/>
              <a:cs typeface="Arial"/>
              <a:sym typeface="Arial"/>
            </a:endParaRPr>
          </a:p>
        </p:txBody>
      </p:sp>
      <p:sp>
        <p:nvSpPr>
          <p:cNvPr id="110" name="Google Shape;110;p1"/>
          <p:cNvSpPr/>
          <p:nvPr/>
        </p:nvSpPr>
        <p:spPr>
          <a:xfrm>
            <a:off x="265485" y="4923216"/>
            <a:ext cx="7872900"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s-ES" sz="1600" b="1" i="0" u="none" strike="noStrike" cap="none" dirty="0">
                <a:solidFill>
                  <a:schemeClr val="dk1"/>
                </a:solidFill>
                <a:latin typeface="Arial"/>
                <a:ea typeface="Arial"/>
                <a:cs typeface="Arial"/>
                <a:sym typeface="Arial"/>
              </a:rPr>
              <a:t>Comisión: </a:t>
            </a:r>
            <a:r>
              <a:rPr lang="es-ES" sz="1600" b="0" i="0" u="none" strike="noStrike" cap="none" dirty="0">
                <a:solidFill>
                  <a:schemeClr val="dk1"/>
                </a:solidFill>
                <a:latin typeface="Arial"/>
                <a:ea typeface="Arial"/>
                <a:cs typeface="Arial"/>
                <a:sym typeface="Arial"/>
              </a:rPr>
              <a:t> </a:t>
            </a:r>
            <a:r>
              <a:rPr lang="es-PE" sz="1600" b="0" i="0" u="none" strike="noStrike" cap="none" dirty="0">
                <a:solidFill>
                  <a:schemeClr val="dk1"/>
                </a:solidFill>
                <a:latin typeface="Arial"/>
                <a:ea typeface="Arial"/>
                <a:cs typeface="Arial"/>
                <a:sym typeface="Arial"/>
              </a:rPr>
              <a:t>Descentralización</a:t>
            </a:r>
            <a:r>
              <a:rPr lang="es-PE" sz="1600" dirty="0">
                <a:solidFill>
                  <a:schemeClr val="dk1"/>
                </a:solidFill>
              </a:rPr>
              <a:t>, Regionalización, Gobiernos Locales y      Modernización de la Gestión del Estado.</a:t>
            </a:r>
            <a:endParaRPr sz="1600" b="0" i="0" u="none" strike="noStrike" cap="none" dirty="0">
              <a:solidFill>
                <a:schemeClr val="dk1"/>
              </a:solidFill>
              <a:latin typeface="Arial"/>
              <a:ea typeface="Arial"/>
              <a:cs typeface="Arial"/>
              <a:sym typeface="Arial"/>
            </a:endParaRPr>
          </a:p>
        </p:txBody>
      </p:sp>
      <p:pic>
        <p:nvPicPr>
          <p:cNvPr id="111" name="Google Shape;111;p1"/>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112" name="Google Shape;112;p1"/>
          <p:cNvPicPr preferRelativeResize="0"/>
          <p:nvPr/>
        </p:nvPicPr>
        <p:blipFill rotWithShape="1">
          <a:blip r:embed="rId3">
            <a:alphaModFix/>
          </a:blip>
          <a:srcRect/>
          <a:stretch/>
        </p:blipFill>
        <p:spPr>
          <a:xfrm>
            <a:off x="8340957" y="5507951"/>
            <a:ext cx="803043" cy="776848"/>
          </a:xfrm>
          <a:prstGeom prst="rect">
            <a:avLst/>
          </a:prstGeom>
          <a:noFill/>
          <a:ln>
            <a:noFill/>
          </a:ln>
        </p:spPr>
      </p:pic>
      <p:pic>
        <p:nvPicPr>
          <p:cNvPr id="1026" name="Picture 2" descr="Pueblos | Bosques Andinos">
            <a:extLst>
              <a:ext uri="{FF2B5EF4-FFF2-40B4-BE49-F238E27FC236}">
                <a16:creationId xmlns:a16="http://schemas.microsoft.com/office/drawing/2014/main" xmlns="" id="{01467C5E-AD46-DD88-856B-B439315E2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990" y="1844180"/>
            <a:ext cx="4788019" cy="27323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350527" y="2382563"/>
            <a:ext cx="3975288" cy="3644132"/>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400050" marR="0" lvl="0" indent="-400050" algn="just" rtl="0">
              <a:lnSpc>
                <a:spcPct val="150000"/>
              </a:lnSpc>
              <a:spcBef>
                <a:spcPts val="0"/>
              </a:spcBef>
              <a:spcAft>
                <a:spcPts val="0"/>
              </a:spcAft>
              <a:buClr>
                <a:srgbClr val="000000"/>
              </a:buClr>
              <a:buSzPts val="1400"/>
              <a:buAutoNum type="romanUcPeriod"/>
            </a:pPr>
            <a:r>
              <a:rPr lang="es-MX" sz="1300" b="1" i="0" u="sng" strike="noStrike" cap="none" dirty="0">
                <a:solidFill>
                  <a:schemeClr val="dk1"/>
                </a:solidFill>
                <a:latin typeface="Arial"/>
                <a:ea typeface="Arial"/>
                <a:cs typeface="Arial"/>
                <a:sym typeface="Arial"/>
              </a:rPr>
              <a:t>EFECTO DE LA VIGENCIA DE LA NORMA SOBRE LA LEGISLACIÓN NACIONAL </a:t>
            </a:r>
          </a:p>
          <a:p>
            <a:pPr marL="400050" marR="0" lvl="0" indent="-400050" algn="just" rtl="0">
              <a:lnSpc>
                <a:spcPct val="150000"/>
              </a:lnSpc>
              <a:spcBef>
                <a:spcPts val="0"/>
              </a:spcBef>
              <a:spcAft>
                <a:spcPts val="0"/>
              </a:spcAft>
              <a:buClr>
                <a:srgbClr val="000000"/>
              </a:buClr>
              <a:buSzPts val="1400"/>
              <a:buAutoNum type="romanUcPeriod"/>
            </a:pPr>
            <a:endParaRPr lang="es-MX" sz="500" b="1" i="0" u="sng"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Como se puede ver, la presente propuesta no es contraria a la Constitución política del Perú, por el contrario es un deber del Estado preservar el medio ambiente, lo cual guarda relación con el derecho fundamental a un ambiente equilibrado y adecuado para el desarrollo de la vida, reconocido en nuestra carta magna en el artículo 2 inciso 22.</a:t>
            </a:r>
            <a:endParaRPr lang="es-PE" sz="500" i="0" strike="noStrike" cap="none" dirty="0">
              <a:solidFill>
                <a:schemeClr val="dk1"/>
              </a:solidFill>
              <a:latin typeface="Arial"/>
              <a:ea typeface="Arial"/>
              <a:cs typeface="Arial"/>
              <a:sym typeface="Aria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sp>
        <p:nvSpPr>
          <p:cNvPr id="2" name="Google Shape;133;p3">
            <a:extLst>
              <a:ext uri="{FF2B5EF4-FFF2-40B4-BE49-F238E27FC236}">
                <a16:creationId xmlns:a16="http://schemas.microsoft.com/office/drawing/2014/main" xmlns="" id="{5EBF01DB-12AE-064F-5B17-49378B46B442}"/>
              </a:ext>
            </a:extLst>
          </p:cNvPr>
          <p:cNvSpPr/>
          <p:nvPr/>
        </p:nvSpPr>
        <p:spPr>
          <a:xfrm>
            <a:off x="4572000" y="2377638"/>
            <a:ext cx="4267199" cy="3644132"/>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MX" sz="1300" b="1" i="0" u="sng" strike="noStrike" cap="none" dirty="0">
                <a:solidFill>
                  <a:schemeClr val="dk1"/>
                </a:solidFill>
                <a:latin typeface="Arial"/>
                <a:ea typeface="Arial"/>
                <a:cs typeface="Arial"/>
                <a:sym typeface="Arial"/>
              </a:rPr>
              <a:t>II. ANÁLISIS COSTO - BENEFICIO </a:t>
            </a:r>
          </a:p>
          <a:p>
            <a:pPr marR="0" lvl="0" algn="just" rtl="0">
              <a:lnSpc>
                <a:spcPct val="150000"/>
              </a:lnSpc>
              <a:spcBef>
                <a:spcPts val="0"/>
              </a:spcBef>
              <a:spcAft>
                <a:spcPts val="0"/>
              </a:spcAft>
              <a:buClr>
                <a:srgbClr val="000000"/>
              </a:buClr>
              <a:buSzPts val="1400"/>
            </a:pPr>
            <a:endParaRPr lang="es-MX" sz="500" b="1" i="0" u="sng"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De aprobarse la iniciativa legislativa </a:t>
            </a:r>
            <a:r>
              <a:rPr lang="es-MX" sz="1300" b="1" i="0" strike="noStrike" cap="none" dirty="0">
                <a:solidFill>
                  <a:schemeClr val="dk1"/>
                </a:solidFill>
                <a:latin typeface="Arial"/>
                <a:ea typeface="Arial"/>
                <a:cs typeface="Arial"/>
                <a:sym typeface="Arial"/>
              </a:rPr>
              <a:t>no generaría un costo al erario nacional</a:t>
            </a:r>
            <a:r>
              <a:rPr lang="es-MX" sz="1300" i="0" strike="noStrike" cap="none" dirty="0">
                <a:solidFill>
                  <a:schemeClr val="dk1"/>
                </a:solidFill>
                <a:latin typeface="Arial"/>
                <a:ea typeface="Arial"/>
                <a:cs typeface="Arial"/>
                <a:sym typeface="Arial"/>
              </a:rPr>
              <a:t>. Al contrario el beneficio sería perfeccionar y precisar la legislación sobre esta materia, con la finalidad de garantizar un ecosistema saludable, ya que, los humedales desempeñan un papel importante en el control de las inundaciones, actúan como esponjas al absorber el agua de las lluvias y creciente de los ríos, los humedales desempeñan funciones críticas en la mitigación del calentamiento global</a:t>
            </a:r>
            <a:endParaRPr lang="es-PE" sz="500" i="0" strike="noStrike" cap="none" dirty="0">
              <a:solidFill>
                <a:schemeClr val="dk1"/>
              </a:solidFill>
              <a:latin typeface="Arial"/>
              <a:ea typeface="Arial"/>
              <a:cs typeface="Arial"/>
              <a:sym typeface="Arial"/>
            </a:endParaRPr>
          </a:p>
        </p:txBody>
      </p:sp>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23919" y="6190882"/>
            <a:ext cx="720081" cy="673380"/>
          </a:xfrm>
          <a:prstGeom prst="rect">
            <a:avLst/>
          </a:prstGeom>
          <a:noFill/>
          <a:ln>
            <a:noFill/>
          </a:ln>
        </p:spPr>
      </p:pic>
    </p:spTree>
    <p:extLst>
      <p:ext uri="{BB962C8B-B14F-4D97-AF65-F5344CB8AC3E}">
        <p14:creationId xmlns:p14="http://schemas.microsoft.com/office/powerpoint/2010/main" val="2536838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350527" y="2382563"/>
            <a:ext cx="8570734" cy="3644132"/>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MX" sz="1300" b="1" i="0" u="sng" strike="noStrike" cap="none" dirty="0">
                <a:solidFill>
                  <a:schemeClr val="dk1"/>
                </a:solidFill>
                <a:latin typeface="Arial"/>
                <a:ea typeface="Arial"/>
                <a:cs typeface="Arial"/>
                <a:sym typeface="Arial"/>
              </a:rPr>
              <a:t>III. RELACIÓN CON LA AGENDA LEGISLATIVA Y LAS POLÍTICAS ESTADO APROBADAS EN EL ACUERDO NACIONAL</a:t>
            </a:r>
          </a:p>
          <a:p>
            <a:pPr marR="0" lvl="0" algn="just" rtl="0">
              <a:lnSpc>
                <a:spcPct val="150000"/>
              </a:lnSpc>
              <a:spcBef>
                <a:spcPts val="0"/>
              </a:spcBef>
              <a:spcAft>
                <a:spcPts val="0"/>
              </a:spcAft>
              <a:buClr>
                <a:srgbClr val="000000"/>
              </a:buClr>
              <a:buSzPts val="1400"/>
            </a:pPr>
            <a:endParaRPr lang="es-MX" sz="500" b="1" i="0" u="sng"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El presente proyecto de ley guarda concordancia con:</a:t>
            </a:r>
          </a:p>
          <a:p>
            <a:pPr marR="0" lvl="0" algn="just" rtl="0">
              <a:lnSpc>
                <a:spcPct val="150000"/>
              </a:lnSpc>
              <a:spcBef>
                <a:spcPts val="0"/>
              </a:spcBef>
              <a:spcAft>
                <a:spcPts val="0"/>
              </a:spcAft>
              <a:buClr>
                <a:srgbClr val="000000"/>
              </a:buClr>
              <a:buSzPts val="1400"/>
            </a:pPr>
            <a:endParaRPr lang="es-MX" sz="500" i="0" strike="noStrike" cap="none" dirty="0">
              <a:solidFill>
                <a:schemeClr val="dk1"/>
              </a:solidFill>
              <a:latin typeface="Arial"/>
              <a:ea typeface="Arial"/>
              <a:cs typeface="Arial"/>
              <a:sym typeface="Arial"/>
            </a:endParaRPr>
          </a:p>
          <a:p>
            <a:pPr marL="285750" marR="0" lvl="0" indent="-285750" algn="just" rtl="0">
              <a:lnSpc>
                <a:spcPct val="150000"/>
              </a:lnSpc>
              <a:spcBef>
                <a:spcPts val="0"/>
              </a:spcBef>
              <a:spcAft>
                <a:spcPts val="0"/>
              </a:spcAft>
              <a:buClr>
                <a:srgbClr val="000000"/>
              </a:buClr>
              <a:buSzPts val="1400"/>
              <a:buFont typeface="Wingdings" panose="05000000000000000000" pitchFamily="2" charset="2"/>
              <a:buChar char="q"/>
            </a:pPr>
            <a:r>
              <a:rPr lang="es-MX" sz="1300" i="0" strike="noStrike" cap="none" dirty="0">
                <a:solidFill>
                  <a:schemeClr val="dk1"/>
                </a:solidFill>
                <a:latin typeface="Arial"/>
                <a:ea typeface="Arial"/>
                <a:cs typeface="Arial"/>
                <a:sym typeface="Arial"/>
              </a:rPr>
              <a:t>La Política de Estado III, Competividad del País acápite 19, sobre el Desarrollo sostenible y gestión ambiental</a:t>
            </a:r>
          </a:p>
          <a:p>
            <a:pPr marL="285750" marR="0" lvl="0" indent="-285750" algn="just" rtl="0">
              <a:lnSpc>
                <a:spcPct val="150000"/>
              </a:lnSpc>
              <a:spcBef>
                <a:spcPts val="0"/>
              </a:spcBef>
              <a:spcAft>
                <a:spcPts val="0"/>
              </a:spcAft>
              <a:buClr>
                <a:srgbClr val="000000"/>
              </a:buClr>
              <a:buSzPts val="1400"/>
              <a:buFont typeface="Wingdings" panose="05000000000000000000" pitchFamily="2" charset="2"/>
              <a:buChar char="q"/>
            </a:pPr>
            <a:endParaRPr lang="es-MX" sz="900" dirty="0">
              <a:solidFill>
                <a:schemeClr val="dk1"/>
              </a:solidFill>
            </a:endParaRPr>
          </a:p>
          <a:p>
            <a:pPr marL="285750" marR="0" lvl="0" indent="-285750" algn="just" rtl="0">
              <a:lnSpc>
                <a:spcPct val="150000"/>
              </a:lnSpc>
              <a:spcBef>
                <a:spcPts val="0"/>
              </a:spcBef>
              <a:spcAft>
                <a:spcPts val="0"/>
              </a:spcAft>
              <a:buClr>
                <a:srgbClr val="000000"/>
              </a:buClr>
              <a:buSzPts val="1400"/>
              <a:buFont typeface="Wingdings" panose="05000000000000000000" pitchFamily="2" charset="2"/>
              <a:buChar char="q"/>
            </a:pPr>
            <a:r>
              <a:rPr lang="es-MX" sz="1300" dirty="0">
                <a:solidFill>
                  <a:schemeClr val="dk1"/>
                </a:solidFill>
              </a:rPr>
              <a:t>La Política de Estado IV, sobre el Estado Eficiente Transparente y Descentralizado acápite, 28 Plena vigencia de la Constitución y de los derechos humanos, acápite 34 Ordenamiento y Gestión Territorial.</a:t>
            </a:r>
          </a:p>
          <a:p>
            <a:pPr marL="285750" marR="0" lvl="0" indent="-285750" algn="just" rtl="0">
              <a:lnSpc>
                <a:spcPct val="150000"/>
              </a:lnSpc>
              <a:spcBef>
                <a:spcPts val="0"/>
              </a:spcBef>
              <a:spcAft>
                <a:spcPts val="0"/>
              </a:spcAft>
              <a:buClr>
                <a:srgbClr val="000000"/>
              </a:buClr>
              <a:buSzPts val="1400"/>
              <a:buFont typeface="Wingdings" panose="05000000000000000000" pitchFamily="2" charset="2"/>
              <a:buChar char="q"/>
            </a:pPr>
            <a:endParaRPr lang="es-PE" sz="500" i="0" strike="noStrike" cap="none" dirty="0">
              <a:solidFill>
                <a:schemeClr val="dk1"/>
              </a:solidFill>
              <a:latin typeface="Arial"/>
              <a:ea typeface="Arial"/>
              <a:cs typeface="Arial"/>
              <a:sym typeface="Aria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69645" y="6189545"/>
            <a:ext cx="674355" cy="668455"/>
          </a:xfrm>
          <a:prstGeom prst="rect">
            <a:avLst/>
          </a:prstGeom>
          <a:noFill/>
          <a:ln>
            <a:noFill/>
          </a:ln>
        </p:spPr>
      </p:pic>
    </p:spTree>
    <p:extLst>
      <p:ext uri="{BB962C8B-B14F-4D97-AF65-F5344CB8AC3E}">
        <p14:creationId xmlns:p14="http://schemas.microsoft.com/office/powerpoint/2010/main" val="4108069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974"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 RENOVACIÓN POPULAR   </a:t>
            </a:r>
            <a:endParaRPr sz="1400" b="0" i="0" u="none" strike="noStrike" cap="none">
              <a:solidFill>
                <a:srgbClr val="000000"/>
              </a:solidFill>
              <a:latin typeface="Arial"/>
              <a:ea typeface="Arial"/>
              <a:cs typeface="Arial"/>
              <a:sym typeface="Arial"/>
            </a:endParaRPr>
          </a:p>
        </p:txBody>
      </p:sp>
      <p:sp>
        <p:nvSpPr>
          <p:cNvPr id="108" name="Google Shape;108;p1"/>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109" name="Google Shape;109;p1"/>
          <p:cNvSpPr/>
          <p:nvPr/>
        </p:nvSpPr>
        <p:spPr>
          <a:xfrm>
            <a:off x="1168595" y="5115941"/>
            <a:ext cx="4823100" cy="584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s-ES" sz="1600" b="1" i="0" u="none" strike="noStrike" cap="none" dirty="0">
                <a:solidFill>
                  <a:schemeClr val="dk1"/>
                </a:solidFill>
                <a:latin typeface="Arial"/>
                <a:ea typeface="Arial"/>
                <a:cs typeface="Arial"/>
                <a:sym typeface="Arial"/>
              </a:rPr>
              <a:t>Autora : </a:t>
            </a:r>
            <a:r>
              <a:rPr lang="es-ES" sz="1600" b="0" i="0" u="none" strike="noStrike" cap="none" dirty="0">
                <a:solidFill>
                  <a:schemeClr val="dk1"/>
                </a:solidFill>
                <a:latin typeface="Arial"/>
                <a:ea typeface="Arial"/>
                <a:cs typeface="Arial"/>
                <a:sym typeface="Arial"/>
              </a:rPr>
              <a:t> Mg. Noelia R. Herrera Medina</a:t>
            </a:r>
            <a:endParaRPr sz="1600" b="0" i="0" u="none" strike="noStrike" cap="none" dirty="0">
              <a:solidFill>
                <a:schemeClr val="dk1"/>
              </a:solidFill>
              <a:latin typeface="Arial"/>
              <a:ea typeface="Arial"/>
              <a:cs typeface="Arial"/>
              <a:sym typeface="Arial"/>
            </a:endParaRPr>
          </a:p>
        </p:txBody>
      </p:sp>
      <p:sp>
        <p:nvSpPr>
          <p:cNvPr id="110" name="Google Shape;110;p1"/>
          <p:cNvSpPr/>
          <p:nvPr/>
        </p:nvSpPr>
        <p:spPr>
          <a:xfrm>
            <a:off x="1168595" y="4676985"/>
            <a:ext cx="7753731" cy="33851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s-ES" sz="1600" b="1" i="0" u="none" strike="noStrike" cap="none" dirty="0">
                <a:solidFill>
                  <a:schemeClr val="dk1"/>
                </a:solidFill>
                <a:latin typeface="Arial"/>
                <a:ea typeface="Arial"/>
                <a:cs typeface="Arial"/>
                <a:sym typeface="Arial"/>
              </a:rPr>
              <a:t>Comisión: </a:t>
            </a:r>
            <a:r>
              <a:rPr lang="es-ES" sz="1600" b="0" i="0" u="none" strike="noStrike" cap="none" dirty="0">
                <a:solidFill>
                  <a:schemeClr val="dk1"/>
                </a:solidFill>
                <a:latin typeface="Arial"/>
                <a:ea typeface="Arial"/>
                <a:cs typeface="Arial"/>
                <a:sym typeface="Arial"/>
              </a:rPr>
              <a:t> </a:t>
            </a:r>
            <a:r>
              <a:rPr lang="es-PE" sz="1600" b="0" i="0" u="none" strike="noStrike" cap="none" dirty="0">
                <a:solidFill>
                  <a:schemeClr val="dk1"/>
                </a:solidFill>
                <a:latin typeface="Arial"/>
                <a:ea typeface="Arial"/>
                <a:cs typeface="Arial"/>
                <a:sym typeface="Arial"/>
              </a:rPr>
              <a:t>Pueblos Andinos, Amazónicos y Afroperuanos, Ambiente y Ecología</a:t>
            </a:r>
            <a:endParaRPr sz="1600" b="0" i="0" u="none" strike="noStrike" cap="none" dirty="0">
              <a:solidFill>
                <a:schemeClr val="dk1"/>
              </a:solidFill>
              <a:latin typeface="Arial"/>
              <a:ea typeface="Arial"/>
              <a:cs typeface="Arial"/>
              <a:sym typeface="Arial"/>
            </a:endParaRPr>
          </a:p>
        </p:txBody>
      </p:sp>
      <p:pic>
        <p:nvPicPr>
          <p:cNvPr id="111" name="Google Shape;111;p1"/>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112" name="Google Shape;112;p1"/>
          <p:cNvPicPr preferRelativeResize="0"/>
          <p:nvPr/>
        </p:nvPicPr>
        <p:blipFill rotWithShape="1">
          <a:blip r:embed="rId3">
            <a:alphaModFix/>
          </a:blip>
          <a:srcRect/>
          <a:stretch/>
        </p:blipFill>
        <p:spPr>
          <a:xfrm>
            <a:off x="8248072" y="5520450"/>
            <a:ext cx="803043" cy="776848"/>
          </a:xfrm>
          <a:prstGeom prst="rect">
            <a:avLst/>
          </a:prstGeom>
          <a:noFill/>
          <a:ln>
            <a:noFill/>
          </a:ln>
        </p:spPr>
      </p:pic>
      <p:pic>
        <p:nvPicPr>
          <p:cNvPr id="1026" name="Picture 2" descr="Pueblos | Bosques Andinos">
            <a:extLst>
              <a:ext uri="{FF2B5EF4-FFF2-40B4-BE49-F238E27FC236}">
                <a16:creationId xmlns:a16="http://schemas.microsoft.com/office/drawing/2014/main" xmlns="" id="{01467C5E-AD46-DD88-856B-B439315E2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559" y="1844180"/>
            <a:ext cx="4788019" cy="27323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10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 RENOVACIÓN POPULAR   </a:t>
            </a:r>
            <a:endParaRPr sz="1400" b="0" i="0" u="none" strike="noStrike" cap="none">
              <a:solidFill>
                <a:srgbClr val="000000"/>
              </a:solidFill>
              <a:latin typeface="Arial"/>
              <a:ea typeface="Arial"/>
              <a:cs typeface="Arial"/>
              <a:sym typeface="Arial"/>
            </a:endParaRPr>
          </a:p>
        </p:txBody>
      </p:sp>
      <p:sp>
        <p:nvSpPr>
          <p:cNvPr id="120" name="Google Shape;120;p2"/>
          <p:cNvSpPr/>
          <p:nvPr/>
        </p:nvSpPr>
        <p:spPr>
          <a:xfrm>
            <a:off x="517423" y="2734864"/>
            <a:ext cx="4288349" cy="1734127"/>
          </a:xfrm>
          <a:prstGeom prst="roundRect">
            <a:avLst>
              <a:gd name="adj" fmla="val 16667"/>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r>
              <a:rPr lang="es-ES" b="1" i="0" u="sng" strike="noStrike" cap="none" dirty="0">
                <a:solidFill>
                  <a:schemeClr val="dk1"/>
                </a:solidFill>
                <a:latin typeface="Arial" panose="020B0604020202020204" pitchFamily="34" charset="0"/>
                <a:cs typeface="Arial" panose="020B0604020202020204" pitchFamily="34" charset="0"/>
                <a:sym typeface="Arial"/>
              </a:rPr>
              <a:t>Artículo 1</a:t>
            </a:r>
            <a:r>
              <a:rPr lang="es-ES" b="1" i="0" u="none" strike="noStrike" cap="none" dirty="0">
                <a:solidFill>
                  <a:schemeClr val="dk1"/>
                </a:solidFill>
                <a:latin typeface="Arial" panose="020B0604020202020204" pitchFamily="34" charset="0"/>
                <a:cs typeface="Arial" panose="020B0604020202020204" pitchFamily="34" charset="0"/>
                <a:sym typeface="Arial"/>
              </a:rPr>
              <a:t>: Objeto</a:t>
            </a:r>
            <a:endParaRPr b="0" i="0" u="none" strike="noStrike" cap="none" dirty="0">
              <a:solidFill>
                <a:srgbClr val="000000"/>
              </a:solidFill>
              <a:latin typeface="Arial" panose="020B0604020202020204" pitchFamily="34" charset="0"/>
              <a:cs typeface="Arial" panose="020B0604020202020204" pitchFamily="34" charset="0"/>
              <a:sym typeface="Arial"/>
            </a:endParaRPr>
          </a:p>
          <a:p>
            <a:pPr marL="0" marR="0" lvl="0" indent="0" algn="just" rtl="0">
              <a:lnSpc>
                <a:spcPct val="100000"/>
              </a:lnSpc>
              <a:spcBef>
                <a:spcPts val="0"/>
              </a:spcBef>
              <a:spcAft>
                <a:spcPts val="0"/>
              </a:spcAft>
              <a:buClr>
                <a:srgbClr val="000000"/>
              </a:buClr>
              <a:buSzPts val="1200"/>
              <a:buFont typeface="Arial"/>
              <a:buNone/>
            </a:pPr>
            <a:endParaRPr b="0" i="0" u="none" strike="noStrike" cap="none" dirty="0">
              <a:solidFill>
                <a:schemeClr val="dk1"/>
              </a:solidFill>
              <a:latin typeface="Arial" panose="020B0604020202020204" pitchFamily="34" charset="0"/>
              <a:cs typeface="Arial" panose="020B0604020202020204" pitchFamily="34" charset="0"/>
              <a:sym typeface="Arial"/>
            </a:endParaRPr>
          </a:p>
          <a:p>
            <a:pPr marL="0" marR="0" lvl="0" indent="0" algn="just" rtl="0">
              <a:lnSpc>
                <a:spcPct val="150000"/>
              </a:lnSpc>
              <a:spcBef>
                <a:spcPts val="0"/>
              </a:spcBef>
              <a:spcAft>
                <a:spcPts val="0"/>
              </a:spcAft>
              <a:buClr>
                <a:srgbClr val="000000"/>
              </a:buClr>
              <a:buSzPts val="1400"/>
              <a:buFont typeface="Arial"/>
              <a:buNone/>
            </a:pPr>
            <a:r>
              <a:rPr lang="es-PE" b="0" i="0" u="none" strike="noStrike" cap="none" dirty="0">
                <a:solidFill>
                  <a:srgbClr val="000000"/>
                </a:solidFill>
                <a:latin typeface="Arial" panose="020B0604020202020204" pitchFamily="34" charset="0"/>
                <a:cs typeface="Arial" panose="020B0604020202020204" pitchFamily="34" charset="0"/>
                <a:sym typeface="Arial"/>
              </a:rPr>
              <a:t>La presente ley tiene por objeto proteger las áreas y espacios de conservación del medio ambiente.</a:t>
            </a:r>
            <a:endParaRPr b="1" i="1"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21" name="Google Shape;121;p2"/>
          <p:cNvSpPr/>
          <p:nvPr/>
        </p:nvSpPr>
        <p:spPr>
          <a:xfrm>
            <a:off x="89756" y="6359994"/>
            <a:ext cx="4716016" cy="36933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2" name="Google Shape;111;p1">
            <a:extLst>
              <a:ext uri="{FF2B5EF4-FFF2-40B4-BE49-F238E27FC236}">
                <a16:creationId xmlns:a16="http://schemas.microsoft.com/office/drawing/2014/main" xmlns="" id="{7BFB210A-DA04-DED4-A672-614EDAF2E5FD}"/>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3" name="Google Shape;112;p1">
            <a:extLst>
              <a:ext uri="{FF2B5EF4-FFF2-40B4-BE49-F238E27FC236}">
                <a16:creationId xmlns:a16="http://schemas.microsoft.com/office/drawing/2014/main" xmlns="" id="{E76FA9E9-A540-67BA-D9EC-3FBBC396A58A}"/>
              </a:ext>
            </a:extLst>
          </p:cNvPr>
          <p:cNvPicPr preferRelativeResize="0"/>
          <p:nvPr/>
        </p:nvPicPr>
        <p:blipFill rotWithShape="1">
          <a:blip r:embed="rId3">
            <a:alphaModFix/>
          </a:blip>
          <a:srcRect/>
          <a:stretch/>
        </p:blipFill>
        <p:spPr>
          <a:xfrm>
            <a:off x="8248072" y="5520450"/>
            <a:ext cx="803043" cy="776848"/>
          </a:xfrm>
          <a:prstGeom prst="rect">
            <a:avLst/>
          </a:prstGeom>
          <a:noFill/>
          <a:ln>
            <a:noFill/>
          </a:ln>
        </p:spPr>
      </p:pic>
      <p:sp>
        <p:nvSpPr>
          <p:cNvPr id="4" name="Google Shape;108;p1">
            <a:extLst>
              <a:ext uri="{FF2B5EF4-FFF2-40B4-BE49-F238E27FC236}">
                <a16:creationId xmlns:a16="http://schemas.microsoft.com/office/drawing/2014/main" xmlns="" id="{1192C980-4A6C-D8CF-14BF-69692DB8B09B}"/>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pic>
        <p:nvPicPr>
          <p:cNvPr id="2052" name="Picture 4" descr="Estas son las 10 áreas naturales protegidas más visitadas del Perú |  Noticias | Agencia Peruana de Noticias Andina">
            <a:extLst>
              <a:ext uri="{FF2B5EF4-FFF2-40B4-BE49-F238E27FC236}">
                <a16:creationId xmlns:a16="http://schemas.microsoft.com/office/drawing/2014/main" xmlns="" id="{A7DE7119-3FA1-56F1-41A1-8E48FD9876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5077" y="2277219"/>
            <a:ext cx="3974123" cy="29721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123387" y="1845366"/>
            <a:ext cx="8897226" cy="961765"/>
          </a:xfrm>
          <a:prstGeom prst="roundRect">
            <a:avLst>
              <a:gd name="adj" fmla="val 16667"/>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50000"/>
              </a:lnSpc>
              <a:spcBef>
                <a:spcPts val="0"/>
              </a:spcBef>
              <a:spcAft>
                <a:spcPts val="0"/>
              </a:spcAft>
              <a:buClr>
                <a:srgbClr val="000000"/>
              </a:buClr>
              <a:buSzPts val="1400"/>
              <a:buFont typeface="Arial"/>
              <a:buNone/>
            </a:pPr>
            <a:r>
              <a:rPr lang="es-ES" b="1" i="0" u="sng" strike="noStrike" cap="none" dirty="0">
                <a:solidFill>
                  <a:schemeClr val="dk1"/>
                </a:solidFill>
                <a:latin typeface="Arial"/>
                <a:ea typeface="Arial"/>
                <a:cs typeface="Arial"/>
                <a:sym typeface="Arial"/>
              </a:rPr>
              <a:t>Artículo 2</a:t>
            </a:r>
            <a:r>
              <a:rPr lang="es-ES" b="1" i="0" u="none" strike="noStrike" cap="none" dirty="0">
                <a:solidFill>
                  <a:schemeClr val="dk1"/>
                </a:solidFill>
                <a:latin typeface="Arial"/>
                <a:ea typeface="Arial"/>
                <a:cs typeface="Arial"/>
                <a:sym typeface="Arial"/>
              </a:rPr>
              <a:t>: Modificación</a:t>
            </a:r>
          </a:p>
          <a:p>
            <a:pPr marL="0" marR="0" lvl="0" indent="0" algn="just" rtl="0">
              <a:lnSpc>
                <a:spcPct val="150000"/>
              </a:lnSpc>
              <a:spcBef>
                <a:spcPts val="0"/>
              </a:spcBef>
              <a:spcAft>
                <a:spcPts val="0"/>
              </a:spcAft>
              <a:buClr>
                <a:srgbClr val="000000"/>
              </a:buClr>
              <a:buSzPts val="1400"/>
              <a:buFont typeface="Arial"/>
              <a:buNone/>
            </a:pPr>
            <a:endParaRPr sz="100" b="1"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Modificase el </a:t>
            </a:r>
            <a:r>
              <a:rPr lang="es-PE" dirty="0">
                <a:solidFill>
                  <a:schemeClr val="dk1"/>
                </a:solidFill>
              </a:rPr>
              <a:t>inciso</a:t>
            </a:r>
            <a:r>
              <a:rPr lang="es-PE" b="0" i="0" u="none" strike="noStrike" cap="none" dirty="0">
                <a:solidFill>
                  <a:schemeClr val="dk1"/>
                </a:solidFill>
                <a:latin typeface="Arial"/>
                <a:ea typeface="Arial"/>
                <a:cs typeface="Arial"/>
                <a:sym typeface="Arial"/>
              </a:rPr>
              <a:t> d) artículo 73° de la ley orgánica de municipalidades, que quedará redactado del siguiente modo: </a:t>
            </a:r>
            <a:endParaRPr b="0" i="0" u="none" strike="noStrike" cap="none" dirty="0">
              <a:solidFill>
                <a:schemeClr val="dk1"/>
              </a:solidFill>
              <a:latin typeface="Arial"/>
              <a:ea typeface="Arial"/>
              <a:cs typeface="Arial"/>
              <a:sym typeface="Aria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4E9BE361-B400-6C59-08D6-6AB2FBDFC0C1}"/>
              </a:ext>
            </a:extLst>
          </p:cNvPr>
          <p:cNvSpPr txBox="1"/>
          <p:nvPr/>
        </p:nvSpPr>
        <p:spPr>
          <a:xfrm>
            <a:off x="461819" y="2917830"/>
            <a:ext cx="8026400" cy="3331465"/>
          </a:xfrm>
          <a:prstGeom prst="rect">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indent="0" algn="just">
              <a:buSzPts val="1200"/>
              <a:buNone/>
              <a:defRPr b="1" u="sng">
                <a:solidFill>
                  <a:schemeClr val="dk1"/>
                </a:solidFill>
                <a:latin typeface="Arial" panose="020B0604020202020204" pitchFamily="34" charset="0"/>
                <a:cs typeface="Arial" panose="020B0604020202020204" pitchFamily="34" charset="0"/>
              </a:defRPr>
            </a:lvl1pPr>
          </a:lstStyle>
          <a:p>
            <a:pPr>
              <a:lnSpc>
                <a:spcPct val="150000"/>
              </a:lnSpc>
            </a:pPr>
            <a:r>
              <a:rPr lang="es-PE" b="0" i="1" u="none" dirty="0"/>
              <a:t>Artículo 73:</a:t>
            </a:r>
          </a:p>
          <a:p>
            <a:pPr>
              <a:lnSpc>
                <a:spcPct val="150000"/>
              </a:lnSpc>
            </a:pPr>
            <a:r>
              <a:rPr lang="es-PE" b="0" i="1" u="none" dirty="0"/>
              <a:t>(...)</a:t>
            </a:r>
          </a:p>
          <a:p>
            <a:pPr>
              <a:lnSpc>
                <a:spcPct val="150000"/>
              </a:lnSpc>
            </a:pPr>
            <a:r>
              <a:rPr lang="es-PE" b="0" i="1" u="none" dirty="0"/>
              <a:t>Inciso d) Emitir las normas técnicas generales, en materia de organización del espacio físico y uso del suelo así como sobre protección y conservación del ambiente. </a:t>
            </a:r>
            <a:r>
              <a:rPr lang="es-PE" i="1" u="none" dirty="0"/>
              <a:t>Los cambios de zonificación de las áreas y espacios que son objeto de protección y conservación del medio ambiente, humedales, pantanos y demás áreas protegidas requieren del informe previo favorable de los organismos especializados que forman parte del Ministerio del Medio Ambiente:</a:t>
            </a:r>
          </a:p>
          <a:p>
            <a:endParaRPr lang="es-PE" i="1" u="none" dirty="0"/>
          </a:p>
          <a:p>
            <a:pPr marL="285750" indent="-285750">
              <a:buFont typeface="Wingdings" panose="05000000000000000000" pitchFamily="2" charset="2"/>
              <a:buChar char="q"/>
            </a:pPr>
            <a:r>
              <a:rPr lang="es-PE" i="1" u="none" dirty="0"/>
              <a:t>Servicio Nacional de Áreas Naturales Protegidas por el Estado (SERNA NP)</a:t>
            </a:r>
          </a:p>
          <a:p>
            <a:pPr marL="285750" indent="-285750">
              <a:buFont typeface="Wingdings" panose="05000000000000000000" pitchFamily="2" charset="2"/>
              <a:buChar char="q"/>
            </a:pPr>
            <a:r>
              <a:rPr lang="es-PE" i="1" u="none" dirty="0"/>
              <a:t>Organismo de Evaluación y Fiscalización Ambiental (OEFA)</a:t>
            </a:r>
          </a:p>
          <a:p>
            <a:pPr marL="285750" indent="-285750">
              <a:buFont typeface="Wingdings" panose="05000000000000000000" pitchFamily="2" charset="2"/>
              <a:buChar char="q"/>
            </a:pPr>
            <a:r>
              <a:rPr lang="es-PE" i="1" u="none" dirty="0"/>
              <a:t>y Sistema Nacional de Evaluación y Fiscalización Ambiental (SINEFA). </a:t>
            </a: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248072" y="5520450"/>
            <a:ext cx="803043" cy="776848"/>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619102" y="2057208"/>
            <a:ext cx="7785054" cy="961765"/>
          </a:xfrm>
          <a:prstGeom prst="roundRect">
            <a:avLst>
              <a:gd name="adj" fmla="val 16667"/>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ES" b="1" i="0" u="sng" strike="noStrike" cap="none" dirty="0">
                <a:solidFill>
                  <a:schemeClr val="dk1"/>
                </a:solidFill>
                <a:latin typeface="Arial"/>
                <a:ea typeface="Arial"/>
                <a:cs typeface="Arial"/>
                <a:sym typeface="Arial"/>
              </a:rPr>
              <a:t>Artículo 3</a:t>
            </a:r>
            <a:r>
              <a:rPr lang="es-ES" b="1" i="0" u="none" strike="noStrike" cap="none" dirty="0">
                <a:solidFill>
                  <a:schemeClr val="dk1"/>
                </a:solidFill>
                <a:latin typeface="Arial"/>
                <a:ea typeface="Arial"/>
                <a:cs typeface="Arial"/>
                <a:sym typeface="Arial"/>
              </a:rPr>
              <a:t>: Derogación de normas </a:t>
            </a:r>
          </a:p>
          <a:p>
            <a:pPr marR="0" lvl="0" algn="just" rtl="0">
              <a:lnSpc>
                <a:spcPct val="150000"/>
              </a:lnSpc>
              <a:spcBef>
                <a:spcPts val="0"/>
              </a:spcBef>
              <a:spcAft>
                <a:spcPts val="0"/>
              </a:spcAft>
              <a:buClr>
                <a:srgbClr val="000000"/>
              </a:buClr>
              <a:buSzPts val="1400"/>
            </a:pPr>
            <a:endParaRPr sz="100" b="1"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Derógase todas las normas legales que se opongan a la presente ley. </a:t>
            </a: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248072" y="5520450"/>
            <a:ext cx="803043" cy="776848"/>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pic>
        <p:nvPicPr>
          <p:cNvPr id="3074" name="Picture 2" descr="Estas son 9 de las áreas protegidas más destacadas del Perú | PERU | GESTIÓN">
            <a:extLst>
              <a:ext uri="{FF2B5EF4-FFF2-40B4-BE49-F238E27FC236}">
                <a16:creationId xmlns:a16="http://schemas.microsoft.com/office/drawing/2014/main" xmlns="" id="{71DA79B0-BF95-FB04-F1BD-33589280FBB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1614" b="23399"/>
          <a:stretch/>
        </p:blipFill>
        <p:spPr bwMode="auto">
          <a:xfrm>
            <a:off x="833086" y="3177395"/>
            <a:ext cx="6868975" cy="258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99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472352" y="2267939"/>
            <a:ext cx="8261340" cy="3842828"/>
          </a:xfrm>
          <a:prstGeom prst="roundRect">
            <a:avLst>
              <a:gd name="adj" fmla="val 8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ES" b="1" i="0" u="sng" strike="noStrike" cap="none" dirty="0">
                <a:solidFill>
                  <a:schemeClr val="dk1"/>
                </a:solidFill>
                <a:latin typeface="Arial"/>
                <a:ea typeface="Arial"/>
                <a:cs typeface="Arial"/>
                <a:sym typeface="Arial"/>
              </a:rPr>
              <a:t>MARCO NORMATIVO</a:t>
            </a:r>
          </a:p>
          <a:p>
            <a:pPr marR="0" lvl="0" algn="just" rtl="0">
              <a:lnSpc>
                <a:spcPct val="150000"/>
              </a:lnSpc>
              <a:spcBef>
                <a:spcPts val="0"/>
              </a:spcBef>
              <a:spcAft>
                <a:spcPts val="0"/>
              </a:spcAft>
              <a:buClr>
                <a:srgbClr val="000000"/>
              </a:buClr>
              <a:buSzPts val="1400"/>
            </a:pPr>
            <a:endParaRPr lang="es-ES" sz="400" b="1" i="0" u="sng"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endParaRPr sz="100" b="1"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El derecho al medio ambiente está declarado en la Constitución y los tratados de derechos humanos como un derecho básico y fundamental. </a:t>
            </a:r>
          </a:p>
          <a:p>
            <a:pPr lvl="0" algn="just">
              <a:lnSpc>
                <a:spcPct val="150000"/>
              </a:lnSpc>
              <a:buSzPts val="1300"/>
            </a:pPr>
            <a:endParaRPr lang="es-PE" sz="500" b="0"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En el inciso 22) del artículo 2° de nuestra carta política se señala que toda persona tiene derecho a </a:t>
            </a:r>
            <a:r>
              <a:rPr lang="es-PE" b="1" i="0" strike="noStrike" cap="none" dirty="0">
                <a:solidFill>
                  <a:schemeClr val="dk1"/>
                </a:solidFill>
                <a:latin typeface="Arial"/>
                <a:ea typeface="Arial"/>
                <a:cs typeface="Arial"/>
                <a:sym typeface="Arial"/>
              </a:rPr>
              <a:t>"gozar de un ambiente equilibrado y adecuado al desarrollo de su vida". </a:t>
            </a:r>
          </a:p>
          <a:p>
            <a:pPr lvl="0" algn="just">
              <a:lnSpc>
                <a:spcPct val="150000"/>
              </a:lnSpc>
              <a:buSzPts val="1300"/>
            </a:pPr>
            <a:endParaRPr lang="es-PE" sz="500" b="0"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En su artículo 67°, la propia Constitución señala que el </a:t>
            </a:r>
            <a:r>
              <a:rPr lang="es-PE" b="1" i="0" strike="noStrike" cap="none" dirty="0">
                <a:solidFill>
                  <a:schemeClr val="dk1"/>
                </a:solidFill>
                <a:latin typeface="Arial"/>
                <a:ea typeface="Arial"/>
                <a:cs typeface="Arial"/>
                <a:sym typeface="Arial"/>
              </a:rPr>
              <a:t>“Estado determina la política nacional del ambiente. Promueve el uso sostenible de sus recursos naturales".</a:t>
            </a:r>
          </a:p>
          <a:p>
            <a:pPr lvl="0" algn="just">
              <a:lnSpc>
                <a:spcPct val="150000"/>
              </a:lnSpc>
              <a:buSzPts val="1300"/>
            </a:pPr>
            <a:endParaRPr lang="es-PE" sz="500" b="1" i="0" u="none" strike="noStrike" cap="none" dirty="0">
              <a:solidFill>
                <a:schemeClr val="dk1"/>
              </a:solidFill>
              <a:latin typeface="Arial"/>
              <a:ea typeface="Arial"/>
              <a:cs typeface="Arial"/>
              <a:sym typeface="Arial"/>
            </a:endParaRPr>
          </a:p>
          <a:p>
            <a:pPr lvl="0" algn="just">
              <a:lnSpc>
                <a:spcPct val="150000"/>
              </a:lnSpc>
              <a:buSzPts val="1300"/>
            </a:pPr>
            <a:r>
              <a:rPr lang="es-PE" b="0" i="0" u="none" strike="noStrike" cap="none" dirty="0">
                <a:solidFill>
                  <a:schemeClr val="dk1"/>
                </a:solidFill>
                <a:latin typeface="Arial"/>
                <a:ea typeface="Arial"/>
                <a:cs typeface="Arial"/>
                <a:sym typeface="Arial"/>
              </a:rPr>
              <a:t>En cuanto a la conservación de la diversidad biológica y áreas naturales protegidas, en el artículo 68° señala que </a:t>
            </a:r>
            <a:r>
              <a:rPr lang="es-PE" i="0" strike="noStrike" cap="none" dirty="0">
                <a:solidFill>
                  <a:schemeClr val="dk1"/>
                </a:solidFill>
                <a:latin typeface="Arial"/>
                <a:ea typeface="Arial"/>
                <a:cs typeface="Arial"/>
                <a:sym typeface="Arial"/>
              </a:rPr>
              <a:t>el</a:t>
            </a:r>
            <a:r>
              <a:rPr lang="es-PE" b="1" i="0" strike="noStrike" cap="none" dirty="0">
                <a:solidFill>
                  <a:schemeClr val="dk1"/>
                </a:solidFill>
                <a:latin typeface="Arial"/>
                <a:ea typeface="Arial"/>
                <a:cs typeface="Arial"/>
                <a:sym typeface="Arial"/>
              </a:rPr>
              <a:t> Estado está obligado a promover la conservación de la diversidad biológica y las áreas naturales protegidas. </a:t>
            </a: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248072" y="5520450"/>
            <a:ext cx="803043" cy="776848"/>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spTree>
    <p:extLst>
      <p:ext uri="{BB962C8B-B14F-4D97-AF65-F5344CB8AC3E}">
        <p14:creationId xmlns:p14="http://schemas.microsoft.com/office/powerpoint/2010/main" val="21470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181868" y="877473"/>
            <a:ext cx="8717308" cy="1819543"/>
          </a:xfrm>
          <a:prstGeom prst="roundRect">
            <a:avLst>
              <a:gd name="adj" fmla="val 16667"/>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spcBef>
                <a:spcPts val="0"/>
              </a:spcBef>
              <a:spcAft>
                <a:spcPts val="0"/>
              </a:spcAft>
              <a:buClr>
                <a:srgbClr val="000000"/>
              </a:buClr>
              <a:buSzPts val="1400"/>
            </a:pPr>
            <a:r>
              <a:rPr lang="es-ES" sz="1200" b="1" i="0" u="sng" strike="noStrike" cap="none" dirty="0">
                <a:solidFill>
                  <a:schemeClr val="dk1"/>
                </a:solidFill>
                <a:latin typeface="Arial"/>
                <a:ea typeface="Arial"/>
                <a:cs typeface="Arial"/>
                <a:sym typeface="Arial"/>
              </a:rPr>
              <a:t>IMPORTANCIA DEL MEDIO AMBIENTE </a:t>
            </a:r>
          </a:p>
          <a:p>
            <a:pPr marR="0" lvl="0" algn="just" rtl="0">
              <a:spcBef>
                <a:spcPts val="0"/>
              </a:spcBef>
              <a:spcAft>
                <a:spcPts val="0"/>
              </a:spcAft>
              <a:buClr>
                <a:srgbClr val="000000"/>
              </a:buClr>
              <a:buSzPts val="1400"/>
            </a:pPr>
            <a:endParaRPr sz="600" b="1" i="0" u="none" strike="noStrike" cap="none" dirty="0">
              <a:solidFill>
                <a:schemeClr val="dk1"/>
              </a:solidFill>
              <a:latin typeface="Arial"/>
              <a:ea typeface="Arial"/>
              <a:cs typeface="Arial"/>
              <a:sym typeface="Arial"/>
            </a:endParaRPr>
          </a:p>
          <a:p>
            <a:pPr lvl="0" algn="just">
              <a:buSzPts val="1300"/>
            </a:pPr>
            <a:r>
              <a:rPr lang="es-PE" sz="1200" b="0" i="0" u="none" strike="noStrike" cap="none" dirty="0">
                <a:solidFill>
                  <a:schemeClr val="dk1"/>
                </a:solidFill>
                <a:latin typeface="Arial"/>
                <a:ea typeface="Arial"/>
                <a:cs typeface="Arial"/>
                <a:sym typeface="Arial"/>
              </a:rPr>
              <a:t>El medio ambiente es un </a:t>
            </a:r>
            <a:r>
              <a:rPr lang="es-PE" sz="1200" b="0" i="0" u="sng" strike="noStrike" cap="none" dirty="0">
                <a:solidFill>
                  <a:schemeClr val="dk1"/>
                </a:solidFill>
                <a:latin typeface="Arial"/>
                <a:ea typeface="Arial"/>
                <a:cs typeface="Arial"/>
                <a:sym typeface="Arial"/>
              </a:rPr>
              <a:t>derecho fundamental</a:t>
            </a:r>
            <a:r>
              <a:rPr lang="es-PE" sz="1200" b="0" i="0" strike="noStrike" cap="none" dirty="0">
                <a:solidFill>
                  <a:schemeClr val="dk1"/>
                </a:solidFill>
                <a:latin typeface="Arial"/>
                <a:ea typeface="Arial"/>
                <a:cs typeface="Arial"/>
                <a:sym typeface="Arial"/>
              </a:rPr>
              <a:t> </a:t>
            </a:r>
            <a:r>
              <a:rPr lang="es-PE" sz="1200" b="0" i="0" u="none" strike="noStrike" cap="none" dirty="0">
                <a:solidFill>
                  <a:schemeClr val="dk1"/>
                </a:solidFill>
                <a:latin typeface="Arial"/>
                <a:ea typeface="Arial"/>
                <a:cs typeface="Arial"/>
                <a:sym typeface="Arial"/>
              </a:rPr>
              <a:t>que tiene una relevancia en el plano del </a:t>
            </a:r>
            <a:r>
              <a:rPr lang="es-PE" sz="1200" b="1" i="0" u="none" strike="noStrike" cap="none" dirty="0">
                <a:solidFill>
                  <a:schemeClr val="dk1"/>
                </a:solidFill>
                <a:latin typeface="Arial"/>
                <a:ea typeface="Arial"/>
                <a:cs typeface="Arial"/>
                <a:sym typeface="Arial"/>
              </a:rPr>
              <a:t>derecho internacional de los derechos humanos.</a:t>
            </a:r>
            <a:r>
              <a:rPr lang="es-PE" sz="1200" b="0" i="0" u="none" strike="noStrike" cap="none" dirty="0">
                <a:solidFill>
                  <a:schemeClr val="dk1"/>
                </a:solidFill>
                <a:latin typeface="Arial"/>
                <a:ea typeface="Arial"/>
                <a:cs typeface="Arial"/>
                <a:sym typeface="Arial"/>
              </a:rPr>
              <a:t> </a:t>
            </a:r>
          </a:p>
          <a:p>
            <a:pPr lvl="0" algn="just">
              <a:buSzPts val="1300"/>
            </a:pPr>
            <a:r>
              <a:rPr lang="es-PE" sz="1200" b="0" i="0" u="none" strike="noStrike" cap="none" dirty="0">
                <a:solidFill>
                  <a:schemeClr val="dk1"/>
                </a:solidFill>
                <a:latin typeface="Arial"/>
                <a:ea typeface="Arial"/>
                <a:cs typeface="Arial"/>
                <a:sym typeface="Arial"/>
              </a:rPr>
              <a:t>Como resultado de la técnica y el avance científico el hombre pretende dominar la naturaleza y, como resultado de esa pretensión, </a:t>
            </a:r>
            <a:r>
              <a:rPr lang="es-PE" sz="1200" b="0" i="0" u="sng" strike="noStrike" cap="none" dirty="0">
                <a:solidFill>
                  <a:schemeClr val="dk1"/>
                </a:solidFill>
                <a:latin typeface="Arial"/>
                <a:ea typeface="Arial"/>
                <a:cs typeface="Arial"/>
                <a:sym typeface="Arial"/>
              </a:rPr>
              <a:t>todas las especies del planeta </a:t>
            </a:r>
            <a:r>
              <a:rPr lang="es-PE" sz="1200" b="0" i="0" u="none" strike="noStrike" cap="none" dirty="0" err="1">
                <a:solidFill>
                  <a:schemeClr val="dk1"/>
                </a:solidFill>
                <a:latin typeface="Arial"/>
                <a:ea typeface="Arial"/>
                <a:cs typeface="Arial"/>
                <a:sym typeface="Arial"/>
              </a:rPr>
              <a:t>incluído</a:t>
            </a:r>
            <a:r>
              <a:rPr lang="es-PE" sz="1200" b="0" i="0" u="none" strike="noStrike" cap="none" dirty="0">
                <a:solidFill>
                  <a:schemeClr val="dk1"/>
                </a:solidFill>
                <a:latin typeface="Arial"/>
                <a:ea typeface="Arial"/>
                <a:cs typeface="Arial"/>
                <a:sym typeface="Arial"/>
              </a:rPr>
              <a:t> el Homo Sapiens, </a:t>
            </a:r>
            <a:r>
              <a:rPr lang="es-PE" sz="1200" b="1" i="0" u="none" strike="noStrike" cap="none" dirty="0">
                <a:solidFill>
                  <a:schemeClr val="dk1"/>
                </a:solidFill>
                <a:latin typeface="Arial"/>
                <a:ea typeface="Arial"/>
                <a:cs typeface="Arial"/>
                <a:sym typeface="Arial"/>
              </a:rPr>
              <a:t>están en riesgo de extinción.</a:t>
            </a:r>
          </a:p>
          <a:p>
            <a:pPr lvl="0" algn="just">
              <a:buSzPts val="1300"/>
            </a:pPr>
            <a:r>
              <a:rPr lang="es-PE" sz="1200" b="0" i="0" u="none" strike="noStrike" cap="none" dirty="0">
                <a:solidFill>
                  <a:schemeClr val="dk1"/>
                </a:solidFill>
                <a:latin typeface="Arial"/>
                <a:ea typeface="Arial"/>
                <a:cs typeface="Arial"/>
                <a:sym typeface="Arial"/>
              </a:rPr>
              <a:t>Es este riesgo que se cierne sobre todo el planeta, lo que ha llevado a la comunidad internacional a la </a:t>
            </a:r>
            <a:r>
              <a:rPr lang="es-PE" sz="1200" b="1" i="0" u="none" strike="noStrike" cap="none" dirty="0">
                <a:solidFill>
                  <a:schemeClr val="dk1"/>
                </a:solidFill>
                <a:latin typeface="Arial"/>
                <a:ea typeface="Arial"/>
                <a:cs typeface="Arial"/>
                <a:sym typeface="Arial"/>
              </a:rPr>
              <a:t>suscripción y ratificación</a:t>
            </a:r>
            <a:r>
              <a:rPr lang="es-PE" sz="1200" b="0" i="0" u="none" strike="noStrike" cap="none" dirty="0">
                <a:solidFill>
                  <a:schemeClr val="dk1"/>
                </a:solidFill>
                <a:latin typeface="Arial"/>
                <a:ea typeface="Arial"/>
                <a:cs typeface="Arial"/>
                <a:sym typeface="Arial"/>
              </a:rPr>
              <a:t> </a:t>
            </a:r>
            <a:r>
              <a:rPr lang="es-PE" sz="1200" dirty="0"/>
              <a:t>de un </a:t>
            </a:r>
            <a:r>
              <a:rPr lang="es-PE" sz="1200" u="sng" dirty="0"/>
              <a:t>conjunto de tratados</a:t>
            </a:r>
            <a:r>
              <a:rPr lang="es-PE" sz="1200" dirty="0"/>
              <a:t> destinados a garantizar la sostenibilidad del medio ambiente que incluye los recursos naturales. </a:t>
            </a:r>
            <a:endParaRPr lang="es-PE" sz="1200" b="0" i="0" u="none" strike="noStrike" cap="none" dirty="0">
              <a:solidFill>
                <a:schemeClr val="dk1"/>
              </a:solidFill>
              <a:latin typeface="Arial"/>
              <a:ea typeface="Arial"/>
              <a:cs typeface="Arial"/>
              <a:sym typeface="Aria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22956" y="6218626"/>
            <a:ext cx="713287" cy="639374"/>
          </a:xfrm>
          <a:prstGeom prst="rect">
            <a:avLst/>
          </a:prstGeom>
          <a:noFill/>
          <a:ln>
            <a:noFill/>
          </a:ln>
        </p:spPr>
      </p:pic>
      <p:pic>
        <p:nvPicPr>
          <p:cNvPr id="9" name="Imagen 8">
            <a:extLst>
              <a:ext uri="{FF2B5EF4-FFF2-40B4-BE49-F238E27FC236}">
                <a16:creationId xmlns:a16="http://schemas.microsoft.com/office/drawing/2014/main" xmlns="" id="{D2532EDC-9075-62AA-C3B5-4F21CCD1A827}"/>
              </a:ext>
            </a:extLst>
          </p:cNvPr>
          <p:cNvPicPr>
            <a:picLocks noChangeAspect="1"/>
          </p:cNvPicPr>
          <p:nvPr/>
        </p:nvPicPr>
        <p:blipFill>
          <a:blip r:embed="rId4"/>
          <a:stretch>
            <a:fillRect/>
          </a:stretch>
        </p:blipFill>
        <p:spPr>
          <a:xfrm>
            <a:off x="-89756" y="2585405"/>
            <a:ext cx="9144000" cy="3886200"/>
          </a:xfrm>
          <a:prstGeom prst="rect">
            <a:avLst/>
          </a:prstGeom>
        </p:spPr>
      </p:pic>
    </p:spTree>
    <p:extLst>
      <p:ext uri="{BB962C8B-B14F-4D97-AF65-F5344CB8AC3E}">
        <p14:creationId xmlns:p14="http://schemas.microsoft.com/office/powerpoint/2010/main" val="322519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37678" y="6081152"/>
            <a:ext cx="803043" cy="776848"/>
          </a:xfrm>
          <a:prstGeom prst="rect">
            <a:avLst/>
          </a:prstGeom>
          <a:noFill/>
          <a:ln>
            <a:noFill/>
          </a:ln>
        </p:spPr>
      </p:pic>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299857" y="2252576"/>
            <a:ext cx="8544285" cy="3756326"/>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PE" sz="1300" i="0" strike="noStrike" cap="none" dirty="0">
                <a:solidFill>
                  <a:schemeClr val="dk1"/>
                </a:solidFill>
                <a:latin typeface="Arial"/>
                <a:ea typeface="Arial"/>
                <a:cs typeface="Arial"/>
                <a:sym typeface="Arial"/>
              </a:rPr>
              <a:t>El Perú no ha sido ajeno a la suscripción de estos instrumentos internacionales que traen como consecuencia </a:t>
            </a:r>
            <a:r>
              <a:rPr lang="es-PE" sz="1300" b="1" i="0" strike="noStrike" cap="none" dirty="0">
                <a:solidFill>
                  <a:schemeClr val="dk1"/>
                </a:solidFill>
                <a:latin typeface="Arial"/>
                <a:ea typeface="Arial"/>
                <a:cs typeface="Arial"/>
                <a:sym typeface="Arial"/>
              </a:rPr>
              <a:t>la obligación de adecuar su legislación interna</a:t>
            </a:r>
            <a:r>
              <a:rPr lang="es-PE" sz="1300" i="0" strike="noStrike" cap="none" dirty="0">
                <a:solidFill>
                  <a:schemeClr val="dk1"/>
                </a:solidFill>
                <a:latin typeface="Arial"/>
                <a:ea typeface="Arial"/>
                <a:cs typeface="Arial"/>
                <a:sym typeface="Arial"/>
              </a:rPr>
              <a:t> a los mandatos que tiene su origen en el derecho de los tratados.</a:t>
            </a:r>
          </a:p>
          <a:p>
            <a:pPr marR="0" lvl="0" algn="just" rtl="0">
              <a:lnSpc>
                <a:spcPct val="150000"/>
              </a:lnSpc>
              <a:spcBef>
                <a:spcPts val="0"/>
              </a:spcBef>
              <a:spcAft>
                <a:spcPts val="0"/>
              </a:spcAft>
              <a:buClr>
                <a:srgbClr val="000000"/>
              </a:buClr>
              <a:buSzPts val="1400"/>
            </a:pPr>
            <a:endParaRPr lang="es-PE" sz="500" i="0"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PE" sz="1300" i="0" strike="noStrike" cap="none" dirty="0">
                <a:solidFill>
                  <a:schemeClr val="dk1"/>
                </a:solidFill>
                <a:latin typeface="Arial"/>
                <a:ea typeface="Arial"/>
                <a:cs typeface="Arial"/>
                <a:sym typeface="Arial"/>
              </a:rPr>
              <a:t>De ahí que se hace necesario armonizar las políticas estatales sobre la materia, para garantizar el cumplimiento de los compromisos internacionales asumidos por el Estado peruano.</a:t>
            </a:r>
          </a:p>
          <a:p>
            <a:pPr marR="0" lvl="0" algn="just" rtl="0">
              <a:lnSpc>
                <a:spcPct val="150000"/>
              </a:lnSpc>
              <a:spcBef>
                <a:spcPts val="0"/>
              </a:spcBef>
              <a:spcAft>
                <a:spcPts val="0"/>
              </a:spcAft>
              <a:buClr>
                <a:srgbClr val="000000"/>
              </a:buClr>
              <a:buSzPts val="1400"/>
            </a:pPr>
            <a:endParaRPr lang="es-PE" sz="500" i="0"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PE" sz="1300" i="0" strike="noStrike" cap="none" dirty="0">
                <a:solidFill>
                  <a:schemeClr val="dk1"/>
                </a:solidFill>
                <a:latin typeface="Arial"/>
                <a:ea typeface="Arial"/>
                <a:cs typeface="Arial"/>
                <a:sym typeface="Arial"/>
              </a:rPr>
              <a:t>Con esa finalidad el proyecto de ley tiene como objeto impedir que las esferas locales de poder, </a:t>
            </a:r>
            <a:r>
              <a:rPr lang="es-PE" sz="1300" i="0" u="sng" strike="noStrike" cap="none" dirty="0">
                <a:solidFill>
                  <a:schemeClr val="dk1"/>
                </a:solidFill>
                <a:latin typeface="Arial"/>
                <a:ea typeface="Arial"/>
                <a:cs typeface="Arial"/>
                <a:sym typeface="Arial"/>
              </a:rPr>
              <a:t>municipios provinciales y distritales,</a:t>
            </a:r>
            <a:r>
              <a:rPr lang="es-PE" sz="1300" i="0" strike="noStrike" cap="none" dirty="0">
                <a:solidFill>
                  <a:schemeClr val="dk1"/>
                </a:solidFill>
                <a:latin typeface="Arial"/>
                <a:ea typeface="Arial"/>
                <a:cs typeface="Arial"/>
                <a:sym typeface="Arial"/>
              </a:rPr>
              <a:t> </a:t>
            </a:r>
            <a:r>
              <a:rPr lang="es-PE" sz="1300" b="1" i="0" strike="noStrike" cap="none" dirty="0">
                <a:solidFill>
                  <a:schemeClr val="dk1"/>
                </a:solidFill>
                <a:latin typeface="Arial"/>
                <a:ea typeface="Arial"/>
                <a:cs typeface="Arial"/>
                <a:sym typeface="Arial"/>
              </a:rPr>
              <a:t>no emitan normas contradictorias con las políticas públicas </a:t>
            </a:r>
            <a:r>
              <a:rPr lang="es-PE" sz="1300" i="0" strike="noStrike" cap="none" dirty="0">
                <a:solidFill>
                  <a:schemeClr val="dk1"/>
                </a:solidFill>
                <a:latin typeface="Arial"/>
                <a:ea typeface="Arial"/>
                <a:cs typeface="Arial"/>
                <a:sym typeface="Arial"/>
              </a:rPr>
              <a:t>que emanan del ente rector, como es el Ministerio del Ambiente, si se tiene en consideración que este derecho fundamental rebaza la esfera de los problemas vecinales, ya que se trata de un problema de alcance </a:t>
            </a:r>
            <a:r>
              <a:rPr lang="es-PE" sz="1300" i="0" u="sng" strike="noStrike" cap="none" dirty="0">
                <a:solidFill>
                  <a:schemeClr val="dk1"/>
                </a:solidFill>
                <a:latin typeface="Arial"/>
                <a:ea typeface="Arial"/>
                <a:cs typeface="Arial"/>
                <a:sym typeface="Arial"/>
              </a:rPr>
              <a:t>nacional y mundial</a:t>
            </a:r>
            <a:r>
              <a:rPr lang="es-PE" sz="1300" i="0" strike="noStrike" cap="none" dirty="0">
                <a:solidFill>
                  <a:schemeClr val="dk1"/>
                </a:solidFill>
                <a:latin typeface="Arial"/>
                <a:ea typeface="Arial"/>
                <a:cs typeface="Arial"/>
                <a:sym typeface="Arial"/>
              </a:rPr>
              <a:t>.</a:t>
            </a:r>
          </a:p>
          <a:p>
            <a:pPr marR="0" lvl="0" algn="just" rtl="0">
              <a:lnSpc>
                <a:spcPct val="150000"/>
              </a:lnSpc>
              <a:spcBef>
                <a:spcPts val="0"/>
              </a:spcBef>
              <a:spcAft>
                <a:spcPts val="0"/>
              </a:spcAft>
              <a:buClr>
                <a:srgbClr val="000000"/>
              </a:buClr>
              <a:buSzPts val="1400"/>
            </a:pPr>
            <a:endParaRPr lang="es-PE" sz="500" i="0"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PE" sz="1300" i="0" strike="noStrike" cap="none" dirty="0">
                <a:solidFill>
                  <a:schemeClr val="dk1"/>
                </a:solidFill>
                <a:latin typeface="Arial"/>
                <a:ea typeface="Arial"/>
                <a:cs typeface="Arial"/>
                <a:sym typeface="Arial"/>
              </a:rPr>
              <a:t>Desde este orden de ideas, importa tener en consideración el concepto y naturaleza jurídica de las llamadas áreas protegidas</a:t>
            </a: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spTree>
    <p:extLst>
      <p:ext uri="{BB962C8B-B14F-4D97-AF65-F5344CB8AC3E}">
        <p14:creationId xmlns:p14="http://schemas.microsoft.com/office/powerpoint/2010/main" val="380479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105308" y="2252576"/>
            <a:ext cx="8839400" cy="3854713"/>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PE" sz="1300" b="1" i="0" u="sng" strike="noStrike" cap="none" dirty="0">
                <a:solidFill>
                  <a:schemeClr val="dk1"/>
                </a:solidFill>
                <a:latin typeface="Arial"/>
                <a:ea typeface="Arial"/>
                <a:cs typeface="Arial"/>
                <a:sym typeface="Arial"/>
              </a:rPr>
              <a:t>ÁREA PROTEGIDA</a:t>
            </a: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Un área protegida es una idea relativamente nueva en el mundo, ya que la primera área protegida se declaró apenas hace poco mas de 100 años.</a:t>
            </a:r>
          </a:p>
          <a:p>
            <a:pPr marR="0" lvl="0" algn="just" rtl="0">
              <a:lnSpc>
                <a:spcPct val="150000"/>
              </a:lnSpc>
              <a:spcBef>
                <a:spcPts val="0"/>
              </a:spcBef>
              <a:spcAft>
                <a:spcPts val="0"/>
              </a:spcAft>
              <a:buClr>
                <a:srgbClr val="000000"/>
              </a:buClr>
              <a:buSzPts val="1400"/>
            </a:pPr>
            <a:endParaRPr lang="es-MX" sz="500" i="0"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Como su nombre lo indica un área protegida es </a:t>
            </a:r>
            <a:r>
              <a:rPr lang="es-MX" sz="1300" i="0" u="sng" strike="noStrike" cap="none" dirty="0">
                <a:solidFill>
                  <a:schemeClr val="dk1"/>
                </a:solidFill>
                <a:latin typeface="Arial"/>
                <a:ea typeface="Arial"/>
                <a:cs typeface="Arial"/>
                <a:sym typeface="Arial"/>
              </a:rPr>
              <a:t>un espacio geográfico importante por su valor natural</a:t>
            </a:r>
            <a:r>
              <a:rPr lang="es-MX" sz="1300" i="0" strike="noStrike" cap="none" dirty="0">
                <a:solidFill>
                  <a:schemeClr val="dk1"/>
                </a:solidFill>
                <a:latin typeface="Arial"/>
                <a:ea typeface="Arial"/>
                <a:cs typeface="Arial"/>
                <a:sym typeface="Arial"/>
              </a:rPr>
              <a:t>, </a:t>
            </a:r>
            <a:r>
              <a:rPr lang="es-MX" sz="1300" i="0" u="sng" strike="noStrike" cap="none" dirty="0">
                <a:solidFill>
                  <a:schemeClr val="dk1"/>
                </a:solidFill>
                <a:latin typeface="Arial"/>
                <a:ea typeface="Arial"/>
                <a:cs typeface="Arial"/>
                <a:sym typeface="Arial"/>
              </a:rPr>
              <a:t>ecosistémico y en biodiversidad</a:t>
            </a:r>
            <a:r>
              <a:rPr lang="es-MX" sz="1300" i="0" strike="noStrike" cap="none" dirty="0">
                <a:solidFill>
                  <a:schemeClr val="dk1"/>
                </a:solidFill>
                <a:latin typeface="Arial"/>
                <a:ea typeface="Arial"/>
                <a:cs typeface="Arial"/>
                <a:sym typeface="Arial"/>
              </a:rPr>
              <a:t> que </a:t>
            </a:r>
            <a:r>
              <a:rPr lang="es-MX" sz="1300" b="1" i="0" strike="noStrike" cap="none" dirty="0">
                <a:solidFill>
                  <a:schemeClr val="dk1"/>
                </a:solidFill>
                <a:latin typeface="Arial"/>
                <a:ea typeface="Arial"/>
                <a:cs typeface="Arial"/>
                <a:sym typeface="Arial"/>
              </a:rPr>
              <a:t>debemos proteger y conservar</a:t>
            </a:r>
            <a:r>
              <a:rPr lang="es-MX" sz="1300" i="0" strike="noStrike" cap="none" dirty="0">
                <a:solidFill>
                  <a:schemeClr val="dk1"/>
                </a:solidFill>
                <a:latin typeface="Arial"/>
                <a:ea typeface="Arial"/>
                <a:cs typeface="Arial"/>
                <a:sym typeface="Arial"/>
              </a:rPr>
              <a:t>, cada vez hay más personas y ciudades en el mundo, y por ello crece la necesidad de contar con más tierras y más recursos para el sustento de las personas.</a:t>
            </a:r>
          </a:p>
          <a:p>
            <a:pPr marR="0" lvl="0" algn="just" rtl="0">
              <a:lnSpc>
                <a:spcPct val="150000"/>
              </a:lnSpc>
              <a:spcBef>
                <a:spcPts val="0"/>
              </a:spcBef>
              <a:spcAft>
                <a:spcPts val="0"/>
              </a:spcAft>
              <a:buClr>
                <a:srgbClr val="000000"/>
              </a:buClr>
              <a:buSzPts val="1400"/>
            </a:pPr>
            <a:endParaRPr lang="es-MX" sz="500" i="0"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Debido a este crecimiento que conlleva también mucha presión y demanda sobre los recursos naturales, los paisajes y los ecosistemas, empezó a surgir </a:t>
            </a:r>
            <a:r>
              <a:rPr lang="es-MX" sz="1300" b="1" i="0" strike="noStrike" cap="none" dirty="0">
                <a:solidFill>
                  <a:schemeClr val="dk1"/>
                </a:solidFill>
                <a:latin typeface="Arial"/>
                <a:ea typeface="Arial"/>
                <a:cs typeface="Arial"/>
                <a:sym typeface="Arial"/>
              </a:rPr>
              <a:t>la idea de declarar áreas protegidas para conservar la biodiversidad de las plantas y animales</a:t>
            </a:r>
            <a:r>
              <a:rPr lang="es-MX" sz="1300" i="0" strike="noStrike" cap="none" dirty="0">
                <a:solidFill>
                  <a:schemeClr val="dk1"/>
                </a:solidFill>
                <a:latin typeface="Arial"/>
                <a:ea typeface="Arial"/>
                <a:cs typeface="Arial"/>
                <a:sym typeface="Arial"/>
              </a:rPr>
              <a:t> que habitan en ellas, o para </a:t>
            </a:r>
            <a:r>
              <a:rPr lang="es-MX" sz="1300" i="0" u="sng" strike="noStrike" cap="none" dirty="0">
                <a:solidFill>
                  <a:schemeClr val="dk1"/>
                </a:solidFill>
                <a:latin typeface="Arial"/>
                <a:ea typeface="Arial"/>
                <a:cs typeface="Arial"/>
                <a:sym typeface="Arial"/>
              </a:rPr>
              <a:t>proteger los bienes y servicios que nos brinda ese ecosistema</a:t>
            </a:r>
            <a:r>
              <a:rPr lang="es-MX" sz="1300" i="0" strike="noStrike" cap="none" dirty="0">
                <a:solidFill>
                  <a:schemeClr val="dk1"/>
                </a:solidFill>
                <a:latin typeface="Arial"/>
                <a:ea typeface="Arial"/>
                <a:cs typeface="Arial"/>
                <a:sym typeface="Arial"/>
              </a:rPr>
              <a:t>, como por ejemplo agua para beber en los centros urbanos, ser un pulmón para brindarnos el aire limpio que necesitamos para respirar o simplemente por que son un paisaje donde podemos recrearnos sanamente.</a:t>
            </a:r>
            <a:endParaRPr lang="es-PE" sz="500" i="0" strike="noStrike" cap="none" dirty="0">
              <a:solidFill>
                <a:schemeClr val="dk1"/>
              </a:solidFill>
              <a:latin typeface="Arial"/>
              <a:ea typeface="Arial"/>
              <a:cs typeface="Arial"/>
              <a:sym typeface="Aria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76554" y="6217204"/>
            <a:ext cx="725291" cy="620736"/>
          </a:xfrm>
          <a:prstGeom prst="rect">
            <a:avLst/>
          </a:prstGeom>
          <a:noFill/>
          <a:ln>
            <a:noFill/>
          </a:ln>
        </p:spPr>
      </p:pic>
    </p:spTree>
    <p:extLst>
      <p:ext uri="{BB962C8B-B14F-4D97-AF65-F5344CB8AC3E}">
        <p14:creationId xmlns:p14="http://schemas.microsoft.com/office/powerpoint/2010/main" val="24303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p:nvPr/>
        </p:nvSpPr>
        <p:spPr>
          <a:xfrm>
            <a:off x="0" y="0"/>
            <a:ext cx="9144000" cy="831293"/>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a:solidFill>
                  <a:schemeClr val="lt1"/>
                </a:solidFill>
                <a:latin typeface="Arial"/>
                <a:ea typeface="Arial"/>
                <a:cs typeface="Arial"/>
                <a:sym typeface="Arial"/>
              </a:rPr>
              <a:t>BANCADA RENOVACIÓN POPULAR   </a:t>
            </a: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a:off x="152300" y="2253870"/>
            <a:ext cx="8839400" cy="3823736"/>
          </a:xfrm>
          <a:prstGeom prst="roundRect">
            <a:avLst>
              <a:gd name="adj" fmla="val 5735"/>
            </a:avLst>
          </a:prstGeom>
          <a:solidFill>
            <a:srgbClr val="53C0EB"/>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R="0" lvl="0" algn="just" rtl="0">
              <a:lnSpc>
                <a:spcPct val="150000"/>
              </a:lnSpc>
              <a:spcBef>
                <a:spcPts val="0"/>
              </a:spcBef>
              <a:spcAft>
                <a:spcPts val="0"/>
              </a:spcAft>
              <a:buClr>
                <a:srgbClr val="000000"/>
              </a:buClr>
              <a:buSzPts val="1400"/>
            </a:pPr>
            <a:r>
              <a:rPr lang="es-PE" sz="1300" b="1" i="0" u="sng" strike="noStrike" cap="none" dirty="0">
                <a:solidFill>
                  <a:schemeClr val="dk1"/>
                </a:solidFill>
                <a:latin typeface="Arial"/>
                <a:ea typeface="Arial"/>
                <a:cs typeface="Arial"/>
                <a:sym typeface="Arial"/>
              </a:rPr>
              <a:t>ÁREA PROTEGIDA</a:t>
            </a:r>
          </a:p>
          <a:p>
            <a:pPr marR="0" lvl="0" algn="just" rtl="0">
              <a:lnSpc>
                <a:spcPct val="150000"/>
              </a:lnSpc>
              <a:spcBef>
                <a:spcPts val="0"/>
              </a:spcBef>
              <a:spcAft>
                <a:spcPts val="0"/>
              </a:spcAft>
              <a:buClr>
                <a:srgbClr val="000000"/>
              </a:buClr>
              <a:buSzPts val="1400"/>
            </a:pPr>
            <a:endParaRPr lang="es-PE" sz="500" b="1" i="0" u="sng" strike="noStrike" cap="none" dirty="0">
              <a:solidFill>
                <a:schemeClr val="dk1"/>
              </a:solidFill>
              <a:latin typeface="Arial"/>
              <a:ea typeface="Arial"/>
              <a:cs typeface="Arial"/>
              <a:sym typeface="Aria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Quisiéramos privilegiar en esta exposición de motivos, el área protegida de los humedales, toda vez que en muchos municipios del país se los viene desprotegiendo por medio de cambios en las zonificación de las áreas urbanas, convirtiendo los humedales en zonas destinadas a la urbanización o industrialización. </a:t>
            </a:r>
          </a:p>
          <a:p>
            <a:pPr marR="0" lvl="0" algn="just" rtl="0">
              <a:lnSpc>
                <a:spcPct val="150000"/>
              </a:lnSpc>
              <a:spcBef>
                <a:spcPts val="0"/>
              </a:spcBef>
              <a:spcAft>
                <a:spcPts val="0"/>
              </a:spcAft>
              <a:buClr>
                <a:srgbClr val="000000"/>
              </a:buClr>
              <a:buSzPts val="1400"/>
            </a:pPr>
            <a:endParaRPr lang="es-MX" sz="500" dirty="0">
              <a:solidFill>
                <a:schemeClr val="dk1"/>
              </a:solidFill>
            </a:endParaRPr>
          </a:p>
          <a:p>
            <a:pPr marR="0" lvl="0" algn="just" rtl="0">
              <a:lnSpc>
                <a:spcPct val="150000"/>
              </a:lnSpc>
              <a:spcBef>
                <a:spcPts val="0"/>
              </a:spcBef>
              <a:spcAft>
                <a:spcPts val="0"/>
              </a:spcAft>
              <a:buClr>
                <a:srgbClr val="000000"/>
              </a:buClr>
              <a:buSzPts val="1400"/>
            </a:pPr>
            <a:r>
              <a:rPr lang="es-MX" sz="1300" i="0" strike="noStrike" cap="none" dirty="0">
                <a:solidFill>
                  <a:schemeClr val="dk1"/>
                </a:solidFill>
                <a:latin typeface="Arial"/>
                <a:ea typeface="Arial"/>
                <a:cs typeface="Arial"/>
                <a:sym typeface="Arial"/>
              </a:rPr>
              <a:t>Con respecto a los humedales son zonas inundadas de manera permanente o temporal con plantas y animales que pueden sobrevivir en épocas de inundación o sequía. </a:t>
            </a:r>
            <a:r>
              <a:rPr lang="es-MX" sz="1300" dirty="0">
                <a:solidFill>
                  <a:schemeClr val="dk1"/>
                </a:solidFill>
              </a:rPr>
              <a:t>Hay miles de humedales en el mundo, muchos presentan amenazas debido al incremento de actividades productivas que deterioran su entorno. </a:t>
            </a:r>
          </a:p>
          <a:p>
            <a:pPr marR="0" lvl="0" algn="just" rtl="0">
              <a:lnSpc>
                <a:spcPct val="150000"/>
              </a:lnSpc>
              <a:spcBef>
                <a:spcPts val="0"/>
              </a:spcBef>
              <a:spcAft>
                <a:spcPts val="0"/>
              </a:spcAft>
              <a:buClr>
                <a:srgbClr val="000000"/>
              </a:buClr>
              <a:buSzPts val="1400"/>
            </a:pPr>
            <a:endParaRPr lang="es-MX" sz="500" dirty="0">
              <a:solidFill>
                <a:schemeClr val="dk1"/>
              </a:solidFill>
            </a:endParaRPr>
          </a:p>
          <a:p>
            <a:pPr marR="0" lvl="0" algn="just" rtl="0">
              <a:lnSpc>
                <a:spcPct val="150000"/>
              </a:lnSpc>
              <a:spcBef>
                <a:spcPts val="0"/>
              </a:spcBef>
              <a:spcAft>
                <a:spcPts val="0"/>
              </a:spcAft>
              <a:buClr>
                <a:srgbClr val="000000"/>
              </a:buClr>
              <a:buSzPts val="1400"/>
            </a:pPr>
            <a:r>
              <a:rPr lang="es-MX" sz="1300" dirty="0">
                <a:solidFill>
                  <a:schemeClr val="dk1"/>
                </a:solidFill>
              </a:rPr>
              <a:t>Ante la necesidad de aprender en armonía con estos espacios ricos en biodiversidad, el 2 de febrero de 1971, </a:t>
            </a:r>
            <a:r>
              <a:rPr lang="es-MX" sz="1300" u="sng" dirty="0">
                <a:solidFill>
                  <a:schemeClr val="dk1"/>
                </a:solidFill>
              </a:rPr>
              <a:t>se firmó en Irán</a:t>
            </a:r>
            <a:r>
              <a:rPr lang="es-MX" sz="1300" dirty="0">
                <a:solidFill>
                  <a:schemeClr val="dk1"/>
                </a:solidFill>
              </a:rPr>
              <a:t> la convención </a:t>
            </a:r>
            <a:r>
              <a:rPr lang="es-MX" sz="1300" b="1" dirty="0">
                <a:solidFill>
                  <a:schemeClr val="dk1"/>
                </a:solidFill>
              </a:rPr>
              <a:t>RAMSAR</a:t>
            </a:r>
            <a:r>
              <a:rPr lang="es-MX" sz="1300" dirty="0">
                <a:solidFill>
                  <a:schemeClr val="dk1"/>
                </a:solidFill>
              </a:rPr>
              <a:t> que incluyó 1950 humedales de </a:t>
            </a:r>
            <a:r>
              <a:rPr lang="es-MX" sz="1300" b="1" dirty="0">
                <a:solidFill>
                  <a:schemeClr val="dk1"/>
                </a:solidFill>
              </a:rPr>
              <a:t>160 países </a:t>
            </a:r>
            <a:r>
              <a:rPr lang="es-MX" sz="1300" dirty="0">
                <a:solidFill>
                  <a:schemeClr val="dk1"/>
                </a:solidFill>
              </a:rPr>
              <a:t>del mundo equivalentes a una extensión de 190 millones de hectáreas. Al 2018 la Convención cuenta con </a:t>
            </a:r>
            <a:r>
              <a:rPr lang="es-MX" sz="1300" b="1" dirty="0">
                <a:solidFill>
                  <a:schemeClr val="dk1"/>
                </a:solidFill>
              </a:rPr>
              <a:t>196 países </a:t>
            </a:r>
            <a:r>
              <a:rPr lang="es-MX" sz="1300" dirty="0">
                <a:solidFill>
                  <a:schemeClr val="dk1"/>
                </a:solidFill>
              </a:rPr>
              <a:t>firmantes.</a:t>
            </a:r>
            <a:endParaRPr lang="es-PE" sz="1300" dirty="0">
              <a:solidFill>
                <a:schemeClr val="dk1"/>
              </a:solidFill>
            </a:endParaRPr>
          </a:p>
        </p:txBody>
      </p:sp>
      <p:sp>
        <p:nvSpPr>
          <p:cNvPr id="134" name="Google Shape;134;p3"/>
          <p:cNvSpPr/>
          <p:nvPr/>
        </p:nvSpPr>
        <p:spPr>
          <a:xfrm>
            <a:off x="89756" y="6359994"/>
            <a:ext cx="4716016" cy="335156"/>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rgbClr val="000000"/>
              </a:buClr>
              <a:buSzPts val="1200"/>
              <a:buFont typeface="Arial"/>
              <a:buNone/>
            </a:pPr>
            <a:r>
              <a:rPr lang="es-ES" sz="1200" b="1" i="0" u="none" strike="noStrike" cap="none">
                <a:solidFill>
                  <a:schemeClr val="lt1"/>
                </a:solidFill>
                <a:latin typeface="Arial"/>
                <a:ea typeface="Arial"/>
                <a:cs typeface="Arial"/>
                <a:sym typeface="Arial"/>
              </a:rPr>
              <a:t>Congresista: </a:t>
            </a:r>
            <a:r>
              <a:rPr lang="es-ES" sz="1200" b="0" i="0" u="none" strike="noStrike" cap="none">
                <a:solidFill>
                  <a:schemeClr val="lt1"/>
                </a:solidFill>
                <a:latin typeface="Arial"/>
                <a:ea typeface="Arial"/>
                <a:cs typeface="Arial"/>
                <a:sym typeface="Arial"/>
              </a:rPr>
              <a:t>Mg. Noelia Herrera Medina </a:t>
            </a:r>
            <a:endParaRPr sz="1200" b="0" i="0" u="none" strike="noStrike" cap="none">
              <a:solidFill>
                <a:schemeClr val="lt1"/>
              </a:solidFill>
              <a:latin typeface="Arial"/>
              <a:ea typeface="Arial"/>
              <a:cs typeface="Arial"/>
              <a:sym typeface="Arial"/>
            </a:endParaRPr>
          </a:p>
        </p:txBody>
      </p:sp>
      <p:pic>
        <p:nvPicPr>
          <p:cNvPr id="4" name="Google Shape;111;p1">
            <a:extLst>
              <a:ext uri="{FF2B5EF4-FFF2-40B4-BE49-F238E27FC236}">
                <a16:creationId xmlns:a16="http://schemas.microsoft.com/office/drawing/2014/main" xmlns="" id="{1711E6F3-A5ED-6B4A-4138-A93FAC4130A0}"/>
              </a:ext>
            </a:extLst>
          </p:cNvPr>
          <p:cNvPicPr preferRelativeResize="0"/>
          <p:nvPr/>
        </p:nvPicPr>
        <p:blipFill rotWithShape="1">
          <a:blip r:embed="rId3">
            <a:alphaModFix/>
          </a:blip>
          <a:srcRect/>
          <a:stretch/>
        </p:blipFill>
        <p:spPr>
          <a:xfrm>
            <a:off x="121270" y="831305"/>
            <a:ext cx="845030" cy="830954"/>
          </a:xfrm>
          <a:prstGeom prst="rect">
            <a:avLst/>
          </a:prstGeom>
          <a:noFill/>
          <a:ln>
            <a:noFill/>
          </a:ln>
        </p:spPr>
      </p:pic>
      <p:sp>
        <p:nvSpPr>
          <p:cNvPr id="6" name="Google Shape;108;p1">
            <a:extLst>
              <a:ext uri="{FF2B5EF4-FFF2-40B4-BE49-F238E27FC236}">
                <a16:creationId xmlns:a16="http://schemas.microsoft.com/office/drawing/2014/main" xmlns="" id="{FD9F417E-85C7-862F-5976-E6DE0E3905B1}"/>
              </a:ext>
            </a:extLst>
          </p:cNvPr>
          <p:cNvSpPr/>
          <p:nvPr/>
        </p:nvSpPr>
        <p:spPr>
          <a:xfrm>
            <a:off x="966300" y="831303"/>
            <a:ext cx="78729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s-PE" sz="1600" b="1" i="0" u="none" strike="noStrike" cap="none" dirty="0">
                <a:solidFill>
                  <a:schemeClr val="dk1"/>
                </a:solidFill>
                <a:latin typeface="Arial"/>
                <a:ea typeface="Arial"/>
                <a:cs typeface="Arial"/>
                <a:sym typeface="Arial"/>
              </a:rPr>
              <a:t>PL 1555 “LEY QUE MODIFICA EL INCISO D) DEL ARTÍCULO 73° DE LA LEY ORGÁNICA DE MUNICIPALIDADES, LEY 27972</a:t>
            </a:r>
            <a:r>
              <a:rPr lang="es-ES" sz="1600" b="1" i="0" u="none" strike="noStrike" cap="none" dirty="0">
                <a:solidFill>
                  <a:schemeClr val="dk1"/>
                </a:solidFill>
                <a:latin typeface="Arial"/>
                <a:ea typeface="Arial"/>
                <a:cs typeface="Arial"/>
                <a:sym typeface="Arial"/>
              </a:rPr>
              <a:t>”</a:t>
            </a:r>
            <a:endParaRPr sz="1600" b="1" i="0" u="none" strike="noStrike" cap="none" dirty="0">
              <a:solidFill>
                <a:schemeClr val="dk1"/>
              </a:solidFill>
              <a:latin typeface="Arial"/>
              <a:ea typeface="Arial"/>
              <a:cs typeface="Arial"/>
              <a:sym typeface="Arial"/>
            </a:endParaRPr>
          </a:p>
        </p:txBody>
      </p:sp>
      <p:sp>
        <p:nvSpPr>
          <p:cNvPr id="3" name="CuadroTexto 2">
            <a:extLst>
              <a:ext uri="{FF2B5EF4-FFF2-40B4-BE49-F238E27FC236}">
                <a16:creationId xmlns:a16="http://schemas.microsoft.com/office/drawing/2014/main" xmlns="" id="{D0FA6BC8-7B87-C3CA-4910-C3FA0DCBD57F}"/>
              </a:ext>
            </a:extLst>
          </p:cNvPr>
          <p:cNvSpPr txBox="1"/>
          <p:nvPr/>
        </p:nvSpPr>
        <p:spPr>
          <a:xfrm>
            <a:off x="2279073" y="1883244"/>
            <a:ext cx="4585854" cy="369332"/>
          </a:xfrm>
          <a:prstGeom prst="rect">
            <a:avLst/>
          </a:prstGeom>
          <a:noFill/>
        </p:spPr>
        <p:txBody>
          <a:bodyPr wrap="square">
            <a:spAutoFit/>
          </a:bodyPr>
          <a:lstStyle/>
          <a:p>
            <a:pPr algn="ctr"/>
            <a:r>
              <a:rPr lang="es-PE" sz="1800" b="1" i="0" u="none" strike="noStrike" cap="none" dirty="0">
                <a:solidFill>
                  <a:schemeClr val="dk1"/>
                </a:solidFill>
                <a:latin typeface="Arial"/>
                <a:ea typeface="Arial"/>
                <a:cs typeface="Arial"/>
                <a:sym typeface="Arial"/>
              </a:rPr>
              <a:t>EXPOSICIÓN DE MOTIVOS </a:t>
            </a:r>
            <a:endParaRPr lang="es-PE" sz="1800" dirty="0"/>
          </a:p>
        </p:txBody>
      </p:sp>
      <p:pic>
        <p:nvPicPr>
          <p:cNvPr id="5" name="Google Shape;112;p1">
            <a:extLst>
              <a:ext uri="{FF2B5EF4-FFF2-40B4-BE49-F238E27FC236}">
                <a16:creationId xmlns:a16="http://schemas.microsoft.com/office/drawing/2014/main" xmlns="" id="{0A1E6D0D-6AA0-2597-98A4-82078EC0A49E}"/>
              </a:ext>
            </a:extLst>
          </p:cNvPr>
          <p:cNvPicPr preferRelativeResize="0"/>
          <p:nvPr/>
        </p:nvPicPr>
        <p:blipFill rotWithShape="1">
          <a:blip r:embed="rId3">
            <a:alphaModFix/>
          </a:blip>
          <a:srcRect/>
          <a:stretch/>
        </p:blipFill>
        <p:spPr>
          <a:xfrm>
            <a:off x="8407420" y="6228031"/>
            <a:ext cx="736580" cy="609447"/>
          </a:xfrm>
          <a:prstGeom prst="rect">
            <a:avLst/>
          </a:prstGeom>
          <a:noFill/>
          <a:ln>
            <a:noFill/>
          </a:ln>
        </p:spPr>
      </p:pic>
    </p:spTree>
    <p:extLst>
      <p:ext uri="{BB962C8B-B14F-4D97-AF65-F5344CB8AC3E}">
        <p14:creationId xmlns:p14="http://schemas.microsoft.com/office/powerpoint/2010/main" val="1098428357"/>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1599</Words>
  <Application>Microsoft Office PowerPoint</Application>
  <PresentationFormat>Presentación en pantalla (4:3)</PresentationFormat>
  <Paragraphs>119</Paragraphs>
  <Slides>12</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Wingdings</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RubenTicona</dc:creator>
  <cp:lastModifiedBy>Roberto Miranda Chuman</cp:lastModifiedBy>
  <cp:revision>7</cp:revision>
  <dcterms:created xsi:type="dcterms:W3CDTF">2015-06-25T01:05:52Z</dcterms:created>
  <dcterms:modified xsi:type="dcterms:W3CDTF">2022-12-22T16:30:22Z</dcterms:modified>
</cp:coreProperties>
</file>