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0" r:id="rId2"/>
    <p:sldId id="272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65BC3-EB44-42CC-A004-D28A1ADC2204}" type="doc">
      <dgm:prSet loTypeId="urn:microsoft.com/office/officeart/2005/8/layout/hProcess7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C6A92B93-C473-46B4-B499-56C72293C410}">
      <dgm:prSet phldrT="[Texto]"/>
      <dgm:spPr/>
      <dgm:t>
        <a:bodyPr/>
        <a:lstStyle/>
        <a:p>
          <a:endParaRPr lang="es-PE" u="sng" dirty="0">
            <a:solidFill>
              <a:schemeClr val="tx2"/>
            </a:solidFill>
          </a:endParaRPr>
        </a:p>
      </dgm:t>
    </dgm:pt>
    <dgm:pt modelId="{A9C17A9F-DA33-4EB9-8F85-814D73FBAD5F}" type="parTrans" cxnId="{662777B3-B400-4448-A68F-D9C017F20E08}">
      <dgm:prSet/>
      <dgm:spPr/>
      <dgm:t>
        <a:bodyPr/>
        <a:lstStyle/>
        <a:p>
          <a:endParaRPr lang="es-PE"/>
        </a:p>
      </dgm:t>
    </dgm:pt>
    <dgm:pt modelId="{C9B9F661-CF5E-4BC2-9D3E-DBD25D6ACCB2}" type="sibTrans" cxnId="{662777B3-B400-4448-A68F-D9C017F20E08}">
      <dgm:prSet/>
      <dgm:spPr/>
      <dgm:t>
        <a:bodyPr/>
        <a:lstStyle/>
        <a:p>
          <a:endParaRPr lang="es-PE"/>
        </a:p>
      </dgm:t>
    </dgm:pt>
    <dgm:pt modelId="{1AA9F90D-FF8E-4754-9267-CF5BC5AC3728}">
      <dgm:prSet phldrT="[Texto]" custT="1"/>
      <dgm:spPr/>
      <dgm:t>
        <a:bodyPr/>
        <a:lstStyle/>
        <a:p>
          <a:pPr algn="just"/>
          <a:endParaRPr lang="es-PE" sz="1600" b="1" cap="none" dirty="0">
            <a:latin typeface="Bahnschrift" panose="020B0502040204020203" pitchFamily="34" charset="0"/>
          </a:endParaRPr>
        </a:p>
        <a:p>
          <a:pPr algn="just"/>
          <a:endParaRPr lang="es-PE" sz="1600" b="1" cap="none" dirty="0">
            <a:latin typeface="Bahnschrift" panose="020B0502040204020203" pitchFamily="34" charset="0"/>
          </a:endParaRPr>
        </a:p>
        <a:p>
          <a:pPr algn="just"/>
          <a:r>
            <a:rPr lang="es-PE" sz="1600" b="0" cap="none" dirty="0">
              <a:latin typeface="Bahnschrift" panose="020B0502040204020203" pitchFamily="34" charset="0"/>
            </a:rPr>
            <a:t>Permitir dentro del marco de sus competencias a los gobiernos regionales y locales el desarrollar acciones para brindar capacitación laboral con estándares de calidad a jóvenes</a:t>
          </a:r>
          <a:endParaRPr lang="es-PE" sz="1600" b="0" dirty="0"/>
        </a:p>
      </dgm:t>
    </dgm:pt>
    <dgm:pt modelId="{A6637E55-B779-449A-B0CA-70EEEBB59CE9}" type="parTrans" cxnId="{729C5BF9-2872-4D61-9268-64672C90027E}">
      <dgm:prSet/>
      <dgm:spPr/>
      <dgm:t>
        <a:bodyPr/>
        <a:lstStyle/>
        <a:p>
          <a:endParaRPr lang="es-PE"/>
        </a:p>
      </dgm:t>
    </dgm:pt>
    <dgm:pt modelId="{8FD20B60-E9D7-4C5F-BFE2-BAA7D9607CF2}" type="sibTrans" cxnId="{729C5BF9-2872-4D61-9268-64672C90027E}">
      <dgm:prSet/>
      <dgm:spPr/>
      <dgm:t>
        <a:bodyPr/>
        <a:lstStyle/>
        <a:p>
          <a:endParaRPr lang="es-PE"/>
        </a:p>
      </dgm:t>
    </dgm:pt>
    <dgm:pt modelId="{0836CCBF-9575-4244-9F3C-4B22420251A0}">
      <dgm:prSet phldrT="[Texto]"/>
      <dgm:spPr/>
      <dgm:t>
        <a:bodyPr/>
        <a:lstStyle/>
        <a:p>
          <a:endParaRPr lang="es-PE" u="sng" dirty="0">
            <a:solidFill>
              <a:schemeClr val="tx2"/>
            </a:solidFill>
          </a:endParaRPr>
        </a:p>
      </dgm:t>
    </dgm:pt>
    <dgm:pt modelId="{69538DC3-B3DA-4F58-9D76-A4C3D206A280}" type="parTrans" cxnId="{36B7A698-5EED-4BD5-AC76-B419B0C2750A}">
      <dgm:prSet/>
      <dgm:spPr/>
      <dgm:t>
        <a:bodyPr/>
        <a:lstStyle/>
        <a:p>
          <a:endParaRPr lang="es-PE"/>
        </a:p>
      </dgm:t>
    </dgm:pt>
    <dgm:pt modelId="{6C40264A-4AD8-48C0-B2D6-314117F473F9}" type="sibTrans" cxnId="{36B7A698-5EED-4BD5-AC76-B419B0C2750A}">
      <dgm:prSet/>
      <dgm:spPr/>
      <dgm:t>
        <a:bodyPr/>
        <a:lstStyle/>
        <a:p>
          <a:endParaRPr lang="es-PE"/>
        </a:p>
      </dgm:t>
    </dgm:pt>
    <dgm:pt modelId="{9FE8D515-3890-4B85-A808-E8538E89B01D}">
      <dgm:prSet phldrT="[Texto]" custT="1"/>
      <dgm:spPr/>
      <dgm:t>
        <a:bodyPr/>
        <a:lstStyle/>
        <a:p>
          <a:pPr algn="ctr"/>
          <a:endParaRPr lang="es-PE" sz="1400" b="1" dirty="0">
            <a:latin typeface="Bahnschrift" panose="020B0502040204020203" pitchFamily="34" charset="0"/>
          </a:endParaRPr>
        </a:p>
        <a:p>
          <a:pPr algn="ctr"/>
          <a:endParaRPr lang="es-PE" sz="1400" b="1" dirty="0">
            <a:latin typeface="Bahnschrift" panose="020B0502040204020203" pitchFamily="34" charset="0"/>
          </a:endParaRPr>
        </a:p>
        <a:p>
          <a:pPr algn="just"/>
          <a:endParaRPr lang="es-PE" sz="1600" b="1" dirty="0">
            <a:latin typeface="Bahnschrift" panose="020B0502040204020203" pitchFamily="34" charset="0"/>
          </a:endParaRPr>
        </a:p>
        <a:p>
          <a:pPr algn="just"/>
          <a:r>
            <a:rPr lang="es-PE" sz="1600" b="0" dirty="0">
              <a:latin typeface="Bahnschrift" panose="020B0502040204020203" pitchFamily="34" charset="0"/>
            </a:rPr>
            <a:t>Fortalecer el capital humano de los jóvenes y de esta manera buscar contrarrestar el incremento del desempleo juvenil.</a:t>
          </a:r>
          <a:endParaRPr lang="es-PE" sz="1600" b="0" dirty="0"/>
        </a:p>
      </dgm:t>
    </dgm:pt>
    <dgm:pt modelId="{B6460FAC-9311-4D8D-93C2-8BEB8ECA5E78}" type="parTrans" cxnId="{93DFC30B-5D05-4A2F-9958-D7417698335D}">
      <dgm:prSet/>
      <dgm:spPr/>
      <dgm:t>
        <a:bodyPr/>
        <a:lstStyle/>
        <a:p>
          <a:endParaRPr lang="es-PE"/>
        </a:p>
      </dgm:t>
    </dgm:pt>
    <dgm:pt modelId="{9ECF3EC0-C5D9-4F11-9A24-26BC01088050}" type="sibTrans" cxnId="{93DFC30B-5D05-4A2F-9958-D7417698335D}">
      <dgm:prSet/>
      <dgm:spPr/>
      <dgm:t>
        <a:bodyPr/>
        <a:lstStyle/>
        <a:p>
          <a:endParaRPr lang="es-PE"/>
        </a:p>
      </dgm:t>
    </dgm:pt>
    <dgm:pt modelId="{23802907-78DA-4C06-BA0F-2FD95710091E}">
      <dgm:prSet phldrT="[Texto]"/>
      <dgm:spPr/>
      <dgm:t>
        <a:bodyPr/>
        <a:lstStyle/>
        <a:p>
          <a:endParaRPr lang="es-PE" u="sng" dirty="0">
            <a:solidFill>
              <a:schemeClr val="tx2"/>
            </a:solidFill>
          </a:endParaRPr>
        </a:p>
      </dgm:t>
    </dgm:pt>
    <dgm:pt modelId="{5AC7ADB0-DE8D-4D61-BB8F-4ADBBBDDB0B4}" type="parTrans" cxnId="{08924644-9F32-479B-8ADF-D92321BCAD73}">
      <dgm:prSet/>
      <dgm:spPr/>
      <dgm:t>
        <a:bodyPr/>
        <a:lstStyle/>
        <a:p>
          <a:endParaRPr lang="es-PE"/>
        </a:p>
      </dgm:t>
    </dgm:pt>
    <dgm:pt modelId="{168F678E-F132-43E1-913D-0DF1579B61E4}" type="sibTrans" cxnId="{08924644-9F32-479B-8ADF-D92321BCAD73}">
      <dgm:prSet/>
      <dgm:spPr/>
      <dgm:t>
        <a:bodyPr/>
        <a:lstStyle/>
        <a:p>
          <a:endParaRPr lang="es-PE"/>
        </a:p>
      </dgm:t>
    </dgm:pt>
    <dgm:pt modelId="{A2EFAB0A-0C8D-46A6-A209-86C1505A6F02}">
      <dgm:prSet phldrT="[Texto]" custT="1"/>
      <dgm:spPr/>
      <dgm:t>
        <a:bodyPr/>
        <a:lstStyle/>
        <a:p>
          <a:pPr algn="just">
            <a:buNone/>
          </a:pPr>
          <a:endParaRPr lang="es-PE" sz="1400" b="1" dirty="0">
            <a:latin typeface="Bahnschrift" panose="020B0502040204020203" pitchFamily="34" charset="0"/>
          </a:endParaRPr>
        </a:p>
        <a:p>
          <a:pPr algn="just">
            <a:buNone/>
          </a:pPr>
          <a:endParaRPr lang="es-PE" sz="1400" b="1" dirty="0">
            <a:latin typeface="Bahnschrift" panose="020B0502040204020203" pitchFamily="34" charset="0"/>
          </a:endParaRPr>
        </a:p>
        <a:p>
          <a:pPr algn="just">
            <a:buNone/>
          </a:pPr>
          <a:r>
            <a:rPr lang="es-PE" sz="1400" b="0" dirty="0">
              <a:latin typeface="Bahnschrift" panose="020B0502040204020203" pitchFamily="34" charset="0"/>
            </a:rPr>
            <a:t>Los gobiernos regionales, así como los gobiernos locales, ya sean provinciales y distritales, para poder brindar capacitación a los jóvenes, desarrollarán acciones como suscripción de convenios y coordinaciones que permitan implementar una red de centros para tal fin, con estándares de calidad, en coordinación con el Ministerio de Trabajo y Promoción del Empleo (MTPE) en el ámbito de sus competencias</a:t>
          </a:r>
          <a:endParaRPr lang="es-PE" sz="1400" b="0" dirty="0"/>
        </a:p>
      </dgm:t>
    </dgm:pt>
    <dgm:pt modelId="{B2B2EA47-5F7B-4CFA-BE11-8601B351BAFF}" type="parTrans" cxnId="{6CF72C22-E5E3-471B-9682-760957B7831E}">
      <dgm:prSet/>
      <dgm:spPr/>
      <dgm:t>
        <a:bodyPr/>
        <a:lstStyle/>
        <a:p>
          <a:endParaRPr lang="es-PE"/>
        </a:p>
      </dgm:t>
    </dgm:pt>
    <dgm:pt modelId="{1D9F0ECE-6D53-45D9-B362-3693D27A1B3F}" type="sibTrans" cxnId="{6CF72C22-E5E3-471B-9682-760957B7831E}">
      <dgm:prSet/>
      <dgm:spPr/>
      <dgm:t>
        <a:bodyPr/>
        <a:lstStyle/>
        <a:p>
          <a:endParaRPr lang="es-PE"/>
        </a:p>
      </dgm:t>
    </dgm:pt>
    <dgm:pt modelId="{C99E7DAB-567C-4151-9C92-FA7DF47FDCDA}" type="pres">
      <dgm:prSet presAssocID="{F9665BC3-EB44-42CC-A004-D28A1ADC22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675184C-8590-4FCD-ACAB-1BA13D54CE51}" type="pres">
      <dgm:prSet presAssocID="{C6A92B93-C473-46B4-B499-56C72293C410}" presName="compositeNode" presStyleCnt="0">
        <dgm:presLayoutVars>
          <dgm:bulletEnabled val="1"/>
        </dgm:presLayoutVars>
      </dgm:prSet>
      <dgm:spPr/>
    </dgm:pt>
    <dgm:pt modelId="{DBB81DDC-7D14-42E6-9BFD-D67039D6F4F1}" type="pres">
      <dgm:prSet presAssocID="{C6A92B93-C473-46B4-B499-56C72293C410}" presName="bgRect" presStyleLbl="node1" presStyleIdx="0" presStyleCnt="3" custLinFactNeighborX="-3001" custLinFactNeighborY="17945"/>
      <dgm:spPr/>
      <dgm:t>
        <a:bodyPr/>
        <a:lstStyle/>
        <a:p>
          <a:endParaRPr lang="es-PE"/>
        </a:p>
      </dgm:t>
    </dgm:pt>
    <dgm:pt modelId="{68416DFE-F3B2-4C8F-BA8A-2594F81AC7DC}" type="pres">
      <dgm:prSet presAssocID="{C6A92B93-C473-46B4-B499-56C72293C41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F2CC60-106E-47A5-860C-17AA0DA6BFA0}" type="pres">
      <dgm:prSet presAssocID="{C6A92B93-C473-46B4-B499-56C72293C41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AFAD71-5415-4BF3-A4CB-A0E0A0B17C47}" type="pres">
      <dgm:prSet presAssocID="{C9B9F661-CF5E-4BC2-9D3E-DBD25D6ACCB2}" presName="hSp" presStyleCnt="0"/>
      <dgm:spPr/>
    </dgm:pt>
    <dgm:pt modelId="{00B28410-F86A-4867-81EA-6C7B8008DA0A}" type="pres">
      <dgm:prSet presAssocID="{C9B9F661-CF5E-4BC2-9D3E-DBD25D6ACCB2}" presName="vProcSp" presStyleCnt="0"/>
      <dgm:spPr/>
    </dgm:pt>
    <dgm:pt modelId="{C0D9906C-415C-40FD-9B08-F6EA1B5BCA94}" type="pres">
      <dgm:prSet presAssocID="{C9B9F661-CF5E-4BC2-9D3E-DBD25D6ACCB2}" presName="vSp1" presStyleCnt="0"/>
      <dgm:spPr/>
    </dgm:pt>
    <dgm:pt modelId="{EDED659D-8DB9-4B6E-91B6-5C7E911F452A}" type="pres">
      <dgm:prSet presAssocID="{C9B9F661-CF5E-4BC2-9D3E-DBD25D6ACCB2}" presName="simulatedConn" presStyleLbl="solidFgAcc1" presStyleIdx="0" presStyleCnt="2"/>
      <dgm:spPr/>
    </dgm:pt>
    <dgm:pt modelId="{F03A83C2-AC95-4DA9-9E97-7AE39E9268CE}" type="pres">
      <dgm:prSet presAssocID="{C9B9F661-CF5E-4BC2-9D3E-DBD25D6ACCB2}" presName="vSp2" presStyleCnt="0"/>
      <dgm:spPr/>
    </dgm:pt>
    <dgm:pt modelId="{EEDDFB08-0C84-4AF5-A1C1-3731F6DDCB75}" type="pres">
      <dgm:prSet presAssocID="{C9B9F661-CF5E-4BC2-9D3E-DBD25D6ACCB2}" presName="sibTrans" presStyleCnt="0"/>
      <dgm:spPr/>
    </dgm:pt>
    <dgm:pt modelId="{82378637-B616-48A8-B163-13574A389B20}" type="pres">
      <dgm:prSet presAssocID="{0836CCBF-9575-4244-9F3C-4B22420251A0}" presName="compositeNode" presStyleCnt="0">
        <dgm:presLayoutVars>
          <dgm:bulletEnabled val="1"/>
        </dgm:presLayoutVars>
      </dgm:prSet>
      <dgm:spPr/>
    </dgm:pt>
    <dgm:pt modelId="{021BAD3F-B057-4F20-9206-DFE03D4359C9}" type="pres">
      <dgm:prSet presAssocID="{0836CCBF-9575-4244-9F3C-4B22420251A0}" presName="bgRect" presStyleLbl="node1" presStyleIdx="1" presStyleCnt="3" custLinFactNeighborX="-355" custLinFactNeighborY="816"/>
      <dgm:spPr/>
      <dgm:t>
        <a:bodyPr/>
        <a:lstStyle/>
        <a:p>
          <a:endParaRPr lang="es-PE"/>
        </a:p>
      </dgm:t>
    </dgm:pt>
    <dgm:pt modelId="{271AEB3E-F8D1-403D-B797-930702F439F8}" type="pres">
      <dgm:prSet presAssocID="{0836CCBF-9575-4244-9F3C-4B22420251A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2832D1-399A-450F-BF05-1703BA1DDD58}" type="pres">
      <dgm:prSet presAssocID="{0836CCBF-9575-4244-9F3C-4B22420251A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1F69D69-5694-4D06-AE25-106D5FD2370F}" type="pres">
      <dgm:prSet presAssocID="{6C40264A-4AD8-48C0-B2D6-314117F473F9}" presName="hSp" presStyleCnt="0"/>
      <dgm:spPr/>
    </dgm:pt>
    <dgm:pt modelId="{21449840-F28C-473F-8D55-6E089A90A7FB}" type="pres">
      <dgm:prSet presAssocID="{6C40264A-4AD8-48C0-B2D6-314117F473F9}" presName="vProcSp" presStyleCnt="0"/>
      <dgm:spPr/>
    </dgm:pt>
    <dgm:pt modelId="{78D3F0F2-686D-4728-B19C-2E3CE8CB3525}" type="pres">
      <dgm:prSet presAssocID="{6C40264A-4AD8-48C0-B2D6-314117F473F9}" presName="vSp1" presStyleCnt="0"/>
      <dgm:spPr/>
    </dgm:pt>
    <dgm:pt modelId="{95D2525B-4B62-447E-8B1E-03541E4C588B}" type="pres">
      <dgm:prSet presAssocID="{6C40264A-4AD8-48C0-B2D6-314117F473F9}" presName="simulatedConn" presStyleLbl="solidFgAcc1" presStyleIdx="1" presStyleCnt="2"/>
      <dgm:spPr/>
    </dgm:pt>
    <dgm:pt modelId="{8EA3036A-6BB8-4028-B031-15CB5AF13B96}" type="pres">
      <dgm:prSet presAssocID="{6C40264A-4AD8-48C0-B2D6-314117F473F9}" presName="vSp2" presStyleCnt="0"/>
      <dgm:spPr/>
    </dgm:pt>
    <dgm:pt modelId="{5662E656-7C67-4833-9FC7-EB6E41BBBB4E}" type="pres">
      <dgm:prSet presAssocID="{6C40264A-4AD8-48C0-B2D6-314117F473F9}" presName="sibTrans" presStyleCnt="0"/>
      <dgm:spPr/>
    </dgm:pt>
    <dgm:pt modelId="{AEDEA201-B1E4-4AD1-B041-800D41CC5419}" type="pres">
      <dgm:prSet presAssocID="{23802907-78DA-4C06-BA0F-2FD95710091E}" presName="compositeNode" presStyleCnt="0">
        <dgm:presLayoutVars>
          <dgm:bulletEnabled val="1"/>
        </dgm:presLayoutVars>
      </dgm:prSet>
      <dgm:spPr/>
    </dgm:pt>
    <dgm:pt modelId="{113DBD9B-BA60-40EC-9BC7-5DD4E693FAE7}" type="pres">
      <dgm:prSet presAssocID="{23802907-78DA-4C06-BA0F-2FD95710091E}" presName="bgRect" presStyleLbl="node1" presStyleIdx="2" presStyleCnt="3"/>
      <dgm:spPr/>
      <dgm:t>
        <a:bodyPr/>
        <a:lstStyle/>
        <a:p>
          <a:endParaRPr lang="es-PE"/>
        </a:p>
      </dgm:t>
    </dgm:pt>
    <dgm:pt modelId="{360CFF85-EB1F-489D-A632-A270B9E97C7A}" type="pres">
      <dgm:prSet presAssocID="{23802907-78DA-4C06-BA0F-2FD95710091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8DE7BDD-F13D-4B23-B61D-D1A2AB055FB7}" type="pres">
      <dgm:prSet presAssocID="{23802907-78DA-4C06-BA0F-2FD95710091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D4121CD-097B-44AB-AFAC-EA0F6E2A3B82}" type="presOf" srcId="{23802907-78DA-4C06-BA0F-2FD95710091E}" destId="{360CFF85-EB1F-489D-A632-A270B9E97C7A}" srcOrd="1" destOrd="0" presId="urn:microsoft.com/office/officeart/2005/8/layout/hProcess7"/>
    <dgm:cxn modelId="{6CF72C22-E5E3-471B-9682-760957B7831E}" srcId="{23802907-78DA-4C06-BA0F-2FD95710091E}" destId="{A2EFAB0A-0C8D-46A6-A209-86C1505A6F02}" srcOrd="0" destOrd="0" parTransId="{B2B2EA47-5F7B-4CFA-BE11-8601B351BAFF}" sibTransId="{1D9F0ECE-6D53-45D9-B362-3693D27A1B3F}"/>
    <dgm:cxn modelId="{AC4B9B26-44E2-4F1D-9DF9-A8AF8FE9CCBB}" type="presOf" srcId="{9FE8D515-3890-4B85-A808-E8538E89B01D}" destId="{522832D1-399A-450F-BF05-1703BA1DDD58}" srcOrd="0" destOrd="0" presId="urn:microsoft.com/office/officeart/2005/8/layout/hProcess7"/>
    <dgm:cxn modelId="{345C6F5F-C403-4EA7-9312-6B6C752BC1E6}" type="presOf" srcId="{F9665BC3-EB44-42CC-A004-D28A1ADC2204}" destId="{C99E7DAB-567C-4151-9C92-FA7DF47FDCDA}" srcOrd="0" destOrd="0" presId="urn:microsoft.com/office/officeart/2005/8/layout/hProcess7"/>
    <dgm:cxn modelId="{686E44E0-7142-4ACE-B7C8-7FFD833CC8D4}" type="presOf" srcId="{0836CCBF-9575-4244-9F3C-4B22420251A0}" destId="{021BAD3F-B057-4F20-9206-DFE03D4359C9}" srcOrd="0" destOrd="0" presId="urn:microsoft.com/office/officeart/2005/8/layout/hProcess7"/>
    <dgm:cxn modelId="{163DCC7C-68B3-4C91-9727-57A75355C45C}" type="presOf" srcId="{0836CCBF-9575-4244-9F3C-4B22420251A0}" destId="{271AEB3E-F8D1-403D-B797-930702F439F8}" srcOrd="1" destOrd="0" presId="urn:microsoft.com/office/officeart/2005/8/layout/hProcess7"/>
    <dgm:cxn modelId="{1CCECD50-1E3C-45CA-BE50-C846850B5D3E}" type="presOf" srcId="{1AA9F90D-FF8E-4754-9267-CF5BC5AC3728}" destId="{5CF2CC60-106E-47A5-860C-17AA0DA6BFA0}" srcOrd="0" destOrd="0" presId="urn:microsoft.com/office/officeart/2005/8/layout/hProcess7"/>
    <dgm:cxn modelId="{C04CEBA5-2C9C-43DB-9F27-24479A64CCEE}" type="presOf" srcId="{C6A92B93-C473-46B4-B499-56C72293C410}" destId="{68416DFE-F3B2-4C8F-BA8A-2594F81AC7DC}" srcOrd="1" destOrd="0" presId="urn:microsoft.com/office/officeart/2005/8/layout/hProcess7"/>
    <dgm:cxn modelId="{38597D68-3004-4AA5-A392-818BA8488CA5}" type="presOf" srcId="{23802907-78DA-4C06-BA0F-2FD95710091E}" destId="{113DBD9B-BA60-40EC-9BC7-5DD4E693FAE7}" srcOrd="0" destOrd="0" presId="urn:microsoft.com/office/officeart/2005/8/layout/hProcess7"/>
    <dgm:cxn modelId="{08924644-9F32-479B-8ADF-D92321BCAD73}" srcId="{F9665BC3-EB44-42CC-A004-D28A1ADC2204}" destId="{23802907-78DA-4C06-BA0F-2FD95710091E}" srcOrd="2" destOrd="0" parTransId="{5AC7ADB0-DE8D-4D61-BB8F-4ADBBBDDB0B4}" sibTransId="{168F678E-F132-43E1-913D-0DF1579B61E4}"/>
    <dgm:cxn modelId="{36B7A698-5EED-4BD5-AC76-B419B0C2750A}" srcId="{F9665BC3-EB44-42CC-A004-D28A1ADC2204}" destId="{0836CCBF-9575-4244-9F3C-4B22420251A0}" srcOrd="1" destOrd="0" parTransId="{69538DC3-B3DA-4F58-9D76-A4C3D206A280}" sibTransId="{6C40264A-4AD8-48C0-B2D6-314117F473F9}"/>
    <dgm:cxn modelId="{729C5BF9-2872-4D61-9268-64672C90027E}" srcId="{C6A92B93-C473-46B4-B499-56C72293C410}" destId="{1AA9F90D-FF8E-4754-9267-CF5BC5AC3728}" srcOrd="0" destOrd="0" parTransId="{A6637E55-B779-449A-B0CA-70EEEBB59CE9}" sibTransId="{8FD20B60-E9D7-4C5F-BFE2-BAA7D9607CF2}"/>
    <dgm:cxn modelId="{662777B3-B400-4448-A68F-D9C017F20E08}" srcId="{F9665BC3-EB44-42CC-A004-D28A1ADC2204}" destId="{C6A92B93-C473-46B4-B499-56C72293C410}" srcOrd="0" destOrd="0" parTransId="{A9C17A9F-DA33-4EB9-8F85-814D73FBAD5F}" sibTransId="{C9B9F661-CF5E-4BC2-9D3E-DBD25D6ACCB2}"/>
    <dgm:cxn modelId="{01A6695A-7AB6-4E20-B95D-D0E03E7A997A}" type="presOf" srcId="{A2EFAB0A-0C8D-46A6-A209-86C1505A6F02}" destId="{98DE7BDD-F13D-4B23-B61D-D1A2AB055FB7}" srcOrd="0" destOrd="0" presId="urn:microsoft.com/office/officeart/2005/8/layout/hProcess7"/>
    <dgm:cxn modelId="{16614BA1-8CA9-4E27-9B45-5EB6D428777F}" type="presOf" srcId="{C6A92B93-C473-46B4-B499-56C72293C410}" destId="{DBB81DDC-7D14-42E6-9BFD-D67039D6F4F1}" srcOrd="0" destOrd="0" presId="urn:microsoft.com/office/officeart/2005/8/layout/hProcess7"/>
    <dgm:cxn modelId="{93DFC30B-5D05-4A2F-9958-D7417698335D}" srcId="{0836CCBF-9575-4244-9F3C-4B22420251A0}" destId="{9FE8D515-3890-4B85-A808-E8538E89B01D}" srcOrd="0" destOrd="0" parTransId="{B6460FAC-9311-4D8D-93C2-8BEB8ECA5E78}" sibTransId="{9ECF3EC0-C5D9-4F11-9A24-26BC01088050}"/>
    <dgm:cxn modelId="{F4AB5520-07F1-46EE-BF4B-5BDC5882BBE5}" type="presParOf" srcId="{C99E7DAB-567C-4151-9C92-FA7DF47FDCDA}" destId="{5675184C-8590-4FCD-ACAB-1BA13D54CE51}" srcOrd="0" destOrd="0" presId="urn:microsoft.com/office/officeart/2005/8/layout/hProcess7"/>
    <dgm:cxn modelId="{095DED17-2107-4E5E-A87D-05206144AFD2}" type="presParOf" srcId="{5675184C-8590-4FCD-ACAB-1BA13D54CE51}" destId="{DBB81DDC-7D14-42E6-9BFD-D67039D6F4F1}" srcOrd="0" destOrd="0" presId="urn:microsoft.com/office/officeart/2005/8/layout/hProcess7"/>
    <dgm:cxn modelId="{0C303C86-5D7C-476E-8DB2-DE0D957F26EE}" type="presParOf" srcId="{5675184C-8590-4FCD-ACAB-1BA13D54CE51}" destId="{68416DFE-F3B2-4C8F-BA8A-2594F81AC7DC}" srcOrd="1" destOrd="0" presId="urn:microsoft.com/office/officeart/2005/8/layout/hProcess7"/>
    <dgm:cxn modelId="{D29F208A-77E0-462C-8F9E-18B4ACE1DA3E}" type="presParOf" srcId="{5675184C-8590-4FCD-ACAB-1BA13D54CE51}" destId="{5CF2CC60-106E-47A5-860C-17AA0DA6BFA0}" srcOrd="2" destOrd="0" presId="urn:microsoft.com/office/officeart/2005/8/layout/hProcess7"/>
    <dgm:cxn modelId="{D0D0E2C6-E681-4C35-B234-A33FCD414743}" type="presParOf" srcId="{C99E7DAB-567C-4151-9C92-FA7DF47FDCDA}" destId="{95AFAD71-5415-4BF3-A4CB-A0E0A0B17C47}" srcOrd="1" destOrd="0" presId="urn:microsoft.com/office/officeart/2005/8/layout/hProcess7"/>
    <dgm:cxn modelId="{BF2D1178-782C-452A-9738-64DC15FA686F}" type="presParOf" srcId="{C99E7DAB-567C-4151-9C92-FA7DF47FDCDA}" destId="{00B28410-F86A-4867-81EA-6C7B8008DA0A}" srcOrd="2" destOrd="0" presId="urn:microsoft.com/office/officeart/2005/8/layout/hProcess7"/>
    <dgm:cxn modelId="{282E34EF-3AAF-4303-B93D-8352CCCC8DF7}" type="presParOf" srcId="{00B28410-F86A-4867-81EA-6C7B8008DA0A}" destId="{C0D9906C-415C-40FD-9B08-F6EA1B5BCA94}" srcOrd="0" destOrd="0" presId="urn:microsoft.com/office/officeart/2005/8/layout/hProcess7"/>
    <dgm:cxn modelId="{A802CC15-CA0D-4132-BF9E-047BB00BB636}" type="presParOf" srcId="{00B28410-F86A-4867-81EA-6C7B8008DA0A}" destId="{EDED659D-8DB9-4B6E-91B6-5C7E911F452A}" srcOrd="1" destOrd="0" presId="urn:microsoft.com/office/officeart/2005/8/layout/hProcess7"/>
    <dgm:cxn modelId="{8EC13DE2-5AF2-46C1-87A3-7674C3D7EBDA}" type="presParOf" srcId="{00B28410-F86A-4867-81EA-6C7B8008DA0A}" destId="{F03A83C2-AC95-4DA9-9E97-7AE39E9268CE}" srcOrd="2" destOrd="0" presId="urn:microsoft.com/office/officeart/2005/8/layout/hProcess7"/>
    <dgm:cxn modelId="{2C3AA476-A81E-4D1E-B3D7-9791E9F10804}" type="presParOf" srcId="{C99E7DAB-567C-4151-9C92-FA7DF47FDCDA}" destId="{EEDDFB08-0C84-4AF5-A1C1-3731F6DDCB75}" srcOrd="3" destOrd="0" presId="urn:microsoft.com/office/officeart/2005/8/layout/hProcess7"/>
    <dgm:cxn modelId="{747608A7-9731-4259-88F0-28C0F64772B3}" type="presParOf" srcId="{C99E7DAB-567C-4151-9C92-FA7DF47FDCDA}" destId="{82378637-B616-48A8-B163-13574A389B20}" srcOrd="4" destOrd="0" presId="urn:microsoft.com/office/officeart/2005/8/layout/hProcess7"/>
    <dgm:cxn modelId="{1A0497CC-EE53-4BD1-B21A-300561965938}" type="presParOf" srcId="{82378637-B616-48A8-B163-13574A389B20}" destId="{021BAD3F-B057-4F20-9206-DFE03D4359C9}" srcOrd="0" destOrd="0" presId="urn:microsoft.com/office/officeart/2005/8/layout/hProcess7"/>
    <dgm:cxn modelId="{B3F0FC3A-88D2-4AD6-93D2-96155AAF9F51}" type="presParOf" srcId="{82378637-B616-48A8-B163-13574A389B20}" destId="{271AEB3E-F8D1-403D-B797-930702F439F8}" srcOrd="1" destOrd="0" presId="urn:microsoft.com/office/officeart/2005/8/layout/hProcess7"/>
    <dgm:cxn modelId="{31B73332-2ADB-4A9A-963D-87E695B41E53}" type="presParOf" srcId="{82378637-B616-48A8-B163-13574A389B20}" destId="{522832D1-399A-450F-BF05-1703BA1DDD58}" srcOrd="2" destOrd="0" presId="urn:microsoft.com/office/officeart/2005/8/layout/hProcess7"/>
    <dgm:cxn modelId="{C8394B9A-CF96-4E6D-9457-35122AD6CFF1}" type="presParOf" srcId="{C99E7DAB-567C-4151-9C92-FA7DF47FDCDA}" destId="{11F69D69-5694-4D06-AE25-106D5FD2370F}" srcOrd="5" destOrd="0" presId="urn:microsoft.com/office/officeart/2005/8/layout/hProcess7"/>
    <dgm:cxn modelId="{2F114035-7861-4E8B-810E-82EC8389892F}" type="presParOf" srcId="{C99E7DAB-567C-4151-9C92-FA7DF47FDCDA}" destId="{21449840-F28C-473F-8D55-6E089A90A7FB}" srcOrd="6" destOrd="0" presId="urn:microsoft.com/office/officeart/2005/8/layout/hProcess7"/>
    <dgm:cxn modelId="{3791AE3A-D64C-4D93-845D-9B31CA791401}" type="presParOf" srcId="{21449840-F28C-473F-8D55-6E089A90A7FB}" destId="{78D3F0F2-686D-4728-B19C-2E3CE8CB3525}" srcOrd="0" destOrd="0" presId="urn:microsoft.com/office/officeart/2005/8/layout/hProcess7"/>
    <dgm:cxn modelId="{6AD56472-B13B-4975-AD21-CEF8AC082B49}" type="presParOf" srcId="{21449840-F28C-473F-8D55-6E089A90A7FB}" destId="{95D2525B-4B62-447E-8B1E-03541E4C588B}" srcOrd="1" destOrd="0" presId="urn:microsoft.com/office/officeart/2005/8/layout/hProcess7"/>
    <dgm:cxn modelId="{389BA587-BCC7-40F1-95A9-50007EEBAA51}" type="presParOf" srcId="{21449840-F28C-473F-8D55-6E089A90A7FB}" destId="{8EA3036A-6BB8-4028-B031-15CB5AF13B96}" srcOrd="2" destOrd="0" presId="urn:microsoft.com/office/officeart/2005/8/layout/hProcess7"/>
    <dgm:cxn modelId="{D07691B3-643A-40E5-88DD-21AE2F1B1F29}" type="presParOf" srcId="{C99E7DAB-567C-4151-9C92-FA7DF47FDCDA}" destId="{5662E656-7C67-4833-9FC7-EB6E41BBBB4E}" srcOrd="7" destOrd="0" presId="urn:microsoft.com/office/officeart/2005/8/layout/hProcess7"/>
    <dgm:cxn modelId="{E4108310-7416-412E-B68D-49F68C748B1A}" type="presParOf" srcId="{C99E7DAB-567C-4151-9C92-FA7DF47FDCDA}" destId="{AEDEA201-B1E4-4AD1-B041-800D41CC5419}" srcOrd="8" destOrd="0" presId="urn:microsoft.com/office/officeart/2005/8/layout/hProcess7"/>
    <dgm:cxn modelId="{87C45035-1557-4833-93AD-BE0F96F12474}" type="presParOf" srcId="{AEDEA201-B1E4-4AD1-B041-800D41CC5419}" destId="{113DBD9B-BA60-40EC-9BC7-5DD4E693FAE7}" srcOrd="0" destOrd="0" presId="urn:microsoft.com/office/officeart/2005/8/layout/hProcess7"/>
    <dgm:cxn modelId="{E01996C2-3B23-4154-9EDD-BFDB57D602DD}" type="presParOf" srcId="{AEDEA201-B1E4-4AD1-B041-800D41CC5419}" destId="{360CFF85-EB1F-489D-A632-A270B9E97C7A}" srcOrd="1" destOrd="0" presId="urn:microsoft.com/office/officeart/2005/8/layout/hProcess7"/>
    <dgm:cxn modelId="{B4D4F52E-66AB-43EF-A9A7-002A0935918B}" type="presParOf" srcId="{AEDEA201-B1E4-4AD1-B041-800D41CC5419}" destId="{98DE7BDD-F13D-4B23-B61D-D1A2AB055FB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112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221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787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35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207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8400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828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5675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75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615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23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733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496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939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785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6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084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29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9A70E6-4C96-44AF-B270-22EF008D422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7C3E6B-82F7-474D-B6DC-7B9D15328E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945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32295B-2B0D-A6D6-3E2D-9E302188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1334764"/>
            <a:ext cx="5562600" cy="1325563"/>
          </a:xfrm>
        </p:spPr>
        <p:txBody>
          <a:bodyPr>
            <a:normAutofit/>
          </a:bodyPr>
          <a:lstStyle/>
          <a:p>
            <a:r>
              <a:rPr lang="es-PE" sz="3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PROYECTO DE LEY N°453/2021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6EB8E5-514F-F6A5-1F85-87D8483C0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373" y="2276324"/>
            <a:ext cx="8529776" cy="17128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PE" sz="2400" dirty="0">
                <a:solidFill>
                  <a:schemeClr val="tx2"/>
                </a:solidFill>
                <a:latin typeface="Bahnschrift SemiBold" panose="020B0502040204020203" pitchFamily="34" charset="0"/>
              </a:rPr>
              <a:t>"LEY QUE PERMITE DENTRO DEL MARCO DE SUS COMPETENCIAS A LOS GOBIERNOS REGIONALES Y LOCALES BRINDAR CAPACITACIÓN LABORAL CON ESTÁNDARES DE CALIDAD A JÓVENES EN EL PERÚ"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601ED28-A462-2D7E-6E4C-0D227893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546" y="217598"/>
            <a:ext cx="1828801" cy="15808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C359D8A-8D69-48EE-96F1-CBBC95E953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75" y="3429000"/>
            <a:ext cx="1821575" cy="227666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F4B7237-93DF-6059-1AEE-64D914F6D8E6}"/>
              </a:ext>
            </a:extLst>
          </p:cNvPr>
          <p:cNvSpPr/>
          <p:nvPr/>
        </p:nvSpPr>
        <p:spPr>
          <a:xfrm>
            <a:off x="9208092" y="5764507"/>
            <a:ext cx="324414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PE" sz="1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EXPOSITOR:</a:t>
            </a:r>
          </a:p>
          <a:p>
            <a:pPr>
              <a:spcAft>
                <a:spcPts val="800"/>
              </a:spcAft>
            </a:pPr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CONG. IDELSO MANUEL GARCÍA CORREA</a:t>
            </a:r>
            <a:endParaRPr lang="es-E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7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13554E6-7D01-99DB-426F-50D27C02C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134174"/>
              </p:ext>
            </p:extLst>
          </p:nvPr>
        </p:nvGraphicFramePr>
        <p:xfrm>
          <a:off x="673768" y="1299411"/>
          <a:ext cx="10586899" cy="350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0E2995B-B457-793A-605B-BA89FB7E11FE}"/>
              </a:ext>
            </a:extLst>
          </p:cNvPr>
          <p:cNvSpPr txBox="1"/>
          <p:nvPr/>
        </p:nvSpPr>
        <p:spPr>
          <a:xfrm>
            <a:off x="931333" y="1299411"/>
            <a:ext cx="1459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2400" u="sng" dirty="0">
                <a:solidFill>
                  <a:schemeClr val="tx2"/>
                </a:solidFill>
              </a:rPr>
              <a:t>OBJETO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DA20DAC-FA4A-F502-90AE-4CC5D451D77B}"/>
              </a:ext>
            </a:extLst>
          </p:cNvPr>
          <p:cNvSpPr txBox="1"/>
          <p:nvPr/>
        </p:nvSpPr>
        <p:spPr>
          <a:xfrm>
            <a:off x="4491566" y="1305837"/>
            <a:ext cx="1841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2400" u="sng" dirty="0">
                <a:solidFill>
                  <a:schemeClr val="tx2"/>
                </a:solidFill>
              </a:rPr>
              <a:t>FINALIDAD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E82F926-877A-4422-C456-33501191B52B}"/>
              </a:ext>
            </a:extLst>
          </p:cNvPr>
          <p:cNvSpPr txBox="1"/>
          <p:nvPr/>
        </p:nvSpPr>
        <p:spPr>
          <a:xfrm>
            <a:off x="8086779" y="1305837"/>
            <a:ext cx="2947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2400" u="sng" dirty="0">
                <a:solidFill>
                  <a:schemeClr val="tx2"/>
                </a:solidFill>
              </a:rPr>
              <a:t>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399926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02DFCC-6335-6E2B-DAE3-14CCAB09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43" y="229821"/>
            <a:ext cx="10396882" cy="1151965"/>
          </a:xfrm>
        </p:spPr>
        <p:txBody>
          <a:bodyPr/>
          <a:lstStyle/>
          <a:p>
            <a:pPr algn="ctr"/>
            <a:r>
              <a:rPr lang="es-PE" dirty="0">
                <a:solidFill>
                  <a:schemeClr val="accent1">
                    <a:lumMod val="75000"/>
                  </a:schemeClr>
                </a:solidFill>
              </a:rPr>
              <a:t>I. EXPOSICIÓN DE MOTIVOS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0EDA4D-16F0-D640-469D-EAE31AC8E860}"/>
              </a:ext>
            </a:extLst>
          </p:cNvPr>
          <p:cNvSpPr txBox="1"/>
          <p:nvPr/>
        </p:nvSpPr>
        <p:spPr>
          <a:xfrm>
            <a:off x="382238" y="1835757"/>
            <a:ext cx="56989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400" dirty="0">
                <a:latin typeface="Bahnschrift" panose="020B0502040204020203" pitchFamily="34" charset="0"/>
              </a:rPr>
              <a:t>En el Perú existe actualmente el Programa Nacional de Centros Juveniles, el cual es una organización encargada de administrar el Sistema Nacional de Reinserción Social y ejecutar las medidas socioeducativas impuestas a los adolescentes en conflicto con la Ley Penal, de manera concertada y articulada con las Entidades Públicas, el Sector Privado y Organismos No Gubernamentales; lo cierto es que a la fecha no existe una Red de Centros que permita a nivel nacional el poder brindar el servicio de capacitación en diversos oficios como carpintería, albañilería, soldadura, pintura y mecánica, con los debidos estándares de calidad, que por ende permita a estos jóvenes gozar de certificados que acrediten haber sido capacitados debidamente y por lo tanto les dé un valor agregado a su curriculum vitae, constituyendo estos centros de capacitación en potenciadores del capital humano de los jóvenes del Perú y así estos puedan insertarse en el mercado laboral más fácilmente al ser más competitivos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AAD564E0-183C-6E39-21E3-25D1AC35542D}"/>
              </a:ext>
            </a:extLst>
          </p:cNvPr>
          <p:cNvSpPr txBox="1"/>
          <p:nvPr/>
        </p:nvSpPr>
        <p:spPr>
          <a:xfrm>
            <a:off x="7833148" y="1514218"/>
            <a:ext cx="1994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b="1" cap="all" dirty="0">
                <a:solidFill>
                  <a:schemeClr val="tx2"/>
                </a:solidFill>
                <a:latin typeface="Bahnschrift SemiBold" panose="020B0502040204020203" pitchFamily="34" charset="0"/>
                <a:ea typeface="+mj-ea"/>
                <a:cs typeface="+mj-cs"/>
              </a:rPr>
              <a:t>Decisión Política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21D33D50-AD10-BFB7-4DAC-27BCDBD58E74}"/>
              </a:ext>
            </a:extLst>
          </p:cNvPr>
          <p:cNvSpPr txBox="1"/>
          <p:nvPr/>
        </p:nvSpPr>
        <p:spPr>
          <a:xfrm>
            <a:off x="6212408" y="1858629"/>
            <a:ext cx="52016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400" dirty="0">
                <a:latin typeface="Bahnschrift" panose="020B0502040204020203" pitchFamily="34" charset="0"/>
              </a:rPr>
              <a:t>Ya que actualmente existen más de 01 millón 365 mil jóvenes, entre los 15 y 29 años, que no estudian ni trabajan, como consecuencia de no estar debidamente capacitados para poder acceder al mercado laboral, esto hace que sea imperativo y necesario la intervención del actual Congreso de la República en la aprobación de una norma que permite a los gobiernos regionales y locales el poder brindar capacitación laboral con estándares de calidad a los jóvenes y de esta manera buscar contrarrestar el incremento del desempleo juvenil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85684775-1E10-201D-8501-AF2C72473640}"/>
              </a:ext>
            </a:extLst>
          </p:cNvPr>
          <p:cNvSpPr txBox="1"/>
          <p:nvPr/>
        </p:nvSpPr>
        <p:spPr>
          <a:xfrm>
            <a:off x="1748595" y="1450958"/>
            <a:ext cx="278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b="1" cap="all" dirty="0">
                <a:solidFill>
                  <a:schemeClr val="tx2"/>
                </a:solidFill>
                <a:latin typeface="Bahnschrift SemiBold" panose="020B0502040204020203" pitchFamily="34" charset="0"/>
                <a:ea typeface="+mj-ea"/>
                <a:cs typeface="+mj-cs"/>
              </a:rPr>
              <a:t>CAPACITACIÓN LABORAL</a:t>
            </a:r>
          </a:p>
        </p:txBody>
      </p:sp>
    </p:spTree>
    <p:extLst>
      <p:ext uri="{BB962C8B-B14F-4D97-AF65-F5344CB8AC3E}">
        <p14:creationId xmlns:p14="http://schemas.microsoft.com/office/powerpoint/2010/main" val="76228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E408F7-0490-41A1-E10E-4BB6A3CB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8" y="890337"/>
            <a:ext cx="10568935" cy="1151965"/>
          </a:xfrm>
        </p:spPr>
        <p:txBody>
          <a:bodyPr/>
          <a:lstStyle/>
          <a:p>
            <a:pPr algn="ctr"/>
            <a:r>
              <a:rPr lang="es-PE" dirty="0">
                <a:solidFill>
                  <a:schemeClr val="accent1">
                    <a:lumMod val="75000"/>
                  </a:schemeClr>
                </a:solidFill>
              </a:rPr>
              <a:t>II. IMPACTO DE LA NORMA SOBRE LA LEGISLACIÓN NACIONAL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9F40234-AC96-2F34-F762-6A8A28F4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326" y="2490536"/>
            <a:ext cx="10269347" cy="1636295"/>
          </a:xfrm>
        </p:spPr>
        <p:txBody>
          <a:bodyPr/>
          <a:lstStyle/>
          <a:p>
            <a:pPr marL="0" indent="0" algn="just">
              <a:buNone/>
            </a:pPr>
            <a:r>
              <a:rPr lang="es-PE" sz="1400" cap="none" dirty="0">
                <a:latin typeface="Bahnschrift" panose="020B0502040204020203" pitchFamily="34" charset="0"/>
              </a:rPr>
              <a:t>No colisiona o afecta a otras normas del ordenamiento jurídico, ya que se desarrolla en el marco de las funciones y competencias de los Gobiernos Locales y Regionales, siendo concordante con la Ley 27972, "Ley Orgánica de Municipalidades" y la Ley N° 27867, "Ley Orgánica de Gobiernos Regionales", de igual manera no vulnera la Ley N° 29381, "Ley de Organización y Funciones del Ministerio de Trabajo y Promoción del Empleo“, ni atenta con las funciones del Ministerio de Trabajo y Promoción del Empleo</a:t>
            </a:r>
          </a:p>
        </p:txBody>
      </p:sp>
    </p:spTree>
    <p:extLst>
      <p:ext uri="{BB962C8B-B14F-4D97-AF65-F5344CB8AC3E}">
        <p14:creationId xmlns:p14="http://schemas.microsoft.com/office/powerpoint/2010/main" val="340220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8FC7B7-17B0-FA99-C48C-3CC74A45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85" y="146746"/>
            <a:ext cx="10396882" cy="954107"/>
          </a:xfrm>
        </p:spPr>
        <p:txBody>
          <a:bodyPr/>
          <a:lstStyle/>
          <a:p>
            <a:pPr algn="ctr"/>
            <a:r>
              <a:rPr lang="es-PE" dirty="0">
                <a:solidFill>
                  <a:schemeClr val="accent1">
                    <a:lumMod val="75000"/>
                  </a:schemeClr>
                </a:solidFill>
              </a:rPr>
              <a:t>III. ANÁLISIS COSTO BENEFICIO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EC8C863-088A-2142-466C-F43E9A5B2358}"/>
              </a:ext>
            </a:extLst>
          </p:cNvPr>
          <p:cNvSpPr txBox="1"/>
          <p:nvPr/>
        </p:nvSpPr>
        <p:spPr>
          <a:xfrm>
            <a:off x="2024947" y="1123952"/>
            <a:ext cx="2012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PE" sz="1600" dirty="0">
                <a:solidFill>
                  <a:schemeClr val="accent1">
                    <a:lumMod val="75000"/>
                  </a:schemeClr>
                </a:solidFill>
              </a:rPr>
              <a:t>Costo de la norma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98BA4FB-A65A-1947-8EF8-E578AD0CF0D9}"/>
              </a:ext>
            </a:extLst>
          </p:cNvPr>
          <p:cNvSpPr txBox="1"/>
          <p:nvPr/>
        </p:nvSpPr>
        <p:spPr>
          <a:xfrm>
            <a:off x="7906698" y="1172194"/>
            <a:ext cx="2565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dirty="0">
                <a:solidFill>
                  <a:schemeClr val="accent1">
                    <a:lumMod val="75000"/>
                  </a:schemeClr>
                </a:solidFill>
              </a:rPr>
              <a:t>Beneficio de la norma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41439DD-5DFD-1190-48F3-2D69E8822A3B}"/>
              </a:ext>
            </a:extLst>
          </p:cNvPr>
          <p:cNvSpPr txBox="1"/>
          <p:nvPr/>
        </p:nvSpPr>
        <p:spPr>
          <a:xfrm>
            <a:off x="6254046" y="1492985"/>
            <a:ext cx="525215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>
                <a:latin typeface="Bahnschrift" panose="020B0502040204020203" pitchFamily="34" charset="0"/>
              </a:rPr>
              <a:t>Al permitir reducir la brecha de habilidades que actualmente les afecta a los jóvenes del país y que constituye un limitante para que estos puedan acceder al mercado laboral; será en ese sentido muy beneficiosa para el crecimiento del empleo en el país y la productividad laboral, beneficiando en forma generalizada a todos los sectores económicos del país</a:t>
            </a:r>
            <a:r>
              <a:rPr lang="es-PE" sz="1500" dirty="0">
                <a:latin typeface="Bahnschrift" panose="020B0502040204020203" pitchFamily="34" charset="0"/>
              </a:rPr>
              <a:t>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F3AE4DF-CEBE-78B2-3F1A-E212DFC600BB}"/>
              </a:ext>
            </a:extLst>
          </p:cNvPr>
          <p:cNvSpPr txBox="1"/>
          <p:nvPr/>
        </p:nvSpPr>
        <p:spPr>
          <a:xfrm>
            <a:off x="6271164" y="3154316"/>
            <a:ext cx="5207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>
                <a:latin typeface="Bahnschrift" panose="020B0502040204020203" pitchFamily="34" charset="0"/>
              </a:rPr>
              <a:t>Cuantificando el costo de capacitación que se ahorrarían las mypes por tener que capacitar a los jóvenes trabajadores el cual asciende al 20% de total de sus ingresos en promedio y si se tienen en cuenta que las mypes al finalizar el año 2020 registraron ingresos por SI 60,489 millones aproximadamente (de acuerdo a lo reportado por Comex Perú'), esta medida implicaría un ahorro de 12 mil 097 millones de soles para estas empresas.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0B076F5-E295-3347-14E6-AF3BC1E24E53}"/>
              </a:ext>
            </a:extLst>
          </p:cNvPr>
          <p:cNvSpPr txBox="1"/>
          <p:nvPr/>
        </p:nvSpPr>
        <p:spPr>
          <a:xfrm>
            <a:off x="632085" y="3323309"/>
            <a:ext cx="525215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>
                <a:latin typeface="Bahnschrift" panose="020B0502040204020203" pitchFamily="34" charset="0"/>
              </a:rPr>
              <a:t>Con el incremento del empleo que generaría la norma, al haber más personas que accedan al mercado formal y por ende que paguen sus impuestos a la renta, esto permitirá al Poder Ejecutivo gozar de una mayor recaudación de ingresos que se transmitirán en tener mayor solvencia que permitan incrementar el Presupuesto Nacional para el siguiente periodo anual</a:t>
            </a:r>
            <a:endParaRPr lang="es-PE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0C14A17-B1C0-6D9C-F82C-DE4820AD36DF}"/>
              </a:ext>
            </a:extLst>
          </p:cNvPr>
          <p:cNvSpPr txBox="1"/>
          <p:nvPr/>
        </p:nvSpPr>
        <p:spPr>
          <a:xfrm>
            <a:off x="578371" y="1481338"/>
            <a:ext cx="52350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cap="none" dirty="0">
                <a:latin typeface="Bahnschrift" panose="020B0502040204020203" pitchFamily="34" charset="0"/>
              </a:rPr>
              <a:t>No genera ningún costo al erario nacional puesto que el ministerio de trabajo y promoción del empleo realizará modificaciones en su presupuesto sin que ello genero gastos adicionales que impacten en el presupuesto público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D1AB65C4-C944-495F-665B-6290DF47E179}"/>
              </a:ext>
            </a:extLst>
          </p:cNvPr>
          <p:cNvSpPr txBox="1"/>
          <p:nvPr/>
        </p:nvSpPr>
        <p:spPr>
          <a:xfrm>
            <a:off x="1938995" y="2939535"/>
            <a:ext cx="2321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dirty="0">
                <a:solidFill>
                  <a:schemeClr val="accent1">
                    <a:lumMod val="75000"/>
                  </a:schemeClr>
                </a:solidFill>
              </a:rPr>
              <a:t>Impacto presupuestal</a:t>
            </a:r>
          </a:p>
        </p:txBody>
      </p:sp>
    </p:spTree>
    <p:extLst>
      <p:ext uri="{BB962C8B-B14F-4D97-AF65-F5344CB8AC3E}">
        <p14:creationId xmlns:p14="http://schemas.microsoft.com/office/powerpoint/2010/main" val="62638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E89663-44B1-CFEE-6509-A8F3862D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>
                <a:solidFill>
                  <a:schemeClr val="accent1">
                    <a:lumMod val="75000"/>
                  </a:schemeClr>
                </a:solidFill>
              </a:rPr>
              <a:t>IV. RELACIÓN CON LAS POLÍTICAS DE ESTADO EXPRESADO EN EL ACUERDO NACIONAL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72EF19E-8884-4757-DA5C-998DFA641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65" y="2270273"/>
            <a:ext cx="10396883" cy="790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1400" cap="none" dirty="0">
                <a:latin typeface="Bahnschrift" panose="020B0502040204020203" pitchFamily="34" charset="0"/>
              </a:rPr>
              <a:t>Este proyecto de ley se enmarca en la misma dirección que las políticas del acuerdo nacional, en particular con la siguiente:</a:t>
            </a:r>
          </a:p>
          <a:p>
            <a:pPr marL="0" indent="0">
              <a:buNone/>
            </a:pPr>
            <a:endParaRPr lang="es-PE" dirty="0"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xmlns="" id="{A61FE662-449F-0178-F446-682A4BF5C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34796"/>
              </p:ext>
            </p:extLst>
          </p:nvPr>
        </p:nvGraphicFramePr>
        <p:xfrm>
          <a:off x="808122" y="2898814"/>
          <a:ext cx="1017702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513">
                  <a:extLst>
                    <a:ext uri="{9D8B030D-6E8A-4147-A177-3AD203B41FA5}">
                      <a16:colId xmlns:a16="http://schemas.microsoft.com/office/drawing/2014/main" xmlns="" val="3100621894"/>
                    </a:ext>
                  </a:extLst>
                </a:gridCol>
                <a:gridCol w="5088513">
                  <a:extLst>
                    <a:ext uri="{9D8B030D-6E8A-4147-A177-3AD203B41FA5}">
                      <a16:colId xmlns:a16="http://schemas.microsoft.com/office/drawing/2014/main" xmlns="" val="3789113959"/>
                    </a:ext>
                  </a:extLst>
                </a:gridCol>
              </a:tblGrid>
              <a:tr h="13011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b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Política N° 14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b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"Acceso al empleo, digno y productivo"</a:t>
                      </a:r>
                    </a:p>
                    <a:p>
                      <a:pPr algn="just"/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b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Política N° 16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b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"Fortalecimiento de la familia, protección y promoción de la niñez, la adolescencia y la juventud"</a:t>
                      </a:r>
                    </a:p>
                    <a:p>
                      <a:pPr algn="just"/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6971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83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587</TotalTime>
  <Words>850</Words>
  <Application>Microsoft Office PowerPoint</Application>
  <PresentationFormat>Panorámica</PresentationFormat>
  <Paragraphs>38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Bahnschrift</vt:lpstr>
      <vt:lpstr>Bahnschrift SemiBold</vt:lpstr>
      <vt:lpstr>Calibri</vt:lpstr>
      <vt:lpstr>Impact</vt:lpstr>
      <vt:lpstr>Times New Roman</vt:lpstr>
      <vt:lpstr>Evento principal</vt:lpstr>
      <vt:lpstr>PROYECTO DE LEY N°453/2021</vt:lpstr>
      <vt:lpstr>Presentación de PowerPoint</vt:lpstr>
      <vt:lpstr>I. EXPOSICIÓN DE MOTIVOS</vt:lpstr>
      <vt:lpstr>II. IMPACTO DE LA NORMA SOBRE LA LEGISLACIÓN NACIONAL </vt:lpstr>
      <vt:lpstr>III. ANÁLISIS COSTO BENEFICIO </vt:lpstr>
      <vt:lpstr>IV. RELACIÓN CON LAS POLÍTICAS DE ESTADO EXPRESADO EN EL ACUERDO NACIONAL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LEY N° 453</dc:title>
  <dc:creator>Indira Karla Ruiz Ponce</dc:creator>
  <cp:lastModifiedBy>Roberto Miranda Chuman</cp:lastModifiedBy>
  <cp:revision>11</cp:revision>
  <dcterms:created xsi:type="dcterms:W3CDTF">2023-03-20T19:23:04Z</dcterms:created>
  <dcterms:modified xsi:type="dcterms:W3CDTF">2023-03-28T15:30:52Z</dcterms:modified>
</cp:coreProperties>
</file>