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3" r:id="rId2"/>
    <p:sldId id="417" r:id="rId3"/>
    <p:sldId id="408" r:id="rId4"/>
    <p:sldId id="415" r:id="rId5"/>
    <p:sldId id="416" r:id="rId6"/>
    <p:sldId id="414" r:id="rId7"/>
    <p:sldId id="407" r:id="rId8"/>
    <p:sldId id="411" r:id="rId9"/>
    <p:sldId id="299" r:id="rId1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87" d="100"/>
          <a:sy n="87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B1974-8E8F-4441-AD16-9839890692BA}" type="datetimeFigureOut">
              <a:rPr lang="es-PE" smtClean="0"/>
              <a:t>5/10/2022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AB2B9-6C0B-44DA-B321-AA1BF1CFB2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793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19BA5-F344-87DA-3A28-51577AC4C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A25B22-39D0-2E41-7990-0C2B987AE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1576D5-BED9-3A8C-F4FC-F11F67822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126C-E0C8-45E6-8E2B-64E3870A477B}" type="datetime1">
              <a:rPr lang="es-PE" smtClean="0"/>
              <a:t>5/10/2022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90E353-8E26-0C98-8E3C-322AB24E2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DA1B50-952B-DDB1-BB72-BFE04490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38FE-35AB-4E58-9F89-4E0DED40F4F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578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CA303-0023-6E18-4BCE-DCDD8F86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5F8C6B-C51B-5920-C62D-B71479470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C7FD9D-DC11-4D40-18FA-36E2BC576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BBBA-11BD-40EA-A87B-4D23DA5ABB66}" type="datetime1">
              <a:rPr lang="es-PE" smtClean="0"/>
              <a:t>5/10/2022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1927C7-F1C9-339E-87AF-02721212E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89A726-EB0E-BC49-6B25-1D19EED2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38FE-35AB-4E58-9F89-4E0DED40F4F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368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524357-56CA-1FB1-405B-7C7FFCC96A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0DFB95-7BFF-1381-7A90-5A16F508A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5A37C6-6CE9-4399-D07B-D3B72587E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8359-CB60-4478-932C-B1969D97AC6F}" type="datetime1">
              <a:rPr lang="es-PE" smtClean="0"/>
              <a:t>5/10/2022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DCDB5F-D331-1D2E-DD06-83BB2B538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F778F8-3D28-B8B7-FFD1-2A69D4B40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38FE-35AB-4E58-9F89-4E0DED40F4F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90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33089-A3A8-0BE2-9D35-533AC05ED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C7DE5A-D65A-B4F4-3D7A-AE55034F7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1102A0-6E8C-FD52-8B64-A274FEF8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771C-DFA6-4D45-B0D6-5F34EEF8A1B6}" type="datetime1">
              <a:rPr lang="es-PE" smtClean="0"/>
              <a:t>5/10/2022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11162C-6B50-58D5-2FA3-20BFFC833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FDB31C-7A16-8FAF-1793-D680C529B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38FE-35AB-4E58-9F89-4E0DED40F4F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919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CB11D-A231-EB32-A88B-7616F629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DC90B4-D9F5-0289-C27F-0CD5CDE4B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57846-0B61-CE30-F3A7-3C025D354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1EE-1851-4212-BDAE-313E1EB86893}" type="datetime1">
              <a:rPr lang="es-PE" smtClean="0"/>
              <a:t>5/10/2022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1CD4E2-9AFC-3C32-4A0F-FEA8D42E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EC155D-7B51-400D-B677-F06F23A7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38FE-35AB-4E58-9F89-4E0DED40F4F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224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B65BF-4023-54F4-8E00-26445DEF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B2263A-3C6C-3531-E035-45CE505D8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E30779-8246-376C-9C0D-D5A87901F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5B8717-962E-7C2C-6952-674AFE6B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DF23-0303-47E1-96DB-113ED754BFBC}" type="datetime1">
              <a:rPr lang="es-PE" smtClean="0"/>
              <a:t>5/10/2022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52EDC3-59F0-3771-3782-63AA9EB2D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727DCD-9232-C799-04C1-04276378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38FE-35AB-4E58-9F89-4E0DED40F4F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467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12681-17FB-ECF0-46D0-8A5D2FCB5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4437DD-39D6-2E71-0232-6C5E050A9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B5AA8A-5EBF-A273-5E13-4A70EDAD0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467DE0-94F4-D8EE-AAF4-03E21EF99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5110281-8076-447F-9951-FEDB30B90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D30997-92DB-A9B0-14B2-CA42BD518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CE99-63BD-4A68-9BAA-FB6DA693B038}" type="datetime1">
              <a:rPr lang="es-PE" smtClean="0"/>
              <a:t>5/10/2022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4BCD00-C9EE-C71C-2B88-5A220EE2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86E3BD-8278-5D44-5DA6-FD65C2A1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38FE-35AB-4E58-9F89-4E0DED40F4F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945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FEDCE-77D8-7C33-7E9B-EC95BC2CF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7BC841E-9EF5-436F-28A2-17082036B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9055-3BC6-4AF9-8684-7C8539CFA7B4}" type="datetime1">
              <a:rPr lang="es-PE" smtClean="0"/>
              <a:t>5/10/2022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EEFD61-CB0F-A559-7CB2-E42B1F61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2CFEB2-5877-386B-16EA-2C46DC28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38FE-35AB-4E58-9F89-4E0DED40F4F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978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E5A2285-51EF-1318-890B-0FC2836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FE93-8B2D-4930-AD64-56F597F4E26E}" type="datetime1">
              <a:rPr lang="es-PE" smtClean="0"/>
              <a:t>5/10/2022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CD38A5D-E213-FDE0-28E4-846D7D2E9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14DB61-85EF-AA62-41C0-C2B3B03B3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38FE-35AB-4E58-9F89-4E0DED40F4F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100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9ED15-3CAF-8DCF-0F9F-4803A832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535D68-37A0-4F64-4569-CE660E9AB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8E9B15-5777-7842-96A1-D01A54553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5CEF54-5134-843C-5D1F-60F6330E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B1A5-754F-44D4-BC4A-DFCBAC3323CF}" type="datetime1">
              <a:rPr lang="es-PE" smtClean="0"/>
              <a:t>5/10/2022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F5093E-9246-1EA3-D20E-80270452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703030-CE21-7C64-9487-6C69CAB8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38FE-35AB-4E58-9F89-4E0DED40F4F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189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0091A-BDF9-35AB-30E6-E598305B6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61FDDB-EAD3-C5A4-DEE2-D42CDC9EDC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7474A1-E08C-812C-FCE4-2F7BDA585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7C135F-AF48-F5A8-DCEA-057C0F2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D63E-3EF3-49B2-B6F3-817B1EA27D5D}" type="datetime1">
              <a:rPr lang="es-PE" smtClean="0"/>
              <a:t>5/10/2022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FB84DA-6C3A-3C96-2A3E-241572493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E1942B-66FC-5F8C-70C1-8E13258A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38FE-35AB-4E58-9F89-4E0DED40F4F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382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38BCC06-8BA1-CD10-39F6-BC258D649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B03263-709D-BBE9-FB0F-F2BC69E41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F2433D-5B5D-35D5-B7B4-5C1BF3673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D334A-32C8-41DE-9B18-BC9B614723C9}" type="datetime1">
              <a:rPr lang="es-PE" smtClean="0"/>
              <a:t>5/10/2022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127064-4225-446C-1422-9423CECC9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2F50ED-49DB-891C-E92B-2F94E3B2B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438FE-35AB-4E58-9F89-4E0DED40F4F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019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j.gov.py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hyperlink" Target="http://www.jem.gov.py/web2/" TargetMode="External"/><Relationship Id="rId4" Type="http://schemas.openxmlformats.org/officeDocument/2006/relationships/hyperlink" Target="https://www.cm.gov.py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6F131E5-0D65-4BDA-9F7D-C8F9DA8E1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5" r="604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81DAD3D-C11E-4A77-9505-C129114E0139}"/>
              </a:ext>
            </a:extLst>
          </p:cNvPr>
          <p:cNvSpPr txBox="1">
            <a:spLocks/>
          </p:cNvSpPr>
          <p:nvPr/>
        </p:nvSpPr>
        <p:spPr>
          <a:xfrm>
            <a:off x="5011160" y="2202873"/>
            <a:ext cx="6423458" cy="242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 DE LEY N° 1963/2021-CR</a:t>
            </a:r>
            <a:br>
              <a:rPr lang="es-PE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PE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2600" dirty="0">
                <a:latin typeface="Arial" panose="020B0604020202020204" pitchFamily="34" charset="0"/>
                <a:cs typeface="Arial" panose="020B0604020202020204" pitchFamily="34" charset="0"/>
              </a:rPr>
              <a:t>“Proyecto de Ley que dispone la publicidad de las Sesiones del Consejo de Ministros”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A8D76E28-FFBE-442E-9A99-CB54C2AF3FA4}"/>
              </a:ext>
            </a:extLst>
          </p:cNvPr>
          <p:cNvSpPr txBox="1">
            <a:spLocks/>
          </p:cNvSpPr>
          <p:nvPr/>
        </p:nvSpPr>
        <p:spPr>
          <a:xfrm>
            <a:off x="5011160" y="4708166"/>
            <a:ext cx="6423458" cy="12878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Autor:</a:t>
            </a:r>
          </a:p>
          <a:p>
            <a:pPr marL="0" indent="0" algn="ctr">
              <a:buNone/>
            </a:pPr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JOSÉ LUIS ELÍAS ÁVALOS</a:t>
            </a:r>
          </a:p>
          <a:p>
            <a:pPr marL="0" indent="0" algn="ctr">
              <a:buNone/>
            </a:pPr>
            <a:r>
              <a:rPr lang="es-P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CONGRESISTA DE LA REPÚBLICA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A7DBF06-F7D2-41F3-B26B-C0E881403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723" y="197851"/>
            <a:ext cx="893789" cy="921896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DF9AAA-1677-435F-AC60-0374B642E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DCFB-0D36-4A78-9440-B55E7C56ADF8}" type="slidenum">
              <a:rPr lang="es-PE" sz="1800" smtClean="0"/>
              <a:t>1</a:t>
            </a:fld>
            <a:endParaRPr lang="es-PE" sz="1800" dirty="0"/>
          </a:p>
        </p:txBody>
      </p:sp>
    </p:spTree>
    <p:extLst>
      <p:ext uri="{BB962C8B-B14F-4D97-AF65-F5344CB8AC3E}">
        <p14:creationId xmlns:p14="http://schemas.microsoft.com/office/powerpoint/2010/main" val="1600697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idente del Consejo de Ministros Pedro Cateriano Bellid… | Flickr">
            <a:extLst>
              <a:ext uri="{FF2B5EF4-FFF2-40B4-BE49-F238E27FC236}">
                <a16:creationId xmlns:a16="http://schemas.microsoft.com/office/drawing/2014/main" id="{3532DC72-10A1-7952-5A0B-4652D18AA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4674A8B-E1D8-4EFE-8630-3C3E01B9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1377126"/>
            <a:ext cx="6619811" cy="608112"/>
          </a:xfrm>
        </p:spPr>
        <p:txBody>
          <a:bodyPr>
            <a:noAutofit/>
          </a:bodyPr>
          <a:lstStyle/>
          <a:p>
            <a:pPr algn="ctr"/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“PROYECTO DE LEY QUE DISPONE LA PUBLICIDAD DE LAS SESIONES DEL CONSEJO DE MINISTROS”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51E52E-5CFF-44F3-860A-E32EEFB66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bien sabido que, los gobiernos regionales y locales y el Poder Legislativo vienen desarrollando esfuerzos por hacer transparente el proceso de debate y toma de decisiones sobre pedidos realizados por los ciudadanos; </a:t>
            </a:r>
            <a:r>
              <a:rPr lang="es-PE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misma forma, el Congreso de la República maneja un canal propio mediante el cual se transmite todas las reuniones, sesiones de comisiones y Pleno, que </a:t>
            </a:r>
            <a:r>
              <a:rPr lang="es-PE" sz="16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estan</a:t>
            </a:r>
            <a:r>
              <a:rPr lang="es-PE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agendados y de esta manera toda la información que pueda ser de conocimiento público, cumpla dicha finalidad.</a:t>
            </a:r>
          </a:p>
          <a:p>
            <a:pPr marL="0" indent="0" algn="just">
              <a:buNone/>
            </a:pPr>
            <a:r>
              <a:rPr lang="es-PE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Por ello, mediante la presente propuesta se considera la necesidad que el Consejo de Ministros desarrolle sus Sesiones de manera pública, siendo los Principios de Publicidad y Transparencia los ejes principales para que esta propuesta se lleve a cabo excepto y/o salvo acuerdo en contrario por tratarse de temas de Seguridad Nacional y Orden Interno.</a:t>
            </a:r>
          </a:p>
          <a:p>
            <a:pPr marL="0" indent="0">
              <a:spcAft>
                <a:spcPts val="800"/>
              </a:spcAft>
              <a:buNone/>
            </a:pPr>
            <a:endParaRPr lang="es-ES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es-ES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1DC9A36-F123-499A-9EB1-814A3CBD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8FADCFB-0D36-4A78-9440-B55E7C56ADF8}" type="slidenum">
              <a:rPr lang="es-P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s-PE">
              <a:solidFill>
                <a:srgbClr val="FFFFFF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AB2FE1-FA8F-42DE-A878-022432C95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0" y="388203"/>
            <a:ext cx="893789" cy="92189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A60BAC7-8D91-4C02-8CB2-80139D52AC3F}"/>
              </a:ext>
            </a:extLst>
          </p:cNvPr>
          <p:cNvSpPr txBox="1"/>
          <p:nvPr/>
        </p:nvSpPr>
        <p:spPr>
          <a:xfrm>
            <a:off x="8395855" y="372814"/>
            <a:ext cx="3397157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PROYECTO DE LEY N° 1963/2021-CR </a:t>
            </a:r>
            <a:endParaRPr lang="es-PE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6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ngreso de la República realizará sesiones virtuales - Comunicaciones »  Comunicaciones">
            <a:extLst>
              <a:ext uri="{FF2B5EF4-FFF2-40B4-BE49-F238E27FC236}">
                <a16:creationId xmlns:a16="http://schemas.microsoft.com/office/drawing/2014/main" id="{C3C5E7B0-BD7A-AB8F-6546-27EFD53F5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1" r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4674A8B-E1D8-4EFE-8630-3C3E01B9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1377126"/>
            <a:ext cx="6619811" cy="608112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PUBLICIDAD DE SESIONES DEL CONGRESO DE LA REPÚBLICA </a:t>
            </a:r>
            <a:endParaRPr lang="es-P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51E52E-5CFF-44F3-860A-E32EEFB66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es-ES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cuanto al </a:t>
            </a:r>
            <a:r>
              <a:rPr lang="es-E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CONGRESO DE LA REPÚBLICA</a:t>
            </a:r>
            <a:r>
              <a:rPr lang="es-ES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de conocimiento público que sus sesiones son</a:t>
            </a:r>
            <a:r>
              <a:rPr lang="es-ES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“PUBLICAS”</a:t>
            </a:r>
            <a:r>
              <a:rPr lang="es-ES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salvo circunstancias que ameritan la privacidad o el impedimento de su </a:t>
            </a:r>
            <a:r>
              <a:rPr lang="es-ES" sz="1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difusión entre ellas Seguridad Nacional y Orden Interno.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es-ES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Parlamento Nacional, conforme a su </a:t>
            </a:r>
            <a:r>
              <a:rPr lang="es-ES" sz="1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REGLAMENTO DE LA REPÚBLICA</a:t>
            </a:r>
            <a:r>
              <a:rPr lang="es-ES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hace referencia a la publicidad de sus sesiones, señalando que, y lo sustento: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es-ES" sz="1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51°.- Sesiones.-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es-ES" sz="1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sesiones son </a:t>
            </a:r>
            <a:r>
              <a:rPr lang="es-ES" sz="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PÚBLICAS</a:t>
            </a:r>
            <a:r>
              <a:rPr lang="es-ES" sz="1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s-ES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sin embargo, el Presidente del Congreso puede ordenar que se pase a sesión secreta, para tratar temas que puedan afectar los asuntos de seguridad nacional y orden interno que lo requieran. </a:t>
            </a:r>
            <a:r>
              <a:rPr lang="es-ES" sz="1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tratado en sesión secreta no puede ser revelado en ninguna circunstancia, salvo el acuerdo final del Pleno, si lo considera necesario.</a:t>
            </a:r>
          </a:p>
          <a:p>
            <a:pPr marL="0" indent="0">
              <a:spcAft>
                <a:spcPts val="800"/>
              </a:spcAft>
              <a:buNone/>
            </a:pPr>
            <a:endParaRPr lang="es-ES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es-ES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1DC9A36-F123-499A-9EB1-814A3CBD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8FADCFB-0D36-4A78-9440-B55E7C56ADF8}" type="slidenum">
              <a:rPr lang="es-P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s-PE">
              <a:solidFill>
                <a:srgbClr val="FFFFFF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AB2FE1-FA8F-42DE-A878-022432C95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0" y="388203"/>
            <a:ext cx="893789" cy="92189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A60BAC7-8D91-4C02-8CB2-80139D52AC3F}"/>
              </a:ext>
            </a:extLst>
          </p:cNvPr>
          <p:cNvSpPr txBox="1"/>
          <p:nvPr/>
        </p:nvSpPr>
        <p:spPr>
          <a:xfrm>
            <a:off x="8395855" y="372814"/>
            <a:ext cx="3397157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PROYECTO DE LEY N° 1963/2021-CR </a:t>
            </a:r>
            <a:endParaRPr lang="es-PE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4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rmulación del Presupuesto Participativo debate hoy Consejo Regional en  sesión extraordinaria">
            <a:extLst>
              <a:ext uri="{FF2B5EF4-FFF2-40B4-BE49-F238E27FC236}">
                <a16:creationId xmlns:a16="http://schemas.microsoft.com/office/drawing/2014/main" id="{AAFD5240-BC47-7B98-FA4A-BFC95FD2D3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r="3726" b="-1"/>
          <a:stretch/>
        </p:blipFill>
        <p:spPr bwMode="auto">
          <a:xfrm>
            <a:off x="0" y="10"/>
            <a:ext cx="12191998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4674A8B-E1D8-4EFE-8630-3C3E01B9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1377126"/>
            <a:ext cx="6619811" cy="608112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PUBLICIDAD DE SESIONES DE LOS GOBIERNOS REGIONALES</a:t>
            </a:r>
            <a:endParaRPr lang="es-P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51E52E-5CFF-44F3-860A-E32EEFB66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Ahora bien, en el caso de los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GOBIERNOS REGIONALES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conforme al </a:t>
            </a: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14° de la Ley 27867 – Ley Orgánica de Gobiernos Regionales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establece lo referente a la publicidad de sus Sesiones, de la siguiente manera: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14. Sesiones.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Régimen de sesiones 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(…)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sesiones son </a:t>
            </a:r>
            <a:r>
              <a:rPr lang="es-E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PÚBLICAS</a:t>
            </a: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salvo excepciones por razones de seguridad nacional y/o regional debidamente establecidas en el Reglamento del Consejo Regional. 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(…)</a:t>
            </a:r>
          </a:p>
          <a:p>
            <a:pPr marL="0" indent="0">
              <a:spcAft>
                <a:spcPts val="800"/>
              </a:spcAft>
              <a:buNone/>
            </a:pPr>
            <a:endParaRPr lang="es-ES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es-ES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1DC9A36-F123-499A-9EB1-814A3CBD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8FADCFB-0D36-4A78-9440-B55E7C56ADF8}" type="slidenum">
              <a:rPr lang="es-P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s-PE">
              <a:solidFill>
                <a:srgbClr val="FFFFFF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AB2FE1-FA8F-42DE-A878-022432C95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0" y="388203"/>
            <a:ext cx="893789" cy="92189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A60BAC7-8D91-4C02-8CB2-80139D52AC3F}"/>
              </a:ext>
            </a:extLst>
          </p:cNvPr>
          <p:cNvSpPr txBox="1"/>
          <p:nvPr/>
        </p:nvSpPr>
        <p:spPr>
          <a:xfrm>
            <a:off x="8395855" y="372814"/>
            <a:ext cx="3397157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PROYECTO DE LEY N° 1963/2021-CR </a:t>
            </a:r>
            <a:endParaRPr lang="es-PE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1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IMERA SESIóN DE CONCEJO MUNICIPAL">
            <a:extLst>
              <a:ext uri="{FF2B5EF4-FFF2-40B4-BE49-F238E27FC236}">
                <a16:creationId xmlns:a16="http://schemas.microsoft.com/office/drawing/2014/main" id="{23C680A9-A54F-43DE-7DE0-A760AB54A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4674A8B-E1D8-4EFE-8630-3C3E01B9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1377126"/>
            <a:ext cx="6619811" cy="608112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PUBLICIDAD DE SESIONES DE LAS MUNICIPALIDADES</a:t>
            </a:r>
            <a:endParaRPr lang="es-P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51E52E-5CFF-44F3-860A-E32EEFB66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Finalmente, </a:t>
            </a: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caso de las Municipalidades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conforme a la </a:t>
            </a: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 N° 27972 – Ley Orgánica de Municipalidades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 su </a:t>
            </a: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13° establece lo siguiente:</a:t>
            </a: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13. Sesiones del Concejo Municipal.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sesiones del concejo municipal son </a:t>
            </a:r>
            <a:r>
              <a:rPr lang="es-E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PÚBLICAS</a:t>
            </a: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salvo que se refieran a asuntos que puedan afectar los derechos fundamentales al honor, la intimidad personal o familiar y la propia imagen; pueden ser ordinarias, extraordinarias y solemnes. El alcalde preside las sesiones del concejo municipal y en su ausencia las preside el primer regidor de su lista.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(…)</a:t>
            </a:r>
          </a:p>
          <a:p>
            <a:pPr marL="0" indent="0">
              <a:spcAft>
                <a:spcPts val="800"/>
              </a:spcAft>
              <a:buNone/>
            </a:pPr>
            <a:endParaRPr lang="es-ES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es-ES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1DC9A36-F123-499A-9EB1-814A3CBD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8FADCFB-0D36-4A78-9440-B55E7C56ADF8}" type="slidenum">
              <a:rPr lang="es-P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s-PE">
              <a:solidFill>
                <a:srgbClr val="FFFFFF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AB2FE1-FA8F-42DE-A878-022432C95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0" y="388203"/>
            <a:ext cx="893789" cy="92189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A60BAC7-8D91-4C02-8CB2-80139D52AC3F}"/>
              </a:ext>
            </a:extLst>
          </p:cNvPr>
          <p:cNvSpPr txBox="1"/>
          <p:nvPr/>
        </p:nvSpPr>
        <p:spPr>
          <a:xfrm>
            <a:off x="8395855" y="372814"/>
            <a:ext cx="3397157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PROYECTO DE LEY N° 1963/2021-CR </a:t>
            </a:r>
            <a:endParaRPr lang="es-PE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15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aguay - Wikipedia, la enciclopedia libre">
            <a:extLst>
              <a:ext uri="{FF2B5EF4-FFF2-40B4-BE49-F238E27FC236}">
                <a16:creationId xmlns:a16="http://schemas.microsoft.com/office/drawing/2014/main" id="{1CBA1C33-8E34-C701-29BF-2C61095F0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29" y="3310053"/>
            <a:ext cx="3922697" cy="214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9005AF4-4A49-4FA6-8510-CA44FBFC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989" y="1547768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LEGISLACIÓN COMPARADA: PARAGUAY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A688E21-8920-53E0-122F-389536FDD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8781" y="876649"/>
            <a:ext cx="6163431" cy="56085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sz="1900" b="1" i="0" dirty="0">
                <a:effectLst/>
                <a:latin typeface="Bitter"/>
              </a:rPr>
              <a:t>Ley </a:t>
            </a:r>
            <a:r>
              <a:rPr lang="es-ES" sz="1900" b="1" i="0" dirty="0" err="1">
                <a:effectLst/>
                <a:latin typeface="Bitter"/>
              </a:rPr>
              <a:t>Nº</a:t>
            </a:r>
            <a:r>
              <a:rPr lang="es-ES" sz="1900" b="1" i="0" dirty="0">
                <a:effectLst/>
                <a:latin typeface="Bitter"/>
              </a:rPr>
              <a:t> 6299 / QUE ESTABLECE LA PUBLICIDAD DE LAS SESIONES DE LA CORTE SUPREMA DE JUSTICIA, DEL CONSEJO DE LA MAGISTRATURA, DEL JURADO DE ENJUICIAMIENTO DE MAGISTRADOS Y DEL CONSEJO DE MINISTROS</a:t>
            </a:r>
            <a:endParaRPr lang="es-ES" sz="1900" b="0" i="0" dirty="0">
              <a:effectLst/>
              <a:latin typeface="Open Sans" panose="020B0606030504020204" pitchFamily="34" charset="0"/>
            </a:endParaRPr>
          </a:p>
          <a:p>
            <a:pPr marL="457200" lvl="1" indent="0" algn="just">
              <a:buNone/>
            </a:pPr>
            <a:r>
              <a:rPr lang="es-ES" sz="1900" b="1" dirty="0"/>
              <a:t>PROMULGADO	: </a:t>
            </a:r>
            <a:r>
              <a:rPr lang="es-ES" sz="1900" dirty="0"/>
              <a:t>02-05-2019</a:t>
            </a:r>
          </a:p>
          <a:p>
            <a:pPr marL="457200" lvl="1" indent="0" algn="just">
              <a:buNone/>
            </a:pPr>
            <a:r>
              <a:rPr lang="es-ES" sz="1900" b="1" dirty="0"/>
              <a:t>PUBLICADO	: </a:t>
            </a:r>
            <a:r>
              <a:rPr lang="es-ES" sz="1900" dirty="0"/>
              <a:t>03-05-2019</a:t>
            </a:r>
          </a:p>
          <a:p>
            <a:pPr marL="457200" lvl="1" indent="0" algn="just">
              <a:buNone/>
            </a:pPr>
            <a:r>
              <a:rPr lang="es-ES" sz="1900" b="1" dirty="0"/>
              <a:t>OBJETO	: </a:t>
            </a:r>
            <a:r>
              <a:rPr lang="es-ES" sz="1900" dirty="0">
                <a:latin typeface="Open Sans" panose="020B0606030504020204" pitchFamily="34" charset="0"/>
              </a:rPr>
              <a:t>E</a:t>
            </a:r>
            <a:r>
              <a:rPr lang="es-ES" sz="1900" b="0" i="0" dirty="0">
                <a:effectLst/>
                <a:latin typeface="Open Sans" panose="020B0606030504020204" pitchFamily="34" charset="0"/>
              </a:rPr>
              <a:t>stablecer la publicidad de las sesiones de la </a:t>
            </a:r>
            <a:r>
              <a:rPr lang="es-ES" sz="1900" b="0" i="0" strike="noStrike" dirty="0">
                <a:effectLst/>
                <a:latin typeface="Open Sans" panose="020B0606030504020204" pitchFamily="34" charset="0"/>
                <a:hlinkClick r:id="rId3"/>
              </a:rPr>
              <a:t>Corte Suprema de Justicia</a:t>
            </a:r>
            <a:r>
              <a:rPr lang="es-ES" sz="1900" b="0" i="0" dirty="0">
                <a:effectLst/>
                <a:latin typeface="Open Sans" panose="020B0606030504020204" pitchFamily="34" charset="0"/>
              </a:rPr>
              <a:t>, del </a:t>
            </a:r>
            <a:r>
              <a:rPr lang="es-ES" sz="1900" b="0" i="0" strike="noStrike" dirty="0">
                <a:effectLst/>
                <a:latin typeface="Open Sans" panose="020B0606030504020204" pitchFamily="34" charset="0"/>
                <a:hlinkClick r:id="rId4"/>
              </a:rPr>
              <a:t>Consejo de la Magistratura</a:t>
            </a:r>
            <a:r>
              <a:rPr lang="es-ES" sz="1900" b="0" i="0" dirty="0">
                <a:effectLst/>
                <a:latin typeface="Open Sans" panose="020B0606030504020204" pitchFamily="34" charset="0"/>
              </a:rPr>
              <a:t>, del </a:t>
            </a:r>
            <a:r>
              <a:rPr lang="es-ES" sz="1900" b="0" i="0" strike="noStrike" dirty="0">
                <a:effectLst/>
                <a:latin typeface="Open Sans" panose="020B0606030504020204" pitchFamily="34" charset="0"/>
                <a:hlinkClick r:id="rId5"/>
              </a:rPr>
              <a:t>Jurado de Enjuiciamiento de Magistrados</a:t>
            </a:r>
            <a:r>
              <a:rPr lang="es-ES" sz="1900" b="0" i="0" dirty="0">
                <a:effectLst/>
                <a:latin typeface="Open Sans" panose="020B0606030504020204" pitchFamily="34" charset="0"/>
              </a:rPr>
              <a:t> y del Consejo de Ministros.</a:t>
            </a:r>
            <a:r>
              <a:rPr lang="es-ES" sz="1900" dirty="0">
                <a:latin typeface="Open Sans" panose="020B0606030504020204" pitchFamily="34" charset="0"/>
              </a:rPr>
              <a:t> En cuanto al Consejo de Ministros señala que:</a:t>
            </a:r>
          </a:p>
          <a:p>
            <a:pPr marL="0" indent="0" algn="just">
              <a:buNone/>
            </a:pPr>
            <a:endParaRPr lang="es-ES" sz="1900" dirty="0">
              <a:latin typeface="Open Sans" panose="020B0606030504020204" pitchFamily="34" charset="0"/>
            </a:endParaRPr>
          </a:p>
          <a:p>
            <a:pPr algn="just"/>
            <a:r>
              <a:rPr lang="es-ES" sz="1900" dirty="0">
                <a:latin typeface="Open Sans" panose="020B0606030504020204" pitchFamily="34" charset="0"/>
              </a:rPr>
              <a:t>En cuanto al Consejo de Ministros, la precitada ley precisa que:</a:t>
            </a:r>
          </a:p>
          <a:p>
            <a:pPr marL="0" indent="0" algn="just">
              <a:buNone/>
            </a:pPr>
            <a:r>
              <a:rPr lang="es-PE" sz="1900" dirty="0">
                <a:latin typeface="Open Sans" panose="020B0606030504020204" pitchFamily="34" charset="0"/>
              </a:rPr>
              <a:t>(…)</a:t>
            </a:r>
          </a:p>
          <a:p>
            <a:pPr marL="0" indent="0" algn="just">
              <a:buNone/>
            </a:pPr>
            <a:r>
              <a:rPr lang="es-ES" sz="1900" b="1" dirty="0">
                <a:latin typeface="Open Sans" panose="020B0606030504020204" pitchFamily="34" charset="0"/>
              </a:rPr>
              <a:t>Artículo 6°.- Del Consejo de Ministros.</a:t>
            </a:r>
          </a:p>
          <a:p>
            <a:pPr marL="0" indent="0" algn="just">
              <a:buNone/>
            </a:pPr>
            <a:r>
              <a:rPr lang="es-ES" sz="1900" dirty="0">
                <a:latin typeface="Open Sans" panose="020B0606030504020204" pitchFamily="34" charset="0"/>
              </a:rPr>
              <a:t>El Consejo de Ministros del Poder Ejecutivo, de conformidad con el Artículo 243 de la Constitución Nacional, deberá transmitir sus sesiones en vivo a través de medios audiovisuales de fácil acceso para la ciudadanía.</a:t>
            </a:r>
          </a:p>
          <a:p>
            <a:pPr marL="457200" lvl="1" indent="0" algn="just">
              <a:buNone/>
            </a:pPr>
            <a:br>
              <a:rPr lang="es-ES" sz="1700" dirty="0"/>
            </a:br>
            <a:endParaRPr lang="es-ES" sz="1700" dirty="0"/>
          </a:p>
          <a:p>
            <a:pPr marL="457200" lvl="1" indent="0">
              <a:buNone/>
            </a:pPr>
            <a:endParaRPr lang="es-PE" sz="17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08B842D-542E-05F7-DE34-887FCF43BD63}"/>
              </a:ext>
            </a:extLst>
          </p:cNvPr>
          <p:cNvSpPr txBox="1"/>
          <p:nvPr/>
        </p:nvSpPr>
        <p:spPr>
          <a:xfrm>
            <a:off x="8395855" y="372814"/>
            <a:ext cx="3397157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PROYECTO DE LEY N° 1963/2021-CR </a:t>
            </a:r>
            <a:endParaRPr lang="es-P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7DBE38D-67EF-4EED-5D5A-3BDB1483AE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4" y="219643"/>
            <a:ext cx="893789" cy="921896"/>
          </a:xfrm>
          <a:prstGeom prst="rect">
            <a:avLst/>
          </a:prstGeom>
        </p:spPr>
      </p:pic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25BF5476-D82D-D5F9-87A2-14CD86B02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38FE-35AB-4E58-9F89-4E0DED40F4F4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118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C4674A8B-E1D8-4EFE-8630-3C3E01B9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792"/>
            <a:ext cx="10515600" cy="921896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“PROYECTO DE LEY QUE DISPONE LA PUBLICIDAD DE LAS SESIONES DEL CONSEJO DE MINISTROS”</a:t>
            </a:r>
            <a:endParaRPr lang="es-P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51E52E-5CFF-44F3-860A-E32EEFB667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Artículo 1.- Objeto de la Ley.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presente ley tiene por objeto disponer la publicidad y transmisión de todas las Sesiones del Consejo de Ministros, como mecanismo de transparencia, de libre difusión y acceso para todos los peruanos.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2.- Modifíquese el artículo 15° de la Ley N° 29158 – Ley Orgánica del Poder Ejecutivo.</a:t>
            </a:r>
            <a:endParaRPr lang="es-PE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Modificase el artículo 15° de la Ley N° 29158 – Ley Orgánica del Poder Ejecutivo, en los siguientes términos: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es-PE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BC561FE-DEE7-859E-6233-CE015B44DB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0" lvl="1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15.-</a:t>
            </a:r>
          </a:p>
          <a:p>
            <a:pPr marL="457200" lvl="1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Consejo de Ministros está conformado por Ministros y Ministras nombrado por el Presidente de la República conforme a la Constitución Política del Perú. Es presidido por el Presidente del Consejo de Ministros.</a:t>
            </a:r>
          </a:p>
          <a:p>
            <a:pPr marL="457200" lvl="1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 al Presidente de la República presidirlo cuando lo convoca o asiste a sus sesiones. Puede convocar a los funcionarios que estime conveniente. Los acuerdos del Consejo de Ministros constan en acta </a:t>
            </a:r>
            <a:r>
              <a:rPr lang="es-PE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deberá ser publicada en el Portal de Transparencia del Estado.</a:t>
            </a:r>
            <a:r>
              <a:rPr lang="es-PE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lvl="1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Sesiones de Consejo de Ministros son públicas; y debe ser transmitida en su totalidad, de inicio a fin, por el Canal TV del Estado Peruano (hoy Canal TVPERÚ);   sin embargo, el Presidente del Consejo de Ministros puede establecer que se pase a sesión secreta o reservada, en caso se trate asuntos de inteligencia, orden interno y seguridad nacional.</a:t>
            </a:r>
          </a:p>
          <a:p>
            <a:pPr marL="0" indent="0">
              <a:buNone/>
            </a:pPr>
            <a:endParaRPr lang="es-PE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1DC9A36-F123-499A-9EB1-814A3CBD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DCFB-0D36-4A78-9440-B55E7C56ADF8}" type="slidenum">
              <a:rPr lang="es-PE" sz="1800" smtClean="0"/>
              <a:t>7</a:t>
            </a:fld>
            <a:endParaRPr lang="es-PE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AB2FE1-FA8F-42DE-A878-022432C95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0" y="388203"/>
            <a:ext cx="893789" cy="92189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A60BAC7-8D91-4C02-8CB2-80139D52AC3F}"/>
              </a:ext>
            </a:extLst>
          </p:cNvPr>
          <p:cNvSpPr txBox="1"/>
          <p:nvPr/>
        </p:nvSpPr>
        <p:spPr>
          <a:xfrm>
            <a:off x="8395855" y="372814"/>
            <a:ext cx="3397157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PROYECTO DE LEY N° 1963/2021-CR </a:t>
            </a:r>
            <a:endParaRPr lang="es-P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014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3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4674A8B-E1D8-4EFE-8630-3C3E01B9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51E52E-5CFF-44F3-860A-E32EEFB66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PE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trabajo y el proceso de toma de decisiones de los poderes del Estado, a través de sus altos funcionarios, debe ser siempre objetiva, transparente, eficiente y eficaz, bajo los principios de publicidad y transparencia. Este escenario </a:t>
            </a:r>
            <a:r>
              <a:rPr lang="es-PE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GARANTIZA GOBERNABILIDAD Y GOBERNANZA, ESTABILIDAD Y CREDIBILIDAD.</a:t>
            </a:r>
          </a:p>
          <a:p>
            <a:pPr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PE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presente iniciativa tiene por objeto disponer la </a:t>
            </a:r>
            <a:r>
              <a:rPr lang="es-PE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PUBLICIDAD</a:t>
            </a:r>
            <a:r>
              <a:rPr lang="es-PE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PE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TRANSMISIÓN</a:t>
            </a:r>
            <a:r>
              <a:rPr lang="es-PE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las Sesiones del Consejo de Ministros, como mecanismo de transparencia de libre difusión y acceso para todos los peruanos.</a:t>
            </a:r>
          </a:p>
          <a:p>
            <a:pPr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PE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presente propuesta promueve la </a:t>
            </a:r>
            <a:r>
              <a:rPr lang="es-PE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DIFUSIÓN DE LAS SESIONES DEL CONSEJO DE MINISTROS</a:t>
            </a:r>
            <a:r>
              <a:rPr lang="es-PE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 manera que sea de conocimiento de toda la población, al igual como ocurre con el Poder Legislativo y los gobiernos locales y regionales.</a:t>
            </a:r>
            <a:endParaRPr lang="es-P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es-PE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s-E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1DC9A36-F123-499A-9EB1-814A3CBD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8FADCFB-0D36-4A78-9440-B55E7C56ADF8}" type="slidenum">
              <a:rPr lang="es-PE" smtClean="0"/>
              <a:pPr>
                <a:spcAft>
                  <a:spcPts val="600"/>
                </a:spcAft>
              </a:pPr>
              <a:t>8</a:t>
            </a:fld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AB2FE1-FA8F-42DE-A878-022432C95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0" y="388203"/>
            <a:ext cx="893789" cy="92189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A60BAC7-8D91-4C02-8CB2-80139D52AC3F}"/>
              </a:ext>
            </a:extLst>
          </p:cNvPr>
          <p:cNvSpPr txBox="1"/>
          <p:nvPr/>
        </p:nvSpPr>
        <p:spPr>
          <a:xfrm>
            <a:off x="8395855" y="372814"/>
            <a:ext cx="3397157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400" b="1">
                <a:latin typeface="Arial" panose="020B0604020202020204" pitchFamily="34" charset="0"/>
                <a:cs typeface="Arial" panose="020B0604020202020204" pitchFamily="34" charset="0"/>
              </a:rPr>
              <a:t>PROYECTO DE LEY N° 1963/2021-CR </a:t>
            </a:r>
            <a:endParaRPr lang="es-PE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3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 hombre con un traje de color rojo&#10;&#10;Descripción generada automáticamente">
            <a:extLst>
              <a:ext uri="{FF2B5EF4-FFF2-40B4-BE49-F238E27FC236}">
                <a16:creationId xmlns:a16="http://schemas.microsoft.com/office/drawing/2014/main" id="{8AEAC442-FBDB-4B08-A226-624D2AB96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07" r="-2" b="29452"/>
          <a:stretch/>
        </p:blipFill>
        <p:spPr>
          <a:xfrm>
            <a:off x="3504644" y="10"/>
            <a:ext cx="8687357" cy="6437136"/>
          </a:xfrm>
          <a:custGeom>
            <a:avLst/>
            <a:gdLst/>
            <a:ahLst/>
            <a:cxnLst/>
            <a:rect l="l" t="t" r="r" b="b"/>
            <a:pathLst>
              <a:path w="8687357" h="6437146">
                <a:moveTo>
                  <a:pt x="3944493" y="3980202"/>
                </a:moveTo>
                <a:cubicBezTo>
                  <a:pt x="3944493" y="3980202"/>
                  <a:pt x="3944493" y="3980202"/>
                  <a:pt x="5117486" y="3980944"/>
                </a:cubicBezTo>
                <a:cubicBezTo>
                  <a:pt x="5193569" y="3981041"/>
                  <a:pt x="5262972" y="4020215"/>
                  <a:pt x="5301098" y="4086251"/>
                </a:cubicBezTo>
                <a:cubicBezTo>
                  <a:pt x="5301098" y="4086251"/>
                  <a:pt x="5301098" y="4086251"/>
                  <a:pt x="5889509" y="5105408"/>
                </a:cubicBezTo>
                <a:cubicBezTo>
                  <a:pt x="5926364" y="5169243"/>
                  <a:pt x="5926858" y="5251135"/>
                  <a:pt x="5887630" y="5314873"/>
                </a:cubicBezTo>
                <a:cubicBezTo>
                  <a:pt x="5887630" y="5314873"/>
                  <a:pt x="5887630" y="5314873"/>
                  <a:pt x="5303047" y="6333287"/>
                </a:cubicBezTo>
                <a:cubicBezTo>
                  <a:pt x="5267284" y="6397959"/>
                  <a:pt x="5197106" y="6438477"/>
                  <a:pt x="5123215" y="6437113"/>
                </a:cubicBezTo>
                <a:cubicBezTo>
                  <a:pt x="5123215" y="6437113"/>
                  <a:pt x="5123215" y="6437113"/>
                  <a:pt x="3948952" y="6434170"/>
                </a:cubicBezTo>
                <a:cubicBezTo>
                  <a:pt x="3874139" y="6436273"/>
                  <a:pt x="3803467" y="6394898"/>
                  <a:pt x="3766612" y="6331063"/>
                </a:cubicBezTo>
                <a:cubicBezTo>
                  <a:pt x="3766612" y="6331063"/>
                  <a:pt x="3766612" y="6331063"/>
                  <a:pt x="3178202" y="5311907"/>
                </a:cubicBezTo>
                <a:cubicBezTo>
                  <a:pt x="3140076" y="5245870"/>
                  <a:pt x="3140850" y="5166180"/>
                  <a:pt x="3178808" y="5100241"/>
                </a:cubicBezTo>
                <a:cubicBezTo>
                  <a:pt x="3178808" y="5100241"/>
                  <a:pt x="3178808" y="5100241"/>
                  <a:pt x="3764660" y="4084028"/>
                </a:cubicBezTo>
                <a:cubicBezTo>
                  <a:pt x="3800424" y="4019355"/>
                  <a:pt x="3870604" y="3978838"/>
                  <a:pt x="3944493" y="3980202"/>
                </a:cubicBezTo>
                <a:close/>
                <a:moveTo>
                  <a:pt x="5699720" y="3489582"/>
                </a:moveTo>
                <a:cubicBezTo>
                  <a:pt x="5699720" y="3489582"/>
                  <a:pt x="5699720" y="3489582"/>
                  <a:pt x="6163751" y="3489876"/>
                </a:cubicBezTo>
                <a:cubicBezTo>
                  <a:pt x="6193849" y="3489915"/>
                  <a:pt x="6221305" y="3505412"/>
                  <a:pt x="6236387" y="3531535"/>
                </a:cubicBezTo>
                <a:cubicBezTo>
                  <a:pt x="6236387" y="3531535"/>
                  <a:pt x="6236387" y="3531535"/>
                  <a:pt x="6469160" y="3934709"/>
                </a:cubicBezTo>
                <a:cubicBezTo>
                  <a:pt x="6483740" y="3959962"/>
                  <a:pt x="6483935" y="3992359"/>
                  <a:pt x="6468416" y="4017573"/>
                </a:cubicBezTo>
                <a:cubicBezTo>
                  <a:pt x="6468416" y="4017573"/>
                  <a:pt x="6468416" y="4017573"/>
                  <a:pt x="6237158" y="4420453"/>
                </a:cubicBezTo>
                <a:cubicBezTo>
                  <a:pt x="6223010" y="4446037"/>
                  <a:pt x="6195248" y="4462066"/>
                  <a:pt x="6166018" y="4461526"/>
                </a:cubicBezTo>
                <a:cubicBezTo>
                  <a:pt x="6166018" y="4461526"/>
                  <a:pt x="6166018" y="4461526"/>
                  <a:pt x="5701483" y="4460362"/>
                </a:cubicBezTo>
                <a:cubicBezTo>
                  <a:pt x="5671888" y="4461195"/>
                  <a:pt x="5643930" y="4444826"/>
                  <a:pt x="5629350" y="4419573"/>
                </a:cubicBezTo>
                <a:cubicBezTo>
                  <a:pt x="5629350" y="4419573"/>
                  <a:pt x="5629350" y="4419573"/>
                  <a:pt x="5396578" y="4016399"/>
                </a:cubicBezTo>
                <a:cubicBezTo>
                  <a:pt x="5381495" y="3990276"/>
                  <a:pt x="5381802" y="3958751"/>
                  <a:pt x="5396817" y="3932665"/>
                </a:cubicBezTo>
                <a:cubicBezTo>
                  <a:pt x="5396817" y="3932665"/>
                  <a:pt x="5396817" y="3932665"/>
                  <a:pt x="5628579" y="3530655"/>
                </a:cubicBezTo>
                <a:cubicBezTo>
                  <a:pt x="5642727" y="3505071"/>
                  <a:pt x="5670489" y="3489043"/>
                  <a:pt x="5699720" y="3489582"/>
                </a:cubicBezTo>
                <a:close/>
                <a:moveTo>
                  <a:pt x="6388346" y="3258305"/>
                </a:moveTo>
                <a:cubicBezTo>
                  <a:pt x="6388346" y="3258305"/>
                  <a:pt x="6388346" y="3258305"/>
                  <a:pt x="6555837" y="3258411"/>
                </a:cubicBezTo>
                <a:cubicBezTo>
                  <a:pt x="6566700" y="3258425"/>
                  <a:pt x="6576611" y="3264018"/>
                  <a:pt x="6582055" y="3273448"/>
                </a:cubicBezTo>
                <a:cubicBezTo>
                  <a:pt x="6582055" y="3273448"/>
                  <a:pt x="6582055" y="3273448"/>
                  <a:pt x="6666073" y="3418972"/>
                </a:cubicBezTo>
                <a:cubicBezTo>
                  <a:pt x="6671336" y="3428087"/>
                  <a:pt x="6671406" y="3439780"/>
                  <a:pt x="6665805" y="3448882"/>
                </a:cubicBezTo>
                <a:cubicBezTo>
                  <a:pt x="6665805" y="3448882"/>
                  <a:pt x="6665805" y="3448882"/>
                  <a:pt x="6582333" y="3594300"/>
                </a:cubicBezTo>
                <a:cubicBezTo>
                  <a:pt x="6577226" y="3603534"/>
                  <a:pt x="6567205" y="3609320"/>
                  <a:pt x="6556655" y="3609125"/>
                </a:cubicBezTo>
                <a:cubicBezTo>
                  <a:pt x="6556655" y="3609125"/>
                  <a:pt x="6556655" y="3609125"/>
                  <a:pt x="6388983" y="3608705"/>
                </a:cubicBezTo>
                <a:cubicBezTo>
                  <a:pt x="6378300" y="3609004"/>
                  <a:pt x="6368209" y="3603097"/>
                  <a:pt x="6362947" y="3593982"/>
                </a:cubicBezTo>
                <a:cubicBezTo>
                  <a:pt x="6362947" y="3593982"/>
                  <a:pt x="6362947" y="3593982"/>
                  <a:pt x="6278928" y="3448458"/>
                </a:cubicBezTo>
                <a:cubicBezTo>
                  <a:pt x="6273484" y="3439028"/>
                  <a:pt x="6273595" y="3427649"/>
                  <a:pt x="6279015" y="3418234"/>
                </a:cubicBezTo>
                <a:cubicBezTo>
                  <a:pt x="6279015" y="3418234"/>
                  <a:pt x="6279015" y="3418234"/>
                  <a:pt x="6362668" y="3273130"/>
                </a:cubicBezTo>
                <a:cubicBezTo>
                  <a:pt x="6367774" y="3263896"/>
                  <a:pt x="6377796" y="3258110"/>
                  <a:pt x="6388346" y="3258305"/>
                </a:cubicBezTo>
                <a:close/>
                <a:moveTo>
                  <a:pt x="7497241" y="2884843"/>
                </a:moveTo>
                <a:cubicBezTo>
                  <a:pt x="7497241" y="2884843"/>
                  <a:pt x="7497241" y="2884843"/>
                  <a:pt x="8049718" y="2885192"/>
                </a:cubicBezTo>
                <a:cubicBezTo>
                  <a:pt x="8085553" y="2885238"/>
                  <a:pt x="8118242" y="2903689"/>
                  <a:pt x="8136199" y="2934792"/>
                </a:cubicBezTo>
                <a:cubicBezTo>
                  <a:pt x="8136199" y="2934792"/>
                  <a:pt x="8136199" y="2934792"/>
                  <a:pt x="8413339" y="3414812"/>
                </a:cubicBezTo>
                <a:cubicBezTo>
                  <a:pt x="8430697" y="3444878"/>
                  <a:pt x="8430931" y="3483449"/>
                  <a:pt x="8412454" y="3513469"/>
                </a:cubicBezTo>
                <a:cubicBezTo>
                  <a:pt x="8412454" y="3513469"/>
                  <a:pt x="8412454" y="3513469"/>
                  <a:pt x="8137117" y="3993140"/>
                </a:cubicBezTo>
                <a:cubicBezTo>
                  <a:pt x="8120272" y="4023600"/>
                  <a:pt x="8087218" y="4042684"/>
                  <a:pt x="8052417" y="4042042"/>
                </a:cubicBezTo>
                <a:cubicBezTo>
                  <a:pt x="8052417" y="4042042"/>
                  <a:pt x="8052417" y="4042042"/>
                  <a:pt x="7499342" y="4040655"/>
                </a:cubicBezTo>
                <a:cubicBezTo>
                  <a:pt x="7464105" y="4041646"/>
                  <a:pt x="7430818" y="4022159"/>
                  <a:pt x="7413460" y="3992093"/>
                </a:cubicBezTo>
                <a:cubicBezTo>
                  <a:pt x="7413460" y="3992093"/>
                  <a:pt x="7413460" y="3992093"/>
                  <a:pt x="7136320" y="3512072"/>
                </a:cubicBezTo>
                <a:cubicBezTo>
                  <a:pt x="7118363" y="3480970"/>
                  <a:pt x="7118728" y="3443435"/>
                  <a:pt x="7136605" y="3412378"/>
                </a:cubicBezTo>
                <a:cubicBezTo>
                  <a:pt x="7136605" y="3412378"/>
                  <a:pt x="7136605" y="3412378"/>
                  <a:pt x="7412541" y="2933744"/>
                </a:cubicBezTo>
                <a:cubicBezTo>
                  <a:pt x="7429386" y="2903284"/>
                  <a:pt x="7462440" y="2884200"/>
                  <a:pt x="7497241" y="2884843"/>
                </a:cubicBezTo>
                <a:close/>
                <a:moveTo>
                  <a:pt x="6393234" y="2508974"/>
                </a:moveTo>
                <a:cubicBezTo>
                  <a:pt x="6393234" y="2508974"/>
                  <a:pt x="6393234" y="2508974"/>
                  <a:pt x="6710430" y="2509175"/>
                </a:cubicBezTo>
                <a:cubicBezTo>
                  <a:pt x="6731004" y="2509201"/>
                  <a:pt x="6749772" y="2519794"/>
                  <a:pt x="6760082" y="2537652"/>
                </a:cubicBezTo>
                <a:cubicBezTo>
                  <a:pt x="6760082" y="2537652"/>
                  <a:pt x="6760082" y="2537652"/>
                  <a:pt x="6919197" y="2813248"/>
                </a:cubicBezTo>
                <a:cubicBezTo>
                  <a:pt x="6929164" y="2830511"/>
                  <a:pt x="6929297" y="2852655"/>
                  <a:pt x="6918689" y="2869891"/>
                </a:cubicBezTo>
                <a:cubicBezTo>
                  <a:pt x="6918689" y="2869891"/>
                  <a:pt x="6918689" y="2869891"/>
                  <a:pt x="6760609" y="3145286"/>
                </a:cubicBezTo>
                <a:cubicBezTo>
                  <a:pt x="6750938" y="3162775"/>
                  <a:pt x="6731960" y="3173731"/>
                  <a:pt x="6711979" y="3173363"/>
                </a:cubicBezTo>
                <a:cubicBezTo>
                  <a:pt x="6711979" y="3173363"/>
                  <a:pt x="6711979" y="3173363"/>
                  <a:pt x="6394440" y="3172566"/>
                </a:cubicBezTo>
                <a:cubicBezTo>
                  <a:pt x="6374209" y="3173135"/>
                  <a:pt x="6355098" y="3161947"/>
                  <a:pt x="6345132" y="3144685"/>
                </a:cubicBezTo>
                <a:cubicBezTo>
                  <a:pt x="6345132" y="3144685"/>
                  <a:pt x="6345132" y="3144685"/>
                  <a:pt x="6186016" y="2869088"/>
                </a:cubicBezTo>
                <a:cubicBezTo>
                  <a:pt x="6175706" y="2851231"/>
                  <a:pt x="6175916" y="2829681"/>
                  <a:pt x="6186180" y="2811850"/>
                </a:cubicBezTo>
                <a:cubicBezTo>
                  <a:pt x="6186180" y="2811850"/>
                  <a:pt x="6186180" y="2811850"/>
                  <a:pt x="6344604" y="2537051"/>
                </a:cubicBezTo>
                <a:cubicBezTo>
                  <a:pt x="6354275" y="2519562"/>
                  <a:pt x="6373253" y="2508605"/>
                  <a:pt x="6393234" y="2508974"/>
                </a:cubicBezTo>
                <a:close/>
                <a:moveTo>
                  <a:pt x="7097611" y="923368"/>
                </a:moveTo>
                <a:cubicBezTo>
                  <a:pt x="7097611" y="923368"/>
                  <a:pt x="7097611" y="923368"/>
                  <a:pt x="7989180" y="923932"/>
                </a:cubicBezTo>
                <a:cubicBezTo>
                  <a:pt x="8047009" y="924007"/>
                  <a:pt x="8099761" y="953781"/>
                  <a:pt x="8128740" y="1003975"/>
                </a:cubicBezTo>
                <a:cubicBezTo>
                  <a:pt x="8128740" y="1003975"/>
                  <a:pt x="8128740" y="1003975"/>
                  <a:pt x="8575979" y="1778616"/>
                </a:cubicBezTo>
                <a:cubicBezTo>
                  <a:pt x="8603992" y="1827135"/>
                  <a:pt x="8604367" y="1889380"/>
                  <a:pt x="8574552" y="1937826"/>
                </a:cubicBezTo>
                <a:cubicBezTo>
                  <a:pt x="8574552" y="1937826"/>
                  <a:pt x="8574552" y="1937826"/>
                  <a:pt x="8130222" y="2711903"/>
                </a:cubicBezTo>
                <a:cubicBezTo>
                  <a:pt x="8103038" y="2761059"/>
                  <a:pt x="8049698" y="2791855"/>
                  <a:pt x="7993536" y="2790819"/>
                </a:cubicBezTo>
                <a:cubicBezTo>
                  <a:pt x="7993536" y="2790819"/>
                  <a:pt x="7993536" y="2790819"/>
                  <a:pt x="7101000" y="2788581"/>
                </a:cubicBezTo>
                <a:cubicBezTo>
                  <a:pt x="7044137" y="2790179"/>
                  <a:pt x="6990420" y="2758731"/>
                  <a:pt x="6962407" y="2710212"/>
                </a:cubicBezTo>
                <a:cubicBezTo>
                  <a:pt x="6962407" y="2710212"/>
                  <a:pt x="6962407" y="2710212"/>
                  <a:pt x="6515168" y="1935570"/>
                </a:cubicBezTo>
                <a:cubicBezTo>
                  <a:pt x="6486189" y="1885378"/>
                  <a:pt x="6486779" y="1824806"/>
                  <a:pt x="6515628" y="1774688"/>
                </a:cubicBezTo>
                <a:cubicBezTo>
                  <a:pt x="6515628" y="1774688"/>
                  <a:pt x="6515628" y="1774688"/>
                  <a:pt x="6960925" y="1002284"/>
                </a:cubicBezTo>
                <a:cubicBezTo>
                  <a:pt x="6988108" y="953127"/>
                  <a:pt x="7041448" y="922332"/>
                  <a:pt x="7097611" y="923368"/>
                </a:cubicBezTo>
                <a:close/>
                <a:moveTo>
                  <a:pt x="6548358" y="0"/>
                </a:moveTo>
                <a:lnTo>
                  <a:pt x="8687357" y="0"/>
                </a:lnTo>
                <a:lnTo>
                  <a:pt x="8687357" y="844465"/>
                </a:lnTo>
                <a:lnTo>
                  <a:pt x="8501061" y="843998"/>
                </a:lnTo>
                <a:cubicBezTo>
                  <a:pt x="8177202" y="843186"/>
                  <a:pt x="7793370" y="842224"/>
                  <a:pt x="7338457" y="841084"/>
                </a:cubicBezTo>
                <a:cubicBezTo>
                  <a:pt x="7152970" y="846300"/>
                  <a:pt x="6977743" y="743716"/>
                  <a:pt x="6886366" y="585445"/>
                </a:cubicBezTo>
                <a:cubicBezTo>
                  <a:pt x="6886366" y="585445"/>
                  <a:pt x="6886366" y="585445"/>
                  <a:pt x="6580991" y="56520"/>
                </a:cubicBezTo>
                <a:close/>
                <a:moveTo>
                  <a:pt x="405083" y="0"/>
                </a:moveTo>
                <a:lnTo>
                  <a:pt x="6450872" y="0"/>
                </a:lnTo>
                <a:lnTo>
                  <a:pt x="6535542" y="146650"/>
                </a:lnTo>
                <a:cubicBezTo>
                  <a:pt x="6615681" y="285455"/>
                  <a:pt x="6701163" y="433514"/>
                  <a:pt x="6792344" y="591444"/>
                </a:cubicBezTo>
                <a:cubicBezTo>
                  <a:pt x="6883721" y="749715"/>
                  <a:pt x="6884949" y="952757"/>
                  <a:pt x="6787688" y="1110786"/>
                </a:cubicBezTo>
                <a:cubicBezTo>
                  <a:pt x="6787688" y="1110786"/>
                  <a:pt x="6787688" y="1110786"/>
                  <a:pt x="5338288" y="3635817"/>
                </a:cubicBezTo>
                <a:cubicBezTo>
                  <a:pt x="5249615" y="3796165"/>
                  <a:pt x="5075616" y="3896623"/>
                  <a:pt x="4892415" y="3893242"/>
                </a:cubicBezTo>
                <a:cubicBezTo>
                  <a:pt x="4892415" y="3893242"/>
                  <a:pt x="4892415" y="3893242"/>
                  <a:pt x="1980974" y="3885943"/>
                </a:cubicBezTo>
                <a:cubicBezTo>
                  <a:pt x="1795486" y="3891159"/>
                  <a:pt x="1620261" y="3788575"/>
                  <a:pt x="1528883" y="3630305"/>
                </a:cubicBezTo>
                <a:cubicBezTo>
                  <a:pt x="1528883" y="3630305"/>
                  <a:pt x="1528883" y="3630305"/>
                  <a:pt x="69993" y="1103432"/>
                </a:cubicBezTo>
                <a:cubicBezTo>
                  <a:pt x="-24536" y="939704"/>
                  <a:pt x="-22612" y="742120"/>
                  <a:pt x="71498" y="578633"/>
                </a:cubicBezTo>
                <a:cubicBezTo>
                  <a:pt x="71498" y="578633"/>
                  <a:pt x="71498" y="578633"/>
                  <a:pt x="375546" y="51235"/>
                </a:cubicBezTo>
                <a:close/>
              </a:path>
            </a:pathLst>
          </a:cu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E582E6A4-52DA-47E0-AD1E-9C09EDE5F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4148919"/>
            <a:ext cx="5238466" cy="1874439"/>
          </a:xfrm>
        </p:spPr>
        <p:txBody>
          <a:bodyPr anchor="t">
            <a:normAutofit/>
          </a:bodyPr>
          <a:lstStyle/>
          <a:p>
            <a:pPr algn="l"/>
            <a:r>
              <a:rPr lang="es-E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98676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1116</Words>
  <Application>Microsoft Office PowerPoint</Application>
  <PresentationFormat>Panorámica</PresentationFormat>
  <Paragraphs>65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Bitter</vt:lpstr>
      <vt:lpstr>Calibri</vt:lpstr>
      <vt:lpstr>Calibri Light</vt:lpstr>
      <vt:lpstr>Open Sans</vt:lpstr>
      <vt:lpstr>Wingdings</vt:lpstr>
      <vt:lpstr>Tema de Office</vt:lpstr>
      <vt:lpstr>Presentación de PowerPoint</vt:lpstr>
      <vt:lpstr>“PROYECTO DE LEY QUE DISPONE LA PUBLICIDAD DE LAS SESIONES DEL CONSEJO DE MINISTROS”</vt:lpstr>
      <vt:lpstr>PUBLICIDAD DE SESIONES DEL CONGRESO DE LA REPÚBLICA </vt:lpstr>
      <vt:lpstr>PUBLICIDAD DE SESIONES DE LOS GOBIERNOS REGIONALES</vt:lpstr>
      <vt:lpstr>PUBLICIDAD DE SESIONES DE LAS MUNICIPALIDADES</vt:lpstr>
      <vt:lpstr>LEGISLACIÓN COMPARADA: PARAGUAY</vt:lpstr>
      <vt:lpstr>“PROYECTO DE LEY QUE DISPONE LA PUBLICIDAD DE LAS SESIONES DEL CONSEJO DE MINISTROS”</vt:lpstr>
      <vt:lpstr>CONCLUSIONES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Gloria Mey-leen Caycho Campos</dc:creator>
  <cp:lastModifiedBy>Fernando Humberto Paredes Núñez</cp:lastModifiedBy>
  <cp:revision>6</cp:revision>
  <dcterms:created xsi:type="dcterms:W3CDTF">2022-10-04T15:11:33Z</dcterms:created>
  <dcterms:modified xsi:type="dcterms:W3CDTF">2022-10-05T17:55:54Z</dcterms:modified>
</cp:coreProperties>
</file>