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4"/>
  </p:notesMasterIdLst>
  <p:sldIdLst>
    <p:sldId id="293" r:id="rId2"/>
    <p:sldId id="283" r:id="rId3"/>
    <p:sldId id="284"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60"/>
      </p:cViewPr>
      <p:guideLst>
        <p:guide orient="horz" pos="2160"/>
        <p:guide pos="2880"/>
      </p:guideLst>
    </p:cSldViewPr>
  </p:slideViewPr>
  <p:notesTextViewPr>
    <p:cViewPr>
      <p:scale>
        <a:sx n="100" d="100"/>
        <a:sy n="100" d="100"/>
      </p:scale>
      <p:origin x="0" y="0"/>
    </p:cViewPr>
  </p:notesTextViewPr>
  <p:gridSpacing cx="71438" cy="714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w="9525">
            <a:noFill/>
            <a:miter lim="800000"/>
            <a:headEnd/>
            <a:tailEnd/>
          </a:ln>
        </p:spPr>
      </p:sp>
      <p:sp>
        <p:nvSpPr>
          <p:cNvPr id="2051" name="Rectangle 3"/>
          <p:cNvSpPr>
            <a:spLocks noGrp="1" noChangeArrowheads="1"/>
          </p:cNvSpPr>
          <p:nvPr>
            <p:ph type="body" sz="quarter" idx="3"/>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PE" altLang="zh-CN"/>
              <a:t>Click to edit Master text styles</a:t>
            </a:r>
          </a:p>
          <a:p>
            <a:pPr lvl="1"/>
            <a:r>
              <a:rPr lang="es-PE" altLang="zh-CN"/>
              <a:t>Second level</a:t>
            </a:r>
          </a:p>
          <a:p>
            <a:pPr lvl="2"/>
            <a:r>
              <a:rPr lang="es-PE" altLang="zh-CN"/>
              <a:t>Third level</a:t>
            </a:r>
          </a:p>
          <a:p>
            <a:pPr lvl="3"/>
            <a:r>
              <a:rPr lang="es-PE" altLang="zh-CN"/>
              <a:t>Fourth level</a:t>
            </a:r>
          </a:p>
          <a:p>
            <a:pPr lvl="4"/>
            <a:r>
              <a:rPr lang="es-PE" altLang="zh-CN"/>
              <a:t>Fifth level</a:t>
            </a:r>
          </a:p>
        </p:txBody>
      </p:sp>
      <p:sp>
        <p:nvSpPr>
          <p:cNvPr id="2052" name="Rectangle 4"/>
          <p:cNvSpPr>
            <a:spLocks noGrp="1" noChangeArrowheads="1"/>
          </p:cNvSpPr>
          <p:nvPr>
            <p:ph type="hdr" sz="quarter"/>
          </p:nvPr>
        </p:nvSpPr>
        <p:spPr bwMode="auto">
          <a:xfrm>
            <a:off x="0"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2053" name="Rectangle 5"/>
          <p:cNvSpPr>
            <a:spLocks noGrp="1" noChangeArrowheads="1"/>
          </p:cNvSpPr>
          <p:nvPr>
            <p:ph type="dt" idx="1"/>
          </p:nvPr>
        </p:nvSpPr>
        <p:spPr bwMode="auto">
          <a:xfrm>
            <a:off x="3884613" y="0"/>
            <a:ext cx="297338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zh-CN" alt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2055" name="Rectangle 7"/>
          <p:cNvSpPr>
            <a:spLocks noGrp="1" noChangeArrowheads="1"/>
          </p:cNvSpPr>
          <p:nvPr>
            <p:ph type="sldNum" sz="quarter" idx="5"/>
          </p:nvPr>
        </p:nvSpPr>
        <p:spPr bwMode="auto">
          <a:xfrm>
            <a:off x="3884613" y="8686800"/>
            <a:ext cx="297338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868667CB-4F47-4163-AA69-3C3986102634}" type="slidenum">
              <a:rPr lang="zh-CN" altLang="en-US"/>
              <a:pPr/>
              <a:t>‹Nº›</a:t>
            </a:fld>
            <a:endParaRPr lang="zh-CN" altLang="en-US"/>
          </a:p>
        </p:txBody>
      </p:sp>
    </p:spTree>
    <p:extLst>
      <p:ext uri="{BB962C8B-B14F-4D97-AF65-F5344CB8AC3E}">
        <p14:creationId xmlns:p14="http://schemas.microsoft.com/office/powerpoint/2010/main" val="11189323"/>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p:cNvSpPr>
          <p:nvPr>
            <p:ph type="sldImg"/>
          </p:nvPr>
        </p:nvSpPr>
        <p:spPr>
          <a:xfrm>
            <a:off x="1141413" y="754063"/>
            <a:ext cx="4391025" cy="3294062"/>
          </a:xfrm>
          <a:ln/>
        </p:spPr>
      </p:sp>
      <p:sp>
        <p:nvSpPr>
          <p:cNvPr id="4099" name="Rectangle 3"/>
          <p:cNvSpPr>
            <a:spLocks noGrp="1" noChangeArrowheads="1"/>
          </p:cNvSpPr>
          <p:nvPr>
            <p:ph type="body" idx="1"/>
          </p:nvPr>
        </p:nvSpPr>
        <p:spPr>
          <a:ln/>
        </p:spPr>
        <p:txBody>
          <a:bodyPr/>
          <a:lstStyle/>
          <a:p>
            <a:r>
              <a:rPr lang="es-PE" altLang="en-US"/>
              <a:t>Recuerda cambiar el nombre del IEE en esta diapositiva</a:t>
            </a:r>
          </a:p>
        </p:txBody>
      </p:sp>
    </p:spTree>
    <p:extLst>
      <p:ext uri="{BB962C8B-B14F-4D97-AF65-F5344CB8AC3E}">
        <p14:creationId xmlns:p14="http://schemas.microsoft.com/office/powerpoint/2010/main" val="52238340"/>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711093335"/>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108149862"/>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4242782813"/>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330692931"/>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747186294"/>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24156561"/>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074439240"/>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507397283"/>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781450669"/>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746160064"/>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453203107"/>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571419262"/>
      </p:ext>
    </p:extLst>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882767622"/>
      </p:ext>
    </p:extLst>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93176296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184638404"/>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641391076"/>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2783492472"/>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3689499698"/>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841278319"/>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167616559"/>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es-PE" altLang="en-US" dirty="0"/>
          </a:p>
        </p:txBody>
      </p:sp>
    </p:spTree>
    <p:extLst>
      <p:ext uri="{BB962C8B-B14F-4D97-AF65-F5344CB8AC3E}">
        <p14:creationId xmlns:p14="http://schemas.microsoft.com/office/powerpoint/2010/main" val="2208511855"/>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PE" altLang="zh-CN"/>
          </a:p>
        </p:txBody>
      </p:sp>
      <p:sp>
        <p:nvSpPr>
          <p:cNvPr id="5" name="4 Marcador de pie de página"/>
          <p:cNvSpPr>
            <a:spLocks noGrp="1"/>
          </p:cNvSpPr>
          <p:nvPr>
            <p:ph type="ftr" sz="quarter" idx="11"/>
          </p:nvPr>
        </p:nvSpPr>
        <p:spPr/>
        <p:txBody>
          <a:bodyPr/>
          <a:lstStyle>
            <a:lvl1pPr>
              <a:defRPr/>
            </a:lvl1pPr>
          </a:lstStyle>
          <a:p>
            <a:endParaRPr lang="es-PE" altLang="zh-CN"/>
          </a:p>
        </p:txBody>
      </p:sp>
      <p:sp>
        <p:nvSpPr>
          <p:cNvPr id="6" name="5 Marcador de número de diapositiva"/>
          <p:cNvSpPr>
            <a:spLocks noGrp="1"/>
          </p:cNvSpPr>
          <p:nvPr>
            <p:ph type="sldNum" sz="quarter" idx="12"/>
          </p:nvPr>
        </p:nvSpPr>
        <p:spPr/>
        <p:txBody>
          <a:bodyPr/>
          <a:lstStyle>
            <a:lvl1pPr>
              <a:defRPr/>
            </a:lvl1pPr>
          </a:lstStyle>
          <a:p>
            <a:fld id="{3E70067D-EC5B-447E-9E20-53CEF98CF311}" type="slidenum">
              <a:rPr lang="es-PE" altLang="zh-CN"/>
              <a:pPr/>
              <a:t>‹Nº›</a:t>
            </a:fld>
            <a:endParaRPr lang="es-PE"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PE" altLang="zh-CN"/>
          </a:p>
        </p:txBody>
      </p:sp>
      <p:sp>
        <p:nvSpPr>
          <p:cNvPr id="5" name="4 Marcador de pie de página"/>
          <p:cNvSpPr>
            <a:spLocks noGrp="1"/>
          </p:cNvSpPr>
          <p:nvPr>
            <p:ph type="ftr" sz="quarter" idx="11"/>
          </p:nvPr>
        </p:nvSpPr>
        <p:spPr/>
        <p:txBody>
          <a:bodyPr/>
          <a:lstStyle>
            <a:lvl1pPr>
              <a:defRPr/>
            </a:lvl1pPr>
          </a:lstStyle>
          <a:p>
            <a:endParaRPr lang="es-PE" altLang="zh-CN"/>
          </a:p>
        </p:txBody>
      </p:sp>
      <p:sp>
        <p:nvSpPr>
          <p:cNvPr id="6" name="5 Marcador de número de diapositiva"/>
          <p:cNvSpPr>
            <a:spLocks noGrp="1"/>
          </p:cNvSpPr>
          <p:nvPr>
            <p:ph type="sldNum" sz="quarter" idx="12"/>
          </p:nvPr>
        </p:nvSpPr>
        <p:spPr/>
        <p:txBody>
          <a:bodyPr/>
          <a:lstStyle>
            <a:lvl1pPr>
              <a:defRPr/>
            </a:lvl1pPr>
          </a:lstStyle>
          <a:p>
            <a:fld id="{8745FFA3-B01A-40BA-A4EA-CCC9930B13DC}" type="slidenum">
              <a:rPr lang="es-PE" altLang="zh-CN"/>
              <a:pPr/>
              <a:t>‹Nº›</a:t>
            </a:fld>
            <a:endParaRPr lang="es-PE"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PE" altLang="zh-CN"/>
          </a:p>
        </p:txBody>
      </p:sp>
      <p:sp>
        <p:nvSpPr>
          <p:cNvPr id="5" name="4 Marcador de pie de página"/>
          <p:cNvSpPr>
            <a:spLocks noGrp="1"/>
          </p:cNvSpPr>
          <p:nvPr>
            <p:ph type="ftr" sz="quarter" idx="11"/>
          </p:nvPr>
        </p:nvSpPr>
        <p:spPr/>
        <p:txBody>
          <a:bodyPr/>
          <a:lstStyle>
            <a:lvl1pPr>
              <a:defRPr/>
            </a:lvl1pPr>
          </a:lstStyle>
          <a:p>
            <a:endParaRPr lang="es-PE" altLang="zh-CN"/>
          </a:p>
        </p:txBody>
      </p:sp>
      <p:sp>
        <p:nvSpPr>
          <p:cNvPr id="6" name="5 Marcador de número de diapositiva"/>
          <p:cNvSpPr>
            <a:spLocks noGrp="1"/>
          </p:cNvSpPr>
          <p:nvPr>
            <p:ph type="sldNum" sz="quarter" idx="12"/>
          </p:nvPr>
        </p:nvSpPr>
        <p:spPr/>
        <p:txBody>
          <a:bodyPr/>
          <a:lstStyle>
            <a:lvl1pPr>
              <a:defRPr/>
            </a:lvl1pPr>
          </a:lstStyle>
          <a:p>
            <a:fld id="{EDB06C36-A9AC-4D2C-A194-F22F224608C5}" type="slidenum">
              <a:rPr lang="es-PE" altLang="zh-CN"/>
              <a:pPr/>
              <a:t>‹Nº›</a:t>
            </a:fld>
            <a:endParaRPr lang="es-PE"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PE" altLang="zh-CN"/>
          </a:p>
        </p:txBody>
      </p:sp>
      <p:sp>
        <p:nvSpPr>
          <p:cNvPr id="5" name="4 Marcador de pie de página"/>
          <p:cNvSpPr>
            <a:spLocks noGrp="1"/>
          </p:cNvSpPr>
          <p:nvPr>
            <p:ph type="ftr" sz="quarter" idx="11"/>
          </p:nvPr>
        </p:nvSpPr>
        <p:spPr/>
        <p:txBody>
          <a:bodyPr/>
          <a:lstStyle>
            <a:lvl1pPr>
              <a:defRPr/>
            </a:lvl1pPr>
          </a:lstStyle>
          <a:p>
            <a:endParaRPr lang="es-PE" altLang="zh-CN"/>
          </a:p>
        </p:txBody>
      </p:sp>
      <p:sp>
        <p:nvSpPr>
          <p:cNvPr id="6" name="5 Marcador de número de diapositiva"/>
          <p:cNvSpPr>
            <a:spLocks noGrp="1"/>
          </p:cNvSpPr>
          <p:nvPr>
            <p:ph type="sldNum" sz="quarter" idx="12"/>
          </p:nvPr>
        </p:nvSpPr>
        <p:spPr/>
        <p:txBody>
          <a:bodyPr/>
          <a:lstStyle>
            <a:lvl1pPr>
              <a:defRPr/>
            </a:lvl1pPr>
          </a:lstStyle>
          <a:p>
            <a:fld id="{45387888-5215-454A-8EEE-A809F27A52FE}" type="slidenum">
              <a:rPr lang="es-PE" altLang="zh-CN"/>
              <a:pPr/>
              <a:t>‹Nº›</a:t>
            </a:fld>
            <a:endParaRPr lang="es-PE"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PE" altLang="zh-CN"/>
          </a:p>
        </p:txBody>
      </p:sp>
      <p:sp>
        <p:nvSpPr>
          <p:cNvPr id="5" name="4 Marcador de pie de página"/>
          <p:cNvSpPr>
            <a:spLocks noGrp="1"/>
          </p:cNvSpPr>
          <p:nvPr>
            <p:ph type="ftr" sz="quarter" idx="11"/>
          </p:nvPr>
        </p:nvSpPr>
        <p:spPr/>
        <p:txBody>
          <a:bodyPr/>
          <a:lstStyle>
            <a:lvl1pPr>
              <a:defRPr/>
            </a:lvl1pPr>
          </a:lstStyle>
          <a:p>
            <a:endParaRPr lang="es-PE" altLang="zh-CN"/>
          </a:p>
        </p:txBody>
      </p:sp>
      <p:sp>
        <p:nvSpPr>
          <p:cNvPr id="6" name="5 Marcador de número de diapositiva"/>
          <p:cNvSpPr>
            <a:spLocks noGrp="1"/>
          </p:cNvSpPr>
          <p:nvPr>
            <p:ph type="sldNum" sz="quarter" idx="12"/>
          </p:nvPr>
        </p:nvSpPr>
        <p:spPr/>
        <p:txBody>
          <a:bodyPr/>
          <a:lstStyle>
            <a:lvl1pPr>
              <a:defRPr/>
            </a:lvl1pPr>
          </a:lstStyle>
          <a:p>
            <a:fld id="{AB9E4F0D-9382-43C1-985E-4F3D9110CC30}" type="slidenum">
              <a:rPr lang="es-PE" altLang="zh-CN"/>
              <a:pPr/>
              <a:t>‹Nº›</a:t>
            </a:fld>
            <a:endParaRPr lang="es-PE"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vl1pPr>
          </a:lstStyle>
          <a:p>
            <a:endParaRPr lang="es-PE" altLang="zh-CN"/>
          </a:p>
        </p:txBody>
      </p:sp>
      <p:sp>
        <p:nvSpPr>
          <p:cNvPr id="6" name="5 Marcador de pie de página"/>
          <p:cNvSpPr>
            <a:spLocks noGrp="1"/>
          </p:cNvSpPr>
          <p:nvPr>
            <p:ph type="ftr" sz="quarter" idx="11"/>
          </p:nvPr>
        </p:nvSpPr>
        <p:spPr/>
        <p:txBody>
          <a:bodyPr/>
          <a:lstStyle>
            <a:lvl1pPr>
              <a:defRPr/>
            </a:lvl1pPr>
          </a:lstStyle>
          <a:p>
            <a:endParaRPr lang="es-PE" altLang="zh-CN"/>
          </a:p>
        </p:txBody>
      </p:sp>
      <p:sp>
        <p:nvSpPr>
          <p:cNvPr id="7" name="6 Marcador de número de diapositiva"/>
          <p:cNvSpPr>
            <a:spLocks noGrp="1"/>
          </p:cNvSpPr>
          <p:nvPr>
            <p:ph type="sldNum" sz="quarter" idx="12"/>
          </p:nvPr>
        </p:nvSpPr>
        <p:spPr/>
        <p:txBody>
          <a:bodyPr/>
          <a:lstStyle>
            <a:lvl1pPr>
              <a:defRPr/>
            </a:lvl1pPr>
          </a:lstStyle>
          <a:p>
            <a:fld id="{CD70A4DE-044A-4564-BDF2-CCA74A498B52}" type="slidenum">
              <a:rPr lang="es-PE" altLang="zh-CN"/>
              <a:pPr/>
              <a:t>‹Nº›</a:t>
            </a:fld>
            <a:endParaRPr lang="es-PE"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vl1pPr>
          </a:lstStyle>
          <a:p>
            <a:endParaRPr lang="es-PE" altLang="zh-CN"/>
          </a:p>
        </p:txBody>
      </p:sp>
      <p:sp>
        <p:nvSpPr>
          <p:cNvPr id="8" name="7 Marcador de pie de página"/>
          <p:cNvSpPr>
            <a:spLocks noGrp="1"/>
          </p:cNvSpPr>
          <p:nvPr>
            <p:ph type="ftr" sz="quarter" idx="11"/>
          </p:nvPr>
        </p:nvSpPr>
        <p:spPr/>
        <p:txBody>
          <a:bodyPr/>
          <a:lstStyle>
            <a:lvl1pPr>
              <a:defRPr/>
            </a:lvl1pPr>
          </a:lstStyle>
          <a:p>
            <a:endParaRPr lang="es-PE" altLang="zh-CN"/>
          </a:p>
        </p:txBody>
      </p:sp>
      <p:sp>
        <p:nvSpPr>
          <p:cNvPr id="9" name="8 Marcador de número de diapositiva"/>
          <p:cNvSpPr>
            <a:spLocks noGrp="1"/>
          </p:cNvSpPr>
          <p:nvPr>
            <p:ph type="sldNum" sz="quarter" idx="12"/>
          </p:nvPr>
        </p:nvSpPr>
        <p:spPr/>
        <p:txBody>
          <a:bodyPr/>
          <a:lstStyle>
            <a:lvl1pPr>
              <a:defRPr/>
            </a:lvl1pPr>
          </a:lstStyle>
          <a:p>
            <a:fld id="{880C23E5-BBBA-4DBD-B355-1197E334A41E}" type="slidenum">
              <a:rPr lang="es-PE" altLang="zh-CN"/>
              <a:pPr/>
              <a:t>‹Nº›</a:t>
            </a:fld>
            <a:endParaRPr lang="es-PE"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PE" altLang="zh-CN"/>
          </a:p>
        </p:txBody>
      </p:sp>
      <p:sp>
        <p:nvSpPr>
          <p:cNvPr id="4" name="3 Marcador de pie de página"/>
          <p:cNvSpPr>
            <a:spLocks noGrp="1"/>
          </p:cNvSpPr>
          <p:nvPr>
            <p:ph type="ftr" sz="quarter" idx="11"/>
          </p:nvPr>
        </p:nvSpPr>
        <p:spPr/>
        <p:txBody>
          <a:bodyPr/>
          <a:lstStyle>
            <a:lvl1pPr>
              <a:defRPr/>
            </a:lvl1pPr>
          </a:lstStyle>
          <a:p>
            <a:endParaRPr lang="es-PE" altLang="zh-CN"/>
          </a:p>
        </p:txBody>
      </p:sp>
      <p:sp>
        <p:nvSpPr>
          <p:cNvPr id="5" name="4 Marcador de número de diapositiva"/>
          <p:cNvSpPr>
            <a:spLocks noGrp="1"/>
          </p:cNvSpPr>
          <p:nvPr>
            <p:ph type="sldNum" sz="quarter" idx="12"/>
          </p:nvPr>
        </p:nvSpPr>
        <p:spPr/>
        <p:txBody>
          <a:bodyPr/>
          <a:lstStyle>
            <a:lvl1pPr>
              <a:defRPr/>
            </a:lvl1pPr>
          </a:lstStyle>
          <a:p>
            <a:fld id="{65A78E28-900C-476D-B583-35FDC5D3ABFF}" type="slidenum">
              <a:rPr lang="es-PE" altLang="zh-CN"/>
              <a:pPr/>
              <a:t>‹Nº›</a:t>
            </a:fld>
            <a:endParaRPr lang="es-PE"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PE" altLang="zh-CN"/>
          </a:p>
        </p:txBody>
      </p:sp>
      <p:sp>
        <p:nvSpPr>
          <p:cNvPr id="3" name="2 Marcador de pie de página"/>
          <p:cNvSpPr>
            <a:spLocks noGrp="1"/>
          </p:cNvSpPr>
          <p:nvPr>
            <p:ph type="ftr" sz="quarter" idx="11"/>
          </p:nvPr>
        </p:nvSpPr>
        <p:spPr/>
        <p:txBody>
          <a:bodyPr/>
          <a:lstStyle>
            <a:lvl1pPr>
              <a:defRPr/>
            </a:lvl1pPr>
          </a:lstStyle>
          <a:p>
            <a:endParaRPr lang="es-PE" altLang="zh-CN"/>
          </a:p>
        </p:txBody>
      </p:sp>
      <p:sp>
        <p:nvSpPr>
          <p:cNvPr id="4" name="3 Marcador de número de diapositiva"/>
          <p:cNvSpPr>
            <a:spLocks noGrp="1"/>
          </p:cNvSpPr>
          <p:nvPr>
            <p:ph type="sldNum" sz="quarter" idx="12"/>
          </p:nvPr>
        </p:nvSpPr>
        <p:spPr/>
        <p:txBody>
          <a:bodyPr/>
          <a:lstStyle>
            <a:lvl1pPr>
              <a:defRPr/>
            </a:lvl1pPr>
          </a:lstStyle>
          <a:p>
            <a:fld id="{5653410F-9DBD-4471-BE2A-D7F443EE09C2}" type="slidenum">
              <a:rPr lang="es-PE" altLang="zh-CN"/>
              <a:pPr/>
              <a:t>‹Nº›</a:t>
            </a:fld>
            <a:endParaRPr lang="es-PE"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PE" altLang="zh-CN"/>
          </a:p>
        </p:txBody>
      </p:sp>
      <p:sp>
        <p:nvSpPr>
          <p:cNvPr id="6" name="5 Marcador de pie de página"/>
          <p:cNvSpPr>
            <a:spLocks noGrp="1"/>
          </p:cNvSpPr>
          <p:nvPr>
            <p:ph type="ftr" sz="quarter" idx="11"/>
          </p:nvPr>
        </p:nvSpPr>
        <p:spPr/>
        <p:txBody>
          <a:bodyPr/>
          <a:lstStyle>
            <a:lvl1pPr>
              <a:defRPr/>
            </a:lvl1pPr>
          </a:lstStyle>
          <a:p>
            <a:endParaRPr lang="es-PE" altLang="zh-CN"/>
          </a:p>
        </p:txBody>
      </p:sp>
      <p:sp>
        <p:nvSpPr>
          <p:cNvPr id="7" name="6 Marcador de número de diapositiva"/>
          <p:cNvSpPr>
            <a:spLocks noGrp="1"/>
          </p:cNvSpPr>
          <p:nvPr>
            <p:ph type="sldNum" sz="quarter" idx="12"/>
          </p:nvPr>
        </p:nvSpPr>
        <p:spPr/>
        <p:txBody>
          <a:bodyPr/>
          <a:lstStyle>
            <a:lvl1pPr>
              <a:defRPr/>
            </a:lvl1pPr>
          </a:lstStyle>
          <a:p>
            <a:fld id="{9FAE94ED-2F31-4BEF-8C32-DBBB2B3F4189}" type="slidenum">
              <a:rPr lang="es-PE" altLang="zh-CN"/>
              <a:pPr/>
              <a:t>‹Nº›</a:t>
            </a:fld>
            <a:endParaRPr lang="es-PE"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PE" altLang="zh-CN"/>
          </a:p>
        </p:txBody>
      </p:sp>
      <p:sp>
        <p:nvSpPr>
          <p:cNvPr id="6" name="5 Marcador de pie de página"/>
          <p:cNvSpPr>
            <a:spLocks noGrp="1"/>
          </p:cNvSpPr>
          <p:nvPr>
            <p:ph type="ftr" sz="quarter" idx="11"/>
          </p:nvPr>
        </p:nvSpPr>
        <p:spPr/>
        <p:txBody>
          <a:bodyPr/>
          <a:lstStyle>
            <a:lvl1pPr>
              <a:defRPr/>
            </a:lvl1pPr>
          </a:lstStyle>
          <a:p>
            <a:endParaRPr lang="es-PE" altLang="zh-CN"/>
          </a:p>
        </p:txBody>
      </p:sp>
      <p:sp>
        <p:nvSpPr>
          <p:cNvPr id="7" name="6 Marcador de número de diapositiva"/>
          <p:cNvSpPr>
            <a:spLocks noGrp="1"/>
          </p:cNvSpPr>
          <p:nvPr>
            <p:ph type="sldNum" sz="quarter" idx="12"/>
          </p:nvPr>
        </p:nvSpPr>
        <p:spPr/>
        <p:txBody>
          <a:bodyPr/>
          <a:lstStyle>
            <a:lvl1pPr>
              <a:defRPr/>
            </a:lvl1pPr>
          </a:lstStyle>
          <a:p>
            <a:fld id="{A2FE3288-01D1-469D-9A25-F7CF7AF43DF8}" type="slidenum">
              <a:rPr lang="es-PE" altLang="zh-CN"/>
              <a:pPr/>
              <a:t>‹Nº›</a:t>
            </a:fld>
            <a:endParaRPr lang="es-PE"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PE"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PE" altLang="zh-CN"/>
              <a:t>Click to edit Master text styles</a:t>
            </a:r>
          </a:p>
          <a:p>
            <a:pPr lvl="1"/>
            <a:r>
              <a:rPr lang="es-PE" altLang="zh-CN"/>
              <a:t>Second level</a:t>
            </a:r>
          </a:p>
          <a:p>
            <a:pPr lvl="2"/>
            <a:r>
              <a:rPr lang="es-PE" altLang="zh-CN"/>
              <a:t>Third level</a:t>
            </a:r>
          </a:p>
          <a:p>
            <a:pPr lvl="3"/>
            <a:r>
              <a:rPr lang="es-PE" altLang="zh-CN"/>
              <a:t>Fourth level</a:t>
            </a:r>
          </a:p>
          <a:p>
            <a:pPr lvl="4"/>
            <a:r>
              <a:rPr lang="es-PE"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PE"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PE"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413585-F03B-451C-A250-898CF2A3D313}" type="slidenum">
              <a:rPr lang="es-PE" altLang="zh-CN"/>
              <a:pPr/>
              <a:t>‹Nº›</a:t>
            </a:fld>
            <a:endParaRPr lang="es-PE" altLang="zh-CN"/>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munication - Minimal"/>
          <p:cNvPicPr>
            <a:picLocks noChangeAspect="1" noChangeArrowheads="1"/>
          </p:cNvPicPr>
          <p:nvPr/>
        </p:nvPicPr>
        <p:blipFill>
          <a:blip r:embed="rId3" cstate="print"/>
          <a:srcRect/>
          <a:stretch>
            <a:fillRect/>
          </a:stretch>
        </p:blipFill>
        <p:spPr bwMode="auto">
          <a:xfrm>
            <a:off x="-61913" y="0"/>
            <a:ext cx="9237663" cy="6900863"/>
          </a:xfrm>
          <a:prstGeom prst="rect">
            <a:avLst/>
          </a:prstGeom>
          <a:noFill/>
          <a:ln w="9525">
            <a:noFill/>
            <a:miter lim="800000"/>
            <a:headEnd/>
            <a:tailEnd/>
          </a:ln>
        </p:spPr>
      </p:pic>
      <p:sp>
        <p:nvSpPr>
          <p:cNvPr id="3075" name="1 Título"/>
          <p:cNvSpPr>
            <a:spLocks noGrp="1" noChangeArrowheads="1"/>
          </p:cNvSpPr>
          <p:nvPr/>
        </p:nvSpPr>
        <p:spPr bwMode="auto">
          <a:xfrm>
            <a:off x="718343" y="1612900"/>
            <a:ext cx="7750175" cy="1457325"/>
          </a:xfrm>
          <a:prstGeom prst="rect">
            <a:avLst/>
          </a:prstGeom>
          <a:noFill/>
          <a:ln w="9525">
            <a:noFill/>
            <a:miter lim="800000"/>
            <a:headEnd/>
            <a:tailEnd/>
          </a:ln>
          <a:effectLst/>
        </p:spPr>
        <p:txBody>
          <a:bodyPr anchor="ctr"/>
          <a:lstStyle/>
          <a:p>
            <a:pPr algn="ctr"/>
            <a:r>
              <a:rPr lang="es-PE" sz="3200" b="1" dirty="0">
                <a:solidFill>
                  <a:schemeClr val="accent5">
                    <a:lumMod val="25000"/>
                  </a:schemeClr>
                </a:solidFill>
                <a:effectLst/>
                <a:latin typeface="Arial" panose="020B0604020202020204" pitchFamily="34" charset="0"/>
                <a:ea typeface="Times New Roman" panose="02020603050405020304" pitchFamily="18" charset="0"/>
              </a:rPr>
              <a:t>LEY QUE PROMUEVE EL USO DE LA INTELIGENCIA ARTIFICIAL EN FAVOR DEL DESARROLLO ECONÓMICO Y SOCIAL DEL PAÍS</a:t>
            </a:r>
            <a:endParaRPr lang="es-PE" sz="3200" dirty="0">
              <a:solidFill>
                <a:schemeClr val="accent5">
                  <a:lumMod val="25000"/>
                </a:schemeClr>
              </a:solidFill>
              <a:effectLst/>
              <a:latin typeface="Times New Roman" panose="02020603050405020304" pitchFamily="18" charset="0"/>
              <a:ea typeface="Times New Roman" panose="02020603050405020304" pitchFamily="18" charset="0"/>
            </a:endParaRPr>
          </a:p>
        </p:txBody>
      </p:sp>
      <p:sp>
        <p:nvSpPr>
          <p:cNvPr id="3076" name="2 Subtítulo"/>
          <p:cNvSpPr>
            <a:spLocks noGrp="1" noChangeArrowheads="1"/>
          </p:cNvSpPr>
          <p:nvPr/>
        </p:nvSpPr>
        <p:spPr bwMode="auto">
          <a:xfrm>
            <a:off x="1789113" y="4373563"/>
            <a:ext cx="5608637" cy="1223962"/>
          </a:xfrm>
          <a:prstGeom prst="rect">
            <a:avLst/>
          </a:prstGeom>
          <a:noFill/>
          <a:ln w="9525">
            <a:noFill/>
            <a:miter lim="800000"/>
            <a:headEnd/>
            <a:tailEnd/>
          </a:ln>
          <a:effectLst/>
        </p:spPr>
        <p:txBody>
          <a:bodyPr/>
          <a:lstStyle/>
          <a:p>
            <a:pPr algn="ctr">
              <a:spcBef>
                <a:spcPct val="20000"/>
              </a:spcBef>
            </a:pPr>
            <a:endParaRPr lang="es-PE" altLang="en-US" sz="3200" dirty="0">
              <a:solidFill>
                <a:srgbClr val="898989"/>
              </a:solidFill>
              <a:cs typeface="Arial" pitchFamily="34" charset="0"/>
            </a:endParaRPr>
          </a:p>
        </p:txBody>
      </p:sp>
      <p:sp>
        <p:nvSpPr>
          <p:cNvPr id="2" name="1 Título">
            <a:extLst>
              <a:ext uri="{FF2B5EF4-FFF2-40B4-BE49-F238E27FC236}">
                <a16:creationId xmlns:a16="http://schemas.microsoft.com/office/drawing/2014/main" xmlns="" id="{78C2EAC2-3BB6-8E42-2DE5-CAE6F2FE907B}"/>
              </a:ext>
            </a:extLst>
          </p:cNvPr>
          <p:cNvSpPr>
            <a:spLocks noGrp="1" noChangeArrowheads="1"/>
          </p:cNvSpPr>
          <p:nvPr/>
        </p:nvSpPr>
        <p:spPr bwMode="auto">
          <a:xfrm>
            <a:off x="696912" y="5143512"/>
            <a:ext cx="7750175" cy="1457325"/>
          </a:xfrm>
          <a:prstGeom prst="rect">
            <a:avLst/>
          </a:prstGeom>
          <a:noFill/>
          <a:ln w="9525">
            <a:noFill/>
            <a:miter lim="800000"/>
            <a:headEnd/>
            <a:tailEnd/>
          </a:ln>
          <a:effectLst/>
        </p:spPr>
        <p:txBody>
          <a:bodyPr anchor="ctr"/>
          <a:lstStyle/>
          <a:p>
            <a:pPr algn="ctr"/>
            <a:r>
              <a:rPr lang="es-PE"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COMISION DE DESCENTRALIZACIÓN, REGIONALIZACIÓN, GOBIERNOS LOCALES Y MODERNIZACIÓN DE LA GESTIÓN DEL ESTADO</a:t>
            </a:r>
          </a:p>
          <a:p>
            <a:pPr algn="ctr"/>
            <a:endParaRPr lang="es-PE" sz="3200" dirty="0">
              <a:solidFill>
                <a:schemeClr val="accent5">
                  <a:lumMod val="2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747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80937" y="500042"/>
            <a:ext cx="8782126" cy="4955203"/>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endParaRPr lang="es-PE" b="1" dirty="0">
              <a:solidFill>
                <a:srgbClr val="FFFF00"/>
              </a:solidFill>
            </a:endParaRPr>
          </a:p>
          <a:p>
            <a:pPr algn="just">
              <a:lnSpc>
                <a:spcPct val="150000"/>
              </a:lnSpc>
            </a:pPr>
            <a:r>
              <a:rPr lang="es-PE" b="1" dirty="0">
                <a:solidFill>
                  <a:srgbClr val="FFFF00"/>
                </a:solidFill>
              </a:rPr>
              <a:t>Artículo 3.- Definiciones</a:t>
            </a:r>
          </a:p>
          <a:p>
            <a:pPr algn="just">
              <a:lnSpc>
                <a:spcPct val="150000"/>
              </a:lnSpc>
            </a:pPr>
            <a:r>
              <a:rPr lang="es-PE" b="1" dirty="0">
                <a:solidFill>
                  <a:srgbClr val="FFFF00"/>
                </a:solidFill>
              </a:rPr>
              <a:t> </a:t>
            </a:r>
          </a:p>
          <a:p>
            <a:pPr lvl="0" algn="just">
              <a:lnSpc>
                <a:spcPct val="150000"/>
              </a:lnSpc>
            </a:pPr>
            <a:r>
              <a:rPr lang="es-PE" b="1" dirty="0">
                <a:solidFill>
                  <a:srgbClr val="FFFF00"/>
                </a:solidFill>
              </a:rPr>
              <a:t>b. Tecnologías emergentes: Tecnologías digitales capaces de generar soluciones innovadoras tales como la robótica, la analítica, la inteligencia artificial, las tecnologías cognitivas, la nanotecnología, el Internet de las cosas (</a:t>
            </a:r>
            <a:r>
              <a:rPr lang="es-PE" b="1" dirty="0" err="1">
                <a:solidFill>
                  <a:srgbClr val="FFFF00"/>
                </a:solidFill>
              </a:rPr>
              <a:t>IoT</a:t>
            </a:r>
            <a:r>
              <a:rPr lang="es-PE" b="1" dirty="0">
                <a:solidFill>
                  <a:srgbClr val="FFFF00"/>
                </a:solidFill>
              </a:rPr>
              <a:t>) y similares, que conforman la industria 4.0 que combina técnicas avanzadas de producción y operaciones con tecnología, generando impacto en el ecosistema digital, las organizaciones y las personas.</a:t>
            </a: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1B8873F7-455C-7BE7-062E-B30F5E5DD6ED}"/>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10</a:t>
            </a:r>
          </a:p>
        </p:txBody>
      </p:sp>
    </p:spTree>
    <p:extLst>
      <p:ext uri="{BB962C8B-B14F-4D97-AF65-F5344CB8AC3E}">
        <p14:creationId xmlns:p14="http://schemas.microsoft.com/office/powerpoint/2010/main" val="266131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571612"/>
            <a:ext cx="8782126" cy="3293209"/>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endParaRPr lang="es-PE" b="1" dirty="0">
              <a:solidFill>
                <a:srgbClr val="FFFF00"/>
              </a:solidFill>
            </a:endParaRPr>
          </a:p>
          <a:p>
            <a:pPr algn="just">
              <a:lnSpc>
                <a:spcPct val="150000"/>
              </a:lnSpc>
            </a:pPr>
            <a:r>
              <a:rPr lang="es-PE" b="1" dirty="0">
                <a:solidFill>
                  <a:srgbClr val="FFFF00"/>
                </a:solidFill>
              </a:rPr>
              <a:t>Artículo 3.- Definiciones</a:t>
            </a:r>
          </a:p>
          <a:p>
            <a:pPr algn="just">
              <a:lnSpc>
                <a:spcPct val="150000"/>
              </a:lnSpc>
            </a:pPr>
            <a:r>
              <a:rPr lang="es-PE" b="1" dirty="0">
                <a:solidFill>
                  <a:srgbClr val="FFFF00"/>
                </a:solidFill>
              </a:rPr>
              <a:t> </a:t>
            </a:r>
          </a:p>
          <a:p>
            <a:pPr lvl="0" algn="just">
              <a:lnSpc>
                <a:spcPct val="150000"/>
              </a:lnSpc>
            </a:pPr>
            <a:r>
              <a:rPr lang="es-PE" b="1" dirty="0">
                <a:solidFill>
                  <a:srgbClr val="FFFF00"/>
                </a:solidFill>
              </a:rPr>
              <a:t>c. Algoritmo: Secuencia de instrucciones y de conjuntos ordenados y finitos de pasos para resolver un problema o tomar una decisión.</a:t>
            </a: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AC9E4A26-EF07-F34C-C61E-948B6197DF67}"/>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11</a:t>
            </a:r>
          </a:p>
        </p:txBody>
      </p:sp>
    </p:spTree>
    <p:extLst>
      <p:ext uri="{BB962C8B-B14F-4D97-AF65-F5344CB8AC3E}">
        <p14:creationId xmlns:p14="http://schemas.microsoft.com/office/powerpoint/2010/main" val="420689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80937" y="500042"/>
            <a:ext cx="8782126" cy="5786199"/>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endParaRPr lang="es-PE" b="1" dirty="0">
              <a:solidFill>
                <a:srgbClr val="FFFF00"/>
              </a:solidFill>
            </a:endParaRPr>
          </a:p>
          <a:p>
            <a:pPr algn="just">
              <a:lnSpc>
                <a:spcPct val="150000"/>
              </a:lnSpc>
            </a:pPr>
            <a:r>
              <a:rPr lang="es-PE" b="1" dirty="0">
                <a:solidFill>
                  <a:srgbClr val="FFFF00"/>
                </a:solidFill>
              </a:rPr>
              <a:t>Artículo 4.- Declaración de interés nacional</a:t>
            </a:r>
          </a:p>
          <a:p>
            <a:pPr algn="just">
              <a:lnSpc>
                <a:spcPct val="150000"/>
              </a:lnSpc>
            </a:pPr>
            <a:endParaRPr lang="es-PE" b="1" dirty="0">
              <a:solidFill>
                <a:srgbClr val="FFFF00"/>
              </a:solidFill>
            </a:endParaRPr>
          </a:p>
          <a:p>
            <a:pPr algn="just">
              <a:lnSpc>
                <a:spcPct val="150000"/>
              </a:lnSpc>
            </a:pPr>
            <a:r>
              <a:rPr lang="es-PE" dirty="0">
                <a:solidFill>
                  <a:srgbClr val="FFFF00"/>
                </a:solidFill>
              </a:rPr>
              <a:t>Declárese de interés nacional el fomento del desarrollo y uso de la inteligencia artificial para la mejora de los servicios públicos, de la educación y los aprendizajes, la salud, la justicia, la seguridad ciudadana, la economía, la inclusión, los programas sociales, la Seguridad y Defensa Nacional; y así como en toda actividad económica y social a nivel nacional; así como la promoción del talento digital en el aprovechamiento de las tecnologías emergentes y nuevas tecnologías en favor del bienestar social y económico teniendo por centro a la persona.</a:t>
            </a: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D6C18A88-7C5E-1CB8-495A-43380A4A471A}"/>
              </a:ext>
            </a:extLst>
          </p:cNvPr>
          <p:cNvSpPr txBox="1"/>
          <p:nvPr/>
        </p:nvSpPr>
        <p:spPr>
          <a:xfrm>
            <a:off x="8082370" y="6067585"/>
            <a:ext cx="561596" cy="369332"/>
          </a:xfrm>
          <a:prstGeom prst="rect">
            <a:avLst/>
          </a:prstGeom>
          <a:noFill/>
        </p:spPr>
        <p:txBody>
          <a:bodyPr wrap="square">
            <a:spAutoFit/>
          </a:bodyPr>
          <a:lstStyle/>
          <a:p>
            <a:r>
              <a:rPr lang="es-PE" sz="1800" b="1" u="sng" dirty="0">
                <a:solidFill>
                  <a:srgbClr val="00B050"/>
                </a:solidFill>
              </a:rPr>
              <a:t>12</a:t>
            </a:r>
          </a:p>
        </p:txBody>
      </p:sp>
    </p:spTree>
    <p:extLst>
      <p:ext uri="{BB962C8B-B14F-4D97-AF65-F5344CB8AC3E}">
        <p14:creationId xmlns:p14="http://schemas.microsoft.com/office/powerpoint/2010/main" val="111115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071801"/>
            <a:ext cx="8782126" cy="5786199"/>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5.- Autoridad Nacional</a:t>
            </a:r>
          </a:p>
          <a:p>
            <a:pPr algn="just">
              <a:lnSpc>
                <a:spcPct val="150000"/>
              </a:lnSpc>
            </a:pPr>
            <a:endParaRPr lang="es-PE" b="1" dirty="0">
              <a:solidFill>
                <a:srgbClr val="FFFF00"/>
              </a:solidFill>
            </a:endParaRPr>
          </a:p>
          <a:p>
            <a:pPr algn="just">
              <a:lnSpc>
                <a:spcPct val="150000"/>
              </a:lnSpc>
            </a:pPr>
            <a:r>
              <a:rPr lang="es-PE" b="1" dirty="0">
                <a:solidFill>
                  <a:srgbClr val="FFFF00"/>
                </a:solidFill>
              </a:rPr>
              <a:t>La Presidencia del Consejo de Ministros, a través de la Secretaría de Gobierno y Transformación Digital, es la autoridad nacional responsable de dirigir, evaluar y supervisar el uso y la promoción al desarrollo de la inteligencia artificial y las tecnologías emergentes, a fin de alcanzar los objetivos del país en materia de transformación digital y para alcanzar los objetivos de desarrollo sostenible a nivel nacional.</a:t>
            </a: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10B54401-BCF6-D5A6-3DB3-2F6645D9ABEA}"/>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13</a:t>
            </a:r>
          </a:p>
        </p:txBody>
      </p:sp>
    </p:spTree>
    <p:extLst>
      <p:ext uri="{BB962C8B-B14F-4D97-AF65-F5344CB8AC3E}">
        <p14:creationId xmlns:p14="http://schemas.microsoft.com/office/powerpoint/2010/main" val="130751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295097"/>
            <a:ext cx="8782126" cy="7448193"/>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6.-  De la Autoridad Nacional</a:t>
            </a:r>
          </a:p>
          <a:p>
            <a:pPr algn="just">
              <a:lnSpc>
                <a:spcPct val="150000"/>
              </a:lnSpc>
            </a:pPr>
            <a:endParaRPr lang="es-PE" b="1" dirty="0">
              <a:solidFill>
                <a:srgbClr val="FFFF00"/>
              </a:solidFill>
            </a:endParaRPr>
          </a:p>
          <a:p>
            <a:pPr algn="just">
              <a:lnSpc>
                <a:spcPct val="150000"/>
              </a:lnSpc>
            </a:pPr>
            <a:r>
              <a:rPr lang="es-PE" b="1" dirty="0">
                <a:solidFill>
                  <a:srgbClr val="FFFF00"/>
                </a:solidFill>
              </a:rPr>
              <a:t>Son funciones de la Secretaria de Gobierno y Transformación Digital:</a:t>
            </a:r>
          </a:p>
          <a:p>
            <a:pPr marL="342900" lvl="0" indent="-342900" algn="just">
              <a:lnSpc>
                <a:spcPct val="150000"/>
              </a:lnSpc>
              <a:buFont typeface="+mj-lt"/>
              <a:buAutoNum type="alphaLcParenR"/>
            </a:pPr>
            <a:r>
              <a:rPr lang="es-PE" b="1" dirty="0">
                <a:solidFill>
                  <a:srgbClr val="FFFF00"/>
                </a:solidFill>
              </a:rPr>
              <a:t>Promover el desarrollo de la inteligencia artificial y su adopción como una herramienta que impulse el desarrollo y bienestar del país.</a:t>
            </a:r>
          </a:p>
          <a:p>
            <a:pPr marL="342900" lvl="0" indent="-342900" algn="just">
              <a:lnSpc>
                <a:spcPct val="150000"/>
              </a:lnSpc>
              <a:buFont typeface="+mj-lt"/>
              <a:buAutoNum type="alphaLcParenR"/>
            </a:pPr>
            <a:r>
              <a:rPr lang="es-PE" b="1" dirty="0">
                <a:solidFill>
                  <a:srgbClr val="FFFF00"/>
                </a:solidFill>
              </a:rPr>
              <a:t>Promover la formación de profesionales con competencias para el aprovechamiento, desarrollo y usos de la inteligencia artificial en el país.</a:t>
            </a:r>
          </a:p>
          <a:p>
            <a:pPr marL="342900" lvl="0" indent="-342900" algn="just">
              <a:lnSpc>
                <a:spcPct val="150000"/>
              </a:lnSpc>
              <a:buFont typeface="+mj-lt"/>
              <a:buAutoNum type="alphaLcParenR"/>
            </a:pPr>
            <a:r>
              <a:rPr lang="es-PE" b="1" dirty="0">
                <a:solidFill>
                  <a:srgbClr val="FFFF00"/>
                </a:solidFill>
              </a:rPr>
              <a:t>Promover la creación y el fortalecimiento de la infraestructura digital como habilitadora para el desarrollo de la inteligencia artificial. </a:t>
            </a:r>
          </a:p>
          <a:p>
            <a:pPr marL="342900" lvl="0" indent="-342900" algn="just">
              <a:lnSpc>
                <a:spcPct val="150000"/>
              </a:lnSpc>
              <a:buFont typeface="+mj-lt"/>
              <a:buAutoNum type="alphaLcParenR"/>
            </a:pPr>
            <a:r>
              <a:rPr lang="es-PE" b="1" dirty="0">
                <a:solidFill>
                  <a:srgbClr val="FFFF00"/>
                </a:solidFill>
              </a:rPr>
              <a:t>Promover el desarrollo de una infraestructura de datos a fin de poner a disposición datos públicos de alta calidad, reutilizable y accesible.</a:t>
            </a:r>
          </a:p>
          <a:p>
            <a:pPr marL="342900" lvl="0" indent="-342900" algn="just">
              <a:lnSpc>
                <a:spcPct val="150000"/>
              </a:lnSpc>
              <a:buFont typeface="+mj-lt"/>
              <a:buAutoNum type="alphaLcParenR"/>
            </a:pPr>
            <a:r>
              <a:rPr lang="es-PE" b="1" dirty="0">
                <a:solidFill>
                  <a:srgbClr val="FFFF00"/>
                </a:solidFill>
              </a:rPr>
              <a:t>Impulsar la adopción de lineamientos éticos para un uso sostenible, transparente y replicable de la inteligencia artificial.</a:t>
            </a:r>
          </a:p>
          <a:p>
            <a:pPr marL="342900" lvl="0" indent="-342900" algn="just">
              <a:lnSpc>
                <a:spcPct val="150000"/>
              </a:lnSpc>
              <a:buFont typeface="+mj-lt"/>
              <a:buAutoNum type="alphaLcParenR"/>
            </a:pPr>
            <a:r>
              <a:rPr lang="es-PE" b="1" dirty="0">
                <a:solidFill>
                  <a:srgbClr val="FFFF00"/>
                </a:solidFill>
              </a:rPr>
              <a:t>Fomentar un ecosistema de colaboración de inteligencia artificial a nivel nacional e internacional.</a:t>
            </a: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91D3F575-A4AE-E413-E788-C16C99A5A04F}"/>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14</a:t>
            </a:r>
          </a:p>
        </p:txBody>
      </p:sp>
    </p:spTree>
    <p:extLst>
      <p:ext uri="{BB962C8B-B14F-4D97-AF65-F5344CB8AC3E}">
        <p14:creationId xmlns:p14="http://schemas.microsoft.com/office/powerpoint/2010/main" val="107671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071546"/>
            <a:ext cx="8782126" cy="4539704"/>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7.-  Estrategia Nacional de Inteligencia Artificial</a:t>
            </a:r>
          </a:p>
          <a:p>
            <a:pPr algn="just">
              <a:lnSpc>
                <a:spcPct val="150000"/>
              </a:lnSpc>
            </a:pPr>
            <a:endParaRPr lang="es-PE" b="1" dirty="0">
              <a:solidFill>
                <a:srgbClr val="FFFF00"/>
              </a:solidFill>
            </a:endParaRPr>
          </a:p>
          <a:p>
            <a:pPr algn="just">
              <a:lnSpc>
                <a:spcPct val="150000"/>
              </a:lnSpc>
            </a:pPr>
            <a:r>
              <a:rPr lang="es-PE" b="1" dirty="0">
                <a:solidFill>
                  <a:srgbClr val="FFFF00"/>
                </a:solidFill>
              </a:rPr>
              <a:t>La Presidencia del Consejo de Ministros, a través de la Secretaría de Gobierno y Transformación Digital, promueve el diseño de la Estrategia Nacional de Inteligencia Artificial mediante la conformación de comités de expertos y especialistas en coordinación con el Sistema Nacional de Transformación Digital que desarrollan e impulsan, opiniones y debates alrededor del uso de esta tecnología emergente en favor del crecimiento sostenible del país.</a:t>
            </a: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983C4E7D-BFA8-1498-38DE-D6912BD509DC}"/>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15</a:t>
            </a:r>
          </a:p>
        </p:txBody>
      </p:sp>
    </p:spTree>
    <p:extLst>
      <p:ext uri="{BB962C8B-B14F-4D97-AF65-F5344CB8AC3E}">
        <p14:creationId xmlns:p14="http://schemas.microsoft.com/office/powerpoint/2010/main" val="392152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80937" y="1142984"/>
            <a:ext cx="8782126" cy="4124206"/>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8.-  Centro de Innovación Digital e Inteligencia Artificial</a:t>
            </a:r>
          </a:p>
          <a:p>
            <a:pPr algn="just">
              <a:lnSpc>
                <a:spcPct val="150000"/>
              </a:lnSpc>
            </a:pPr>
            <a:endParaRPr lang="es-PE" b="1" dirty="0">
              <a:solidFill>
                <a:srgbClr val="FFFF00"/>
              </a:solidFill>
            </a:endParaRPr>
          </a:p>
          <a:p>
            <a:pPr algn="just">
              <a:lnSpc>
                <a:spcPct val="150000"/>
              </a:lnSpc>
            </a:pPr>
            <a:r>
              <a:rPr lang="es-PE" b="1" dirty="0">
                <a:solidFill>
                  <a:srgbClr val="FFFF00"/>
                </a:solidFill>
              </a:rPr>
              <a:t>El Centro de Innovación Digital e Inteligencia Artificial creado mediante Decreto Supremo N°157-2021-PCM a cargo de la Secretaría de Gobierno y Transformación Digital, promueve acciones de cooperación nacional e internacional de forma descentralizada, </a:t>
            </a:r>
            <a:r>
              <a:rPr lang="es-PE" b="1" dirty="0">
                <a:solidFill>
                  <a:schemeClr val="bg1"/>
                </a:solidFill>
              </a:rPr>
              <a:t>en coordinación con los gobiernos regionales y locales</a:t>
            </a:r>
            <a:r>
              <a:rPr lang="es-PE" b="1" dirty="0">
                <a:solidFill>
                  <a:srgbClr val="FFFF00"/>
                </a:solidFill>
              </a:rPr>
              <a:t>, a fin de fortalecer el conocimiento, uso y aprovechamiento de la inteligencia artificial en todas las regiones del país.</a:t>
            </a:r>
          </a:p>
          <a:p>
            <a:endParaRPr lang="es-PE" b="1" i="1" dirty="0">
              <a:solidFill>
                <a:srgbClr val="FFFF00"/>
              </a:solidFill>
            </a:endParaRPr>
          </a:p>
        </p:txBody>
      </p:sp>
      <p:sp>
        <p:nvSpPr>
          <p:cNvPr id="2" name="CuadroTexto 1">
            <a:extLst>
              <a:ext uri="{FF2B5EF4-FFF2-40B4-BE49-F238E27FC236}">
                <a16:creationId xmlns:a16="http://schemas.microsoft.com/office/drawing/2014/main" xmlns="" id="{B3A7AB64-0DDA-5C79-5F65-C62039CDC91E}"/>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16</a:t>
            </a:r>
          </a:p>
        </p:txBody>
      </p:sp>
    </p:spTree>
    <p:extLst>
      <p:ext uri="{BB962C8B-B14F-4D97-AF65-F5344CB8AC3E}">
        <p14:creationId xmlns:p14="http://schemas.microsoft.com/office/powerpoint/2010/main" val="1472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284549"/>
            <a:ext cx="8782126" cy="6288901"/>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9.- Declaración de interés nacional y necesidad pública de la implementación de un Centro Nacional de análisis, evaluación y procesamiento de sistemas informáticos e información digital de alto rendimiento</a:t>
            </a:r>
          </a:p>
          <a:p>
            <a:pPr algn="just">
              <a:lnSpc>
                <a:spcPct val="150000"/>
              </a:lnSpc>
            </a:pPr>
            <a:r>
              <a:rPr lang="es-PE" b="1" dirty="0">
                <a:solidFill>
                  <a:srgbClr val="FFFF00"/>
                </a:solidFill>
              </a:rPr>
              <a:t> </a:t>
            </a:r>
          </a:p>
          <a:p>
            <a:pPr algn="just">
              <a:lnSpc>
                <a:spcPct val="150000"/>
              </a:lnSpc>
            </a:pPr>
            <a:r>
              <a:rPr lang="es-PE" b="1" dirty="0">
                <a:solidFill>
                  <a:srgbClr val="FFFF00"/>
                </a:solidFill>
              </a:rPr>
              <a:t>Declárese de interés nacional y necesidad pública la implementación de un Centro Nacional de Análisis, Evaluación y Procesamiento de Sistemas Informáticos e Información Digital de Alto Rendimiento como institución pública especializada en sistemas informáticos e información digital de altas prestaciones, capaz de desarrollar y brindar servicios de procesamiento y sistematización de información digital al país, a las universidades públicas y privadas y a la industria, así como de realizar capacitación avanzada en sistemas y procesamiento de datos de alto rendimiento. </a:t>
            </a:r>
          </a:p>
          <a:p>
            <a:pPr algn="just">
              <a:lnSpc>
                <a:spcPct val="150000"/>
              </a:lnSpc>
            </a:pPr>
            <a:r>
              <a:rPr lang="es-PE" b="1" dirty="0">
                <a:solidFill>
                  <a:srgbClr val="FFFF00"/>
                </a:solidFill>
              </a:rPr>
              <a:t> </a:t>
            </a:r>
          </a:p>
        </p:txBody>
      </p:sp>
      <p:sp>
        <p:nvSpPr>
          <p:cNvPr id="2" name="CuadroTexto 1">
            <a:extLst>
              <a:ext uri="{FF2B5EF4-FFF2-40B4-BE49-F238E27FC236}">
                <a16:creationId xmlns:a16="http://schemas.microsoft.com/office/drawing/2014/main" xmlns="" id="{28A4F01F-8AB3-3CEE-04AC-BA370C54D2A4}"/>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17</a:t>
            </a:r>
          </a:p>
        </p:txBody>
      </p:sp>
    </p:spTree>
    <p:extLst>
      <p:ext uri="{BB962C8B-B14F-4D97-AF65-F5344CB8AC3E}">
        <p14:creationId xmlns:p14="http://schemas.microsoft.com/office/powerpoint/2010/main" val="264760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500042"/>
            <a:ext cx="8782126" cy="4211409"/>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9.- Declaración de interés nacional y necesidad pública de la implementación de un Centro Nacional de análisis, evaluación y procesamiento de sistemas informáticos e información digital de alto rendimiento</a:t>
            </a:r>
          </a:p>
          <a:p>
            <a:pPr algn="just">
              <a:lnSpc>
                <a:spcPct val="150000"/>
              </a:lnSpc>
            </a:pPr>
            <a:r>
              <a:rPr lang="es-PE" b="1" dirty="0">
                <a:solidFill>
                  <a:srgbClr val="FFFF00"/>
                </a:solidFill>
              </a:rPr>
              <a:t> </a:t>
            </a:r>
          </a:p>
          <a:p>
            <a:pPr algn="just">
              <a:lnSpc>
                <a:spcPct val="150000"/>
              </a:lnSpc>
            </a:pPr>
            <a:r>
              <a:rPr lang="es-PE" b="1" dirty="0">
                <a:solidFill>
                  <a:srgbClr val="FFFF00"/>
                </a:solidFill>
              </a:rPr>
              <a:t>(…) </a:t>
            </a:r>
          </a:p>
          <a:p>
            <a:pPr algn="just">
              <a:lnSpc>
                <a:spcPct val="150000"/>
              </a:lnSpc>
            </a:pPr>
            <a:r>
              <a:rPr lang="es-PE" b="1" dirty="0">
                <a:solidFill>
                  <a:srgbClr val="FFFF00"/>
                </a:solidFill>
              </a:rPr>
              <a:t>La Presidencia del Consejo de Ministros, a través de la Secretaría de Gobierno y Transformación Digital, promueve la implementación de dicho Centro y tiene a cargo su gestión y operación.</a:t>
            </a:r>
            <a:endParaRPr lang="es-PE" b="1" i="1" dirty="0">
              <a:solidFill>
                <a:srgbClr val="FFFF00"/>
              </a:solidFill>
            </a:endParaRPr>
          </a:p>
        </p:txBody>
      </p:sp>
      <p:sp>
        <p:nvSpPr>
          <p:cNvPr id="2" name="CuadroTexto 1">
            <a:extLst>
              <a:ext uri="{FF2B5EF4-FFF2-40B4-BE49-F238E27FC236}">
                <a16:creationId xmlns:a16="http://schemas.microsoft.com/office/drawing/2014/main" xmlns="" id="{8813EDF8-7F99-F365-7932-2C107F477F0C}"/>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18</a:t>
            </a:r>
          </a:p>
        </p:txBody>
      </p:sp>
    </p:spTree>
    <p:extLst>
      <p:ext uri="{BB962C8B-B14F-4D97-AF65-F5344CB8AC3E}">
        <p14:creationId xmlns:p14="http://schemas.microsoft.com/office/powerpoint/2010/main" val="325529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500042"/>
            <a:ext cx="8782126" cy="5734903"/>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10.- De las Comisiones de Ciencia, Innovación y Tecnología e Inteligencia del Congreso de la República.</a:t>
            </a:r>
          </a:p>
          <a:p>
            <a:pPr algn="just"/>
            <a:r>
              <a:rPr lang="es-PE" b="1" dirty="0">
                <a:solidFill>
                  <a:srgbClr val="FFFF00"/>
                </a:solidFill>
              </a:rPr>
              <a:t> </a:t>
            </a:r>
          </a:p>
          <a:p>
            <a:pPr algn="just">
              <a:lnSpc>
                <a:spcPct val="150000"/>
              </a:lnSpc>
            </a:pPr>
            <a:r>
              <a:rPr lang="es-PE" b="1" dirty="0">
                <a:solidFill>
                  <a:srgbClr val="FFFF00"/>
                </a:solidFill>
              </a:rPr>
              <a:t>La Autoridad Nacional informará anualmente al Congreso de la República, sobre los avances en el desarrollo de la Inteligencia Artificial y las tecnologías digitales emergentes en el país; debiendo, a través de la Secretaria de Gobierno y Transformación Digital, emitir informes técnicos correspondientes a la Comisión de Ciencia, Innovación y Tecnología e Inteligencia del Congreso de la República y a esta última en especial, cada vez que se identifique cualquier amenaza grave o vulneración de ciberseguridad nacional.</a:t>
            </a: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p:txBody>
      </p:sp>
      <p:sp>
        <p:nvSpPr>
          <p:cNvPr id="2" name="CuadroTexto 1">
            <a:extLst>
              <a:ext uri="{FF2B5EF4-FFF2-40B4-BE49-F238E27FC236}">
                <a16:creationId xmlns:a16="http://schemas.microsoft.com/office/drawing/2014/main" xmlns="" id="{F308666F-E819-684F-8B53-C8DDDEC88367}"/>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19</a:t>
            </a:r>
          </a:p>
        </p:txBody>
      </p:sp>
    </p:spTree>
    <p:extLst>
      <p:ext uri="{BB962C8B-B14F-4D97-AF65-F5344CB8AC3E}">
        <p14:creationId xmlns:p14="http://schemas.microsoft.com/office/powerpoint/2010/main" val="363250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97609" y="975790"/>
            <a:ext cx="8748781" cy="6186309"/>
          </a:xfrm>
          <a:prstGeom prst="rect">
            <a:avLst/>
          </a:prstGeom>
          <a:noFill/>
        </p:spPr>
        <p:txBody>
          <a:bodyPr wrap="square" rtlCol="0">
            <a:spAutoFit/>
          </a:bodyPr>
          <a:lstStyle/>
          <a:p>
            <a:endParaRPr lang="es-PE" sz="2000" b="1" u="sng" dirty="0">
              <a:solidFill>
                <a:srgbClr val="FFFF00"/>
              </a:solidFill>
            </a:endParaRPr>
          </a:p>
          <a:p>
            <a:endParaRPr lang="es-PE" sz="2000" b="1" u="sng" dirty="0">
              <a:solidFill>
                <a:srgbClr val="FFFF00"/>
              </a:solidFill>
            </a:endParaRPr>
          </a:p>
          <a:p>
            <a:pPr>
              <a:lnSpc>
                <a:spcPct val="150000"/>
              </a:lnSpc>
            </a:pPr>
            <a:r>
              <a:rPr lang="es-PE" sz="2000" b="1" dirty="0">
                <a:solidFill>
                  <a:srgbClr val="FFFF00"/>
                </a:solidFill>
              </a:rPr>
              <a:t>Artículo 1.- Finalidad</a:t>
            </a:r>
            <a:endParaRPr lang="es-PE" sz="2000" b="1" u="sng" dirty="0">
              <a:solidFill>
                <a:srgbClr val="00B050"/>
              </a:solidFill>
            </a:endParaRPr>
          </a:p>
          <a:p>
            <a:pPr marL="342900" indent="-342900">
              <a:lnSpc>
                <a:spcPct val="150000"/>
              </a:lnSpc>
              <a:buAutoNum type="arabicPeriod"/>
            </a:pPr>
            <a:endParaRPr lang="es-PE" sz="2000" b="1" dirty="0">
              <a:solidFill>
                <a:srgbClr val="FFFF00"/>
              </a:solidFill>
            </a:endParaRPr>
          </a:p>
          <a:p>
            <a:pPr algn="just">
              <a:lnSpc>
                <a:spcPct val="150000"/>
              </a:lnSpc>
            </a:pPr>
            <a:r>
              <a:rPr lang="es-PE" sz="2000" b="1" dirty="0">
                <a:solidFill>
                  <a:srgbClr val="FFFF00"/>
                </a:solidFill>
              </a:rPr>
              <a:t>La presente ley tiene por finalidad promover el uso de la inteligencia artificial en el marco del proceso nacional de transformación digital privilegiando a la persona humana en el objetivo de fomentar el desarrollo económico y social del país, en un entorno seguro que garantice su uso ético, sostenible, transparente, replicable y responsable.</a:t>
            </a:r>
          </a:p>
          <a:p>
            <a:endParaRPr lang="es-PE" sz="2000" b="1" u="sng" dirty="0">
              <a:solidFill>
                <a:srgbClr val="FFFF00"/>
              </a:solidFill>
            </a:endParaRPr>
          </a:p>
          <a:p>
            <a:endParaRPr lang="es-PE" sz="2000" b="1" u="sng" dirty="0">
              <a:solidFill>
                <a:srgbClr val="00B050"/>
              </a:solidFill>
            </a:endParaRPr>
          </a:p>
          <a:p>
            <a:endParaRPr lang="es-PE" sz="2000" b="1" u="sng" dirty="0">
              <a:solidFill>
                <a:srgbClr val="FFFF00"/>
              </a:solidFill>
            </a:endParaRPr>
          </a:p>
          <a:p>
            <a:endParaRPr lang="es-PE" sz="2000" b="1" u="sng" dirty="0">
              <a:solidFill>
                <a:srgbClr val="FFFF00"/>
              </a:solidFill>
            </a:endParaRPr>
          </a:p>
          <a:p>
            <a:endParaRPr lang="es-PE" sz="1800" b="1" u="sng" dirty="0">
              <a:solidFill>
                <a:srgbClr val="00B050"/>
              </a:solidFill>
            </a:endParaRPr>
          </a:p>
          <a:p>
            <a:endParaRPr lang="es-PE" dirty="0"/>
          </a:p>
        </p:txBody>
      </p:sp>
      <p:sp>
        <p:nvSpPr>
          <p:cNvPr id="3" name="CuadroTexto 2">
            <a:extLst>
              <a:ext uri="{FF2B5EF4-FFF2-40B4-BE49-F238E27FC236}">
                <a16:creationId xmlns:a16="http://schemas.microsoft.com/office/drawing/2014/main" xmlns="" id="{574D7DBE-3F7D-9E88-568B-DB3EE8AC4434}"/>
              </a:ext>
            </a:extLst>
          </p:cNvPr>
          <p:cNvSpPr txBox="1"/>
          <p:nvPr/>
        </p:nvSpPr>
        <p:spPr>
          <a:xfrm>
            <a:off x="8143900" y="6215082"/>
            <a:ext cx="449127" cy="369332"/>
          </a:xfrm>
          <a:prstGeom prst="rect">
            <a:avLst/>
          </a:prstGeom>
          <a:noFill/>
        </p:spPr>
        <p:txBody>
          <a:bodyPr wrap="square">
            <a:spAutoFit/>
          </a:bodyPr>
          <a:lstStyle/>
          <a:p>
            <a:r>
              <a:rPr lang="es-PE" sz="1800" b="1" u="sng" dirty="0">
                <a:solidFill>
                  <a:srgbClr val="00B050"/>
                </a:solidFill>
              </a:rPr>
              <a:t>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056615"/>
            <a:ext cx="8782126" cy="4765407"/>
          </a:xfrm>
          <a:prstGeom prst="rect">
            <a:avLst/>
          </a:prstGeom>
          <a:noFill/>
        </p:spPr>
        <p:txBody>
          <a:bodyPr wrap="square" rtlCol="0">
            <a:spAutoFit/>
          </a:bodyPr>
          <a:lstStyle/>
          <a:p>
            <a:pPr algn="ctr"/>
            <a:endParaRPr lang="es-PE" sz="2800" b="1" u="sng" dirty="0">
              <a:solidFill>
                <a:srgbClr val="FFFF00"/>
              </a:solidFill>
            </a:endParaRPr>
          </a:p>
          <a:p>
            <a:pPr algn="ctr">
              <a:lnSpc>
                <a:spcPct val="150000"/>
              </a:lnSpc>
            </a:pPr>
            <a:r>
              <a:rPr lang="es-PE" b="1" dirty="0">
                <a:solidFill>
                  <a:srgbClr val="FFFF00"/>
                </a:solidFill>
              </a:rPr>
              <a:t>DISPOSICIONES COMPLEMENTARIAS FINALES</a:t>
            </a:r>
          </a:p>
          <a:p>
            <a:pPr algn="just"/>
            <a:r>
              <a:rPr lang="es-PE" b="1" dirty="0">
                <a:solidFill>
                  <a:srgbClr val="FFFF00"/>
                </a:solidFill>
              </a:rPr>
              <a:t> </a:t>
            </a:r>
          </a:p>
          <a:p>
            <a:pPr algn="just"/>
            <a:endParaRPr lang="es-PE" b="1" dirty="0">
              <a:solidFill>
                <a:srgbClr val="FFFF00"/>
              </a:solidFill>
            </a:endParaRPr>
          </a:p>
          <a:p>
            <a:pPr algn="just">
              <a:lnSpc>
                <a:spcPct val="150000"/>
              </a:lnSpc>
            </a:pPr>
            <a:r>
              <a:rPr lang="es-PE" b="1" dirty="0">
                <a:solidFill>
                  <a:srgbClr val="FFFF00"/>
                </a:solidFill>
              </a:rPr>
              <a:t>PRIMERA. - Observatorio Nacional de Ciudadanía Digital</a:t>
            </a:r>
          </a:p>
          <a:p>
            <a:pPr algn="just">
              <a:lnSpc>
                <a:spcPct val="150000"/>
              </a:lnSpc>
            </a:pPr>
            <a:r>
              <a:rPr lang="es-PE" b="1" dirty="0">
                <a:solidFill>
                  <a:srgbClr val="FFFF00"/>
                </a:solidFill>
              </a:rPr>
              <a:t>Las acciones y actividades generales relacionadas con el impulso al desarrollo y uso de la inteligencia artificial se publican y promueven a través del Observatorio Nacional de Ciudadanía Digital dispuesto en el Decreto Supremo N°157-2021-PCM y normas aplicables.</a:t>
            </a: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p:txBody>
      </p:sp>
      <p:sp>
        <p:nvSpPr>
          <p:cNvPr id="2" name="CuadroTexto 1">
            <a:extLst>
              <a:ext uri="{FF2B5EF4-FFF2-40B4-BE49-F238E27FC236}">
                <a16:creationId xmlns:a16="http://schemas.microsoft.com/office/drawing/2014/main" xmlns="" id="{2711874C-999D-6646-53C1-1DEC804F8CC9}"/>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20</a:t>
            </a:r>
          </a:p>
        </p:txBody>
      </p:sp>
    </p:spTree>
    <p:extLst>
      <p:ext uri="{BB962C8B-B14F-4D97-AF65-F5344CB8AC3E}">
        <p14:creationId xmlns:p14="http://schemas.microsoft.com/office/powerpoint/2010/main" val="147610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80937" y="1115546"/>
            <a:ext cx="8782126" cy="4626908"/>
          </a:xfrm>
          <a:prstGeom prst="rect">
            <a:avLst/>
          </a:prstGeom>
          <a:noFill/>
        </p:spPr>
        <p:txBody>
          <a:bodyPr wrap="square" rtlCol="0">
            <a:spAutoFit/>
          </a:bodyPr>
          <a:lstStyle/>
          <a:p>
            <a:pPr algn="ctr"/>
            <a:endParaRPr lang="es-PE" sz="2800" b="1" u="sng" dirty="0">
              <a:solidFill>
                <a:srgbClr val="FFFF00"/>
              </a:solidFill>
            </a:endParaRPr>
          </a:p>
          <a:p>
            <a:pPr algn="ctr">
              <a:lnSpc>
                <a:spcPct val="150000"/>
              </a:lnSpc>
            </a:pPr>
            <a:r>
              <a:rPr lang="es-PE" b="1" dirty="0">
                <a:solidFill>
                  <a:srgbClr val="FFFF00"/>
                </a:solidFill>
              </a:rPr>
              <a:t>DISPOSICIONES COMPLEMENTARIAS FINALES</a:t>
            </a:r>
          </a:p>
          <a:p>
            <a:pPr algn="just"/>
            <a:r>
              <a:rPr lang="es-PE" b="1" dirty="0">
                <a:solidFill>
                  <a:srgbClr val="FFFF00"/>
                </a:solidFill>
              </a:rPr>
              <a:t> </a:t>
            </a:r>
          </a:p>
          <a:p>
            <a:pPr algn="just"/>
            <a:endParaRPr lang="es-PE" b="1" dirty="0">
              <a:solidFill>
                <a:srgbClr val="FFFF00"/>
              </a:solidFill>
            </a:endParaRPr>
          </a:p>
          <a:p>
            <a:pPr algn="just"/>
            <a:endParaRPr lang="es-PE" b="1" dirty="0">
              <a:solidFill>
                <a:srgbClr val="FFFF00"/>
              </a:solidFill>
            </a:endParaRPr>
          </a:p>
          <a:p>
            <a:pPr algn="just">
              <a:lnSpc>
                <a:spcPct val="150000"/>
              </a:lnSpc>
            </a:pPr>
            <a:r>
              <a:rPr lang="es-PE" b="1" dirty="0">
                <a:solidFill>
                  <a:srgbClr val="FFFF00"/>
                </a:solidFill>
              </a:rPr>
              <a:t>SEGUNDA. - Aprobación del Reglamento</a:t>
            </a:r>
          </a:p>
          <a:p>
            <a:pPr algn="just">
              <a:lnSpc>
                <a:spcPct val="150000"/>
              </a:lnSpc>
            </a:pPr>
            <a:r>
              <a:rPr lang="es-PE" b="1" dirty="0">
                <a:solidFill>
                  <a:srgbClr val="FFFF00"/>
                </a:solidFill>
              </a:rPr>
              <a:t>La Presidencia del Consejo de Ministros, aprueba el Reglamento de la presente ley en un plazo de noventa (90) días hábiles contados desde la entrada en vigencia de la misma.</a:t>
            </a: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p:txBody>
      </p:sp>
      <p:sp>
        <p:nvSpPr>
          <p:cNvPr id="2" name="CuadroTexto 1">
            <a:extLst>
              <a:ext uri="{FF2B5EF4-FFF2-40B4-BE49-F238E27FC236}">
                <a16:creationId xmlns:a16="http://schemas.microsoft.com/office/drawing/2014/main" xmlns="" id="{2DA9CB81-4198-C132-D569-20CC940E7C21}"/>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21</a:t>
            </a:r>
          </a:p>
        </p:txBody>
      </p:sp>
    </p:spTree>
    <p:extLst>
      <p:ext uri="{BB962C8B-B14F-4D97-AF65-F5344CB8AC3E}">
        <p14:creationId xmlns:p14="http://schemas.microsoft.com/office/powerpoint/2010/main" val="1477149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948" y="4714884"/>
            <a:ext cx="8782126" cy="2410916"/>
          </a:xfrm>
          <a:prstGeom prst="rect">
            <a:avLst/>
          </a:prstGeom>
          <a:noFill/>
        </p:spPr>
        <p:txBody>
          <a:bodyPr wrap="square" rtlCol="0">
            <a:spAutoFit/>
          </a:bodyPr>
          <a:lstStyle/>
          <a:p>
            <a:pPr algn="ctr"/>
            <a:endParaRPr lang="es-PE" sz="2800" b="1" u="sng" dirty="0">
              <a:solidFill>
                <a:srgbClr val="FFFF00"/>
              </a:solidFill>
            </a:endParaRPr>
          </a:p>
          <a:p>
            <a:pPr algn="r">
              <a:lnSpc>
                <a:spcPct val="150000"/>
              </a:lnSpc>
            </a:pPr>
            <a:r>
              <a:rPr lang="es-PE" b="1" dirty="0">
                <a:solidFill>
                  <a:srgbClr val="FFFF00"/>
                </a:solidFill>
              </a:rPr>
              <a:t>MUCHAS GRACIAS </a:t>
            </a:r>
          </a:p>
          <a:p>
            <a:pPr algn="just"/>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a:p>
            <a:pPr algn="just">
              <a:lnSpc>
                <a:spcPct val="150000"/>
              </a:lnSpc>
            </a:pPr>
            <a:endParaRPr lang="es-PE" b="1" dirty="0">
              <a:solidFill>
                <a:srgbClr val="FFFF00"/>
              </a:solidFill>
            </a:endParaRPr>
          </a:p>
        </p:txBody>
      </p:sp>
    </p:spTree>
    <p:extLst>
      <p:ext uri="{BB962C8B-B14F-4D97-AF65-F5344CB8AC3E}">
        <p14:creationId xmlns:p14="http://schemas.microsoft.com/office/powerpoint/2010/main" val="80693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283905" y="1134191"/>
            <a:ext cx="8782126" cy="5401479"/>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2.- Principios </a:t>
            </a:r>
          </a:p>
          <a:p>
            <a:pPr algn="just"/>
            <a:r>
              <a:rPr lang="es-PE" b="1" dirty="0">
                <a:solidFill>
                  <a:srgbClr val="FFFF00"/>
                </a:solidFill>
              </a:rPr>
              <a:t> </a:t>
            </a:r>
          </a:p>
          <a:p>
            <a:pPr algn="just">
              <a:lnSpc>
                <a:spcPct val="150000"/>
              </a:lnSpc>
            </a:pPr>
            <a:r>
              <a:rPr lang="es-PE" b="1" dirty="0">
                <a:solidFill>
                  <a:srgbClr val="FFFF00"/>
                </a:solidFill>
              </a:rPr>
              <a:t>Son principios de proceso de transformación digital:</a:t>
            </a:r>
          </a:p>
          <a:p>
            <a:pPr algn="just"/>
            <a:r>
              <a:rPr lang="es-PE" b="1" dirty="0">
                <a:solidFill>
                  <a:srgbClr val="FFFF00"/>
                </a:solidFill>
              </a:rPr>
              <a:t> </a:t>
            </a:r>
          </a:p>
          <a:p>
            <a:pPr marL="342900" lvl="0" indent="-342900" algn="just">
              <a:lnSpc>
                <a:spcPct val="150000"/>
              </a:lnSpc>
              <a:buFont typeface="+mj-lt"/>
              <a:buAutoNum type="alphaLcPeriod"/>
            </a:pPr>
            <a:r>
              <a:rPr lang="es-PE" b="1" dirty="0">
                <a:solidFill>
                  <a:srgbClr val="FFFF00"/>
                </a:solidFill>
              </a:rPr>
              <a:t>Seguridad Supervisada: El Estado prioriza bajo responsabilidad, la seguridad de los datos a ser utilizados por personas naturales, jurídicas e instituciones u organismos públicos y privados por medio de la tecnología, cuando se trate de utilización y procesamiento de cálculos o bases de datos en operaciones de ámbito público o público-privado.</a:t>
            </a:r>
          </a:p>
          <a:p>
            <a:pPr algn="ctr"/>
            <a:endParaRPr lang="es-PE" sz="2800" b="1" u="sng" dirty="0">
              <a:solidFill>
                <a:srgbClr val="FFFF00"/>
              </a:solidFill>
            </a:endParaRPr>
          </a:p>
          <a:p>
            <a:pPr algn="ctr"/>
            <a:endParaRPr lang="es-PE" sz="2800" b="1" u="sng" dirty="0">
              <a:solidFill>
                <a:srgbClr val="FFFF00"/>
              </a:solidFill>
            </a:endParaRPr>
          </a:p>
          <a:p>
            <a:endParaRPr lang="es-PE" b="1" i="1" dirty="0">
              <a:solidFill>
                <a:srgbClr val="FFC000"/>
              </a:solidFill>
            </a:endParaRPr>
          </a:p>
          <a:p>
            <a:endParaRPr lang="es-PE" b="1" i="1" dirty="0">
              <a:solidFill>
                <a:srgbClr val="FFFF00"/>
              </a:solidFill>
            </a:endParaRPr>
          </a:p>
        </p:txBody>
      </p:sp>
      <p:sp>
        <p:nvSpPr>
          <p:cNvPr id="3" name="CuadroTexto 2">
            <a:extLst>
              <a:ext uri="{FF2B5EF4-FFF2-40B4-BE49-F238E27FC236}">
                <a16:creationId xmlns:a16="http://schemas.microsoft.com/office/drawing/2014/main" xmlns="" id="{1E610888-DC32-9AF4-1274-1FF3261D3D50}"/>
              </a:ext>
            </a:extLst>
          </p:cNvPr>
          <p:cNvSpPr txBox="1"/>
          <p:nvPr/>
        </p:nvSpPr>
        <p:spPr>
          <a:xfrm>
            <a:off x="8286776" y="6143644"/>
            <a:ext cx="561596" cy="369332"/>
          </a:xfrm>
          <a:prstGeom prst="rect">
            <a:avLst/>
          </a:prstGeom>
          <a:noFill/>
        </p:spPr>
        <p:txBody>
          <a:bodyPr wrap="square">
            <a:spAutoFit/>
          </a:bodyPr>
          <a:lstStyle/>
          <a:p>
            <a:r>
              <a:rPr lang="es-PE" sz="1800" b="1" u="sng" dirty="0">
                <a:solidFill>
                  <a:srgbClr val="00B050"/>
                </a:solidFill>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357158" y="714356"/>
            <a:ext cx="8782126" cy="4985980"/>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2.- Principios </a:t>
            </a:r>
          </a:p>
          <a:p>
            <a:pPr algn="just"/>
            <a:r>
              <a:rPr lang="es-PE" b="1" dirty="0">
                <a:solidFill>
                  <a:srgbClr val="FFFF00"/>
                </a:solidFill>
              </a:rPr>
              <a:t> </a:t>
            </a:r>
          </a:p>
          <a:p>
            <a:pPr algn="just">
              <a:lnSpc>
                <a:spcPct val="150000"/>
              </a:lnSpc>
            </a:pPr>
            <a:r>
              <a:rPr lang="es-PE" b="1" dirty="0">
                <a:solidFill>
                  <a:schemeClr val="bg1"/>
                </a:solidFill>
              </a:rPr>
              <a:t>Son principios de proceso de transformación digital:</a:t>
            </a:r>
          </a:p>
          <a:p>
            <a:pPr algn="just"/>
            <a:r>
              <a:rPr lang="es-PE" b="1" dirty="0">
                <a:solidFill>
                  <a:srgbClr val="FFFF00"/>
                </a:solidFill>
              </a:rPr>
              <a:t> </a:t>
            </a:r>
          </a:p>
          <a:p>
            <a:pPr lvl="0" algn="just">
              <a:lnSpc>
                <a:spcPct val="150000"/>
              </a:lnSpc>
            </a:pPr>
            <a:r>
              <a:rPr lang="es-PE" b="1" dirty="0">
                <a:solidFill>
                  <a:srgbClr val="FFFF00"/>
                </a:solidFill>
              </a:rPr>
              <a:t>b.</a:t>
            </a:r>
            <a:r>
              <a:rPr lang="es-PE" sz="1800" dirty="0">
                <a:effectLst/>
                <a:latin typeface="Arial" panose="020B0604020202020204" pitchFamily="34" charset="0"/>
                <a:ea typeface="Times New Roman" panose="02020603050405020304" pitchFamily="18" charset="0"/>
              </a:rPr>
              <a:t> </a:t>
            </a:r>
            <a:r>
              <a:rPr lang="es-PE" b="1" dirty="0">
                <a:solidFill>
                  <a:srgbClr val="FFFF00"/>
                </a:solidFill>
              </a:rPr>
              <a:t>Enfoque de pluralidad de participantes: Se promueve la participación de personas naturales y jurídicas u organizaciones e instituciones públicas y privadas en el debate para el desarrollo de políticas orientadas a la regulación normativa sobre el uso de la inteligencia artificial en el país.</a:t>
            </a:r>
          </a:p>
          <a:p>
            <a:pPr algn="ctr"/>
            <a:endParaRPr lang="es-PE" sz="2800" b="1" u="sng" dirty="0">
              <a:solidFill>
                <a:srgbClr val="FFFF00"/>
              </a:solidFill>
            </a:endParaRPr>
          </a:p>
          <a:p>
            <a:pPr algn="ctr"/>
            <a:endParaRPr lang="es-PE" sz="2800" b="1" u="sng" dirty="0">
              <a:solidFill>
                <a:srgbClr val="FFFF00"/>
              </a:solidFill>
            </a:endParaRPr>
          </a:p>
          <a:p>
            <a:endParaRPr lang="es-PE" b="1" i="1" dirty="0">
              <a:solidFill>
                <a:srgbClr val="FFC000"/>
              </a:solidFill>
            </a:endParaRPr>
          </a:p>
          <a:p>
            <a:endParaRPr lang="es-PE" b="1" i="1" dirty="0">
              <a:solidFill>
                <a:srgbClr val="FFFF00"/>
              </a:solidFill>
            </a:endParaRPr>
          </a:p>
        </p:txBody>
      </p:sp>
      <p:sp>
        <p:nvSpPr>
          <p:cNvPr id="3" name="CuadroTexto 2">
            <a:extLst>
              <a:ext uri="{FF2B5EF4-FFF2-40B4-BE49-F238E27FC236}">
                <a16:creationId xmlns:a16="http://schemas.microsoft.com/office/drawing/2014/main" xmlns="" id="{94B397EF-8A08-55D7-2CA1-03B0ED704F42}"/>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04</a:t>
            </a:r>
          </a:p>
        </p:txBody>
      </p:sp>
    </p:spTree>
    <p:extLst>
      <p:ext uri="{BB962C8B-B14F-4D97-AF65-F5344CB8AC3E}">
        <p14:creationId xmlns:p14="http://schemas.microsoft.com/office/powerpoint/2010/main" val="371891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285720" y="928670"/>
            <a:ext cx="8782126" cy="5401479"/>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2.- Principios </a:t>
            </a:r>
          </a:p>
          <a:p>
            <a:pPr algn="just"/>
            <a:r>
              <a:rPr lang="es-PE" b="1" dirty="0">
                <a:solidFill>
                  <a:srgbClr val="FFFF00"/>
                </a:solidFill>
              </a:rPr>
              <a:t> </a:t>
            </a:r>
          </a:p>
          <a:p>
            <a:pPr algn="just">
              <a:lnSpc>
                <a:spcPct val="150000"/>
              </a:lnSpc>
            </a:pPr>
            <a:r>
              <a:rPr lang="es-PE" b="1" dirty="0">
                <a:solidFill>
                  <a:schemeClr val="bg1"/>
                </a:solidFill>
              </a:rPr>
              <a:t>Son principios de proceso de transformación digital:</a:t>
            </a:r>
          </a:p>
          <a:p>
            <a:pPr algn="just"/>
            <a:r>
              <a:rPr lang="es-PE" b="1" dirty="0">
                <a:solidFill>
                  <a:srgbClr val="FFFF00"/>
                </a:solidFill>
              </a:rPr>
              <a:t> </a:t>
            </a:r>
          </a:p>
          <a:p>
            <a:pPr lvl="0" algn="just">
              <a:lnSpc>
                <a:spcPct val="150000"/>
              </a:lnSpc>
            </a:pPr>
            <a:r>
              <a:rPr lang="es-PE" b="1" dirty="0">
                <a:solidFill>
                  <a:srgbClr val="FFFF00"/>
                </a:solidFill>
              </a:rPr>
              <a:t>c. Gobernanza de Internet: Se promueve el desarrollo y aplicación de principios, normas, reglas, procedimientos de toma de decisión y programas que determinan la evolución y uso de la internet por parte del Estado, instituciones del sector privado y la sociedad civil, participando desde sus respectivos roles.</a:t>
            </a:r>
          </a:p>
          <a:p>
            <a:pPr algn="ctr"/>
            <a:endParaRPr lang="es-PE" sz="2800" b="1" u="sng" dirty="0">
              <a:solidFill>
                <a:srgbClr val="FFFF00"/>
              </a:solidFill>
            </a:endParaRPr>
          </a:p>
          <a:p>
            <a:pPr algn="ctr"/>
            <a:endParaRPr lang="es-PE" sz="2800" b="1" u="sng" dirty="0">
              <a:solidFill>
                <a:srgbClr val="FFFF00"/>
              </a:solidFill>
            </a:endParaRPr>
          </a:p>
          <a:p>
            <a:endParaRPr lang="es-PE" b="1" i="1" dirty="0">
              <a:solidFill>
                <a:srgbClr val="FFC0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645BE130-0C49-F207-D962-5B00B07AE38A}"/>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05</a:t>
            </a:r>
          </a:p>
        </p:txBody>
      </p:sp>
    </p:spTree>
    <p:extLst>
      <p:ext uri="{BB962C8B-B14F-4D97-AF65-F5344CB8AC3E}">
        <p14:creationId xmlns:p14="http://schemas.microsoft.com/office/powerpoint/2010/main" val="139676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714356"/>
            <a:ext cx="8782126" cy="5816977"/>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2.- Principios </a:t>
            </a:r>
          </a:p>
          <a:p>
            <a:pPr algn="just"/>
            <a:r>
              <a:rPr lang="es-PE" b="1" dirty="0">
                <a:solidFill>
                  <a:srgbClr val="FFFF00"/>
                </a:solidFill>
              </a:rPr>
              <a:t> </a:t>
            </a:r>
          </a:p>
          <a:p>
            <a:pPr algn="just">
              <a:lnSpc>
                <a:spcPct val="150000"/>
              </a:lnSpc>
            </a:pPr>
            <a:r>
              <a:rPr lang="es-PE" b="1" dirty="0">
                <a:solidFill>
                  <a:schemeClr val="bg1"/>
                </a:solidFill>
              </a:rPr>
              <a:t>Son principios de proceso de transformación digital:</a:t>
            </a:r>
          </a:p>
          <a:p>
            <a:pPr algn="just"/>
            <a:r>
              <a:rPr lang="es-PE" b="1" dirty="0">
                <a:solidFill>
                  <a:srgbClr val="FFFF00"/>
                </a:solidFill>
              </a:rPr>
              <a:t> </a:t>
            </a:r>
          </a:p>
          <a:p>
            <a:pPr lvl="0" algn="just">
              <a:lnSpc>
                <a:spcPct val="150000"/>
              </a:lnSpc>
            </a:pPr>
            <a:r>
              <a:rPr lang="es-PE" b="1" dirty="0">
                <a:solidFill>
                  <a:srgbClr val="FFFF00"/>
                </a:solidFill>
              </a:rPr>
              <a:t>d. Sociedad digital: Se valora la información y el conocimiento obtenido mediante el acceso, uso y desarrollo de tecnologías digitales en todas sus dimensiones e impulsa la seguridad, la confianza, la economía digital, la conectividad digital, el talento, innovación, educación e identidad digital; así como el aprovechamiento de las tecnologías emergentes en favor del bienestar social y económico de la ciudadanía.</a:t>
            </a:r>
          </a:p>
          <a:p>
            <a:pPr algn="ctr"/>
            <a:endParaRPr lang="es-PE" sz="2800" b="1" u="sng" dirty="0">
              <a:solidFill>
                <a:srgbClr val="FFFF00"/>
              </a:solidFill>
            </a:endParaRPr>
          </a:p>
          <a:p>
            <a:pPr algn="ctr"/>
            <a:endParaRPr lang="es-PE" sz="2800" b="1" u="sng" dirty="0">
              <a:solidFill>
                <a:srgbClr val="FFFF00"/>
              </a:solidFill>
            </a:endParaRPr>
          </a:p>
          <a:p>
            <a:endParaRPr lang="es-PE" b="1" i="1" dirty="0">
              <a:solidFill>
                <a:srgbClr val="FFC0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B01EFC46-37E9-036C-BDEF-9F7DECAFE71E}"/>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06</a:t>
            </a:r>
          </a:p>
        </p:txBody>
      </p:sp>
    </p:spTree>
    <p:extLst>
      <p:ext uri="{BB962C8B-B14F-4D97-AF65-F5344CB8AC3E}">
        <p14:creationId xmlns:p14="http://schemas.microsoft.com/office/powerpoint/2010/main" val="78286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142984"/>
            <a:ext cx="8782126" cy="4832092"/>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2.- Principios </a:t>
            </a:r>
          </a:p>
          <a:p>
            <a:pPr algn="just"/>
            <a:r>
              <a:rPr lang="es-PE" b="1" dirty="0">
                <a:solidFill>
                  <a:srgbClr val="FFFF00"/>
                </a:solidFill>
              </a:rPr>
              <a:t> </a:t>
            </a:r>
          </a:p>
          <a:p>
            <a:pPr algn="just">
              <a:lnSpc>
                <a:spcPct val="150000"/>
              </a:lnSpc>
            </a:pPr>
            <a:r>
              <a:rPr lang="es-PE" b="1" dirty="0">
                <a:solidFill>
                  <a:schemeClr val="bg1"/>
                </a:solidFill>
              </a:rPr>
              <a:t>Son principios de proceso de transformación digital:</a:t>
            </a:r>
          </a:p>
          <a:p>
            <a:pPr algn="just"/>
            <a:r>
              <a:rPr lang="es-PE" b="1" dirty="0">
                <a:solidFill>
                  <a:srgbClr val="FFFF00"/>
                </a:solidFill>
              </a:rPr>
              <a:t> </a:t>
            </a:r>
          </a:p>
          <a:p>
            <a:pPr lvl="0" algn="just">
              <a:lnSpc>
                <a:spcPct val="150000"/>
              </a:lnSpc>
            </a:pPr>
            <a:r>
              <a:rPr lang="es-PE" b="1" dirty="0">
                <a:solidFill>
                  <a:srgbClr val="FFFF00"/>
                </a:solidFill>
              </a:rPr>
              <a:t>e. Desarrollo ético para una Inteligencia Artificial responsable: Se debe considerar que la ética es la base fundamental para identificar de forma precisa el marco de responsabilidades en el uso de este tipo de sistemas que conforman la industria 4.0. </a:t>
            </a:r>
          </a:p>
          <a:p>
            <a:pPr algn="ctr"/>
            <a:endParaRPr lang="es-PE" b="1" dirty="0">
              <a:solidFill>
                <a:srgbClr val="FFFF00"/>
              </a:solidFill>
            </a:endParaRPr>
          </a:p>
          <a:p>
            <a:pPr algn="ctr"/>
            <a:endParaRPr lang="es-PE" sz="2800" b="1" u="sng" dirty="0">
              <a:solidFill>
                <a:srgbClr val="FFFF00"/>
              </a:solidFill>
            </a:endParaRPr>
          </a:p>
          <a:p>
            <a:endParaRPr lang="es-PE" b="1" i="1" dirty="0">
              <a:solidFill>
                <a:srgbClr val="FFC0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0714CC03-9EAB-A246-D75B-43BAC7CDACA0}"/>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07</a:t>
            </a:r>
          </a:p>
        </p:txBody>
      </p:sp>
    </p:spTree>
    <p:extLst>
      <p:ext uri="{BB962C8B-B14F-4D97-AF65-F5344CB8AC3E}">
        <p14:creationId xmlns:p14="http://schemas.microsoft.com/office/powerpoint/2010/main" val="420766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428736"/>
            <a:ext cx="8782126" cy="4416594"/>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r>
              <a:rPr lang="es-PE" b="1" dirty="0">
                <a:solidFill>
                  <a:srgbClr val="FFFF00"/>
                </a:solidFill>
              </a:rPr>
              <a:t>Artículo 2.- Principios </a:t>
            </a:r>
          </a:p>
          <a:p>
            <a:pPr algn="just"/>
            <a:r>
              <a:rPr lang="es-PE" b="1" dirty="0">
                <a:solidFill>
                  <a:srgbClr val="FFFF00"/>
                </a:solidFill>
              </a:rPr>
              <a:t> </a:t>
            </a:r>
          </a:p>
          <a:p>
            <a:pPr algn="just">
              <a:lnSpc>
                <a:spcPct val="150000"/>
              </a:lnSpc>
            </a:pPr>
            <a:r>
              <a:rPr lang="es-PE" b="1" dirty="0">
                <a:solidFill>
                  <a:schemeClr val="bg1"/>
                </a:solidFill>
              </a:rPr>
              <a:t>Son principios de proceso de transformación digital:</a:t>
            </a:r>
          </a:p>
          <a:p>
            <a:pPr algn="just"/>
            <a:r>
              <a:rPr lang="es-PE" b="1" dirty="0">
                <a:solidFill>
                  <a:srgbClr val="FFFF00"/>
                </a:solidFill>
              </a:rPr>
              <a:t> </a:t>
            </a:r>
          </a:p>
          <a:p>
            <a:pPr lvl="0" algn="just">
              <a:lnSpc>
                <a:spcPct val="150000"/>
              </a:lnSpc>
            </a:pPr>
            <a:r>
              <a:rPr lang="es-PE" b="1" dirty="0">
                <a:solidFill>
                  <a:srgbClr val="FFFF00"/>
                </a:solidFill>
              </a:rPr>
              <a:t>f. Privacidad de la Inteligencia Artificial: La Inteligencia Artificial no debe trasgredir la privacidad de las personas, debiendo actuar de manera segura para lograr un impacto positivo y de bienestar en los ciudadanos.</a:t>
            </a:r>
          </a:p>
          <a:p>
            <a:pPr algn="ctr"/>
            <a:endParaRPr lang="es-PE" b="1" dirty="0">
              <a:solidFill>
                <a:srgbClr val="FFFF00"/>
              </a:solidFill>
            </a:endParaRPr>
          </a:p>
          <a:p>
            <a:pPr algn="ctr"/>
            <a:endParaRPr lang="es-PE" sz="2800" b="1" u="sng" dirty="0">
              <a:solidFill>
                <a:srgbClr val="FFFF00"/>
              </a:solidFill>
            </a:endParaRPr>
          </a:p>
          <a:p>
            <a:endParaRPr lang="es-PE" b="1" i="1" dirty="0">
              <a:solidFill>
                <a:srgbClr val="FFC0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F88D0A9F-4BE0-0346-CFF5-B486A7336F36}"/>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08</a:t>
            </a:r>
          </a:p>
        </p:txBody>
      </p:sp>
    </p:spTree>
    <p:extLst>
      <p:ext uri="{BB962C8B-B14F-4D97-AF65-F5344CB8AC3E}">
        <p14:creationId xmlns:p14="http://schemas.microsoft.com/office/powerpoint/2010/main" val="70149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inimal Stripes - 1920x1200"/>
          <p:cNvPicPr>
            <a:picLocks noChangeAspect="1" noChangeArrowheads="1"/>
          </p:cNvPicPr>
          <p:nvPr/>
        </p:nvPicPr>
        <p:blipFill>
          <a:blip r:embed="rId3" cstate="print"/>
          <a:srcRect/>
          <a:stretch>
            <a:fillRect/>
          </a:stretch>
        </p:blipFill>
        <p:spPr bwMode="auto">
          <a:xfrm>
            <a:off x="-36513" y="-22225"/>
            <a:ext cx="9199563" cy="6923088"/>
          </a:xfrm>
          <a:prstGeom prst="rect">
            <a:avLst/>
          </a:prstGeom>
          <a:noFill/>
          <a:ln w="9525">
            <a:noFill/>
            <a:miter lim="800000"/>
            <a:headEnd/>
            <a:tailEnd/>
          </a:ln>
        </p:spPr>
      </p:pic>
      <p:sp>
        <p:nvSpPr>
          <p:cNvPr id="20" name="19 CuadroTexto"/>
          <p:cNvSpPr txBox="1"/>
          <p:nvPr/>
        </p:nvSpPr>
        <p:spPr>
          <a:xfrm>
            <a:off x="172205" y="1214422"/>
            <a:ext cx="8782126" cy="4124206"/>
          </a:xfrm>
          <a:prstGeom prst="rect">
            <a:avLst/>
          </a:prstGeom>
          <a:noFill/>
        </p:spPr>
        <p:txBody>
          <a:bodyPr wrap="square" rtlCol="0">
            <a:spAutoFit/>
          </a:bodyPr>
          <a:lstStyle/>
          <a:p>
            <a:pPr algn="ctr"/>
            <a:endParaRPr lang="es-PE" sz="2800" b="1" u="sng" dirty="0">
              <a:solidFill>
                <a:srgbClr val="FFFF00"/>
              </a:solidFill>
            </a:endParaRPr>
          </a:p>
          <a:p>
            <a:pPr algn="just">
              <a:lnSpc>
                <a:spcPct val="150000"/>
              </a:lnSpc>
            </a:pPr>
            <a:endParaRPr lang="es-PE" b="1" dirty="0">
              <a:solidFill>
                <a:srgbClr val="FFFF00"/>
              </a:solidFill>
            </a:endParaRPr>
          </a:p>
          <a:p>
            <a:pPr algn="just">
              <a:lnSpc>
                <a:spcPct val="150000"/>
              </a:lnSpc>
            </a:pPr>
            <a:r>
              <a:rPr lang="es-PE" b="1" dirty="0">
                <a:solidFill>
                  <a:srgbClr val="FFFF00"/>
                </a:solidFill>
              </a:rPr>
              <a:t>Artículo 3.- Definiciones</a:t>
            </a:r>
          </a:p>
          <a:p>
            <a:pPr algn="just">
              <a:lnSpc>
                <a:spcPct val="150000"/>
              </a:lnSpc>
            </a:pPr>
            <a:r>
              <a:rPr lang="es-PE" b="1" dirty="0">
                <a:solidFill>
                  <a:srgbClr val="FFFF00"/>
                </a:solidFill>
              </a:rPr>
              <a:t> </a:t>
            </a:r>
          </a:p>
          <a:p>
            <a:pPr marL="342900" lvl="0" indent="-342900" algn="just">
              <a:lnSpc>
                <a:spcPct val="150000"/>
              </a:lnSpc>
              <a:buFont typeface="+mj-lt"/>
              <a:buAutoNum type="alphaLcPeriod"/>
            </a:pPr>
            <a:r>
              <a:rPr lang="es-PE" b="1" dirty="0">
                <a:solidFill>
                  <a:srgbClr val="FFFF00"/>
                </a:solidFill>
              </a:rPr>
              <a:t>Inteligencia Artificial: Tecnología emergente basada en algoritmos que son capaces de automatizar tareas, resolver problemas, predecir situaciones o comportamientos y mejorar sistemas, procesos y servicios en favor de las personas.</a:t>
            </a:r>
          </a:p>
          <a:p>
            <a:pPr algn="just">
              <a:lnSpc>
                <a:spcPct val="150000"/>
              </a:lnSpc>
            </a:pPr>
            <a:endParaRPr lang="es-PE" b="1" dirty="0">
              <a:solidFill>
                <a:srgbClr val="FFFF00"/>
              </a:solidFill>
            </a:endParaRPr>
          </a:p>
          <a:p>
            <a:endParaRPr lang="es-PE" b="1" i="1" dirty="0">
              <a:solidFill>
                <a:srgbClr val="FFFF00"/>
              </a:solidFill>
            </a:endParaRPr>
          </a:p>
        </p:txBody>
      </p:sp>
      <p:sp>
        <p:nvSpPr>
          <p:cNvPr id="2" name="CuadroTexto 1">
            <a:extLst>
              <a:ext uri="{FF2B5EF4-FFF2-40B4-BE49-F238E27FC236}">
                <a16:creationId xmlns:a16="http://schemas.microsoft.com/office/drawing/2014/main" xmlns="" id="{A5D5BCF9-CB9F-C2C3-5EAB-A0D65B0AA338}"/>
              </a:ext>
            </a:extLst>
          </p:cNvPr>
          <p:cNvSpPr txBox="1"/>
          <p:nvPr/>
        </p:nvSpPr>
        <p:spPr>
          <a:xfrm>
            <a:off x="8001024" y="6067585"/>
            <a:ext cx="561596" cy="369332"/>
          </a:xfrm>
          <a:prstGeom prst="rect">
            <a:avLst/>
          </a:prstGeom>
          <a:noFill/>
        </p:spPr>
        <p:txBody>
          <a:bodyPr wrap="square">
            <a:spAutoFit/>
          </a:bodyPr>
          <a:lstStyle/>
          <a:p>
            <a:r>
              <a:rPr lang="es-PE" sz="1800" b="1" u="sng" dirty="0">
                <a:solidFill>
                  <a:srgbClr val="00B050"/>
                </a:solidFill>
              </a:rPr>
              <a:t>09</a:t>
            </a:r>
          </a:p>
        </p:txBody>
      </p:sp>
    </p:spTree>
    <p:extLst>
      <p:ext uri="{BB962C8B-B14F-4D97-AF65-F5344CB8AC3E}">
        <p14:creationId xmlns:p14="http://schemas.microsoft.com/office/powerpoint/2010/main" val="3293021269"/>
      </p:ext>
    </p:extLst>
  </p:cSld>
  <p:clrMapOvr>
    <a:masterClrMapping/>
  </p:clrMapOvr>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157257035</TotalTime>
  <Pages>0</Pages>
  <Words>724</Words>
  <Characters>0</Characters>
  <Application>Microsoft Office PowerPoint</Application>
  <DocSecurity>0</DocSecurity>
  <PresentationFormat>Presentación en pantalla (4:3)</PresentationFormat>
  <Lines>0</Lines>
  <Paragraphs>160</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SimSun</vt:lpstr>
      <vt:lpstr>SimSun</vt:lpstr>
      <vt:lpstr>Arial</vt:lpstr>
      <vt:lpstr>Arial Black</vt:lpstr>
      <vt:lpstr>Calibri</vt:lpstr>
      <vt:lpstr>Times New Roman</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dc:creator>
  <cp:lastModifiedBy>Roberto Miranda Chuman</cp:lastModifiedBy>
  <cp:revision>96</cp:revision>
  <cp:lastPrinted>1899-12-30T00:00:00Z</cp:lastPrinted>
  <dcterms:created xsi:type="dcterms:W3CDTF">2012-09-05T19:58:00Z</dcterms:created>
  <dcterms:modified xsi:type="dcterms:W3CDTF">2022-11-15T21:36:28Z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1033-8.1.0.3036</vt:lpwstr>
  </property>
</Properties>
</file>