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1" r:id="rId6"/>
    <p:sldId id="262" r:id="rId7"/>
    <p:sldId id="265" r:id="rId8"/>
    <p:sldId id="263" r:id="rId9"/>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C1A"/>
    <a:srgbClr val="FFCC00"/>
    <a:srgbClr val="0A4D9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2982E-A29B-4FFA-96AD-252C55395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349C04-C43D-46B4-8549-F66B1DB19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916E793-6561-4E8C-A34D-93A9D221A938}"/>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5" name="Footer Placeholder 4">
            <a:extLst>
              <a:ext uri="{FF2B5EF4-FFF2-40B4-BE49-F238E27FC236}">
                <a16:creationId xmlns:a16="http://schemas.microsoft.com/office/drawing/2014/main" xmlns="" id="{A8F075BF-3971-4F60-BD26-80FB46789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386135-7226-47DB-B902-E336992702F3}"/>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277700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C4D09-AB60-45F7-B5AC-D9D2BD6A5D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D15E20D-054D-439C-8702-27584DE91F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4757C6-7704-41B4-8E8C-2EB16F2BD151}"/>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5" name="Footer Placeholder 4">
            <a:extLst>
              <a:ext uri="{FF2B5EF4-FFF2-40B4-BE49-F238E27FC236}">
                <a16:creationId xmlns:a16="http://schemas.microsoft.com/office/drawing/2014/main" xmlns="" id="{79AA88B9-F713-4B03-A948-863CF7126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57A75E-C667-4286-9998-DB6E74294179}"/>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47651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892F5E-DD1D-4EB7-B6D8-32FC0EEEAD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13F7888-B0F2-47CE-8A2E-7060CDA29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42B9E4-171A-40B2-8D3B-8E5A792EE9E6}"/>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5" name="Footer Placeholder 4">
            <a:extLst>
              <a:ext uri="{FF2B5EF4-FFF2-40B4-BE49-F238E27FC236}">
                <a16:creationId xmlns:a16="http://schemas.microsoft.com/office/drawing/2014/main" xmlns="" id="{E2562DC0-8179-459C-BA40-5F39FD1F4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27F2F1-4555-4B08-9595-FD352E5310A2}"/>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32224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C838B8-51AE-478C-949B-47B737CAE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49960A8-483E-49E1-83F0-59A006DFA3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286EEB-68F4-45A2-9782-CCAB5F4048AD}"/>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5" name="Footer Placeholder 4">
            <a:extLst>
              <a:ext uri="{FF2B5EF4-FFF2-40B4-BE49-F238E27FC236}">
                <a16:creationId xmlns:a16="http://schemas.microsoft.com/office/drawing/2014/main" xmlns="" id="{4F05FCAB-47F4-4E38-9A36-B31120A62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3A698B-DBFA-4F52-AB4A-06B97EC5B6D1}"/>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417424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CA676-8DE3-47BC-BA30-E37E6AF70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A6F7FD7-2825-4B66-AD57-406C82BD9B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F939E4-9839-4FB2-B205-C5EC4E07040E}"/>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5" name="Footer Placeholder 4">
            <a:extLst>
              <a:ext uri="{FF2B5EF4-FFF2-40B4-BE49-F238E27FC236}">
                <a16:creationId xmlns:a16="http://schemas.microsoft.com/office/drawing/2014/main" xmlns="" id="{80ED6602-7960-4FFA-BF96-92EAD3EAE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C1F36D-0826-4393-8C93-476336B0CC9D}"/>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211367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630EE-D912-4B8A-9D30-E155DDDDC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581DAC-7DF7-4268-9880-5B67313E87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3E380-D49D-4956-A534-76C5D07F0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9EDBCBB-82EE-49C2-8706-16FE9331C2D8}"/>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6" name="Footer Placeholder 5">
            <a:extLst>
              <a:ext uri="{FF2B5EF4-FFF2-40B4-BE49-F238E27FC236}">
                <a16:creationId xmlns:a16="http://schemas.microsoft.com/office/drawing/2014/main" xmlns="" id="{744278F5-9890-4AB9-B9C3-A97B3EAEB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166E4F-9755-41CA-8A03-EC1FD893AFC7}"/>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219448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B8693-3AEC-465D-A0A7-18DE70752B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984A5E-AA2E-4726-87FA-6192EAD228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1DF615B-469B-4407-BC6E-06B1B5F7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DF99D2E-163E-48F8-BDEB-90BCE463B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5C9B83C-CFCB-4FF3-8642-C2097C1820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D80367B-5D8E-416D-B61F-8319DB374DE7}"/>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8" name="Footer Placeholder 7">
            <a:extLst>
              <a:ext uri="{FF2B5EF4-FFF2-40B4-BE49-F238E27FC236}">
                <a16:creationId xmlns:a16="http://schemas.microsoft.com/office/drawing/2014/main" xmlns="" id="{253A78D9-ED13-4BC6-935D-7FD22B62A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2B826A3-BF29-438E-9920-A2A157BD5FCD}"/>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323451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79F13-FDB7-43D5-A577-1B9215DA4E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6C25E5F-DD6F-4FF0-B3ED-5A821F426133}"/>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4" name="Footer Placeholder 3">
            <a:extLst>
              <a:ext uri="{FF2B5EF4-FFF2-40B4-BE49-F238E27FC236}">
                <a16:creationId xmlns:a16="http://schemas.microsoft.com/office/drawing/2014/main" xmlns="" id="{6205C3A4-74FB-4756-A6C8-87A96D5883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756FE75-9C0A-46B7-8BE8-D8C778009144}"/>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398651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BDF031-519A-4547-9C45-E3701431EF06}"/>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3" name="Footer Placeholder 2">
            <a:extLst>
              <a:ext uri="{FF2B5EF4-FFF2-40B4-BE49-F238E27FC236}">
                <a16:creationId xmlns:a16="http://schemas.microsoft.com/office/drawing/2014/main" xmlns="" id="{8AA8BFCD-015E-434B-9F39-A93FF39E6B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E211E86-4A81-4560-8DF2-50BB7701B7FD}"/>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161162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A87B5-8BA8-4236-A986-CD57D8B9E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F1727E2-445C-410A-ABCA-FF8394EE7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23EBE3-83BD-4E9B-B371-AE9B23175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98A44A-8EB9-4FB4-9BFE-2895444D1362}"/>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6" name="Footer Placeholder 5">
            <a:extLst>
              <a:ext uri="{FF2B5EF4-FFF2-40B4-BE49-F238E27FC236}">
                <a16:creationId xmlns:a16="http://schemas.microsoft.com/office/drawing/2014/main" xmlns="" id="{3D6FE5FD-4D5D-40A7-BC85-B411593C1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CA4427-A7B2-488A-809A-F2759CD4746C}"/>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267710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48FBF-F6B4-4F63-974F-BB2FA3003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622A27C-9869-4BC4-804A-B4CC3B8FD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5926138-2EA9-4ED4-8195-3B2931255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7E841C2-406F-4874-AF03-D993D0757A0C}"/>
              </a:ext>
            </a:extLst>
          </p:cNvPr>
          <p:cNvSpPr>
            <a:spLocks noGrp="1"/>
          </p:cNvSpPr>
          <p:nvPr>
            <p:ph type="dt" sz="half" idx="10"/>
          </p:nvPr>
        </p:nvSpPr>
        <p:spPr/>
        <p:txBody>
          <a:bodyPr/>
          <a:lstStyle/>
          <a:p>
            <a:fld id="{49827DF3-813D-4202-8D7F-7ADC3FFB018B}" type="datetimeFigureOut">
              <a:rPr lang="en-US" smtClean="0"/>
              <a:t>3/28/2023</a:t>
            </a:fld>
            <a:endParaRPr lang="en-US"/>
          </a:p>
        </p:txBody>
      </p:sp>
      <p:sp>
        <p:nvSpPr>
          <p:cNvPr id="6" name="Footer Placeholder 5">
            <a:extLst>
              <a:ext uri="{FF2B5EF4-FFF2-40B4-BE49-F238E27FC236}">
                <a16:creationId xmlns:a16="http://schemas.microsoft.com/office/drawing/2014/main" xmlns="" id="{CFC7F111-CEFC-4D01-BD6A-48D9FEEEA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CBC707-7302-4780-88B1-07A1A8580406}"/>
              </a:ext>
            </a:extLst>
          </p:cNvPr>
          <p:cNvSpPr>
            <a:spLocks noGrp="1"/>
          </p:cNvSpPr>
          <p:nvPr>
            <p:ph type="sldNum" sz="quarter" idx="12"/>
          </p:nvPr>
        </p:nvSpPr>
        <p:spPr/>
        <p:txBody>
          <a:bodyPr/>
          <a:lstStyle/>
          <a:p>
            <a:fld id="{7BC63462-47D5-43A3-B727-60A462B80430}" type="slidenum">
              <a:rPr lang="en-US" smtClean="0"/>
              <a:t>‹Nº›</a:t>
            </a:fld>
            <a:endParaRPr lang="en-US"/>
          </a:p>
        </p:txBody>
      </p:sp>
    </p:spTree>
    <p:extLst>
      <p:ext uri="{BB962C8B-B14F-4D97-AF65-F5344CB8AC3E}">
        <p14:creationId xmlns:p14="http://schemas.microsoft.com/office/powerpoint/2010/main" val="196394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7F26531-D8FA-4054-AB8B-14EC7F4BC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FC0F77C-C022-4BBA-A412-97EEA487B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89FE89-54E1-4F1F-ADCF-1F1D3BD12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27DF3-813D-4202-8D7F-7ADC3FFB018B}" type="datetimeFigureOut">
              <a:rPr lang="en-US" smtClean="0"/>
              <a:t>3/28/2023</a:t>
            </a:fld>
            <a:endParaRPr lang="en-US"/>
          </a:p>
        </p:txBody>
      </p:sp>
      <p:sp>
        <p:nvSpPr>
          <p:cNvPr id="5" name="Footer Placeholder 4">
            <a:extLst>
              <a:ext uri="{FF2B5EF4-FFF2-40B4-BE49-F238E27FC236}">
                <a16:creationId xmlns:a16="http://schemas.microsoft.com/office/drawing/2014/main" xmlns="" id="{D7EC6C26-A59D-435D-9CF0-E36D62C9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D7BEA7D-8D2B-49B6-A584-2925D935D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63462-47D5-43A3-B727-60A462B80430}" type="slidenum">
              <a:rPr lang="en-US" smtClean="0"/>
              <a:t>‹Nº›</a:t>
            </a:fld>
            <a:endParaRPr lang="en-US"/>
          </a:p>
        </p:txBody>
      </p:sp>
    </p:spTree>
    <p:extLst>
      <p:ext uri="{BB962C8B-B14F-4D97-AF65-F5344CB8AC3E}">
        <p14:creationId xmlns:p14="http://schemas.microsoft.com/office/powerpoint/2010/main" val="93091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f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jfi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jf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4.jfi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4.jpeg"/><Relationship Id="rId4" Type="http://schemas.openxmlformats.org/officeDocument/2006/relationships/image" Target="../media/image4.jf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A6B5620-6A52-3BC0-AAC8-05E62FB652A0}"/>
              </a:ext>
            </a:extLst>
          </p:cNvPr>
          <p:cNvPicPr>
            <a:picLocks noChangeAspect="1"/>
          </p:cNvPicPr>
          <p:nvPr/>
        </p:nvPicPr>
        <p:blipFill>
          <a:blip r:embed="rId3"/>
          <a:stretch>
            <a:fillRect/>
          </a:stretch>
        </p:blipFill>
        <p:spPr>
          <a:xfrm>
            <a:off x="115185" y="1659196"/>
            <a:ext cx="11961628" cy="4440059"/>
          </a:xfrm>
          <a:prstGeom prst="rect">
            <a:avLst/>
          </a:prstGeom>
        </p:spPr>
      </p:pic>
      <p:pic>
        <p:nvPicPr>
          <p:cNvPr id="20" name="Picture 19" descr="Logo&#10;&#10;Description automatically generated">
            <a:extLst>
              <a:ext uri="{FF2B5EF4-FFF2-40B4-BE49-F238E27FC236}">
                <a16:creationId xmlns:a16="http://schemas.microsoft.com/office/drawing/2014/main" xmlns="" id="{DA108161-307B-4020-82CB-510DD6372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9291" y="133683"/>
            <a:ext cx="1504569" cy="1504569"/>
          </a:xfrm>
          <a:prstGeom prst="rect">
            <a:avLst/>
          </a:prstGeom>
        </p:spPr>
      </p:pic>
      <p:grpSp>
        <p:nvGrpSpPr>
          <p:cNvPr id="9" name="Grupo 8">
            <a:extLst>
              <a:ext uri="{FF2B5EF4-FFF2-40B4-BE49-F238E27FC236}">
                <a16:creationId xmlns:a16="http://schemas.microsoft.com/office/drawing/2014/main" xmlns="" id="{75EF6616-E6F9-4BED-A292-0A3C1BA4FAE9}"/>
              </a:ext>
            </a:extLst>
          </p:cNvPr>
          <p:cNvGrpSpPr/>
          <p:nvPr/>
        </p:nvGrpSpPr>
        <p:grpSpPr>
          <a:xfrm>
            <a:off x="309291" y="199057"/>
            <a:ext cx="1504568" cy="1414638"/>
            <a:chOff x="376032" y="124185"/>
            <a:chExt cx="1156034" cy="1156035"/>
          </a:xfrm>
        </p:grpSpPr>
        <p:pic>
          <p:nvPicPr>
            <p:cNvPr id="10" name="Picture 1" descr="A picture containing diagram&#10;&#10;Description automatically generated">
              <a:extLst>
                <a:ext uri="{FF2B5EF4-FFF2-40B4-BE49-F238E27FC236}">
                  <a16:creationId xmlns:a16="http://schemas.microsoft.com/office/drawing/2014/main" xmlns="" id="{E5161366-E69B-4F9F-84D2-0ED340F7FA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11" name="Rectángulo 10">
              <a:extLst>
                <a:ext uri="{FF2B5EF4-FFF2-40B4-BE49-F238E27FC236}">
                  <a16:creationId xmlns:a16="http://schemas.microsoft.com/office/drawing/2014/main" xmlns="" id="{8662B4D0-20ED-4834-831C-FFC16EA933BF}"/>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36" name="Rectángulo 2">
            <a:extLst>
              <a:ext uri="{FF2B5EF4-FFF2-40B4-BE49-F238E27FC236}">
                <a16:creationId xmlns:a16="http://schemas.microsoft.com/office/drawing/2014/main" xmlns="" id="{0CC3B90F-C8B4-4E44-81C7-B2D2D6CAB2A3}"/>
              </a:ext>
            </a:extLst>
          </p:cNvPr>
          <p:cNvSpPr/>
          <p:nvPr/>
        </p:nvSpPr>
        <p:spPr>
          <a:xfrm>
            <a:off x="-53268" y="1715196"/>
            <a:ext cx="11915554" cy="461665"/>
          </a:xfrm>
          <a:prstGeom prst="rect">
            <a:avLst/>
          </a:prstGeom>
        </p:spPr>
        <p:txBody>
          <a:bodyPr wrap="square">
            <a:spAutoFit/>
          </a:bodyPr>
          <a:lstStyle/>
          <a:p>
            <a:pPr algn="ctr"/>
            <a:r>
              <a:rPr lang="es-PE" sz="2400" b="1" dirty="0">
                <a:effectLst>
                  <a:outerShdw blurRad="38100" dist="38100" dir="2700000" algn="tl">
                    <a:srgbClr val="000000">
                      <a:alpha val="43137"/>
                    </a:srgbClr>
                  </a:outerShdw>
                </a:effectLst>
              </a:rPr>
              <a:t>LEY QUE FOMENTA LA IMPLEMENTACIÓN DE CIUDADES INTELIGENTES SOSTENIBLES</a:t>
            </a:r>
            <a:endParaRPr lang="es-PE" sz="2400" b="1" i="1" dirty="0">
              <a:effectLst>
                <a:outerShdw blurRad="38100" dist="38100" dir="2700000" algn="tl">
                  <a:srgbClr val="000000">
                    <a:alpha val="43137"/>
                  </a:srgbClr>
                </a:outerShdw>
              </a:effectLst>
              <a:latin typeface="Arial Black" panose="020B0A04020102020204" pitchFamily="34" charset="0"/>
            </a:endParaRPr>
          </a:p>
        </p:txBody>
      </p:sp>
      <p:sp>
        <p:nvSpPr>
          <p:cNvPr id="35" name="Rectángulo 4">
            <a:extLst>
              <a:ext uri="{FF2B5EF4-FFF2-40B4-BE49-F238E27FC236}">
                <a16:creationId xmlns:a16="http://schemas.microsoft.com/office/drawing/2014/main" xmlns="" id="{A9568058-95D8-4590-8A1C-9DB7C70E7C43}"/>
              </a:ext>
            </a:extLst>
          </p:cNvPr>
          <p:cNvSpPr/>
          <p:nvPr/>
        </p:nvSpPr>
        <p:spPr>
          <a:xfrm>
            <a:off x="489968" y="6200756"/>
            <a:ext cx="4256844" cy="615553"/>
          </a:xfrm>
          <a:prstGeom prst="rect">
            <a:avLst/>
          </a:prstGeom>
          <a:ln>
            <a:noFill/>
          </a:ln>
        </p:spPr>
        <p:txBody>
          <a:bodyPr wrap="square">
            <a:spAutoFit/>
          </a:bodyPr>
          <a:lstStyle/>
          <a:p>
            <a:pPr algn="ctr"/>
            <a:r>
              <a:rPr lang="es-PE" sz="2000" b="1" dirty="0">
                <a:latin typeface="Arial Black" panose="020B0A04020102020204" pitchFamily="34" charset="0"/>
              </a:rPr>
              <a:t>DIGNA CALLE LOBATON</a:t>
            </a:r>
          </a:p>
          <a:p>
            <a:pPr algn="ctr"/>
            <a:r>
              <a:rPr lang="es-PE" sz="1400" b="1" dirty="0">
                <a:solidFill>
                  <a:srgbClr val="0A4D9C"/>
                </a:solidFill>
              </a:rPr>
              <a:t> </a:t>
            </a:r>
            <a:r>
              <a:rPr lang="es-PE" sz="1400" b="1" dirty="0">
                <a:solidFill>
                  <a:srgbClr val="0A4D9C"/>
                </a:solidFill>
                <a:latin typeface="Arial Black" panose="020B0A04020102020204" pitchFamily="34" charset="0"/>
              </a:rPr>
              <a:t>Congresista de la República</a:t>
            </a:r>
            <a:endParaRPr lang="es-PE" sz="1400" dirty="0">
              <a:solidFill>
                <a:srgbClr val="0A4D9C"/>
              </a:solidFill>
              <a:latin typeface="Arial Black" panose="020B0A04020102020204" pitchFamily="34" charset="0"/>
            </a:endParaRPr>
          </a:p>
        </p:txBody>
      </p:sp>
      <p:sp>
        <p:nvSpPr>
          <p:cNvPr id="16" name="Rectángulo: esquinas redondeadas 15">
            <a:extLst>
              <a:ext uri="{FF2B5EF4-FFF2-40B4-BE49-F238E27FC236}">
                <a16:creationId xmlns:a16="http://schemas.microsoft.com/office/drawing/2014/main" xmlns="" id="{198FC357-A0A3-4EF4-B5EF-DDD1B5825675}"/>
              </a:ext>
            </a:extLst>
          </p:cNvPr>
          <p:cNvSpPr/>
          <p:nvPr/>
        </p:nvSpPr>
        <p:spPr>
          <a:xfrm>
            <a:off x="2695805" y="591998"/>
            <a:ext cx="6800389" cy="67425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400" b="1" dirty="0">
                <a:solidFill>
                  <a:schemeClr val="bg1"/>
                </a:solidFill>
                <a:effectLst>
                  <a:outerShdw blurRad="38100" dist="38100" dir="2700000" algn="tl">
                    <a:srgbClr val="000000">
                      <a:alpha val="43137"/>
                    </a:srgbClr>
                  </a:outerShdw>
                </a:effectLst>
                <a:latin typeface="Arial Black" panose="020B0A04020102020204" pitchFamily="34" charset="0"/>
              </a:rPr>
              <a:t>PL </a:t>
            </a:r>
            <a:r>
              <a:rPr lang="es-PE" sz="4400" b="1" dirty="0" err="1">
                <a:solidFill>
                  <a:schemeClr val="bg1"/>
                </a:solidFill>
                <a:effectLst>
                  <a:outerShdw blurRad="38100" dist="38100" dir="2700000" algn="tl">
                    <a:srgbClr val="000000">
                      <a:alpha val="43137"/>
                    </a:srgbClr>
                  </a:outerShdw>
                </a:effectLst>
                <a:latin typeface="Arial Black" panose="020B0A04020102020204" pitchFamily="34" charset="0"/>
              </a:rPr>
              <a:t>N°</a:t>
            </a:r>
            <a:r>
              <a:rPr lang="es-PE" sz="4400" b="1" dirty="0">
                <a:solidFill>
                  <a:schemeClr val="bg1"/>
                </a:solidFill>
                <a:effectLst>
                  <a:outerShdw blurRad="38100" dist="38100" dir="2700000" algn="tl">
                    <a:srgbClr val="000000">
                      <a:alpha val="43137"/>
                    </a:srgbClr>
                  </a:outerShdw>
                </a:effectLst>
                <a:latin typeface="Arial Black" panose="020B0A04020102020204" pitchFamily="34" charset="0"/>
              </a:rPr>
              <a:t> 3040-2021-CR</a:t>
            </a:r>
            <a:endParaRPr lang="es-PE" sz="4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4" name="Estrella de 8 puntas 13"/>
          <p:cNvSpPr/>
          <p:nvPr/>
        </p:nvSpPr>
        <p:spPr>
          <a:xfrm>
            <a:off x="-53268" y="6317068"/>
            <a:ext cx="714704" cy="499241"/>
          </a:xfrm>
          <a:prstGeom prst="star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1</a:t>
            </a:r>
          </a:p>
        </p:txBody>
      </p:sp>
    </p:spTree>
    <p:extLst>
      <p:ext uri="{BB962C8B-B14F-4D97-AF65-F5344CB8AC3E}">
        <p14:creationId xmlns:p14="http://schemas.microsoft.com/office/powerpoint/2010/main" val="76445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9112553A-B0D5-19D5-9C9D-19AA571CBA9C}"/>
              </a:ext>
            </a:extLst>
          </p:cNvPr>
          <p:cNvPicPr>
            <a:picLocks noChangeAspect="1"/>
          </p:cNvPicPr>
          <p:nvPr/>
        </p:nvPicPr>
        <p:blipFill>
          <a:blip r:embed="rId3"/>
          <a:stretch>
            <a:fillRect/>
          </a:stretch>
        </p:blipFill>
        <p:spPr>
          <a:xfrm>
            <a:off x="274167" y="1792539"/>
            <a:ext cx="3449579" cy="4758214"/>
          </a:xfrm>
          <a:prstGeom prst="rect">
            <a:avLst/>
          </a:prstGeom>
        </p:spPr>
      </p:pic>
      <p:pic>
        <p:nvPicPr>
          <p:cNvPr id="3" name="Picture 2" descr="Logo&#10;&#10;Description automatically generated">
            <a:extLst>
              <a:ext uri="{FF2B5EF4-FFF2-40B4-BE49-F238E27FC236}">
                <a16:creationId xmlns:a16="http://schemas.microsoft.com/office/drawing/2014/main" xmlns="" id="{CCB82353-5D0E-4D17-B659-BECE52BDA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7343" y="138925"/>
            <a:ext cx="1141295" cy="1141295"/>
          </a:xfrm>
          <a:prstGeom prst="rect">
            <a:avLst/>
          </a:prstGeom>
        </p:spPr>
      </p:pic>
      <p:sp>
        <p:nvSpPr>
          <p:cNvPr id="18" name="Rectángulo 17">
            <a:extLst>
              <a:ext uri="{FF2B5EF4-FFF2-40B4-BE49-F238E27FC236}">
                <a16:creationId xmlns:a16="http://schemas.microsoft.com/office/drawing/2014/main" xmlns="" id="{26FCF1FC-7CC5-45AE-AAA1-41C22D1A13E7}"/>
              </a:ext>
            </a:extLst>
          </p:cNvPr>
          <p:cNvSpPr/>
          <p:nvPr/>
        </p:nvSpPr>
        <p:spPr>
          <a:xfrm>
            <a:off x="9768843" y="6396335"/>
            <a:ext cx="2547635" cy="461665"/>
          </a:xfrm>
          <a:prstGeom prst="rect">
            <a:avLst/>
          </a:prstGeom>
        </p:spPr>
        <p:txBody>
          <a:bodyPr wrap="square">
            <a:spAutoFit/>
          </a:bodyPr>
          <a:lstStyle/>
          <a:p>
            <a:pPr algn="ctr"/>
            <a:r>
              <a:rPr lang="es-PE" sz="1200" b="1" dirty="0"/>
              <a:t>DIGNA CALLE LOBATÓN</a:t>
            </a:r>
          </a:p>
          <a:p>
            <a:pPr algn="ctr"/>
            <a:r>
              <a:rPr lang="es-PE" sz="1200" b="1" dirty="0"/>
              <a:t> Congresista de la República</a:t>
            </a:r>
          </a:p>
        </p:txBody>
      </p:sp>
      <p:sp>
        <p:nvSpPr>
          <p:cNvPr id="14" name="Rectángulo: esquinas redondeadas 13">
            <a:extLst>
              <a:ext uri="{FF2B5EF4-FFF2-40B4-BE49-F238E27FC236}">
                <a16:creationId xmlns:a16="http://schemas.microsoft.com/office/drawing/2014/main" xmlns="" id="{6D84D7EE-6D03-4583-8811-82B061CD8379}"/>
              </a:ext>
            </a:extLst>
          </p:cNvPr>
          <p:cNvSpPr/>
          <p:nvPr/>
        </p:nvSpPr>
        <p:spPr>
          <a:xfrm>
            <a:off x="3425737" y="957054"/>
            <a:ext cx="5132443" cy="6463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CuadroTexto 18">
            <a:extLst>
              <a:ext uri="{FF2B5EF4-FFF2-40B4-BE49-F238E27FC236}">
                <a16:creationId xmlns:a16="http://schemas.microsoft.com/office/drawing/2014/main" xmlns="" id="{F12FB523-BB86-4ED9-9840-CDE380B4B57D}"/>
              </a:ext>
            </a:extLst>
          </p:cNvPr>
          <p:cNvSpPr txBox="1"/>
          <p:nvPr/>
        </p:nvSpPr>
        <p:spPr>
          <a:xfrm>
            <a:off x="3788970" y="932829"/>
            <a:ext cx="4395049" cy="1446550"/>
          </a:xfrm>
          <a:prstGeom prst="rect">
            <a:avLst/>
          </a:prstGeom>
          <a:noFill/>
        </p:spPr>
        <p:txBody>
          <a:bodyPr wrap="none" rtlCol="0">
            <a:spAutoFit/>
          </a:bodyPr>
          <a:lstStyle/>
          <a:p>
            <a:r>
              <a:rPr lang="es-PE" sz="4400" b="1" dirty="0">
                <a:solidFill>
                  <a:schemeClr val="bg1"/>
                </a:solidFill>
                <a:latin typeface="Calibri" panose="020F0502020204030204" pitchFamily="34" charset="0"/>
                <a:cs typeface="Calibri" panose="020F0502020204030204" pitchFamily="34" charset="0"/>
              </a:rPr>
              <a:t>OBJETO DE LA LEY</a:t>
            </a:r>
          </a:p>
          <a:p>
            <a:endParaRPr lang="es-PE" sz="4400" dirty="0"/>
          </a:p>
        </p:txBody>
      </p:sp>
      <p:sp>
        <p:nvSpPr>
          <p:cNvPr id="20" name="Rectángulo: esquinas redondeadas 19">
            <a:extLst>
              <a:ext uri="{FF2B5EF4-FFF2-40B4-BE49-F238E27FC236}">
                <a16:creationId xmlns:a16="http://schemas.microsoft.com/office/drawing/2014/main" xmlns="" id="{5E97CBCC-D139-4078-9154-0EAF2D2BF5F1}"/>
              </a:ext>
            </a:extLst>
          </p:cNvPr>
          <p:cNvSpPr/>
          <p:nvPr/>
        </p:nvSpPr>
        <p:spPr>
          <a:xfrm>
            <a:off x="3919417" y="2139154"/>
            <a:ext cx="8009221" cy="144655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800" dirty="0">
                <a:solidFill>
                  <a:schemeClr val="tx1"/>
                </a:solidFill>
              </a:rPr>
              <a:t>Fomentar la implementación de ciudades inteligentes sostenibles a cargo de los gobiernos regionales y locales.</a:t>
            </a:r>
          </a:p>
        </p:txBody>
      </p:sp>
      <p:sp>
        <p:nvSpPr>
          <p:cNvPr id="21" name="CuadroTexto 20">
            <a:extLst>
              <a:ext uri="{FF2B5EF4-FFF2-40B4-BE49-F238E27FC236}">
                <a16:creationId xmlns:a16="http://schemas.microsoft.com/office/drawing/2014/main" xmlns="" id="{8A7ED4DF-40B6-4D2F-B782-719B9E086956}"/>
              </a:ext>
            </a:extLst>
          </p:cNvPr>
          <p:cNvSpPr txBox="1"/>
          <p:nvPr/>
        </p:nvSpPr>
        <p:spPr>
          <a:xfrm>
            <a:off x="3205018" y="3057236"/>
            <a:ext cx="184731" cy="369332"/>
          </a:xfrm>
          <a:prstGeom prst="rect">
            <a:avLst/>
          </a:prstGeom>
          <a:noFill/>
        </p:spPr>
        <p:txBody>
          <a:bodyPr wrap="none" rtlCol="0">
            <a:spAutoFit/>
          </a:bodyPr>
          <a:lstStyle/>
          <a:p>
            <a:endParaRPr lang="es-PE" dirty="0"/>
          </a:p>
        </p:txBody>
      </p:sp>
      <p:grpSp>
        <p:nvGrpSpPr>
          <p:cNvPr id="23" name="Grupo 22">
            <a:extLst>
              <a:ext uri="{FF2B5EF4-FFF2-40B4-BE49-F238E27FC236}">
                <a16:creationId xmlns:a16="http://schemas.microsoft.com/office/drawing/2014/main" xmlns="" id="{E667DA7B-1F37-4545-8919-AE63C24C51B4}"/>
              </a:ext>
            </a:extLst>
          </p:cNvPr>
          <p:cNvGrpSpPr/>
          <p:nvPr/>
        </p:nvGrpSpPr>
        <p:grpSpPr>
          <a:xfrm>
            <a:off x="325336" y="184539"/>
            <a:ext cx="1156034" cy="1156035"/>
            <a:chOff x="376032" y="124185"/>
            <a:chExt cx="1156034" cy="1156035"/>
          </a:xfrm>
        </p:grpSpPr>
        <p:pic>
          <p:nvPicPr>
            <p:cNvPr id="24" name="Picture 1" descr="A picture containing diagram&#10;&#10;Description automatically generated">
              <a:extLst>
                <a:ext uri="{FF2B5EF4-FFF2-40B4-BE49-F238E27FC236}">
                  <a16:creationId xmlns:a16="http://schemas.microsoft.com/office/drawing/2014/main" xmlns="" id="{2ACE7772-9AFA-4F3D-9F57-AC107C0095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25" name="Rectángulo 24">
              <a:extLst>
                <a:ext uri="{FF2B5EF4-FFF2-40B4-BE49-F238E27FC236}">
                  <a16:creationId xmlns:a16="http://schemas.microsoft.com/office/drawing/2014/main" xmlns="" id="{939F7BA7-8862-44AD-94FE-DE8DC49CD35C}"/>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5" name="Estrella de 8 puntas 14"/>
          <p:cNvSpPr/>
          <p:nvPr/>
        </p:nvSpPr>
        <p:spPr>
          <a:xfrm>
            <a:off x="-53268" y="6317068"/>
            <a:ext cx="714704" cy="499241"/>
          </a:xfrm>
          <a:prstGeom prst="star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2</a:t>
            </a:r>
          </a:p>
        </p:txBody>
      </p:sp>
      <p:sp>
        <p:nvSpPr>
          <p:cNvPr id="4" name="Rectángulo 10">
            <a:extLst>
              <a:ext uri="{FF2B5EF4-FFF2-40B4-BE49-F238E27FC236}">
                <a16:creationId xmlns:a16="http://schemas.microsoft.com/office/drawing/2014/main" xmlns="" id="{EE63EC5F-EA71-83A5-F4E4-5DF9931A732F}"/>
              </a:ext>
            </a:extLst>
          </p:cNvPr>
          <p:cNvSpPr/>
          <p:nvPr/>
        </p:nvSpPr>
        <p:spPr>
          <a:xfrm>
            <a:off x="2216257" y="274256"/>
            <a:ext cx="7759486" cy="230832"/>
          </a:xfrm>
          <a:prstGeom prst="rect">
            <a:avLst/>
          </a:prstGeom>
          <a:solidFill>
            <a:schemeClr val="bg1"/>
          </a:solidFill>
        </p:spPr>
        <p:txBody>
          <a:bodyPr wrap="square">
            <a:spAutoFit/>
          </a:bodyPr>
          <a:lstStyle/>
          <a:p>
            <a:pPr algn="ctr"/>
            <a:r>
              <a:rPr lang="es-PE" sz="900" b="1" dirty="0">
                <a:latin typeface="Arial Black" panose="020B0A04020102020204" pitchFamily="34" charset="0"/>
              </a:rPr>
              <a:t>PL </a:t>
            </a:r>
            <a:r>
              <a:rPr lang="es-PE" sz="900" b="1" dirty="0" err="1">
                <a:latin typeface="Arial Black" panose="020B0A04020102020204" pitchFamily="34" charset="0"/>
              </a:rPr>
              <a:t>N°</a:t>
            </a:r>
            <a:r>
              <a:rPr lang="es-PE" sz="900" b="1" dirty="0">
                <a:latin typeface="Arial Black" panose="020B0A04020102020204" pitchFamily="34" charset="0"/>
              </a:rPr>
              <a:t> 3040-2021-CR. LEY QUE FOMENTA LA IMPLEMENTACIÓN DE CIUDADES INTELIGENTES SOSTENIBLES</a:t>
            </a:r>
          </a:p>
        </p:txBody>
      </p:sp>
      <p:pic>
        <p:nvPicPr>
          <p:cNvPr id="3074" name="Picture 2" descr="TUERTO,PERO VEO TODO.: LA SEGURIDAD CIUDADANA EN LAS CIUDADES INTELIGENTES  (SMART CITIES)">
            <a:extLst>
              <a:ext uri="{FF2B5EF4-FFF2-40B4-BE49-F238E27FC236}">
                <a16:creationId xmlns:a16="http://schemas.microsoft.com/office/drawing/2014/main" xmlns="" id="{F40412EB-4294-47E0-A177-9FAEE13A5F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329" y="4032101"/>
            <a:ext cx="3141396" cy="259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2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2" descr="Logo&#10;&#10;Description automatically generated">
            <a:extLst>
              <a:ext uri="{FF2B5EF4-FFF2-40B4-BE49-F238E27FC236}">
                <a16:creationId xmlns:a16="http://schemas.microsoft.com/office/drawing/2014/main" xmlns="" id="{EB02A8E4-13B4-4E30-A233-69E7CF2F0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343" y="138925"/>
            <a:ext cx="1141295" cy="1141295"/>
          </a:xfrm>
          <a:prstGeom prst="rect">
            <a:avLst/>
          </a:prstGeom>
        </p:spPr>
      </p:pic>
      <p:sp>
        <p:nvSpPr>
          <p:cNvPr id="9" name="Triángulo isósceles 8">
            <a:extLst>
              <a:ext uri="{FF2B5EF4-FFF2-40B4-BE49-F238E27FC236}">
                <a16:creationId xmlns:a16="http://schemas.microsoft.com/office/drawing/2014/main" xmlns="" id="{3A84B9E3-860D-4C96-92CB-A81226B368CF}"/>
              </a:ext>
            </a:extLst>
          </p:cNvPr>
          <p:cNvSpPr/>
          <p:nvPr/>
        </p:nvSpPr>
        <p:spPr>
          <a:xfrm>
            <a:off x="950358" y="1590867"/>
            <a:ext cx="10194481" cy="4660777"/>
          </a:xfrm>
          <a:prstGeom prst="triangle">
            <a:avLst/>
          </a:prstGeom>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dirty="0"/>
          </a:p>
        </p:txBody>
      </p:sp>
      <p:grpSp>
        <p:nvGrpSpPr>
          <p:cNvPr id="10" name="Grupo 9">
            <a:extLst>
              <a:ext uri="{FF2B5EF4-FFF2-40B4-BE49-F238E27FC236}">
                <a16:creationId xmlns:a16="http://schemas.microsoft.com/office/drawing/2014/main" xmlns="" id="{43A64DD0-A847-4A1B-9A3C-34617F78CC6E}"/>
              </a:ext>
            </a:extLst>
          </p:cNvPr>
          <p:cNvGrpSpPr/>
          <p:nvPr/>
        </p:nvGrpSpPr>
        <p:grpSpPr>
          <a:xfrm>
            <a:off x="4418812" y="1907828"/>
            <a:ext cx="3148148" cy="603913"/>
            <a:chOff x="392528" y="879126"/>
            <a:chExt cx="2489200" cy="19611337"/>
          </a:xfrm>
          <a:solidFill>
            <a:schemeClr val="accent6"/>
          </a:solidFill>
        </p:grpSpPr>
        <p:sp>
          <p:nvSpPr>
            <p:cNvPr id="11" name="Rectángulo redondeado 66">
              <a:extLst>
                <a:ext uri="{FF2B5EF4-FFF2-40B4-BE49-F238E27FC236}">
                  <a16:creationId xmlns:a16="http://schemas.microsoft.com/office/drawing/2014/main" xmlns="" id="{A03A0449-95C5-46CA-A4E8-56CCC3D7860C}"/>
                </a:ext>
              </a:extLst>
            </p:cNvPr>
            <p:cNvSpPr/>
            <p:nvPr/>
          </p:nvSpPr>
          <p:spPr>
            <a:xfrm>
              <a:off x="392528" y="879126"/>
              <a:ext cx="2489200" cy="1961133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xmlns="" id="{014EEBEA-4713-4FF7-9D3D-ED3C8896689C}"/>
                </a:ext>
              </a:extLst>
            </p:cNvPr>
            <p:cNvSpPr txBox="1"/>
            <p:nvPr/>
          </p:nvSpPr>
          <p:spPr>
            <a:xfrm>
              <a:off x="450952" y="4738700"/>
              <a:ext cx="2378744" cy="11993606"/>
            </a:xfrm>
            <a:prstGeom prst="rect">
              <a:avLst/>
            </a:prstGeom>
            <a:grpFill/>
            <a:ln>
              <a:noFill/>
            </a:ln>
          </p:spPr>
          <p:txBody>
            <a:bodyPr wrap="square" rtlCol="0">
              <a:spAutoFit/>
            </a:bodyPr>
            <a:lstStyle/>
            <a:p>
              <a:pPr algn="ctr"/>
              <a:r>
                <a:rPr lang="es-PE" b="1" dirty="0"/>
                <a:t>Constitución Política del Perú</a:t>
              </a:r>
            </a:p>
          </p:txBody>
        </p:sp>
      </p:grpSp>
      <p:sp>
        <p:nvSpPr>
          <p:cNvPr id="13" name="CuadroTexto 12">
            <a:extLst>
              <a:ext uri="{FF2B5EF4-FFF2-40B4-BE49-F238E27FC236}">
                <a16:creationId xmlns:a16="http://schemas.microsoft.com/office/drawing/2014/main" xmlns="" id="{8E92A89D-A780-4E39-86E1-3FAC4D9B023A}"/>
              </a:ext>
            </a:extLst>
          </p:cNvPr>
          <p:cNvSpPr txBox="1"/>
          <p:nvPr/>
        </p:nvSpPr>
        <p:spPr>
          <a:xfrm>
            <a:off x="1970889" y="3362786"/>
            <a:ext cx="8068995" cy="923330"/>
          </a:xfrm>
          <a:prstGeom prst="rect">
            <a:avLst/>
          </a:prstGeom>
          <a:solidFill>
            <a:srgbClr val="0070C0"/>
          </a:solidFill>
          <a:ln>
            <a:solidFill>
              <a:schemeClr val="accent1"/>
            </a:solidFill>
          </a:ln>
        </p:spPr>
        <p:txBody>
          <a:bodyPr wrap="square" rtlCol="0">
            <a:spAutoFit/>
          </a:bodyPr>
          <a:lstStyle/>
          <a:p>
            <a:pPr lvl="0" algn="just"/>
            <a:r>
              <a:rPr lang="es-PE" b="1" dirty="0">
                <a:solidFill>
                  <a:schemeClr val="bg1"/>
                </a:solidFill>
              </a:rPr>
              <a:t>Resolución ONU A/RES/70/1, “Transformando nuestro Mundo: La Agenda 2030 para el Desarrollo Sostenible” Objetivo 11. CIUDADES Y COMUNIDADES SOSTENIBLES</a:t>
            </a:r>
            <a:endParaRPr lang="es-PE" dirty="0">
              <a:solidFill>
                <a:schemeClr val="bg1"/>
              </a:solidFill>
            </a:endParaRPr>
          </a:p>
        </p:txBody>
      </p:sp>
      <p:sp>
        <p:nvSpPr>
          <p:cNvPr id="15" name="Elipse 14">
            <a:extLst>
              <a:ext uri="{FF2B5EF4-FFF2-40B4-BE49-F238E27FC236}">
                <a16:creationId xmlns:a16="http://schemas.microsoft.com/office/drawing/2014/main" xmlns="" id="{F6FD1512-7F6B-4A44-BB39-C1753AE598A1}"/>
              </a:ext>
            </a:extLst>
          </p:cNvPr>
          <p:cNvSpPr/>
          <p:nvPr/>
        </p:nvSpPr>
        <p:spPr>
          <a:xfrm>
            <a:off x="1532066" y="3542726"/>
            <a:ext cx="275912" cy="286450"/>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b="1" dirty="0">
                <a:solidFill>
                  <a:schemeClr val="tx1"/>
                </a:solidFill>
              </a:rPr>
              <a:t>2</a:t>
            </a:r>
          </a:p>
        </p:txBody>
      </p:sp>
      <p:sp>
        <p:nvSpPr>
          <p:cNvPr id="16" name="Elipse 15">
            <a:extLst>
              <a:ext uri="{FF2B5EF4-FFF2-40B4-BE49-F238E27FC236}">
                <a16:creationId xmlns:a16="http://schemas.microsoft.com/office/drawing/2014/main" xmlns="" id="{CCB2EA2A-9876-44C7-AC0F-BF7EE03BB715}"/>
              </a:ext>
            </a:extLst>
          </p:cNvPr>
          <p:cNvSpPr/>
          <p:nvPr/>
        </p:nvSpPr>
        <p:spPr>
          <a:xfrm>
            <a:off x="4088940" y="2081523"/>
            <a:ext cx="275912" cy="286450"/>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b="1" dirty="0">
                <a:solidFill>
                  <a:schemeClr val="tx1"/>
                </a:solidFill>
              </a:rPr>
              <a:t>1</a:t>
            </a:r>
          </a:p>
        </p:txBody>
      </p:sp>
      <p:sp>
        <p:nvSpPr>
          <p:cNvPr id="18" name="CuadroTexto 17">
            <a:extLst>
              <a:ext uri="{FF2B5EF4-FFF2-40B4-BE49-F238E27FC236}">
                <a16:creationId xmlns:a16="http://schemas.microsoft.com/office/drawing/2014/main" xmlns="" id="{933E509D-E7C0-4CB0-9D76-5FE19DA6AB28}"/>
              </a:ext>
            </a:extLst>
          </p:cNvPr>
          <p:cNvSpPr txBox="1"/>
          <p:nvPr/>
        </p:nvSpPr>
        <p:spPr>
          <a:xfrm>
            <a:off x="1419959" y="4807215"/>
            <a:ext cx="9255277" cy="646331"/>
          </a:xfrm>
          <a:prstGeom prst="rect">
            <a:avLst/>
          </a:prstGeom>
          <a:solidFill>
            <a:schemeClr val="accent4"/>
          </a:solidFill>
          <a:ln>
            <a:noFill/>
          </a:ln>
        </p:spPr>
        <p:txBody>
          <a:bodyPr wrap="square" rtlCol="0">
            <a:spAutoFit/>
          </a:bodyPr>
          <a:lstStyle/>
          <a:p>
            <a:pPr lvl="0" algn="just"/>
            <a:r>
              <a:rPr lang="es-PE" b="1" dirty="0"/>
              <a:t>Documento de consulta publicado por el M.T.C. </a:t>
            </a:r>
            <a:r>
              <a:rPr lang="es-PE" b="1" i="1" dirty="0"/>
              <a:t>“Plan Maestro sobre nuevas tendencias y desarrollo de infraestructura TIC que promuevan la Construcción de Ciudades Inteligentes</a:t>
            </a:r>
            <a:r>
              <a:rPr lang="es-PE" b="1" dirty="0"/>
              <a:t>”.</a:t>
            </a:r>
            <a:endParaRPr lang="es-PE" dirty="0"/>
          </a:p>
        </p:txBody>
      </p:sp>
      <p:sp>
        <p:nvSpPr>
          <p:cNvPr id="19" name="Elipse 18">
            <a:extLst>
              <a:ext uri="{FF2B5EF4-FFF2-40B4-BE49-F238E27FC236}">
                <a16:creationId xmlns:a16="http://schemas.microsoft.com/office/drawing/2014/main" xmlns="" id="{7472ED12-728E-42D1-B1B3-D17910ADBEE5}"/>
              </a:ext>
            </a:extLst>
          </p:cNvPr>
          <p:cNvSpPr/>
          <p:nvPr/>
        </p:nvSpPr>
        <p:spPr>
          <a:xfrm>
            <a:off x="1063923" y="5034162"/>
            <a:ext cx="242472" cy="243175"/>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b="1" dirty="0">
                <a:solidFill>
                  <a:schemeClr val="tx1"/>
                </a:solidFill>
              </a:rPr>
              <a:t>3</a:t>
            </a:r>
          </a:p>
        </p:txBody>
      </p:sp>
      <p:sp>
        <p:nvSpPr>
          <p:cNvPr id="24" name="Rectángulo 23">
            <a:extLst>
              <a:ext uri="{FF2B5EF4-FFF2-40B4-BE49-F238E27FC236}">
                <a16:creationId xmlns:a16="http://schemas.microsoft.com/office/drawing/2014/main" xmlns="" id="{84A39F96-F45D-469D-A46A-34F403AE3E0F}"/>
              </a:ext>
            </a:extLst>
          </p:cNvPr>
          <p:cNvSpPr/>
          <p:nvPr/>
        </p:nvSpPr>
        <p:spPr>
          <a:xfrm>
            <a:off x="9782331" y="6410974"/>
            <a:ext cx="2547635" cy="461665"/>
          </a:xfrm>
          <a:prstGeom prst="rect">
            <a:avLst/>
          </a:prstGeom>
        </p:spPr>
        <p:txBody>
          <a:bodyPr wrap="square">
            <a:spAutoFit/>
          </a:bodyPr>
          <a:lstStyle/>
          <a:p>
            <a:pPr algn="ctr"/>
            <a:r>
              <a:rPr lang="es-PE" sz="1200" b="1" dirty="0"/>
              <a:t>DIGNA CALLE LOBATON</a:t>
            </a:r>
          </a:p>
          <a:p>
            <a:pPr algn="ctr"/>
            <a:r>
              <a:rPr lang="es-PE" sz="1200" b="1" dirty="0"/>
              <a:t> Congresista de la República</a:t>
            </a:r>
            <a:endParaRPr lang="es-PE" sz="1200" dirty="0"/>
          </a:p>
        </p:txBody>
      </p:sp>
      <p:sp>
        <p:nvSpPr>
          <p:cNvPr id="25" name="Rectángulo: esquinas redondeadas 24">
            <a:extLst>
              <a:ext uri="{FF2B5EF4-FFF2-40B4-BE49-F238E27FC236}">
                <a16:creationId xmlns:a16="http://schemas.microsoft.com/office/drawing/2014/main" xmlns="" id="{71216590-B52B-40DA-AD62-CFF2BF7AA676}"/>
              </a:ext>
            </a:extLst>
          </p:cNvPr>
          <p:cNvSpPr/>
          <p:nvPr/>
        </p:nvSpPr>
        <p:spPr>
          <a:xfrm>
            <a:off x="2692887" y="761220"/>
            <a:ext cx="6585529" cy="6463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CuadroTexto 25">
            <a:extLst>
              <a:ext uri="{FF2B5EF4-FFF2-40B4-BE49-F238E27FC236}">
                <a16:creationId xmlns:a16="http://schemas.microsoft.com/office/drawing/2014/main" xmlns="" id="{5D7126B9-36D4-4342-A777-25E1AFC4ED4F}"/>
              </a:ext>
            </a:extLst>
          </p:cNvPr>
          <p:cNvSpPr txBox="1"/>
          <p:nvPr/>
        </p:nvSpPr>
        <p:spPr>
          <a:xfrm>
            <a:off x="3438937" y="720905"/>
            <a:ext cx="5132302" cy="769441"/>
          </a:xfrm>
          <a:prstGeom prst="rect">
            <a:avLst/>
          </a:prstGeom>
          <a:noFill/>
        </p:spPr>
        <p:txBody>
          <a:bodyPr wrap="none" rtlCol="0">
            <a:spAutoFit/>
          </a:bodyPr>
          <a:lstStyle/>
          <a:p>
            <a:r>
              <a:rPr lang="es-PE" sz="4400" b="1" dirty="0">
                <a:solidFill>
                  <a:schemeClr val="bg1"/>
                </a:solidFill>
                <a:latin typeface="Calibri" panose="020F0502020204030204" pitchFamily="34" charset="0"/>
                <a:cs typeface="Calibri" panose="020F0502020204030204" pitchFamily="34" charset="0"/>
              </a:rPr>
              <a:t>MARCO NORMATIVO</a:t>
            </a:r>
          </a:p>
        </p:txBody>
      </p:sp>
      <p:grpSp>
        <p:nvGrpSpPr>
          <p:cNvPr id="27" name="Grupo 26">
            <a:extLst>
              <a:ext uri="{FF2B5EF4-FFF2-40B4-BE49-F238E27FC236}">
                <a16:creationId xmlns:a16="http://schemas.microsoft.com/office/drawing/2014/main" xmlns="" id="{219500A1-D404-4569-B3CE-F808F2A8AE19}"/>
              </a:ext>
            </a:extLst>
          </p:cNvPr>
          <p:cNvGrpSpPr/>
          <p:nvPr/>
        </p:nvGrpSpPr>
        <p:grpSpPr>
          <a:xfrm>
            <a:off x="376032" y="124185"/>
            <a:ext cx="1156034" cy="1156035"/>
            <a:chOff x="376032" y="124185"/>
            <a:chExt cx="1156034" cy="1156035"/>
          </a:xfrm>
        </p:grpSpPr>
        <p:pic>
          <p:nvPicPr>
            <p:cNvPr id="28" name="Picture 1" descr="A picture containing diagram&#10;&#10;Description automatically generated">
              <a:extLst>
                <a:ext uri="{FF2B5EF4-FFF2-40B4-BE49-F238E27FC236}">
                  <a16:creationId xmlns:a16="http://schemas.microsoft.com/office/drawing/2014/main" xmlns="" id="{C0855672-210D-4340-85B3-2117FB532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29" name="Rectángulo 28">
              <a:extLst>
                <a:ext uri="{FF2B5EF4-FFF2-40B4-BE49-F238E27FC236}">
                  <a16:creationId xmlns:a16="http://schemas.microsoft.com/office/drawing/2014/main" xmlns="" id="{D22C3571-9E78-4A4E-9B5B-7F851C748DBF}"/>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3" name="Estrella de 8 puntas 22"/>
          <p:cNvSpPr/>
          <p:nvPr/>
        </p:nvSpPr>
        <p:spPr>
          <a:xfrm>
            <a:off x="-53268" y="6317068"/>
            <a:ext cx="714704" cy="499241"/>
          </a:xfrm>
          <a:prstGeom prst="star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3</a:t>
            </a:r>
          </a:p>
        </p:txBody>
      </p:sp>
      <p:sp>
        <p:nvSpPr>
          <p:cNvPr id="2" name="Rectángulo 10">
            <a:extLst>
              <a:ext uri="{FF2B5EF4-FFF2-40B4-BE49-F238E27FC236}">
                <a16:creationId xmlns:a16="http://schemas.microsoft.com/office/drawing/2014/main" xmlns="" id="{B4EA6785-44C7-9B41-221B-BF0C7DEF4AF7}"/>
              </a:ext>
            </a:extLst>
          </p:cNvPr>
          <p:cNvSpPr/>
          <p:nvPr/>
        </p:nvSpPr>
        <p:spPr>
          <a:xfrm>
            <a:off x="2216257" y="274256"/>
            <a:ext cx="7759486" cy="230832"/>
          </a:xfrm>
          <a:prstGeom prst="rect">
            <a:avLst/>
          </a:prstGeom>
          <a:solidFill>
            <a:schemeClr val="bg1"/>
          </a:solidFill>
        </p:spPr>
        <p:txBody>
          <a:bodyPr wrap="square">
            <a:spAutoFit/>
          </a:bodyPr>
          <a:lstStyle/>
          <a:p>
            <a:pPr algn="ctr"/>
            <a:r>
              <a:rPr lang="es-PE" sz="900" b="1" dirty="0">
                <a:latin typeface="Arial Black" panose="020B0A04020102020204" pitchFamily="34" charset="0"/>
              </a:rPr>
              <a:t>PL </a:t>
            </a:r>
            <a:r>
              <a:rPr lang="es-PE" sz="900" b="1" dirty="0" err="1">
                <a:latin typeface="Arial Black" panose="020B0A04020102020204" pitchFamily="34" charset="0"/>
              </a:rPr>
              <a:t>N°</a:t>
            </a:r>
            <a:r>
              <a:rPr lang="es-PE" sz="900" b="1" dirty="0">
                <a:latin typeface="Arial Black" panose="020B0A04020102020204" pitchFamily="34" charset="0"/>
              </a:rPr>
              <a:t> 3040-2021-CR. LEY QUE FOMENTA LA IMPLEMENTACIÓN DE CIUDADES INTELIGENTES SOSTENIBLES</a:t>
            </a:r>
          </a:p>
        </p:txBody>
      </p:sp>
    </p:spTree>
    <p:extLst>
      <p:ext uri="{BB962C8B-B14F-4D97-AF65-F5344CB8AC3E}">
        <p14:creationId xmlns:p14="http://schemas.microsoft.com/office/powerpoint/2010/main" val="179031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2" descr="Logo&#10;&#10;Description automatically generated">
            <a:extLst>
              <a:ext uri="{FF2B5EF4-FFF2-40B4-BE49-F238E27FC236}">
                <a16:creationId xmlns:a16="http://schemas.microsoft.com/office/drawing/2014/main" xmlns="" id="{97AB2DA3-8510-4B23-A689-11AE5BD9C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343" y="138925"/>
            <a:ext cx="1141295" cy="1141295"/>
          </a:xfrm>
          <a:prstGeom prst="rect">
            <a:avLst/>
          </a:prstGeom>
        </p:spPr>
      </p:pic>
      <p:sp>
        <p:nvSpPr>
          <p:cNvPr id="15" name="Rectángulo 14">
            <a:extLst>
              <a:ext uri="{FF2B5EF4-FFF2-40B4-BE49-F238E27FC236}">
                <a16:creationId xmlns:a16="http://schemas.microsoft.com/office/drawing/2014/main" xmlns="" id="{FE0FA3E0-6F22-4182-8512-CC780BDB017D}"/>
              </a:ext>
            </a:extLst>
          </p:cNvPr>
          <p:cNvSpPr/>
          <p:nvPr/>
        </p:nvSpPr>
        <p:spPr>
          <a:xfrm>
            <a:off x="9799861" y="6396335"/>
            <a:ext cx="2547635" cy="461665"/>
          </a:xfrm>
          <a:prstGeom prst="rect">
            <a:avLst/>
          </a:prstGeom>
        </p:spPr>
        <p:txBody>
          <a:bodyPr wrap="square">
            <a:spAutoFit/>
          </a:bodyPr>
          <a:lstStyle/>
          <a:p>
            <a:pPr algn="ctr"/>
            <a:r>
              <a:rPr lang="es-PE" sz="1200" b="1" dirty="0"/>
              <a:t>DIGNA CALLE LOBATÓN</a:t>
            </a:r>
          </a:p>
          <a:p>
            <a:pPr algn="ctr"/>
            <a:r>
              <a:rPr lang="es-PE" sz="1200" b="1" dirty="0"/>
              <a:t> Congresista de la República</a:t>
            </a:r>
          </a:p>
        </p:txBody>
      </p:sp>
      <p:sp>
        <p:nvSpPr>
          <p:cNvPr id="16" name="Rectángulo: esquinas redondeadas 15">
            <a:extLst>
              <a:ext uri="{FF2B5EF4-FFF2-40B4-BE49-F238E27FC236}">
                <a16:creationId xmlns:a16="http://schemas.microsoft.com/office/drawing/2014/main" xmlns="" id="{0E716296-A579-4D04-B310-88E2FEAE7DC9}"/>
              </a:ext>
            </a:extLst>
          </p:cNvPr>
          <p:cNvSpPr/>
          <p:nvPr/>
        </p:nvSpPr>
        <p:spPr>
          <a:xfrm>
            <a:off x="2419927" y="797385"/>
            <a:ext cx="7555816" cy="43728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CuadroTexto 16">
            <a:extLst>
              <a:ext uri="{FF2B5EF4-FFF2-40B4-BE49-F238E27FC236}">
                <a16:creationId xmlns:a16="http://schemas.microsoft.com/office/drawing/2014/main" xmlns="" id="{BA6F92A9-C8AC-493F-919D-FA63EEE95531}"/>
              </a:ext>
            </a:extLst>
          </p:cNvPr>
          <p:cNvSpPr txBox="1"/>
          <p:nvPr/>
        </p:nvSpPr>
        <p:spPr>
          <a:xfrm>
            <a:off x="2710763" y="731786"/>
            <a:ext cx="7555816" cy="584775"/>
          </a:xfrm>
          <a:prstGeom prst="rect">
            <a:avLst/>
          </a:prstGeom>
          <a:noFill/>
        </p:spPr>
        <p:txBody>
          <a:bodyPr wrap="square" rtlCol="0">
            <a:spAutoFit/>
          </a:bodyPr>
          <a:lstStyle/>
          <a:p>
            <a:pPr algn="ctr"/>
            <a:r>
              <a:rPr lang="es-PE" sz="3200" b="1" dirty="0">
                <a:solidFill>
                  <a:schemeClr val="bg1"/>
                </a:solidFill>
                <a:cs typeface="Arial" panose="020B0604020202020204" pitchFamily="34" charset="0"/>
              </a:rPr>
              <a:t>ANTECEDENTE RELEVANTE           </a:t>
            </a:r>
          </a:p>
        </p:txBody>
      </p:sp>
      <p:grpSp>
        <p:nvGrpSpPr>
          <p:cNvPr id="18" name="Grupo 17">
            <a:extLst>
              <a:ext uri="{FF2B5EF4-FFF2-40B4-BE49-F238E27FC236}">
                <a16:creationId xmlns:a16="http://schemas.microsoft.com/office/drawing/2014/main" xmlns="" id="{1234A20C-2136-4579-BDCC-148AF9B36963}"/>
              </a:ext>
            </a:extLst>
          </p:cNvPr>
          <p:cNvGrpSpPr/>
          <p:nvPr/>
        </p:nvGrpSpPr>
        <p:grpSpPr>
          <a:xfrm>
            <a:off x="263047" y="185290"/>
            <a:ext cx="1156034" cy="1156035"/>
            <a:chOff x="376032" y="124185"/>
            <a:chExt cx="1156034" cy="1156035"/>
          </a:xfrm>
        </p:grpSpPr>
        <p:pic>
          <p:nvPicPr>
            <p:cNvPr id="19" name="Picture 1" descr="A picture containing diagram&#10;&#10;Description automatically generated">
              <a:extLst>
                <a:ext uri="{FF2B5EF4-FFF2-40B4-BE49-F238E27FC236}">
                  <a16:creationId xmlns:a16="http://schemas.microsoft.com/office/drawing/2014/main" xmlns="" id="{F4BDF312-5017-4EE2-93D8-1ED90627D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20" name="Rectángulo 19">
              <a:extLst>
                <a:ext uri="{FF2B5EF4-FFF2-40B4-BE49-F238E27FC236}">
                  <a16:creationId xmlns:a16="http://schemas.microsoft.com/office/drawing/2014/main" xmlns="" id="{D759C970-E264-4397-B610-1ED5FE8EF851}"/>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2" name="Estrella de 8 puntas 21"/>
          <p:cNvSpPr/>
          <p:nvPr/>
        </p:nvSpPr>
        <p:spPr>
          <a:xfrm>
            <a:off x="-53268" y="6317068"/>
            <a:ext cx="714704" cy="499241"/>
          </a:xfrm>
          <a:prstGeom prst="star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4</a:t>
            </a:r>
          </a:p>
        </p:txBody>
      </p:sp>
      <p:sp>
        <p:nvSpPr>
          <p:cNvPr id="2" name="Rectángulo 10">
            <a:extLst>
              <a:ext uri="{FF2B5EF4-FFF2-40B4-BE49-F238E27FC236}">
                <a16:creationId xmlns:a16="http://schemas.microsoft.com/office/drawing/2014/main" xmlns="" id="{04B82023-5F98-3185-E426-ECF9775E9332}"/>
              </a:ext>
            </a:extLst>
          </p:cNvPr>
          <p:cNvSpPr/>
          <p:nvPr/>
        </p:nvSpPr>
        <p:spPr>
          <a:xfrm>
            <a:off x="2216257" y="274256"/>
            <a:ext cx="7759486" cy="230832"/>
          </a:xfrm>
          <a:prstGeom prst="rect">
            <a:avLst/>
          </a:prstGeom>
          <a:solidFill>
            <a:schemeClr val="bg1"/>
          </a:solidFill>
        </p:spPr>
        <p:txBody>
          <a:bodyPr wrap="square">
            <a:spAutoFit/>
          </a:bodyPr>
          <a:lstStyle/>
          <a:p>
            <a:pPr algn="ctr"/>
            <a:r>
              <a:rPr lang="es-PE" sz="900" b="1" dirty="0">
                <a:latin typeface="Arial Black" panose="020B0A04020102020204" pitchFamily="34" charset="0"/>
              </a:rPr>
              <a:t>PL </a:t>
            </a:r>
            <a:r>
              <a:rPr lang="es-PE" sz="900" b="1" dirty="0" err="1">
                <a:latin typeface="Arial Black" panose="020B0A04020102020204" pitchFamily="34" charset="0"/>
              </a:rPr>
              <a:t>N°</a:t>
            </a:r>
            <a:r>
              <a:rPr lang="es-PE" sz="900" b="1" dirty="0">
                <a:latin typeface="Arial Black" panose="020B0A04020102020204" pitchFamily="34" charset="0"/>
              </a:rPr>
              <a:t> 3040-2021-CR. LEY QUE FOMENTA LA IMPLEMENTACIÓN DE CIUDADES INTELIGENTES SOSTENIBLES</a:t>
            </a:r>
          </a:p>
        </p:txBody>
      </p:sp>
      <p:pic>
        <p:nvPicPr>
          <p:cNvPr id="8" name="Imagen 7">
            <a:extLst>
              <a:ext uri="{FF2B5EF4-FFF2-40B4-BE49-F238E27FC236}">
                <a16:creationId xmlns:a16="http://schemas.microsoft.com/office/drawing/2014/main" xmlns="" id="{AC067541-0AD7-F45A-F698-751AC3DAC782}"/>
              </a:ext>
            </a:extLst>
          </p:cNvPr>
          <p:cNvPicPr>
            <a:picLocks noChangeAspect="1"/>
          </p:cNvPicPr>
          <p:nvPr/>
        </p:nvPicPr>
        <p:blipFill>
          <a:blip r:embed="rId5"/>
          <a:stretch>
            <a:fillRect/>
          </a:stretch>
        </p:blipFill>
        <p:spPr>
          <a:xfrm>
            <a:off x="841064" y="1451763"/>
            <a:ext cx="3562350" cy="5114925"/>
          </a:xfrm>
          <a:prstGeom prst="rect">
            <a:avLst/>
          </a:prstGeom>
        </p:spPr>
      </p:pic>
      <p:sp>
        <p:nvSpPr>
          <p:cNvPr id="10" name="Rectángulo redondeado 36">
            <a:extLst>
              <a:ext uri="{FF2B5EF4-FFF2-40B4-BE49-F238E27FC236}">
                <a16:creationId xmlns:a16="http://schemas.microsoft.com/office/drawing/2014/main" xmlns="" id="{733DF196-49A4-18F2-60F5-C315254E627D}"/>
              </a:ext>
            </a:extLst>
          </p:cNvPr>
          <p:cNvSpPr/>
          <p:nvPr/>
        </p:nvSpPr>
        <p:spPr>
          <a:xfrm>
            <a:off x="5079634" y="1905993"/>
            <a:ext cx="5707709" cy="121997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solidFill>
                  <a:schemeClr val="tx1"/>
                </a:solidFill>
              </a:rPr>
              <a:t>Dictamen Aprobado por </a:t>
            </a:r>
            <a:r>
              <a:rPr lang="es-PE" sz="2000" b="1" dirty="0">
                <a:solidFill>
                  <a:schemeClr val="tx1"/>
                </a:solidFill>
              </a:rPr>
              <a:t>UNANIMIDAD</a:t>
            </a:r>
            <a:r>
              <a:rPr lang="es-PE" sz="2000" dirty="0">
                <a:solidFill>
                  <a:schemeClr val="tx1"/>
                </a:solidFill>
              </a:rPr>
              <a:t> por parte de la Comisión de Transporte y Comunicaciones durante la </a:t>
            </a:r>
            <a:r>
              <a:rPr lang="es-PE" sz="2000" b="0" i="0" dirty="0">
                <a:solidFill>
                  <a:srgbClr val="000000"/>
                </a:solidFill>
                <a:effectLst/>
              </a:rPr>
              <a:t>Segunda Legislatura Ordinaria 2016.</a:t>
            </a:r>
            <a:endParaRPr lang="es-PE" sz="2000" dirty="0">
              <a:solidFill>
                <a:schemeClr val="tx1"/>
              </a:solidFill>
            </a:endParaRPr>
          </a:p>
        </p:txBody>
      </p:sp>
      <p:pic>
        <p:nvPicPr>
          <p:cNvPr id="13" name="Imagen 12">
            <a:extLst>
              <a:ext uri="{FF2B5EF4-FFF2-40B4-BE49-F238E27FC236}">
                <a16:creationId xmlns:a16="http://schemas.microsoft.com/office/drawing/2014/main" xmlns="" id="{30EE4679-DD9B-E11C-116C-1FE93752491B}"/>
              </a:ext>
            </a:extLst>
          </p:cNvPr>
          <p:cNvPicPr>
            <a:picLocks noChangeAspect="1"/>
          </p:cNvPicPr>
          <p:nvPr/>
        </p:nvPicPr>
        <p:blipFill>
          <a:blip r:embed="rId6"/>
          <a:stretch>
            <a:fillRect/>
          </a:stretch>
        </p:blipFill>
        <p:spPr>
          <a:xfrm>
            <a:off x="4583042" y="3207782"/>
            <a:ext cx="6845666" cy="2841175"/>
          </a:xfrm>
          <a:prstGeom prst="rect">
            <a:avLst/>
          </a:prstGeom>
        </p:spPr>
      </p:pic>
    </p:spTree>
    <p:extLst>
      <p:ext uri="{BB962C8B-B14F-4D97-AF65-F5344CB8AC3E}">
        <p14:creationId xmlns:p14="http://schemas.microsoft.com/office/powerpoint/2010/main" val="418834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4B085CE3-92AE-434D-B7C1-AB5A23463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343" y="138925"/>
            <a:ext cx="1141295" cy="1141295"/>
          </a:xfrm>
          <a:prstGeom prst="rect">
            <a:avLst/>
          </a:prstGeom>
        </p:spPr>
      </p:pic>
      <p:sp>
        <p:nvSpPr>
          <p:cNvPr id="7" name="Rectángulo redondeado 36">
            <a:extLst>
              <a:ext uri="{FF2B5EF4-FFF2-40B4-BE49-F238E27FC236}">
                <a16:creationId xmlns:a16="http://schemas.microsoft.com/office/drawing/2014/main" xmlns="" id="{BC8A31A4-BB64-43C9-961D-891C5070A397}"/>
              </a:ext>
            </a:extLst>
          </p:cNvPr>
          <p:cNvSpPr/>
          <p:nvPr/>
        </p:nvSpPr>
        <p:spPr>
          <a:xfrm>
            <a:off x="6213696" y="2404117"/>
            <a:ext cx="5707709" cy="341878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p>
        </p:txBody>
      </p:sp>
      <p:sp>
        <p:nvSpPr>
          <p:cNvPr id="15" name="CuadroTexto 14">
            <a:extLst>
              <a:ext uri="{FF2B5EF4-FFF2-40B4-BE49-F238E27FC236}">
                <a16:creationId xmlns:a16="http://schemas.microsoft.com/office/drawing/2014/main" xmlns="" id="{E799A980-C506-405B-A312-ECC181F41840}"/>
              </a:ext>
            </a:extLst>
          </p:cNvPr>
          <p:cNvSpPr txBox="1"/>
          <p:nvPr/>
        </p:nvSpPr>
        <p:spPr>
          <a:xfrm>
            <a:off x="6339295" y="2628525"/>
            <a:ext cx="5456510" cy="2862322"/>
          </a:xfrm>
          <a:prstGeom prst="rect">
            <a:avLst/>
          </a:prstGeom>
          <a:noFill/>
        </p:spPr>
        <p:txBody>
          <a:bodyPr wrap="square">
            <a:spAutoFit/>
          </a:bodyPr>
          <a:lstStyle/>
          <a:p>
            <a:pPr marL="342900" indent="-342900" algn="just">
              <a:buFont typeface="Wingdings" panose="05000000000000000000" pitchFamily="2" charset="2"/>
              <a:buChar char="Ø"/>
            </a:pPr>
            <a:r>
              <a:rPr lang="es-PE" sz="1800" dirty="0">
                <a:effectLst/>
                <a:latin typeface="Arial" panose="020B0604020202020204" pitchFamily="34" charset="0"/>
                <a:ea typeface="Arial" panose="020B0604020202020204" pitchFamily="34" charset="0"/>
              </a:rPr>
              <a:t>La necesidad de aplicar las </a:t>
            </a:r>
            <a:r>
              <a:rPr lang="es-PE" sz="1800" dirty="0">
                <a:effectLst/>
                <a:latin typeface="Arial" panose="020B0604020202020204" pitchFamily="34" charset="0"/>
                <a:ea typeface="Calibri" panose="020F0502020204030204" pitchFamily="34" charset="0"/>
              </a:rPr>
              <a:t>tecnologías de la información y comunicación (TIC) para </a:t>
            </a:r>
            <a:r>
              <a:rPr lang="es-PE" sz="1800" dirty="0">
                <a:effectLst/>
                <a:latin typeface="Arial" panose="020B0604020202020204" pitchFamily="34" charset="0"/>
                <a:ea typeface="Arial" panose="020B0604020202020204" pitchFamily="34" charset="0"/>
              </a:rPr>
              <a:t>resolver la problemática de la falta de eficiencia en la lucha contra la inseguridad ciudadana, la contaminación ambiental, la alta congestión vehicular, la falta de transparencia del gasto público, el crecimiento y planificación urbana desordenada, la deficiencia en la prestación de los servicios públicos, a través de la </a:t>
            </a:r>
            <a:r>
              <a:rPr lang="es-PE" sz="1800" dirty="0">
                <a:effectLst/>
                <a:latin typeface="Arial" panose="020B0604020202020204" pitchFamily="34" charset="0"/>
                <a:ea typeface="Calibri" panose="020F0502020204030204" pitchFamily="34" charset="0"/>
              </a:rPr>
              <a:t>tecnologías de la información y comunicación (TIC).</a:t>
            </a:r>
            <a:endParaRPr lang="es-PE" sz="2000" i="1" dirty="0"/>
          </a:p>
        </p:txBody>
      </p:sp>
      <p:sp>
        <p:nvSpPr>
          <p:cNvPr id="16" name="Rectángulo 15">
            <a:extLst>
              <a:ext uri="{FF2B5EF4-FFF2-40B4-BE49-F238E27FC236}">
                <a16:creationId xmlns:a16="http://schemas.microsoft.com/office/drawing/2014/main" xmlns="" id="{EE657E14-E146-4D9F-AC90-1D30207B570D}"/>
              </a:ext>
            </a:extLst>
          </p:cNvPr>
          <p:cNvSpPr/>
          <p:nvPr/>
        </p:nvSpPr>
        <p:spPr>
          <a:xfrm>
            <a:off x="9815467" y="6342919"/>
            <a:ext cx="2547635" cy="461665"/>
          </a:xfrm>
          <a:prstGeom prst="rect">
            <a:avLst/>
          </a:prstGeom>
        </p:spPr>
        <p:txBody>
          <a:bodyPr wrap="square">
            <a:spAutoFit/>
          </a:bodyPr>
          <a:lstStyle/>
          <a:p>
            <a:pPr algn="ctr"/>
            <a:r>
              <a:rPr lang="es-PE" sz="1200" b="1" dirty="0"/>
              <a:t>DIGNA CALLE LOBATÓN</a:t>
            </a:r>
          </a:p>
          <a:p>
            <a:pPr algn="ctr"/>
            <a:r>
              <a:rPr lang="es-PE" sz="1200" b="1" dirty="0"/>
              <a:t> Congresista de la República</a:t>
            </a:r>
          </a:p>
        </p:txBody>
      </p:sp>
      <p:sp>
        <p:nvSpPr>
          <p:cNvPr id="17" name="Rectángulo: esquinas redondeadas 16">
            <a:extLst>
              <a:ext uri="{FF2B5EF4-FFF2-40B4-BE49-F238E27FC236}">
                <a16:creationId xmlns:a16="http://schemas.microsoft.com/office/drawing/2014/main" xmlns="" id="{FAA06DF3-0F45-4C67-88D6-E2E9A16BB841}"/>
              </a:ext>
            </a:extLst>
          </p:cNvPr>
          <p:cNvSpPr/>
          <p:nvPr/>
        </p:nvSpPr>
        <p:spPr>
          <a:xfrm>
            <a:off x="2110274" y="831157"/>
            <a:ext cx="7971452" cy="105294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000" b="1" dirty="0">
                <a:solidFill>
                  <a:schemeClr val="bg1"/>
                </a:solidFill>
                <a:latin typeface="Calibri" panose="020F0502020204030204" pitchFamily="34" charset="0"/>
                <a:cs typeface="Calibri" panose="020F0502020204030204" pitchFamily="34" charset="0"/>
              </a:rPr>
              <a:t>PROBLEMA QUE SE PRETENDE </a:t>
            </a:r>
          </a:p>
          <a:p>
            <a:pPr algn="ctr"/>
            <a:r>
              <a:rPr lang="es-PE" sz="4000" b="1" dirty="0">
                <a:solidFill>
                  <a:schemeClr val="bg1"/>
                </a:solidFill>
                <a:latin typeface="Calibri" panose="020F0502020204030204" pitchFamily="34" charset="0"/>
                <a:cs typeface="Calibri" panose="020F0502020204030204" pitchFamily="34" charset="0"/>
              </a:rPr>
              <a:t>RESOLVER</a:t>
            </a:r>
          </a:p>
        </p:txBody>
      </p:sp>
      <p:grpSp>
        <p:nvGrpSpPr>
          <p:cNvPr id="20" name="Grupo 19">
            <a:extLst>
              <a:ext uri="{FF2B5EF4-FFF2-40B4-BE49-F238E27FC236}">
                <a16:creationId xmlns:a16="http://schemas.microsoft.com/office/drawing/2014/main" xmlns="" id="{57A5FD69-8D62-47BB-A1DE-C123F1ABCFC9}"/>
              </a:ext>
            </a:extLst>
          </p:cNvPr>
          <p:cNvGrpSpPr/>
          <p:nvPr/>
        </p:nvGrpSpPr>
        <p:grpSpPr>
          <a:xfrm>
            <a:off x="376032" y="161129"/>
            <a:ext cx="1156034" cy="1156035"/>
            <a:chOff x="376032" y="124185"/>
            <a:chExt cx="1156034" cy="1156035"/>
          </a:xfrm>
        </p:grpSpPr>
        <p:pic>
          <p:nvPicPr>
            <p:cNvPr id="2" name="Picture 1" descr="A picture containing diagram&#10;&#10;Description automatically generated">
              <a:extLst>
                <a:ext uri="{FF2B5EF4-FFF2-40B4-BE49-F238E27FC236}">
                  <a16:creationId xmlns:a16="http://schemas.microsoft.com/office/drawing/2014/main" xmlns="" id="{DDE817A2-5833-4143-8FB6-B2588A55E1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19" name="Rectángulo 18">
              <a:extLst>
                <a:ext uri="{FF2B5EF4-FFF2-40B4-BE49-F238E27FC236}">
                  <a16:creationId xmlns:a16="http://schemas.microsoft.com/office/drawing/2014/main" xmlns="" id="{36A4C59E-4B69-4AC1-B993-3F6755344BB2}"/>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2" name="Estrella de 8 puntas 11"/>
          <p:cNvSpPr/>
          <p:nvPr/>
        </p:nvSpPr>
        <p:spPr>
          <a:xfrm>
            <a:off x="-53268" y="6317068"/>
            <a:ext cx="714704" cy="499241"/>
          </a:xfrm>
          <a:prstGeom prst="star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5</a:t>
            </a:r>
          </a:p>
        </p:txBody>
      </p:sp>
      <p:sp>
        <p:nvSpPr>
          <p:cNvPr id="4" name="Rectángulo 10">
            <a:extLst>
              <a:ext uri="{FF2B5EF4-FFF2-40B4-BE49-F238E27FC236}">
                <a16:creationId xmlns:a16="http://schemas.microsoft.com/office/drawing/2014/main" xmlns="" id="{29C68F25-687F-76DF-97A6-0948DA4CE44E}"/>
              </a:ext>
            </a:extLst>
          </p:cNvPr>
          <p:cNvSpPr/>
          <p:nvPr/>
        </p:nvSpPr>
        <p:spPr>
          <a:xfrm>
            <a:off x="2216257" y="274256"/>
            <a:ext cx="7759486" cy="230832"/>
          </a:xfrm>
          <a:prstGeom prst="rect">
            <a:avLst/>
          </a:prstGeom>
          <a:solidFill>
            <a:schemeClr val="bg1"/>
          </a:solidFill>
        </p:spPr>
        <p:txBody>
          <a:bodyPr wrap="square">
            <a:spAutoFit/>
          </a:bodyPr>
          <a:lstStyle/>
          <a:p>
            <a:pPr algn="ctr"/>
            <a:r>
              <a:rPr lang="es-PE" sz="900" b="1" dirty="0">
                <a:latin typeface="Arial Black" panose="020B0A04020102020204" pitchFamily="34" charset="0"/>
              </a:rPr>
              <a:t>PL </a:t>
            </a:r>
            <a:r>
              <a:rPr lang="es-PE" sz="900" b="1" dirty="0" err="1">
                <a:latin typeface="Arial Black" panose="020B0A04020102020204" pitchFamily="34" charset="0"/>
              </a:rPr>
              <a:t>N°</a:t>
            </a:r>
            <a:r>
              <a:rPr lang="es-PE" sz="900" b="1" dirty="0">
                <a:latin typeface="Arial Black" panose="020B0A04020102020204" pitchFamily="34" charset="0"/>
              </a:rPr>
              <a:t> 3040-2021-CR. LEY QUE FOMENTA LA IMPLEMENTACIÓN DE CIUDADES INTELIGENTES SOSTENIBLES</a:t>
            </a:r>
          </a:p>
        </p:txBody>
      </p:sp>
      <p:pic>
        <p:nvPicPr>
          <p:cNvPr id="2056" name="Picture 8" descr="Congestión vehicular. Noticias sobre Congestión vehicular: hoy 16 de  octubre de 2022 | La República">
            <a:extLst>
              <a:ext uri="{FF2B5EF4-FFF2-40B4-BE49-F238E27FC236}">
                <a16:creationId xmlns:a16="http://schemas.microsoft.com/office/drawing/2014/main" xmlns="" id="{6C7579DC-44AB-B24C-4FD5-9F1CDA4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49" y="4113509"/>
            <a:ext cx="2804947" cy="18471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 OTRA PANDEMIA: LA INSEGURIDAD CIUDADANA – Instituto Superior de Seguridad">
            <a:extLst>
              <a:ext uri="{FF2B5EF4-FFF2-40B4-BE49-F238E27FC236}">
                <a16:creationId xmlns:a16="http://schemas.microsoft.com/office/drawing/2014/main" xmlns="" id="{5EED5CE5-500E-1A1D-9CD6-07EF6E50F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61" y="2051331"/>
            <a:ext cx="2828925" cy="1847172"/>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xmlns="" id="{0EA7236F-707A-8D9F-A75E-51C7E32038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153" y="2796363"/>
            <a:ext cx="2394393" cy="28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42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10">
            <a:extLst>
              <a:ext uri="{FF2B5EF4-FFF2-40B4-BE49-F238E27FC236}">
                <a16:creationId xmlns:a16="http://schemas.microsoft.com/office/drawing/2014/main" xmlns="" id="{1B4BE494-E2BC-4C8F-0A47-F71CC26078E7}"/>
              </a:ext>
            </a:extLst>
          </p:cNvPr>
          <p:cNvSpPr/>
          <p:nvPr/>
        </p:nvSpPr>
        <p:spPr>
          <a:xfrm>
            <a:off x="2216257" y="274256"/>
            <a:ext cx="7759486" cy="230832"/>
          </a:xfrm>
          <a:prstGeom prst="rect">
            <a:avLst/>
          </a:prstGeom>
          <a:solidFill>
            <a:schemeClr val="bg1"/>
          </a:solidFill>
        </p:spPr>
        <p:txBody>
          <a:bodyPr wrap="square">
            <a:spAutoFit/>
          </a:bodyPr>
          <a:lstStyle/>
          <a:p>
            <a:pPr algn="ctr"/>
            <a:r>
              <a:rPr lang="es-PE" sz="900" b="1" dirty="0">
                <a:latin typeface="Arial Black" panose="020B0A04020102020204" pitchFamily="34" charset="0"/>
              </a:rPr>
              <a:t>PL </a:t>
            </a:r>
            <a:r>
              <a:rPr lang="es-PE" sz="900" b="1" dirty="0" err="1">
                <a:latin typeface="Arial Black" panose="020B0A04020102020204" pitchFamily="34" charset="0"/>
              </a:rPr>
              <a:t>N°</a:t>
            </a:r>
            <a:r>
              <a:rPr lang="es-PE" sz="900" b="1" dirty="0">
                <a:latin typeface="Arial Black" panose="020B0A04020102020204" pitchFamily="34" charset="0"/>
              </a:rPr>
              <a:t> 3040-2021-CR. LEY QUE FOMENTA LA IMPLEMENTACIÓN DE CIUDADES INTELIGENTES SOSTENIBLES</a:t>
            </a:r>
          </a:p>
        </p:txBody>
      </p:sp>
      <p:sp>
        <p:nvSpPr>
          <p:cNvPr id="26" name="Diagrama de flujo: retraso 25">
            <a:extLst>
              <a:ext uri="{FF2B5EF4-FFF2-40B4-BE49-F238E27FC236}">
                <a16:creationId xmlns:a16="http://schemas.microsoft.com/office/drawing/2014/main" xmlns="" id="{9E4B743B-009E-C921-E0B8-B5D7711C3EA4}"/>
              </a:ext>
            </a:extLst>
          </p:cNvPr>
          <p:cNvSpPr/>
          <p:nvPr/>
        </p:nvSpPr>
        <p:spPr>
          <a:xfrm>
            <a:off x="-672" y="-3175"/>
            <a:ext cx="3620220" cy="681630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2" name="Picture 2" descr="Logo&#10;&#10;Description automatically generated">
            <a:extLst>
              <a:ext uri="{FF2B5EF4-FFF2-40B4-BE49-F238E27FC236}">
                <a16:creationId xmlns:a16="http://schemas.microsoft.com/office/drawing/2014/main" xmlns="" id="{829AAB25-7F9B-4C7B-9314-03D1771FF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343" y="138925"/>
            <a:ext cx="1141295" cy="1141295"/>
          </a:xfrm>
          <a:prstGeom prst="rect">
            <a:avLst/>
          </a:prstGeom>
        </p:spPr>
      </p:pic>
      <p:sp>
        <p:nvSpPr>
          <p:cNvPr id="14" name="Rectángulo 13">
            <a:extLst>
              <a:ext uri="{FF2B5EF4-FFF2-40B4-BE49-F238E27FC236}">
                <a16:creationId xmlns:a16="http://schemas.microsoft.com/office/drawing/2014/main" xmlns="" id="{E6144D1F-0A39-4E50-80B7-1A0D5B961123}"/>
              </a:ext>
            </a:extLst>
          </p:cNvPr>
          <p:cNvSpPr/>
          <p:nvPr/>
        </p:nvSpPr>
        <p:spPr>
          <a:xfrm>
            <a:off x="9802044" y="6407390"/>
            <a:ext cx="2547635" cy="461665"/>
          </a:xfrm>
          <a:prstGeom prst="rect">
            <a:avLst/>
          </a:prstGeom>
        </p:spPr>
        <p:txBody>
          <a:bodyPr wrap="square">
            <a:spAutoFit/>
          </a:bodyPr>
          <a:lstStyle/>
          <a:p>
            <a:pPr algn="ctr"/>
            <a:r>
              <a:rPr lang="es-PE" sz="1200" b="1" dirty="0"/>
              <a:t>DIGNA CALLE LOBATÓN</a:t>
            </a:r>
          </a:p>
          <a:p>
            <a:pPr algn="ctr"/>
            <a:r>
              <a:rPr lang="es-PE" sz="1200" b="1" dirty="0"/>
              <a:t> Congresista de la República</a:t>
            </a:r>
          </a:p>
        </p:txBody>
      </p:sp>
      <p:sp>
        <p:nvSpPr>
          <p:cNvPr id="15" name="Rectángulo: esquinas redondeadas 14">
            <a:extLst>
              <a:ext uri="{FF2B5EF4-FFF2-40B4-BE49-F238E27FC236}">
                <a16:creationId xmlns:a16="http://schemas.microsoft.com/office/drawing/2014/main" xmlns="" id="{C2A8B50A-9ED8-4E3B-9230-FA1F3C29F1F5}"/>
              </a:ext>
            </a:extLst>
          </p:cNvPr>
          <p:cNvSpPr/>
          <p:nvPr/>
        </p:nvSpPr>
        <p:spPr>
          <a:xfrm>
            <a:off x="3788974" y="1141789"/>
            <a:ext cx="6317673" cy="67613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CuadroTexto 15">
            <a:extLst>
              <a:ext uri="{FF2B5EF4-FFF2-40B4-BE49-F238E27FC236}">
                <a16:creationId xmlns:a16="http://schemas.microsoft.com/office/drawing/2014/main" xmlns="" id="{CB095B55-2D1D-446C-A529-18B639A6BED5}"/>
              </a:ext>
            </a:extLst>
          </p:cNvPr>
          <p:cNvSpPr txBox="1"/>
          <p:nvPr/>
        </p:nvSpPr>
        <p:spPr>
          <a:xfrm>
            <a:off x="4242447" y="1060232"/>
            <a:ext cx="5581784" cy="1446550"/>
          </a:xfrm>
          <a:prstGeom prst="rect">
            <a:avLst/>
          </a:prstGeom>
          <a:noFill/>
        </p:spPr>
        <p:txBody>
          <a:bodyPr wrap="none" rtlCol="0">
            <a:spAutoFit/>
          </a:bodyPr>
          <a:lstStyle/>
          <a:p>
            <a:r>
              <a:rPr lang="es-PE" sz="4400" b="1" dirty="0">
                <a:solidFill>
                  <a:schemeClr val="bg1"/>
                </a:solidFill>
                <a:latin typeface="+mn-lt"/>
                <a:cs typeface="Arial" panose="020B0604020202020204" pitchFamily="34" charset="0"/>
              </a:rPr>
              <a:t>SOLUCIÓN PLANTEADA</a:t>
            </a:r>
          </a:p>
          <a:p>
            <a:endParaRPr lang="es-PE" sz="4400" dirty="0"/>
          </a:p>
        </p:txBody>
      </p:sp>
      <p:grpSp>
        <p:nvGrpSpPr>
          <p:cNvPr id="17" name="Grupo 16">
            <a:extLst>
              <a:ext uri="{FF2B5EF4-FFF2-40B4-BE49-F238E27FC236}">
                <a16:creationId xmlns:a16="http://schemas.microsoft.com/office/drawing/2014/main" xmlns="" id="{C16322ED-F0C8-4A85-B0FC-70CC052BD9ED}"/>
              </a:ext>
            </a:extLst>
          </p:cNvPr>
          <p:cNvGrpSpPr/>
          <p:nvPr/>
        </p:nvGrpSpPr>
        <p:grpSpPr>
          <a:xfrm>
            <a:off x="275497" y="180083"/>
            <a:ext cx="1156034" cy="1156035"/>
            <a:chOff x="376032" y="124185"/>
            <a:chExt cx="1156034" cy="1156035"/>
          </a:xfrm>
        </p:grpSpPr>
        <p:pic>
          <p:nvPicPr>
            <p:cNvPr id="18" name="Picture 1" descr="A picture containing diagram&#10;&#10;Description automatically generated">
              <a:extLst>
                <a:ext uri="{FF2B5EF4-FFF2-40B4-BE49-F238E27FC236}">
                  <a16:creationId xmlns:a16="http://schemas.microsoft.com/office/drawing/2014/main" xmlns="" id="{0598D160-FF0A-4BD8-870B-E9BF4CC933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19" name="Rectángulo 18">
              <a:extLst>
                <a:ext uri="{FF2B5EF4-FFF2-40B4-BE49-F238E27FC236}">
                  <a16:creationId xmlns:a16="http://schemas.microsoft.com/office/drawing/2014/main" xmlns="" id="{C9C314DF-0CC4-49A3-B83F-861DE5ACE524}"/>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3" name="Rectángulo: esquinas redondeadas 2">
            <a:extLst>
              <a:ext uri="{FF2B5EF4-FFF2-40B4-BE49-F238E27FC236}">
                <a16:creationId xmlns:a16="http://schemas.microsoft.com/office/drawing/2014/main" xmlns="" id="{02C06791-BFDE-4258-B0BD-E905B28EA468}"/>
              </a:ext>
            </a:extLst>
          </p:cNvPr>
          <p:cNvSpPr/>
          <p:nvPr/>
        </p:nvSpPr>
        <p:spPr>
          <a:xfrm>
            <a:off x="4242447" y="2043734"/>
            <a:ext cx="7563775" cy="7992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CuadroTexto 3">
            <a:extLst>
              <a:ext uri="{FF2B5EF4-FFF2-40B4-BE49-F238E27FC236}">
                <a16:creationId xmlns:a16="http://schemas.microsoft.com/office/drawing/2014/main" xmlns="" id="{D35CAF8A-B5A1-4326-AB2A-D2103DB44CFA}"/>
              </a:ext>
            </a:extLst>
          </p:cNvPr>
          <p:cNvSpPr txBox="1"/>
          <p:nvPr/>
        </p:nvSpPr>
        <p:spPr>
          <a:xfrm>
            <a:off x="4411873" y="1664504"/>
            <a:ext cx="7209514" cy="1446550"/>
          </a:xfrm>
          <a:prstGeom prst="rect">
            <a:avLst/>
          </a:prstGeom>
          <a:noFill/>
        </p:spPr>
        <p:txBody>
          <a:bodyPr wrap="square" rtlCol="0">
            <a:spAutoFit/>
          </a:bodyPr>
          <a:lstStyle/>
          <a:p>
            <a:pPr algn="ctr"/>
            <a:endParaRPr lang="es-PE" sz="2400" dirty="0"/>
          </a:p>
          <a:p>
            <a:pPr algn="just"/>
            <a:r>
              <a:rPr lang="es-PE" sz="2000" dirty="0">
                <a:solidFill>
                  <a:prstClr val="black"/>
                </a:solidFill>
              </a:rPr>
              <a:t>CREAR UNA COMISIÓN MULTISECTORIAL DE CIUDADES INTELIGENTES SOSTENIBLES  </a:t>
            </a:r>
            <a:endParaRPr lang="es-PE" sz="2000" b="1" dirty="0">
              <a:effectLst>
                <a:outerShdw blurRad="38100" dist="38100" dir="2700000" algn="tl">
                  <a:srgbClr val="000000">
                    <a:alpha val="43137"/>
                  </a:srgbClr>
                </a:outerShdw>
              </a:effectLst>
            </a:endParaRPr>
          </a:p>
          <a:p>
            <a:endParaRPr lang="es-PE" sz="2400" dirty="0"/>
          </a:p>
        </p:txBody>
      </p:sp>
      <p:sp>
        <p:nvSpPr>
          <p:cNvPr id="13" name="Estrella de 8 puntas 12"/>
          <p:cNvSpPr/>
          <p:nvPr/>
        </p:nvSpPr>
        <p:spPr>
          <a:xfrm>
            <a:off x="-53268" y="6317068"/>
            <a:ext cx="714704" cy="499241"/>
          </a:xfrm>
          <a:prstGeom prst="star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6</a:t>
            </a:r>
          </a:p>
        </p:txBody>
      </p:sp>
      <p:sp>
        <p:nvSpPr>
          <p:cNvPr id="10" name="Rectángulo: esquinas redondeadas 9">
            <a:extLst>
              <a:ext uri="{FF2B5EF4-FFF2-40B4-BE49-F238E27FC236}">
                <a16:creationId xmlns:a16="http://schemas.microsoft.com/office/drawing/2014/main" xmlns="" id="{975314CF-76DB-A18A-AA66-81ED50CE5198}"/>
              </a:ext>
            </a:extLst>
          </p:cNvPr>
          <p:cNvSpPr/>
          <p:nvPr/>
        </p:nvSpPr>
        <p:spPr>
          <a:xfrm>
            <a:off x="4234742" y="3479680"/>
            <a:ext cx="7563775" cy="133449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xmlns="" id="{0B3FC5D5-790C-FA94-B95F-6EA3E3D44FF2}"/>
              </a:ext>
            </a:extLst>
          </p:cNvPr>
          <p:cNvSpPr txBox="1"/>
          <p:nvPr/>
        </p:nvSpPr>
        <p:spPr>
          <a:xfrm>
            <a:off x="4419577" y="3222209"/>
            <a:ext cx="7209514" cy="1754326"/>
          </a:xfrm>
          <a:prstGeom prst="rect">
            <a:avLst/>
          </a:prstGeom>
          <a:noFill/>
        </p:spPr>
        <p:txBody>
          <a:bodyPr wrap="square" rtlCol="0">
            <a:spAutoFit/>
          </a:bodyPr>
          <a:lstStyle/>
          <a:p>
            <a:pPr algn="ctr"/>
            <a:endParaRPr lang="es-PE" sz="2400" dirty="0"/>
          </a:p>
          <a:p>
            <a:pPr algn="just"/>
            <a:r>
              <a:rPr lang="es-PE" sz="2000" dirty="0">
                <a:solidFill>
                  <a:prstClr val="black"/>
                </a:solidFill>
              </a:rPr>
              <a:t>OTORGARLE COMPETENCIA A LOS GOBIERNOS REGIONALES Y LOCALES PARA LOGRAR LA IMPLEMENTACIÓN DE LAS CIUDADES INTELIGENTES SOSTENIBLES. </a:t>
            </a:r>
            <a:endParaRPr lang="es-PE" sz="2000" b="1" dirty="0">
              <a:effectLst>
                <a:outerShdw blurRad="38100" dist="38100" dir="2700000" algn="tl">
                  <a:srgbClr val="000000">
                    <a:alpha val="43137"/>
                  </a:srgbClr>
                </a:outerShdw>
              </a:effectLst>
            </a:endParaRPr>
          </a:p>
          <a:p>
            <a:endParaRPr lang="es-PE" sz="2400" dirty="0"/>
          </a:p>
        </p:txBody>
      </p:sp>
      <p:pic>
        <p:nvPicPr>
          <p:cNvPr id="4099" name="Picture 3">
            <a:extLst>
              <a:ext uri="{FF2B5EF4-FFF2-40B4-BE49-F238E27FC236}">
                <a16:creationId xmlns:a16="http://schemas.microsoft.com/office/drawing/2014/main" xmlns="" id="{39B7FAA6-0A5B-3342-3E8A-B35E71587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23" y="1903204"/>
            <a:ext cx="28194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lecha: a la derecha 26">
            <a:extLst>
              <a:ext uri="{FF2B5EF4-FFF2-40B4-BE49-F238E27FC236}">
                <a16:creationId xmlns:a16="http://schemas.microsoft.com/office/drawing/2014/main" xmlns="" id="{A6B616B8-923D-EFAF-D91A-765A159C14D7}"/>
              </a:ext>
            </a:extLst>
          </p:cNvPr>
          <p:cNvSpPr/>
          <p:nvPr/>
        </p:nvSpPr>
        <p:spPr>
          <a:xfrm>
            <a:off x="3373415" y="2239902"/>
            <a:ext cx="714435" cy="533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Flecha: a la derecha 27">
            <a:extLst>
              <a:ext uri="{FF2B5EF4-FFF2-40B4-BE49-F238E27FC236}">
                <a16:creationId xmlns:a16="http://schemas.microsoft.com/office/drawing/2014/main" xmlns="" id="{3289561C-A71A-367F-3D01-3D68C8D24E3B}"/>
              </a:ext>
            </a:extLst>
          </p:cNvPr>
          <p:cNvSpPr/>
          <p:nvPr/>
        </p:nvSpPr>
        <p:spPr>
          <a:xfrm>
            <a:off x="3427889" y="3817459"/>
            <a:ext cx="714435" cy="533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0494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Picture 2" descr="Logo&#10;&#10;Description automatically generated">
            <a:extLst>
              <a:ext uri="{FF2B5EF4-FFF2-40B4-BE49-F238E27FC236}">
                <a16:creationId xmlns:a16="http://schemas.microsoft.com/office/drawing/2014/main" xmlns="" id="{829AAB25-7F9B-4C7B-9314-03D1771FF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343" y="138925"/>
            <a:ext cx="1141295" cy="1141295"/>
          </a:xfrm>
          <a:prstGeom prst="rect">
            <a:avLst/>
          </a:prstGeom>
        </p:spPr>
      </p:pic>
      <p:sp>
        <p:nvSpPr>
          <p:cNvPr id="14" name="Rectángulo 13">
            <a:extLst>
              <a:ext uri="{FF2B5EF4-FFF2-40B4-BE49-F238E27FC236}">
                <a16:creationId xmlns:a16="http://schemas.microsoft.com/office/drawing/2014/main" xmlns="" id="{E6144D1F-0A39-4E50-80B7-1A0D5B961123}"/>
              </a:ext>
            </a:extLst>
          </p:cNvPr>
          <p:cNvSpPr/>
          <p:nvPr/>
        </p:nvSpPr>
        <p:spPr>
          <a:xfrm>
            <a:off x="9786775" y="6396335"/>
            <a:ext cx="2547635" cy="461665"/>
          </a:xfrm>
          <a:prstGeom prst="rect">
            <a:avLst/>
          </a:prstGeom>
        </p:spPr>
        <p:txBody>
          <a:bodyPr wrap="square">
            <a:spAutoFit/>
          </a:bodyPr>
          <a:lstStyle/>
          <a:p>
            <a:pPr algn="ctr"/>
            <a:r>
              <a:rPr lang="es-PE" sz="1200" b="1" dirty="0"/>
              <a:t>DIGNA CALLE LOBATÓN</a:t>
            </a:r>
          </a:p>
          <a:p>
            <a:pPr algn="ctr"/>
            <a:r>
              <a:rPr lang="es-PE" sz="1200" b="1" dirty="0"/>
              <a:t> Congresista de la República</a:t>
            </a:r>
          </a:p>
        </p:txBody>
      </p:sp>
      <p:sp>
        <p:nvSpPr>
          <p:cNvPr id="15" name="Rectángulo: esquinas redondeadas 14">
            <a:extLst>
              <a:ext uri="{FF2B5EF4-FFF2-40B4-BE49-F238E27FC236}">
                <a16:creationId xmlns:a16="http://schemas.microsoft.com/office/drawing/2014/main" xmlns="" id="{C2A8B50A-9ED8-4E3B-9230-FA1F3C29F1F5}"/>
              </a:ext>
            </a:extLst>
          </p:cNvPr>
          <p:cNvSpPr/>
          <p:nvPr/>
        </p:nvSpPr>
        <p:spPr>
          <a:xfrm>
            <a:off x="2880291" y="924930"/>
            <a:ext cx="6317673" cy="67613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CuadroTexto 15">
            <a:extLst>
              <a:ext uri="{FF2B5EF4-FFF2-40B4-BE49-F238E27FC236}">
                <a16:creationId xmlns:a16="http://schemas.microsoft.com/office/drawing/2014/main" xmlns="" id="{CB095B55-2D1D-446C-A529-18B639A6BED5}"/>
              </a:ext>
            </a:extLst>
          </p:cNvPr>
          <p:cNvSpPr txBox="1"/>
          <p:nvPr/>
        </p:nvSpPr>
        <p:spPr>
          <a:xfrm>
            <a:off x="3266886" y="877794"/>
            <a:ext cx="5581784" cy="1446550"/>
          </a:xfrm>
          <a:prstGeom prst="rect">
            <a:avLst/>
          </a:prstGeom>
          <a:noFill/>
        </p:spPr>
        <p:txBody>
          <a:bodyPr wrap="none" rtlCol="0">
            <a:spAutoFit/>
          </a:bodyPr>
          <a:lstStyle/>
          <a:p>
            <a:r>
              <a:rPr lang="es-PE" sz="4400" b="1" dirty="0">
                <a:solidFill>
                  <a:schemeClr val="bg1"/>
                </a:solidFill>
                <a:latin typeface="+mn-lt"/>
                <a:cs typeface="Arial" panose="020B0604020202020204" pitchFamily="34" charset="0"/>
              </a:rPr>
              <a:t>SOLUCIÓN PLANTEADA</a:t>
            </a:r>
          </a:p>
          <a:p>
            <a:endParaRPr lang="es-PE" sz="4400" dirty="0"/>
          </a:p>
        </p:txBody>
      </p:sp>
      <p:grpSp>
        <p:nvGrpSpPr>
          <p:cNvPr id="17" name="Grupo 16">
            <a:extLst>
              <a:ext uri="{FF2B5EF4-FFF2-40B4-BE49-F238E27FC236}">
                <a16:creationId xmlns:a16="http://schemas.microsoft.com/office/drawing/2014/main" xmlns="" id="{C16322ED-F0C8-4A85-B0FC-70CC052BD9ED}"/>
              </a:ext>
            </a:extLst>
          </p:cNvPr>
          <p:cNvGrpSpPr/>
          <p:nvPr/>
        </p:nvGrpSpPr>
        <p:grpSpPr>
          <a:xfrm>
            <a:off x="275497" y="180083"/>
            <a:ext cx="1156034" cy="1156035"/>
            <a:chOff x="376032" y="124185"/>
            <a:chExt cx="1156034" cy="1156035"/>
          </a:xfrm>
        </p:grpSpPr>
        <p:pic>
          <p:nvPicPr>
            <p:cNvPr id="18" name="Picture 1" descr="A picture containing diagram&#10;&#10;Description automatically generated">
              <a:extLst>
                <a:ext uri="{FF2B5EF4-FFF2-40B4-BE49-F238E27FC236}">
                  <a16:creationId xmlns:a16="http://schemas.microsoft.com/office/drawing/2014/main" xmlns="" id="{0598D160-FF0A-4BD8-870B-E9BF4CC933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19" name="Rectángulo 18">
              <a:extLst>
                <a:ext uri="{FF2B5EF4-FFF2-40B4-BE49-F238E27FC236}">
                  <a16:creationId xmlns:a16="http://schemas.microsoft.com/office/drawing/2014/main" xmlns="" id="{C9C314DF-0CC4-49A3-B83F-861DE5ACE524}"/>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2" name="Rectángulo 21"/>
          <p:cNvSpPr/>
          <p:nvPr/>
        </p:nvSpPr>
        <p:spPr>
          <a:xfrm>
            <a:off x="8192900" y="3966596"/>
            <a:ext cx="2264334"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P.N.P.</a:t>
            </a:r>
          </a:p>
        </p:txBody>
      </p:sp>
      <p:sp>
        <p:nvSpPr>
          <p:cNvPr id="23" name="Rectángulo 22"/>
          <p:cNvSpPr/>
          <p:nvPr/>
        </p:nvSpPr>
        <p:spPr>
          <a:xfrm>
            <a:off x="8192900" y="3370943"/>
            <a:ext cx="2264334"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Universidades</a:t>
            </a:r>
          </a:p>
        </p:txBody>
      </p:sp>
      <p:sp>
        <p:nvSpPr>
          <p:cNvPr id="24" name="Rectángulo 23"/>
          <p:cNvSpPr/>
          <p:nvPr/>
        </p:nvSpPr>
        <p:spPr>
          <a:xfrm>
            <a:off x="4288137" y="2710062"/>
            <a:ext cx="3323741"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Gobiernos Regionales </a:t>
            </a:r>
          </a:p>
        </p:txBody>
      </p:sp>
      <p:sp>
        <p:nvSpPr>
          <p:cNvPr id="26" name="Rectángulo 25"/>
          <p:cNvSpPr/>
          <p:nvPr/>
        </p:nvSpPr>
        <p:spPr>
          <a:xfrm>
            <a:off x="937376" y="4631806"/>
            <a:ext cx="2273915"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SBN</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27" name="Rectángulo 26"/>
          <p:cNvSpPr/>
          <p:nvPr/>
        </p:nvSpPr>
        <p:spPr>
          <a:xfrm>
            <a:off x="336028" y="2697050"/>
            <a:ext cx="3006172" cy="2831544"/>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Gobiernos Central:</a:t>
            </a:r>
          </a:p>
          <a:p>
            <a:pPr marL="342900" indent="-342900">
              <a:buFont typeface="Arial" panose="020B0604020202020204" pitchFamily="34" charset="0"/>
              <a:buChar char="•"/>
            </a:pPr>
            <a:r>
              <a:rPr lang="es-ES" sz="2200" dirty="0">
                <a:ln w="0"/>
                <a:effectLst>
                  <a:outerShdw blurRad="38100" dist="19050" dir="2700000" algn="tl" rotWithShape="0">
                    <a:schemeClr val="dk1">
                      <a:alpha val="40000"/>
                    </a:schemeClr>
                  </a:outerShdw>
                </a:effectLst>
              </a:rPr>
              <a:t>M.T.C.</a:t>
            </a:r>
          </a:p>
          <a:p>
            <a:pPr marL="342900" indent="-342900">
              <a:buFont typeface="Arial" panose="020B0604020202020204" pitchFamily="34" charset="0"/>
              <a:buChar char="•"/>
            </a:pPr>
            <a:r>
              <a:rPr lang="es-ES" sz="2200" dirty="0">
                <a:ln w="0"/>
                <a:effectLst>
                  <a:outerShdw blurRad="38100" dist="19050" dir="2700000" algn="tl" rotWithShape="0">
                    <a:schemeClr val="dk1">
                      <a:alpha val="40000"/>
                    </a:schemeClr>
                  </a:outerShdw>
                </a:effectLst>
              </a:rPr>
              <a:t>M.E.F.</a:t>
            </a:r>
          </a:p>
          <a:p>
            <a:pPr marL="342900" indent="-342900">
              <a:buFont typeface="Arial" panose="020B0604020202020204" pitchFamily="34" charset="0"/>
              <a:buChar char="•"/>
            </a:pPr>
            <a:r>
              <a:rPr lang="es-ES" sz="2200" dirty="0">
                <a:ln w="0"/>
                <a:effectLst>
                  <a:outerShdw blurRad="38100" dist="19050" dir="2700000" algn="tl" rotWithShape="0">
                    <a:schemeClr val="dk1">
                      <a:alpha val="40000"/>
                    </a:schemeClr>
                  </a:outerShdw>
                </a:effectLst>
              </a:rPr>
              <a:t>M.V.C.S.</a:t>
            </a:r>
          </a:p>
          <a:p>
            <a:pPr marL="342900" indent="-342900">
              <a:buFont typeface="Arial" panose="020B0604020202020204" pitchFamily="34" charset="0"/>
              <a:buChar char="•"/>
            </a:pPr>
            <a:r>
              <a:rPr lang="es-ES" sz="2200" dirty="0">
                <a:ln w="0"/>
                <a:effectLst>
                  <a:outerShdw blurRad="38100" dist="19050" dir="2700000" algn="tl" rotWithShape="0">
                    <a:schemeClr val="dk1">
                      <a:alpha val="40000"/>
                    </a:schemeClr>
                  </a:outerShdw>
                </a:effectLst>
              </a:rPr>
              <a:t>M. Comercio Exterior</a:t>
            </a:r>
          </a:p>
          <a:p>
            <a:pPr marL="342900" indent="-342900">
              <a:buFont typeface="Arial" panose="020B0604020202020204" pitchFamily="34" charset="0"/>
              <a:buChar char="•"/>
            </a:pPr>
            <a:r>
              <a:rPr lang="es-ES" sz="2200" dirty="0">
                <a:ln w="0"/>
                <a:effectLst>
                  <a:outerShdw blurRad="38100" dist="19050" dir="2700000" algn="tl" rotWithShape="0">
                    <a:schemeClr val="dk1">
                      <a:alpha val="40000"/>
                    </a:schemeClr>
                  </a:outerShdw>
                </a:effectLst>
              </a:rPr>
              <a:t>M. Interior</a:t>
            </a:r>
          </a:p>
          <a:p>
            <a:pPr marL="342900" indent="-342900">
              <a:buFont typeface="Arial" panose="020B0604020202020204" pitchFamily="34" charset="0"/>
              <a:buChar char="•"/>
            </a:pPr>
            <a:r>
              <a:rPr lang="es-ES" sz="2200" dirty="0">
                <a:ln w="0"/>
                <a:effectLst>
                  <a:outerShdw blurRad="38100" dist="19050" dir="2700000" algn="tl" rotWithShape="0">
                    <a:schemeClr val="dk1">
                      <a:alpha val="40000"/>
                    </a:schemeClr>
                  </a:outerShdw>
                </a:effectLst>
              </a:rPr>
              <a:t>M. Producción</a:t>
            </a:r>
          </a:p>
          <a:p>
            <a:pPr marL="342900" indent="-342900">
              <a:buFont typeface="Arial" panose="020B0604020202020204" pitchFamily="34" charset="0"/>
              <a:buChar char="•"/>
            </a:pPr>
            <a:r>
              <a:rPr lang="es-ES" sz="2200" dirty="0">
                <a:ln w="0"/>
                <a:effectLst>
                  <a:outerShdw blurRad="38100" dist="19050" dir="2700000" algn="tl" rotWithShape="0">
                    <a:schemeClr val="dk1">
                      <a:alpha val="40000"/>
                    </a:schemeClr>
                  </a:outerShdw>
                </a:effectLst>
              </a:rPr>
              <a:t>M. Cultura</a:t>
            </a:r>
          </a:p>
        </p:txBody>
      </p:sp>
      <p:sp>
        <p:nvSpPr>
          <p:cNvPr id="28" name="Pergamino horizontal 27"/>
          <p:cNvSpPr/>
          <p:nvPr/>
        </p:nvSpPr>
        <p:spPr>
          <a:xfrm>
            <a:off x="1095936" y="1551687"/>
            <a:ext cx="9708145" cy="986296"/>
          </a:xfrm>
          <a:prstGeom prst="horizontalScroll">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2800" b="1" dirty="0">
                <a:solidFill>
                  <a:schemeClr val="tx1"/>
                </a:solidFill>
              </a:rPr>
              <a:t>CONFORMACIÓN DE LA COMISIÓN MULTISECTORIAL DE CIUDADES INTELIGENTES SOSTENIBLES </a:t>
            </a:r>
          </a:p>
        </p:txBody>
      </p:sp>
      <p:sp>
        <p:nvSpPr>
          <p:cNvPr id="29" name="Cheurón 28"/>
          <p:cNvSpPr/>
          <p:nvPr/>
        </p:nvSpPr>
        <p:spPr>
          <a:xfrm>
            <a:off x="7898109" y="2713212"/>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2</a:t>
            </a:r>
          </a:p>
        </p:txBody>
      </p:sp>
      <p:sp>
        <p:nvSpPr>
          <p:cNvPr id="30" name="Cheurón 29"/>
          <p:cNvSpPr/>
          <p:nvPr/>
        </p:nvSpPr>
        <p:spPr>
          <a:xfrm>
            <a:off x="10719541" y="3363491"/>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2</a:t>
            </a:r>
          </a:p>
        </p:txBody>
      </p:sp>
      <p:sp>
        <p:nvSpPr>
          <p:cNvPr id="32" name="Cheurón 31"/>
          <p:cNvSpPr/>
          <p:nvPr/>
        </p:nvSpPr>
        <p:spPr>
          <a:xfrm>
            <a:off x="3492824" y="5665851"/>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2</a:t>
            </a:r>
          </a:p>
        </p:txBody>
      </p:sp>
      <p:sp>
        <p:nvSpPr>
          <p:cNvPr id="33" name="Cheurón 32"/>
          <p:cNvSpPr/>
          <p:nvPr/>
        </p:nvSpPr>
        <p:spPr>
          <a:xfrm>
            <a:off x="10719543" y="3963828"/>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1</a:t>
            </a:r>
          </a:p>
        </p:txBody>
      </p:sp>
      <p:pic>
        <p:nvPicPr>
          <p:cNvPr id="35" name="Picture 2" descr="Facebook lanza app de “salas de trabajo” en realidad virtual | Horizon  Workrooms | Realidad virtual | TECNOLOGIA | EL COMERCIO PER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806" y="3425304"/>
            <a:ext cx="3591099" cy="2036564"/>
          </a:xfrm>
          <a:prstGeom prst="rect">
            <a:avLst/>
          </a:prstGeom>
          <a:noFill/>
          <a:extLst>
            <a:ext uri="{909E8E84-426E-40DD-AFC4-6F175D3DCCD1}">
              <a14:hiddenFill xmlns:a14="http://schemas.microsoft.com/office/drawing/2010/main">
                <a:solidFill>
                  <a:srgbClr val="FFFFFF"/>
                </a:solidFill>
              </a14:hiddenFill>
            </a:ext>
          </a:extLst>
        </p:spPr>
      </p:pic>
      <p:sp>
        <p:nvSpPr>
          <p:cNvPr id="36" name="Estrella de 8 puntas 35"/>
          <p:cNvSpPr/>
          <p:nvPr/>
        </p:nvSpPr>
        <p:spPr>
          <a:xfrm>
            <a:off x="-53268" y="6317068"/>
            <a:ext cx="714704" cy="499241"/>
          </a:xfrm>
          <a:prstGeom prst="star8">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7</a:t>
            </a:r>
          </a:p>
        </p:txBody>
      </p:sp>
      <p:sp>
        <p:nvSpPr>
          <p:cNvPr id="2" name="Rectángulo 10">
            <a:extLst>
              <a:ext uri="{FF2B5EF4-FFF2-40B4-BE49-F238E27FC236}">
                <a16:creationId xmlns:a16="http://schemas.microsoft.com/office/drawing/2014/main" xmlns="" id="{ACEEBC39-2491-9C7F-0BAC-55B2DA0C7341}"/>
              </a:ext>
            </a:extLst>
          </p:cNvPr>
          <p:cNvSpPr/>
          <p:nvPr/>
        </p:nvSpPr>
        <p:spPr>
          <a:xfrm>
            <a:off x="2216257" y="274256"/>
            <a:ext cx="7759486" cy="230832"/>
          </a:xfrm>
          <a:prstGeom prst="rect">
            <a:avLst/>
          </a:prstGeom>
          <a:solidFill>
            <a:schemeClr val="bg1"/>
          </a:solidFill>
        </p:spPr>
        <p:txBody>
          <a:bodyPr wrap="square">
            <a:spAutoFit/>
          </a:bodyPr>
          <a:lstStyle/>
          <a:p>
            <a:pPr algn="ctr"/>
            <a:r>
              <a:rPr lang="es-PE" sz="900" b="1" dirty="0">
                <a:latin typeface="Arial Black" panose="020B0A04020102020204" pitchFamily="34" charset="0"/>
              </a:rPr>
              <a:t>PL </a:t>
            </a:r>
            <a:r>
              <a:rPr lang="es-PE" sz="900" b="1" dirty="0" err="1">
                <a:latin typeface="Arial Black" panose="020B0A04020102020204" pitchFamily="34" charset="0"/>
              </a:rPr>
              <a:t>N°</a:t>
            </a:r>
            <a:r>
              <a:rPr lang="es-PE" sz="900" b="1" dirty="0">
                <a:latin typeface="Arial Black" panose="020B0A04020102020204" pitchFamily="34" charset="0"/>
              </a:rPr>
              <a:t> 3040-2021-CR. LEY QUE FOMENTA LA IMPLEMENTACIÓN DE CIUDADES INTELIGENTES SOSTENIBLES</a:t>
            </a:r>
          </a:p>
        </p:txBody>
      </p:sp>
      <p:sp>
        <p:nvSpPr>
          <p:cNvPr id="3" name="Cheurón 31">
            <a:extLst>
              <a:ext uri="{FF2B5EF4-FFF2-40B4-BE49-F238E27FC236}">
                <a16:creationId xmlns:a16="http://schemas.microsoft.com/office/drawing/2014/main" xmlns="" id="{B5228BA9-7A43-A490-EBDB-06188530FDB5}"/>
              </a:ext>
            </a:extLst>
          </p:cNvPr>
          <p:cNvSpPr/>
          <p:nvPr/>
        </p:nvSpPr>
        <p:spPr>
          <a:xfrm>
            <a:off x="3492825" y="3619183"/>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7</a:t>
            </a:r>
          </a:p>
        </p:txBody>
      </p:sp>
      <p:sp>
        <p:nvSpPr>
          <p:cNvPr id="4" name="Rectángulo 3">
            <a:extLst>
              <a:ext uri="{FF2B5EF4-FFF2-40B4-BE49-F238E27FC236}">
                <a16:creationId xmlns:a16="http://schemas.microsoft.com/office/drawing/2014/main" xmlns="" id="{C99762E6-9C9C-EF08-49B7-7CC6CC99C342}"/>
              </a:ext>
            </a:extLst>
          </p:cNvPr>
          <p:cNvSpPr/>
          <p:nvPr/>
        </p:nvSpPr>
        <p:spPr>
          <a:xfrm>
            <a:off x="336028" y="5658434"/>
            <a:ext cx="3006173"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Gobiernos Locales</a:t>
            </a:r>
          </a:p>
        </p:txBody>
      </p:sp>
      <p:sp>
        <p:nvSpPr>
          <p:cNvPr id="5" name="Rectángulo 4">
            <a:extLst>
              <a:ext uri="{FF2B5EF4-FFF2-40B4-BE49-F238E27FC236}">
                <a16:creationId xmlns:a16="http://schemas.microsoft.com/office/drawing/2014/main" xmlns="" id="{D631C2B5-C5E2-EE10-F1CC-19D5FF8A6FEE}"/>
              </a:ext>
            </a:extLst>
          </p:cNvPr>
          <p:cNvSpPr/>
          <p:nvPr/>
        </p:nvSpPr>
        <p:spPr>
          <a:xfrm>
            <a:off x="8192900" y="4588760"/>
            <a:ext cx="2264334"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C. G.R</a:t>
            </a:r>
          </a:p>
        </p:txBody>
      </p:sp>
      <p:sp>
        <p:nvSpPr>
          <p:cNvPr id="6" name="Cheurón 32">
            <a:extLst>
              <a:ext uri="{FF2B5EF4-FFF2-40B4-BE49-F238E27FC236}">
                <a16:creationId xmlns:a16="http://schemas.microsoft.com/office/drawing/2014/main" xmlns="" id="{776F89B2-3D60-91AE-CD92-47A4912AD80A}"/>
              </a:ext>
            </a:extLst>
          </p:cNvPr>
          <p:cNvSpPr/>
          <p:nvPr/>
        </p:nvSpPr>
        <p:spPr>
          <a:xfrm>
            <a:off x="10719542" y="4621254"/>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1</a:t>
            </a:r>
          </a:p>
        </p:txBody>
      </p:sp>
      <p:sp>
        <p:nvSpPr>
          <p:cNvPr id="7" name="Rectángulo 6">
            <a:extLst>
              <a:ext uri="{FF2B5EF4-FFF2-40B4-BE49-F238E27FC236}">
                <a16:creationId xmlns:a16="http://schemas.microsoft.com/office/drawing/2014/main" xmlns="" id="{35EDE145-1C96-4EC9-4AEE-9EA3B359D1BD}"/>
              </a:ext>
            </a:extLst>
          </p:cNvPr>
          <p:cNvSpPr/>
          <p:nvPr/>
        </p:nvSpPr>
        <p:spPr>
          <a:xfrm>
            <a:off x="2805043" y="6332289"/>
            <a:ext cx="5556969"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Sec. Gob. </a:t>
            </a:r>
            <a:r>
              <a:rPr lang="es-ES" sz="2400" dirty="0">
                <a:ln w="0"/>
                <a:effectLst>
                  <a:outerShdw blurRad="38100" dist="19050" dir="2700000" algn="tl" rotWithShape="0">
                    <a:schemeClr val="dk1">
                      <a:alpha val="40000"/>
                    </a:schemeClr>
                  </a:outerShdw>
                </a:effectLst>
              </a:rPr>
              <a:t>Y Transformación Digital - PCM</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8" name="Cheurón 32">
            <a:extLst>
              <a:ext uri="{FF2B5EF4-FFF2-40B4-BE49-F238E27FC236}">
                <a16:creationId xmlns:a16="http://schemas.microsoft.com/office/drawing/2014/main" xmlns="" id="{27B0DFEF-97A1-29D3-386A-0211624B703D}"/>
              </a:ext>
            </a:extLst>
          </p:cNvPr>
          <p:cNvSpPr/>
          <p:nvPr/>
        </p:nvSpPr>
        <p:spPr>
          <a:xfrm>
            <a:off x="8727581" y="6317068"/>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1</a:t>
            </a:r>
          </a:p>
        </p:txBody>
      </p:sp>
      <p:sp>
        <p:nvSpPr>
          <p:cNvPr id="9" name="Rectángulo 8">
            <a:extLst>
              <a:ext uri="{FF2B5EF4-FFF2-40B4-BE49-F238E27FC236}">
                <a16:creationId xmlns:a16="http://schemas.microsoft.com/office/drawing/2014/main" xmlns="" id="{86B49F0A-1295-B87A-6203-3AC1EC5BE515}"/>
              </a:ext>
            </a:extLst>
          </p:cNvPr>
          <p:cNvSpPr/>
          <p:nvPr/>
        </p:nvSpPr>
        <p:spPr>
          <a:xfrm>
            <a:off x="8192900" y="5274971"/>
            <a:ext cx="2264334" cy="461665"/>
          </a:xfrm>
          <a:prstGeom prst="rect">
            <a:avLst/>
          </a:prstGeom>
          <a:solidFill>
            <a:srgbClr val="00B0F0"/>
          </a:solid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I. T. P. </a:t>
            </a:r>
          </a:p>
        </p:txBody>
      </p:sp>
      <p:sp>
        <p:nvSpPr>
          <p:cNvPr id="10" name="Cheurón 32">
            <a:extLst>
              <a:ext uri="{FF2B5EF4-FFF2-40B4-BE49-F238E27FC236}">
                <a16:creationId xmlns:a16="http://schemas.microsoft.com/office/drawing/2014/main" xmlns="" id="{A05C86C1-0444-F930-DAE4-CC87286CA0DD}"/>
              </a:ext>
            </a:extLst>
          </p:cNvPr>
          <p:cNvSpPr/>
          <p:nvPr/>
        </p:nvSpPr>
        <p:spPr>
          <a:xfrm>
            <a:off x="10719540" y="5323414"/>
            <a:ext cx="589585" cy="462455"/>
          </a:xfrm>
          <a:prstGeom prst="chevron">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solidFill>
                  <a:schemeClr val="tx1"/>
                </a:solidFill>
              </a:rPr>
              <a:t>1</a:t>
            </a:r>
          </a:p>
        </p:txBody>
      </p:sp>
      <p:pic>
        <p:nvPicPr>
          <p:cNvPr id="11" name="Picture 2">
            <a:extLst>
              <a:ext uri="{FF2B5EF4-FFF2-40B4-BE49-F238E27FC236}">
                <a16:creationId xmlns:a16="http://schemas.microsoft.com/office/drawing/2014/main" xmlns="" id="{7DABE909-2494-F8E4-AE51-A5FC4C43EE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1340" y="3661710"/>
            <a:ext cx="1350333" cy="91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8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925453C-963A-FC97-40ED-005B1649DC89}"/>
              </a:ext>
            </a:extLst>
          </p:cNvPr>
          <p:cNvPicPr>
            <a:picLocks noChangeAspect="1"/>
          </p:cNvPicPr>
          <p:nvPr/>
        </p:nvPicPr>
        <p:blipFill>
          <a:blip r:embed="rId3"/>
          <a:stretch>
            <a:fillRect/>
          </a:stretch>
        </p:blipFill>
        <p:spPr>
          <a:xfrm>
            <a:off x="3880884" y="2559219"/>
            <a:ext cx="4292124" cy="3426009"/>
          </a:xfrm>
          <a:prstGeom prst="rect">
            <a:avLst/>
          </a:prstGeom>
        </p:spPr>
      </p:pic>
      <p:pic>
        <p:nvPicPr>
          <p:cNvPr id="3" name="Picture 2" descr="Logo&#10;&#10;Description automatically generated">
            <a:extLst>
              <a:ext uri="{FF2B5EF4-FFF2-40B4-BE49-F238E27FC236}">
                <a16:creationId xmlns:a16="http://schemas.microsoft.com/office/drawing/2014/main" xmlns="" id="{5A910D1C-5C81-4035-8022-F89B7EDBB2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7343" y="138925"/>
            <a:ext cx="1141295" cy="1141295"/>
          </a:xfrm>
          <a:prstGeom prst="rect">
            <a:avLst/>
          </a:prstGeom>
        </p:spPr>
      </p:pic>
      <p:sp>
        <p:nvSpPr>
          <p:cNvPr id="6" name="Título 1">
            <a:extLst>
              <a:ext uri="{FF2B5EF4-FFF2-40B4-BE49-F238E27FC236}">
                <a16:creationId xmlns:a16="http://schemas.microsoft.com/office/drawing/2014/main" xmlns="" id="{60C6F6E8-7859-440F-8035-8C0DA10040BA}"/>
              </a:ext>
            </a:extLst>
          </p:cNvPr>
          <p:cNvSpPr txBox="1">
            <a:spLocks/>
          </p:cNvSpPr>
          <p:nvPr/>
        </p:nvSpPr>
        <p:spPr>
          <a:xfrm>
            <a:off x="2943975" y="1835117"/>
            <a:ext cx="6942513" cy="5575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effectLst>
                <a:outerShdw blurRad="38100" dist="38100" dir="2700000" algn="tl">
                  <a:srgbClr val="000000">
                    <a:alpha val="43137"/>
                  </a:srgbClr>
                </a:outerShdw>
              </a:effectLst>
              <a:latin typeface="Arial Black" panose="020B0A04020102020204" pitchFamily="34" charset="0"/>
            </a:endParaRPr>
          </a:p>
        </p:txBody>
      </p:sp>
      <p:sp>
        <p:nvSpPr>
          <p:cNvPr id="7" name="Rectángulo 6">
            <a:extLst>
              <a:ext uri="{FF2B5EF4-FFF2-40B4-BE49-F238E27FC236}">
                <a16:creationId xmlns:a16="http://schemas.microsoft.com/office/drawing/2014/main" xmlns="" id="{72189021-5494-450E-A689-0F55990A00DA}"/>
              </a:ext>
            </a:extLst>
          </p:cNvPr>
          <p:cNvSpPr/>
          <p:nvPr/>
        </p:nvSpPr>
        <p:spPr>
          <a:xfrm>
            <a:off x="4906470" y="6011189"/>
            <a:ext cx="6945288" cy="707886"/>
          </a:xfrm>
          <a:prstGeom prst="rect">
            <a:avLst/>
          </a:prstGeom>
        </p:spPr>
        <p:txBody>
          <a:bodyPr wrap="square">
            <a:spAutoFit/>
          </a:bodyPr>
          <a:lstStyle/>
          <a:p>
            <a:pPr algn="ctr"/>
            <a:r>
              <a:rPr lang="es-PE" sz="2000" b="1" dirty="0">
                <a:latin typeface="Arial Black" panose="020B0A04020102020204" pitchFamily="34" charset="0"/>
              </a:rPr>
              <a:t>DIGNA CALLE LOBATON</a:t>
            </a:r>
          </a:p>
          <a:p>
            <a:pPr algn="ctr"/>
            <a:r>
              <a:rPr lang="es-PE" sz="2000" b="1" dirty="0"/>
              <a:t> </a:t>
            </a:r>
            <a:r>
              <a:rPr lang="es-PE" sz="2000" b="1" dirty="0">
                <a:solidFill>
                  <a:srgbClr val="0070C0"/>
                </a:solidFill>
              </a:rPr>
              <a:t>Congresista de la República</a:t>
            </a:r>
            <a:endParaRPr lang="es-PE" sz="2000" dirty="0">
              <a:solidFill>
                <a:srgbClr val="0070C0"/>
              </a:solidFill>
            </a:endParaRPr>
          </a:p>
        </p:txBody>
      </p:sp>
      <p:sp>
        <p:nvSpPr>
          <p:cNvPr id="10" name="Rectángulo: esquinas redondeadas 9">
            <a:extLst>
              <a:ext uri="{FF2B5EF4-FFF2-40B4-BE49-F238E27FC236}">
                <a16:creationId xmlns:a16="http://schemas.microsoft.com/office/drawing/2014/main" xmlns="" id="{2EB6BF95-6035-4932-BCF8-62DE1A03A368}"/>
              </a:ext>
            </a:extLst>
          </p:cNvPr>
          <p:cNvSpPr/>
          <p:nvPr/>
        </p:nvSpPr>
        <p:spPr>
          <a:xfrm>
            <a:off x="2638210" y="1057212"/>
            <a:ext cx="6800389" cy="67425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400" b="1" dirty="0">
                <a:solidFill>
                  <a:schemeClr val="bg1"/>
                </a:solidFill>
                <a:effectLst>
                  <a:outerShdw blurRad="38100" dist="38100" dir="2700000" algn="tl">
                    <a:srgbClr val="000000">
                      <a:alpha val="43137"/>
                    </a:srgbClr>
                  </a:outerShdw>
                </a:effectLst>
                <a:latin typeface="Arial Black" panose="020B0A04020102020204" pitchFamily="34" charset="0"/>
              </a:rPr>
              <a:t>PL </a:t>
            </a:r>
            <a:r>
              <a:rPr lang="es-PE" sz="4400" b="1" dirty="0" err="1">
                <a:solidFill>
                  <a:schemeClr val="bg1"/>
                </a:solidFill>
                <a:effectLst>
                  <a:outerShdw blurRad="38100" dist="38100" dir="2700000" algn="tl">
                    <a:srgbClr val="000000">
                      <a:alpha val="43137"/>
                    </a:srgbClr>
                  </a:outerShdw>
                </a:effectLst>
                <a:latin typeface="Arial Black" panose="020B0A04020102020204" pitchFamily="34" charset="0"/>
              </a:rPr>
              <a:t>N°</a:t>
            </a:r>
            <a:r>
              <a:rPr lang="es-PE" sz="4400" b="1" dirty="0">
                <a:solidFill>
                  <a:schemeClr val="bg1"/>
                </a:solidFill>
                <a:effectLst>
                  <a:outerShdw blurRad="38100" dist="38100" dir="2700000" algn="tl">
                    <a:srgbClr val="000000">
                      <a:alpha val="43137"/>
                    </a:srgbClr>
                  </a:outerShdw>
                </a:effectLst>
                <a:latin typeface="Arial Black" panose="020B0A04020102020204" pitchFamily="34" charset="0"/>
              </a:rPr>
              <a:t> 3040-2021-CR</a:t>
            </a:r>
            <a:endParaRPr lang="es-PE" sz="4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11" name="Grupo 10">
            <a:extLst>
              <a:ext uri="{FF2B5EF4-FFF2-40B4-BE49-F238E27FC236}">
                <a16:creationId xmlns:a16="http://schemas.microsoft.com/office/drawing/2014/main" xmlns="" id="{FF6072E5-1CBC-413D-A4A6-BBB743314E4B}"/>
              </a:ext>
            </a:extLst>
          </p:cNvPr>
          <p:cNvGrpSpPr/>
          <p:nvPr/>
        </p:nvGrpSpPr>
        <p:grpSpPr>
          <a:xfrm>
            <a:off x="385268" y="199988"/>
            <a:ext cx="1156034" cy="1156035"/>
            <a:chOff x="376032" y="124185"/>
            <a:chExt cx="1156034" cy="1156035"/>
          </a:xfrm>
        </p:grpSpPr>
        <p:pic>
          <p:nvPicPr>
            <p:cNvPr id="12" name="Picture 1" descr="A picture containing diagram&#10;&#10;Description automatically generated">
              <a:extLst>
                <a:ext uri="{FF2B5EF4-FFF2-40B4-BE49-F238E27FC236}">
                  <a16:creationId xmlns:a16="http://schemas.microsoft.com/office/drawing/2014/main" xmlns="" id="{C10A470E-D5ED-4141-AD4D-A1799A749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32" y="124185"/>
              <a:ext cx="1156034" cy="1156034"/>
            </a:xfrm>
            <a:prstGeom prst="rect">
              <a:avLst/>
            </a:prstGeom>
            <a:ln>
              <a:solidFill>
                <a:schemeClr val="bg1">
                  <a:lumMod val="50000"/>
                </a:schemeClr>
              </a:solidFill>
            </a:ln>
          </p:spPr>
        </p:pic>
        <p:sp>
          <p:nvSpPr>
            <p:cNvPr id="13" name="Rectángulo 12">
              <a:extLst>
                <a:ext uri="{FF2B5EF4-FFF2-40B4-BE49-F238E27FC236}">
                  <a16:creationId xmlns:a16="http://schemas.microsoft.com/office/drawing/2014/main" xmlns="" id="{64BCF31F-2787-4C0B-A73F-5380D055AF89}"/>
                </a:ext>
              </a:extLst>
            </p:cNvPr>
            <p:cNvSpPr/>
            <p:nvPr/>
          </p:nvSpPr>
          <p:spPr>
            <a:xfrm>
              <a:off x="376032" y="124186"/>
              <a:ext cx="1156034" cy="1156034"/>
            </a:xfrm>
            <a:prstGeom prst="rect">
              <a:avLst/>
            </a:prstGeom>
            <a:noFill/>
            <a:ln w="38100" cmpd="dbl">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4" name="Rectángulo 10">
            <a:extLst>
              <a:ext uri="{FF2B5EF4-FFF2-40B4-BE49-F238E27FC236}">
                <a16:creationId xmlns:a16="http://schemas.microsoft.com/office/drawing/2014/main" xmlns="" id="{A73A3BDA-1D41-4E64-AB50-A51B9BE08F81}"/>
              </a:ext>
            </a:extLst>
          </p:cNvPr>
          <p:cNvSpPr/>
          <p:nvPr/>
        </p:nvSpPr>
        <p:spPr>
          <a:xfrm>
            <a:off x="2216257" y="274256"/>
            <a:ext cx="7759486" cy="230832"/>
          </a:xfrm>
          <a:prstGeom prst="rect">
            <a:avLst/>
          </a:prstGeom>
          <a:solidFill>
            <a:schemeClr val="bg1"/>
          </a:solidFill>
        </p:spPr>
        <p:txBody>
          <a:bodyPr wrap="square">
            <a:spAutoFit/>
          </a:bodyPr>
          <a:lstStyle/>
          <a:p>
            <a:pPr algn="ctr"/>
            <a:r>
              <a:rPr lang="es-PE" sz="900" b="1" dirty="0">
                <a:latin typeface="Arial Black" panose="020B0A04020102020204" pitchFamily="34" charset="0"/>
              </a:rPr>
              <a:t>PL </a:t>
            </a:r>
            <a:r>
              <a:rPr lang="es-PE" sz="900" b="1" dirty="0" err="1">
                <a:latin typeface="Arial Black" panose="020B0A04020102020204" pitchFamily="34" charset="0"/>
              </a:rPr>
              <a:t>N°</a:t>
            </a:r>
            <a:r>
              <a:rPr lang="es-PE" sz="900" b="1" dirty="0">
                <a:latin typeface="Arial Black" panose="020B0A04020102020204" pitchFamily="34" charset="0"/>
              </a:rPr>
              <a:t> 3040-2021-CR. LEY QUE FOMENTA LA IMPLEMENTACIÓN DE CIUDADES INTELIGENTES SOSTENIBLES</a:t>
            </a:r>
          </a:p>
        </p:txBody>
      </p:sp>
      <p:sp>
        <p:nvSpPr>
          <p:cNvPr id="8" name="Rectángulo 7">
            <a:extLst>
              <a:ext uri="{FF2B5EF4-FFF2-40B4-BE49-F238E27FC236}">
                <a16:creationId xmlns:a16="http://schemas.microsoft.com/office/drawing/2014/main" xmlns="" id="{6BF9E95B-7782-45B2-88C0-E28A0066C75D}"/>
              </a:ext>
            </a:extLst>
          </p:cNvPr>
          <p:cNvSpPr/>
          <p:nvPr/>
        </p:nvSpPr>
        <p:spPr>
          <a:xfrm>
            <a:off x="5688901" y="2384468"/>
            <a:ext cx="6021852" cy="461665"/>
          </a:xfrm>
          <a:prstGeom prst="rect">
            <a:avLst/>
          </a:prstGeom>
        </p:spPr>
        <p:txBody>
          <a:bodyPr wrap="square">
            <a:spAutoFit/>
          </a:bodyPr>
          <a:lstStyle/>
          <a:p>
            <a:pPr algn="ctr"/>
            <a:r>
              <a:rPr lang="es-PE" sz="2400" b="1" dirty="0"/>
              <a:t> </a:t>
            </a:r>
            <a:endParaRPr lang="es-PE" sz="2400" b="1" i="1" dirty="0">
              <a:effectLst>
                <a:outerShdw blurRad="38100" dist="38100" dir="2700000" algn="tl">
                  <a:srgbClr val="000000">
                    <a:alpha val="43137"/>
                  </a:srgbClr>
                </a:outerShdw>
              </a:effectLst>
              <a:latin typeface="Arial Black" panose="020B0A04020102020204" pitchFamily="34" charset="0"/>
            </a:endParaRPr>
          </a:p>
        </p:txBody>
      </p:sp>
      <p:sp>
        <p:nvSpPr>
          <p:cNvPr id="5" name="CuadroTexto 4">
            <a:extLst>
              <a:ext uri="{FF2B5EF4-FFF2-40B4-BE49-F238E27FC236}">
                <a16:creationId xmlns:a16="http://schemas.microsoft.com/office/drawing/2014/main" xmlns="" id="{968A13F6-7B2D-01C3-F712-2CD38CBCB730}"/>
              </a:ext>
            </a:extLst>
          </p:cNvPr>
          <p:cNvSpPr txBox="1"/>
          <p:nvPr/>
        </p:nvSpPr>
        <p:spPr>
          <a:xfrm>
            <a:off x="152705" y="1961258"/>
            <a:ext cx="11558048" cy="461665"/>
          </a:xfrm>
          <a:prstGeom prst="rect">
            <a:avLst/>
          </a:prstGeom>
          <a:noFill/>
        </p:spPr>
        <p:txBody>
          <a:bodyPr wrap="square">
            <a:spAutoFit/>
          </a:bodyPr>
          <a:lstStyle/>
          <a:p>
            <a:pPr algn="ctr"/>
            <a:r>
              <a:rPr lang="es-PE" sz="2400" b="1" dirty="0"/>
              <a:t>LEY QUE FOMENTA LA IMPLEMENTACIÓN DE CIUDADES INTELIGENTES SOSTENIBLES</a:t>
            </a:r>
            <a:endParaRPr lang="es-PE" sz="2400" b="1" i="1" dirty="0">
              <a:latin typeface="Arial Black" panose="020B0A04020102020204" pitchFamily="34" charset="0"/>
            </a:endParaRPr>
          </a:p>
        </p:txBody>
      </p:sp>
    </p:spTree>
    <p:extLst>
      <p:ext uri="{BB962C8B-B14F-4D97-AF65-F5344CB8AC3E}">
        <p14:creationId xmlns:p14="http://schemas.microsoft.com/office/powerpoint/2010/main" val="145598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476</Words>
  <Application>Microsoft Office PowerPoint</Application>
  <PresentationFormat>Panorámica</PresentationFormat>
  <Paragraphs>80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 Black</vt:lpstr>
      <vt:lpstr>Calibri</vt:lpstr>
      <vt:lpstr>Calibri Light</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 N° 1119-2021-CR</dc:title>
  <dc:creator>Ayrton Omar Briceño Llanos</dc:creator>
  <cp:lastModifiedBy>Roberto Miranda Chuman</cp:lastModifiedBy>
  <cp:revision>65</cp:revision>
  <cp:lastPrinted>2022-10-17T20:48:51Z</cp:lastPrinted>
  <dcterms:created xsi:type="dcterms:W3CDTF">2022-01-30T19:07:33Z</dcterms:created>
  <dcterms:modified xsi:type="dcterms:W3CDTF">2023-03-28T18:19:32Z</dcterms:modified>
</cp:coreProperties>
</file>