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740" r:id="rId2"/>
    <p:sldId id="1720" r:id="rId3"/>
    <p:sldId id="1721" r:id="rId4"/>
    <p:sldId id="1742" r:id="rId5"/>
    <p:sldId id="1744" r:id="rId6"/>
    <p:sldId id="1743" r:id="rId7"/>
    <p:sldId id="1745" r:id="rId8"/>
    <p:sldId id="1746" r:id="rId9"/>
    <p:sldId id="1680" r:id="rId10"/>
  </p:sldIdLst>
  <p:sldSz cx="12192000" cy="6858000"/>
  <p:notesSz cx="6858000" cy="9926638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2B29"/>
    <a:srgbClr val="D53A32"/>
    <a:srgbClr val="2223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48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66" y="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A632B46-97A4-444A-9EF6-F3E4774644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2866EDA-25AA-417E-9819-D55595AD1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444D4B5-3762-4D8C-BB5D-5636EAD87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CE76-C159-4C7B-A637-591F3F2144D2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93CD925-73E6-4249-9E4C-8816CA307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69D0588-C8DB-4F19-9852-EE5307C2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915C-BA05-4605-9BC0-A12F97044D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0240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79AC603-DFC7-4B06-BB38-8E57254BE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B561110D-34D3-481B-892B-93F9D934FA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15C8760-0ACE-4E98-98CE-3663D3638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CE76-C159-4C7B-A637-591F3F2144D2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8491BF61-4390-444B-B047-499BFA7DB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AF5173B-53B2-4AD7-BE4D-AF05A9B87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915C-BA05-4605-9BC0-A12F97044D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238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A9604D5-B87A-47FC-8948-03F8FEA681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D160A60-A021-4BC4-ACD7-B7664EA0A6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0D5257F-AC36-446A-873E-8E39E9733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CE76-C159-4C7B-A637-591F3F2144D2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6D245C8-C1D3-4DBF-82BD-23A5886C8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8E55408-DFE5-4218-964A-A69A62356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915C-BA05-4605-9BC0-A12F97044D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65852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2F37B21-90B6-4E08-AB59-D3B6AED5B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CA25C3E-368D-456B-993C-1FE909E0B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5CD58EF-C101-4DBC-B68B-77071F709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CE76-C159-4C7B-A637-591F3F2144D2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FDE505F-20E4-4514-AE63-9F809AA90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CE5536A-735F-4912-A99B-7C8A34426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915C-BA05-4605-9BC0-A12F97044D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8552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8825C5-2835-4098-A785-10B78982A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A5254814-7D8F-40AB-AC05-6F4F1C8FD9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AD5A703-E5BC-48C2-8C63-2B72345D1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CE76-C159-4C7B-A637-591F3F2144D2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4B59F94B-2C58-4D13-92BD-06D120400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184A24D-4617-4DAB-B1B1-34DCB967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915C-BA05-4605-9BC0-A12F97044D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51664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0C149E6-B67D-404C-8BA4-26E37F5A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228964B-B4C3-4F44-B9DC-06E5F08186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BF9D5884-9057-4AE2-9895-0D05F493DF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8CC1501-AAB5-4D6D-868A-9332D3E1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CE76-C159-4C7B-A637-591F3F2144D2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E312E78-055D-4AB8-BC6C-851FF5C60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21A9EB4-3869-428B-928D-D4E8F9848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915C-BA05-4605-9BC0-A12F97044D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11425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8D43AF2-EDD2-470D-A73E-EF459B75F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E19335D-A000-4B29-9A7E-773F8F4FF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185C2B61-1E6A-4D1A-9F38-DFBE9AC0A4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D6DA8E7C-63C5-4F2B-B38B-14B52BCC6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A67CB9E-B116-4968-A69F-18F62AC389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1207CF7B-3780-44E0-8A72-A315D0D6A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CE76-C159-4C7B-A637-591F3F2144D2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CB2E276D-C1FF-48CA-BA28-9628AF1D5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71AFF320-50E0-4B5D-B1E3-701297FD8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915C-BA05-4605-9BC0-A12F97044D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75821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6FC99E5-970B-4C1F-B1B8-B699A3AE9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8C66CBE9-667A-4B41-A533-C2DC8035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CE76-C159-4C7B-A637-591F3F2144D2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9E0F8C57-4A03-4A6F-9589-09E43666F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38DAB85-82FB-4F32-8E1C-66E47E604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915C-BA05-4605-9BC0-A12F97044D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71174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9115EE66-9DF3-44AB-A6BD-BB247866B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CE76-C159-4C7B-A637-591F3F2144D2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C8964A82-4753-469A-8704-05F2E17213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D7CCE81-D9F6-4555-ABCB-2D2A0F64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915C-BA05-4605-9BC0-A12F97044D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83677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ABD66EE-AF80-49C9-8EC9-9DB80A53A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0CA6AF5-DEEC-4E58-83C0-1D10B89584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E828F172-73A8-432F-B07F-FC497BDF1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98CB1DF9-2F97-43B8-8373-82DE1692C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CE76-C159-4C7B-A637-591F3F2144D2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F5A4AD7F-C10E-40BD-9117-25285CC54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30860062-D32F-460F-8E95-2F2041036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915C-BA05-4605-9BC0-A12F97044D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62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3CDCB93-C9B1-4595-98AC-67C23BACA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B683009C-23C1-4C52-9CDA-1F7882CE95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54DD727E-5A84-4838-BB8D-DB24F58C05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BFE6887A-BFB4-4F85-928D-7CA04DA2E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FCE76-C159-4C7B-A637-591F3F2144D2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36F9290-5787-4A12-AB98-CD7DF88B9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18DD129-C094-493D-ADA2-85CF4FCB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78915C-BA05-4605-9BC0-A12F97044D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4882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E6A14544-078D-4AB9-9979-8B8A28455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7A679CFD-9E7E-4221-B004-53BDCE266B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FA7FFF0-E1A8-4D3B-8166-8D7A670A0E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FCE76-C159-4C7B-A637-591F3F2144D2}" type="datetimeFigureOut">
              <a:rPr lang="es-PE" smtClean="0"/>
              <a:t>15/11/2022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CD7B06F-C6F8-4DA3-9C6C-DEC4D43E2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A1181E53-606C-4F84-919D-86407FA3F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78915C-BA05-4605-9BC0-A12F97044D0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02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B9697621-76EE-4906-9EC2-FA89FE725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3626C110-F10B-4726-AF3C-7746AE463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Imagen en blanco y negro de una torre&#10;&#10;Descripción generada automáticamente con confianza media">
            <a:extLst>
              <a:ext uri="{FF2B5EF4-FFF2-40B4-BE49-F238E27FC236}">
                <a16:creationId xmlns:a16="http://schemas.microsoft.com/office/drawing/2014/main" xmlns="" id="{BB56B83E-4097-4A75-A8F4-B55428429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n 1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xmlns="" id="{8277E205-0F49-4749-8CD2-24AEB6E97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224FC8A1-0E44-4962-A6EE-4E556BC2D791}"/>
              </a:ext>
            </a:extLst>
          </p:cNvPr>
          <p:cNvCxnSpPr/>
          <p:nvPr/>
        </p:nvCxnSpPr>
        <p:spPr>
          <a:xfrm>
            <a:off x="723959" y="2360832"/>
            <a:ext cx="0" cy="300181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F1E1B2C7-4282-411B-9420-784BF4CE51CD}"/>
              </a:ext>
            </a:extLst>
          </p:cNvPr>
          <p:cNvCxnSpPr>
            <a:cxnSpLocks/>
          </p:cNvCxnSpPr>
          <p:nvPr/>
        </p:nvCxnSpPr>
        <p:spPr>
          <a:xfrm>
            <a:off x="1810328" y="5340927"/>
            <a:ext cx="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24B3BBBE-EEED-45F6-B024-8A69FAC774F9}"/>
              </a:ext>
            </a:extLst>
          </p:cNvPr>
          <p:cNvCxnSpPr>
            <a:cxnSpLocks/>
          </p:cNvCxnSpPr>
          <p:nvPr/>
        </p:nvCxnSpPr>
        <p:spPr>
          <a:xfrm flipH="1">
            <a:off x="34847" y="4838574"/>
            <a:ext cx="8903854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C3002F7-162C-4C2F-8372-DA5951D0617F}"/>
              </a:ext>
            </a:extLst>
          </p:cNvPr>
          <p:cNvSpPr txBox="1"/>
          <p:nvPr/>
        </p:nvSpPr>
        <p:spPr>
          <a:xfrm>
            <a:off x="723959" y="3114170"/>
            <a:ext cx="96392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b="1" dirty="0">
                <a:solidFill>
                  <a:schemeClr val="bg1"/>
                </a:solidFill>
                <a:latin typeface="Merriweather Light" panose="00000400000000000000" pitchFamily="2" charset="0"/>
              </a:rPr>
              <a:t>PL 2585/2021-CR</a:t>
            </a:r>
          </a:p>
          <a:p>
            <a:pPr algn="just"/>
            <a:r>
              <a:rPr lang="es-ES" sz="2400" b="1" dirty="0">
                <a:solidFill>
                  <a:schemeClr val="bg1"/>
                </a:solidFill>
                <a:latin typeface="Merriweather Light" panose="00000400000000000000" pitchFamily="2" charset="0"/>
              </a:rPr>
              <a:t>“LEY QUE ESTABLECE RESPONSABILIDAD POLÍTICA POR LA FALTA DE REGLAMENTACIÓN OPORTUNA”</a:t>
            </a:r>
            <a:endParaRPr lang="es-MX" sz="2400" b="1" dirty="0">
              <a:solidFill>
                <a:schemeClr val="bg1"/>
              </a:solidFill>
              <a:latin typeface="Merriweather Light" panose="000004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811485F7-6FD3-4A59-8748-D49159CE7850}"/>
              </a:ext>
            </a:extLst>
          </p:cNvPr>
          <p:cNvSpPr txBox="1"/>
          <p:nvPr/>
        </p:nvSpPr>
        <p:spPr>
          <a:xfrm flipH="1">
            <a:off x="1070955" y="4838574"/>
            <a:ext cx="49830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Merriweather Light" panose="00000400000000000000" pitchFamily="2" charset="0"/>
              </a:rPr>
              <a:t>Congresista </a:t>
            </a:r>
          </a:p>
          <a:p>
            <a:r>
              <a:rPr lang="es-MX" sz="2400" b="1" dirty="0">
                <a:solidFill>
                  <a:schemeClr val="bg1"/>
                </a:solidFill>
                <a:latin typeface="Merriweather Light" panose="00000400000000000000" pitchFamily="2" charset="0"/>
              </a:rPr>
              <a:t>Luis </a:t>
            </a:r>
            <a:r>
              <a:rPr lang="es-MX" sz="2400" b="1" dirty="0" err="1">
                <a:solidFill>
                  <a:schemeClr val="bg1"/>
                </a:solidFill>
                <a:latin typeface="Merriweather Light" panose="00000400000000000000" pitchFamily="2" charset="0"/>
              </a:rPr>
              <a:t>Angel</a:t>
            </a:r>
            <a:r>
              <a:rPr lang="es-MX" sz="2400" b="1" dirty="0">
                <a:solidFill>
                  <a:schemeClr val="bg1"/>
                </a:solidFill>
                <a:latin typeface="Merriweather Light" panose="00000400000000000000" pitchFamily="2" charset="0"/>
              </a:rPr>
              <a:t> Aragón Carreño</a:t>
            </a:r>
            <a:endParaRPr lang="es-PE" sz="2400" b="1" dirty="0">
              <a:solidFill>
                <a:schemeClr val="bg1"/>
              </a:solidFill>
              <a:latin typeface="Merriweather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4439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362ACC78-D5C0-432D-B09F-865FEF0BCDE4}"/>
              </a:ext>
            </a:extLst>
          </p:cNvPr>
          <p:cNvSpPr txBox="1"/>
          <p:nvPr/>
        </p:nvSpPr>
        <p:spPr>
          <a:xfrm>
            <a:off x="3392557" y="1678514"/>
            <a:ext cx="8136835" cy="39703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800" dirty="0"/>
              <a:t>Busca generar una responsabilidad ante el incumplimiento de la obligación del Poder Ejecutivo de no reglamentar las leyes lo cual afecta la paz y tranquilidad pública, pues algunas leyes impulsan medidas reivindicatorias a demandas sociales, las que no serán atendidas por la inacción del Estado, con el consecuente riesgo de presencia de conflictos, protestas y violencia en desmedro de los derechos de terceros.</a:t>
            </a:r>
            <a:endParaRPr lang="es-MX" sz="2400" dirty="0"/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xmlns="" id="{8406C0C2-7C68-430E-A3D0-57E4FDBF115D}"/>
              </a:ext>
            </a:extLst>
          </p:cNvPr>
          <p:cNvSpPr/>
          <p:nvPr/>
        </p:nvSpPr>
        <p:spPr>
          <a:xfrm rot="-5400000">
            <a:off x="797516" y="1092831"/>
            <a:ext cx="882625" cy="0"/>
          </a:xfrm>
          <a:prstGeom prst="line">
            <a:avLst/>
          </a:prstGeom>
          <a:ln w="123825" cap="rnd">
            <a:solidFill>
              <a:srgbClr val="E73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Rectángulo 8"/>
          <p:cNvSpPr/>
          <p:nvPr/>
        </p:nvSpPr>
        <p:spPr>
          <a:xfrm>
            <a:off x="1" y="5959366"/>
            <a:ext cx="12192000" cy="89863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51FE6C7-3ADF-406B-BF59-CB0D7BEB0366}"/>
              </a:ext>
            </a:extLst>
          </p:cNvPr>
          <p:cNvSpPr txBox="1"/>
          <p:nvPr/>
        </p:nvSpPr>
        <p:spPr>
          <a:xfrm>
            <a:off x="1483713" y="815832"/>
            <a:ext cx="99037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b="1" dirty="0">
                <a:solidFill>
                  <a:srgbClr val="D53A32"/>
                </a:solidFill>
              </a:rPr>
              <a:t>OBJETO DE LA PROPUESTA LEGISLATIVA</a:t>
            </a:r>
            <a:endParaRPr lang="es-ES" sz="32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419C5762-3F1D-43BC-8603-218FDA6C31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26" y="2021676"/>
            <a:ext cx="2326585" cy="331662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9229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51FE6C7-3ADF-406B-BF59-CB0D7BEB0366}"/>
              </a:ext>
            </a:extLst>
          </p:cNvPr>
          <p:cNvSpPr txBox="1"/>
          <p:nvPr/>
        </p:nvSpPr>
        <p:spPr>
          <a:xfrm>
            <a:off x="503584" y="372915"/>
            <a:ext cx="1029693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800" b="1" dirty="0">
                <a:solidFill>
                  <a:srgbClr val="D53A32"/>
                </a:solidFill>
              </a:rPr>
              <a:t>ARTICULO 118, INCISO 8) CONSTITUCION POLITICA DEL PERU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" y="5959366"/>
            <a:ext cx="12192000" cy="89863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EF432A96-19AD-2ACB-A810-12321BB4DD61}"/>
              </a:ext>
            </a:extLst>
          </p:cNvPr>
          <p:cNvSpPr txBox="1"/>
          <p:nvPr/>
        </p:nvSpPr>
        <p:spPr>
          <a:xfrm>
            <a:off x="991209" y="1104903"/>
            <a:ext cx="10452293" cy="12003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Trebuchet MS" panose="020B0603020202020204" pitchFamily="34" charset="0"/>
                <a:ea typeface="Times New Roman" panose="02020603050405020304" pitchFamily="18" charset="0"/>
              </a:rPr>
              <a:t>"Corresponde al Presidente de la República: (...) Ejercer la potestad de reglamentar las leyes sin transgredirlas ni desnaturalizarlas, y, dentro de tales límites, dictar decretos y resoluciones". 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1F824267-CAD0-4106-B393-12CBE1DD79A2}"/>
              </a:ext>
            </a:extLst>
          </p:cNvPr>
          <p:cNvSpPr txBox="1"/>
          <p:nvPr/>
        </p:nvSpPr>
        <p:spPr>
          <a:xfrm>
            <a:off x="503584" y="2400590"/>
            <a:ext cx="108535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s-ES" sz="2800" b="1" dirty="0">
                <a:solidFill>
                  <a:srgbClr val="D53A32"/>
                </a:solidFill>
              </a:rPr>
              <a:t>ARTICULO 13 DE LA LEY ORGANICA DEL PODER EJECUTIVO LEY 29158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83481BFB-DEAB-414B-8B92-41DD6DFC669B}"/>
              </a:ext>
            </a:extLst>
          </p:cNvPr>
          <p:cNvSpPr txBox="1"/>
          <p:nvPr/>
        </p:nvSpPr>
        <p:spPr>
          <a:xfrm>
            <a:off x="1009184" y="2918094"/>
            <a:ext cx="10452293" cy="304698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latin typeface="Trebuchet MS" panose="020B0603020202020204" pitchFamily="34" charset="0"/>
                <a:ea typeface="Times New Roman" panose="02020603050405020304" pitchFamily="18" charset="0"/>
              </a:rPr>
              <a:t>“Artículo 13.- Potestad reglamentaria</a:t>
            </a:r>
          </a:p>
          <a:p>
            <a:pPr algn="just"/>
            <a:r>
              <a:rPr lang="es-ES" sz="2400" dirty="0">
                <a:latin typeface="Trebuchet MS" panose="020B0603020202020204" pitchFamily="34" charset="0"/>
                <a:ea typeface="Times New Roman" panose="02020603050405020304" pitchFamily="18" charset="0"/>
              </a:rPr>
              <a:t>La potestad reglamentaria del Presidente de la República se sujeta a las siguientes normas:</a:t>
            </a:r>
          </a:p>
          <a:p>
            <a:pPr algn="just"/>
            <a:r>
              <a:rPr lang="es-ES" sz="2400" dirty="0">
                <a:latin typeface="Trebuchet MS" panose="020B0603020202020204" pitchFamily="34" charset="0"/>
                <a:ea typeface="Times New Roman" panose="02020603050405020304" pitchFamily="18" charset="0"/>
              </a:rPr>
              <a:t>(…)</a:t>
            </a:r>
          </a:p>
          <a:p>
            <a:pPr algn="just"/>
            <a:r>
              <a:rPr lang="es-ES" sz="2400" dirty="0">
                <a:latin typeface="Trebuchet MS" panose="020B0603020202020204" pitchFamily="34" charset="0"/>
                <a:ea typeface="Times New Roman" panose="02020603050405020304" pitchFamily="18" charset="0"/>
              </a:rPr>
              <a:t> 2. Los reglamentos se ajustan a los principios de competencia, transparencia y jerarquía. No pueden transgredir ni desnaturalizar la ley. Se aprueban, dentro del plazo establecido, mediante decreto supremo, salvo disposición expresa con rango de ley. “</a:t>
            </a:r>
          </a:p>
        </p:txBody>
      </p:sp>
    </p:spTree>
    <p:extLst>
      <p:ext uri="{BB962C8B-B14F-4D97-AF65-F5344CB8AC3E}">
        <p14:creationId xmlns:p14="http://schemas.microsoft.com/office/powerpoint/2010/main" val="346561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xmlns="" id="{8406C0C2-7C68-430E-A3D0-57E4FDBF115D}"/>
              </a:ext>
            </a:extLst>
          </p:cNvPr>
          <p:cNvSpPr/>
          <p:nvPr/>
        </p:nvSpPr>
        <p:spPr>
          <a:xfrm rot="-5400000">
            <a:off x="135729" y="648323"/>
            <a:ext cx="882625" cy="0"/>
          </a:xfrm>
          <a:prstGeom prst="line">
            <a:avLst/>
          </a:prstGeom>
          <a:ln w="123825" cap="rnd">
            <a:solidFill>
              <a:srgbClr val="E73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51FE6C7-3ADF-406B-BF59-CB0D7BEB0366}"/>
              </a:ext>
            </a:extLst>
          </p:cNvPr>
          <p:cNvSpPr txBox="1"/>
          <p:nvPr/>
        </p:nvSpPr>
        <p:spPr>
          <a:xfrm>
            <a:off x="988876" y="417490"/>
            <a:ext cx="106260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400" b="1" dirty="0">
                <a:solidFill>
                  <a:srgbClr val="D53A32"/>
                </a:solidFill>
              </a:rPr>
              <a:t>CANTIDAD DE LEYES </a:t>
            </a:r>
            <a:r>
              <a:rPr lang="es-MX" sz="2400" b="1" dirty="0"/>
              <a:t>PENDIENTES DE REGLAMENTAR</a:t>
            </a:r>
            <a:endParaRPr lang="es-ES" sz="2400" b="1" dirty="0"/>
          </a:p>
        </p:txBody>
      </p:sp>
      <p:sp>
        <p:nvSpPr>
          <p:cNvPr id="4" name="Rectángulo 3"/>
          <p:cNvSpPr/>
          <p:nvPr/>
        </p:nvSpPr>
        <p:spPr>
          <a:xfrm>
            <a:off x="1" y="5959366"/>
            <a:ext cx="12192000" cy="898634"/>
          </a:xfrm>
          <a:prstGeom prst="rect">
            <a:avLst/>
          </a:prstGeom>
          <a:solidFill>
            <a:srgbClr val="2223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B7077BB5-21FF-47A2-A6DF-8EF3A5CB16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65" t="32069" r="33587" b="21339"/>
          <a:stretch/>
        </p:blipFill>
        <p:spPr>
          <a:xfrm>
            <a:off x="2478155" y="906820"/>
            <a:ext cx="7381449" cy="495064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34508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xmlns="" id="{8406C0C2-7C68-430E-A3D0-57E4FDBF115D}"/>
              </a:ext>
            </a:extLst>
          </p:cNvPr>
          <p:cNvSpPr/>
          <p:nvPr/>
        </p:nvSpPr>
        <p:spPr>
          <a:xfrm rot="-5400000">
            <a:off x="125095" y="730231"/>
            <a:ext cx="882625" cy="0"/>
          </a:xfrm>
          <a:prstGeom prst="line">
            <a:avLst/>
          </a:prstGeom>
          <a:ln w="123825" cap="rnd">
            <a:solidFill>
              <a:srgbClr val="E73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Rectángulo 2"/>
          <p:cNvSpPr/>
          <p:nvPr/>
        </p:nvSpPr>
        <p:spPr>
          <a:xfrm>
            <a:off x="821636" y="1345043"/>
            <a:ext cx="10823983" cy="3785652"/>
          </a:xfrm>
          <a:prstGeom prst="rect">
            <a:avLst/>
          </a:prstGeom>
          <a:ln w="571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Ley 31410 publicada el 10/02/2022, Ley que crea el Servicio Civil de Graduandos para el Sector Agrario (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Secigra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Agrario), para impulsar la participación de los estudiantes y egresados en la actividad agraria.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Ley 31431 publicada el 05/03/2022 Ley que incorpora al profesional odontólogo en la comunidad educativa.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Ley 31494 publicada el 16/06/2022 Ley que reconoce a los comités de autodefensa y desarrollo rural y los incorpora en el sistema de seguridad ciudadana.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Ley 31410 publicada el 10/02/2022 Ley que crea el Servicio Civil de Graduandos para el Sector Agrario (</a:t>
            </a:r>
            <a:r>
              <a:rPr lang="es-ES" sz="2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Secigra</a:t>
            </a:r>
            <a:r>
              <a:rPr lang="es-E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Agrario), para impulsar la participación de los estudiantes y egresados en la actividad agraria.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51FE6C7-3ADF-406B-BF59-CB0D7BEB0366}"/>
              </a:ext>
            </a:extLst>
          </p:cNvPr>
          <p:cNvSpPr txBox="1"/>
          <p:nvPr/>
        </p:nvSpPr>
        <p:spPr>
          <a:xfrm>
            <a:off x="821635" y="384501"/>
            <a:ext cx="9687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solidFill>
                  <a:srgbClr val="D53A32"/>
                </a:solidFill>
              </a:rPr>
              <a:t>ALGUNAS LEYES QUE SE </a:t>
            </a:r>
            <a:r>
              <a:rPr lang="es-MX" sz="2800" b="1" dirty="0"/>
              <a:t>ENCUENTRAN SIN REGLAMENTAR</a:t>
            </a:r>
            <a:endParaRPr lang="es-ES" sz="2800" b="1" dirty="0"/>
          </a:p>
        </p:txBody>
      </p:sp>
      <p:sp>
        <p:nvSpPr>
          <p:cNvPr id="4" name="Rectángulo 3"/>
          <p:cNvSpPr/>
          <p:nvPr/>
        </p:nvSpPr>
        <p:spPr>
          <a:xfrm>
            <a:off x="0" y="5959366"/>
            <a:ext cx="12192000" cy="898634"/>
          </a:xfrm>
          <a:prstGeom prst="rect">
            <a:avLst/>
          </a:prstGeom>
          <a:solidFill>
            <a:srgbClr val="2223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45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xmlns="" id="{8406C0C2-7C68-430E-A3D0-57E4FDBF115D}"/>
              </a:ext>
            </a:extLst>
          </p:cNvPr>
          <p:cNvSpPr/>
          <p:nvPr/>
        </p:nvSpPr>
        <p:spPr>
          <a:xfrm rot="-5400000">
            <a:off x="668436" y="915654"/>
            <a:ext cx="882625" cy="0"/>
          </a:xfrm>
          <a:prstGeom prst="line">
            <a:avLst/>
          </a:prstGeom>
          <a:ln w="123825" cap="rnd">
            <a:solidFill>
              <a:srgbClr val="E73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Rectángulo 2"/>
          <p:cNvSpPr/>
          <p:nvPr/>
        </p:nvSpPr>
        <p:spPr>
          <a:xfrm>
            <a:off x="4399723" y="1506871"/>
            <a:ext cx="7437906" cy="401597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jurisprudencia del Tribunal Constitucional (STC 5427-2006-PC/TC ) “es materia del proceso de cumplimiento el pronunciamiento expreso respecto a la obligación de emitir reglamentos cuya exigencia se encuentre establecida en una ley; deber este último que (…) no se circunscribe a la mera obligación de pronunciamiento, sino que comprende la obligación directa de emitir aquél reglamento cuya exigencia se deriva de la ley que le sirve de fuente obligacional”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51FE6C7-3ADF-406B-BF59-CB0D7BEB0366}"/>
              </a:ext>
            </a:extLst>
          </p:cNvPr>
          <p:cNvSpPr txBox="1"/>
          <p:nvPr/>
        </p:nvSpPr>
        <p:spPr>
          <a:xfrm>
            <a:off x="1272210" y="565695"/>
            <a:ext cx="99768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solidFill>
                  <a:srgbClr val="D53A32"/>
                </a:solidFill>
              </a:rPr>
              <a:t>SENTENCIA TRIBUNAL CONSTITUCIONAL</a:t>
            </a:r>
            <a:endParaRPr lang="es-ES" sz="2800" b="1" dirty="0"/>
          </a:p>
        </p:txBody>
      </p:sp>
      <p:sp>
        <p:nvSpPr>
          <p:cNvPr id="4" name="Rectángulo 3"/>
          <p:cNvSpPr/>
          <p:nvPr/>
        </p:nvSpPr>
        <p:spPr>
          <a:xfrm>
            <a:off x="1" y="5959366"/>
            <a:ext cx="12192000" cy="898634"/>
          </a:xfrm>
          <a:prstGeom prst="rect">
            <a:avLst/>
          </a:prstGeom>
          <a:solidFill>
            <a:srgbClr val="2223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 descr="SENTENCIA DEL TRIBUNAL CONSTITUCIONAL GANA PREMIO INTERNACIONAL | TC">
            <a:extLst>
              <a:ext uri="{FF2B5EF4-FFF2-40B4-BE49-F238E27FC236}">
                <a16:creationId xmlns:a16="http://schemas.microsoft.com/office/drawing/2014/main" xmlns="" id="{E97A669C-E6AF-43E4-B00B-6510B1FF1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9" y="2003045"/>
            <a:ext cx="3593804" cy="2851909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10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xmlns="" id="{8406C0C2-7C68-430E-A3D0-57E4FDBF115D}"/>
              </a:ext>
            </a:extLst>
          </p:cNvPr>
          <p:cNvSpPr/>
          <p:nvPr/>
        </p:nvSpPr>
        <p:spPr>
          <a:xfrm rot="-5400000">
            <a:off x="668436" y="915654"/>
            <a:ext cx="882625" cy="0"/>
          </a:xfrm>
          <a:prstGeom prst="line">
            <a:avLst/>
          </a:prstGeom>
          <a:ln w="123825" cap="rnd">
            <a:solidFill>
              <a:srgbClr val="E73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Rectángulo 2"/>
          <p:cNvSpPr/>
          <p:nvPr/>
        </p:nvSpPr>
        <p:spPr>
          <a:xfrm>
            <a:off x="4426228" y="1969924"/>
            <a:ext cx="7437906" cy="2640466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numeral 1 Y 3 del Artículo 13 de la Ley 29158. Ley Orgánica del Poder Ejecutivo.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incorpora los numerales 4 y 5 en el Art. Artículo 13 de la Ley 29158. Ley Orgánica del Poder Ejecutivo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ES" sz="2400" dirty="0">
              <a:latin typeface="Trebuchet MS" panose="020B0603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51FE6C7-3ADF-406B-BF59-CB0D7BEB0366}"/>
              </a:ext>
            </a:extLst>
          </p:cNvPr>
          <p:cNvSpPr txBox="1"/>
          <p:nvPr/>
        </p:nvSpPr>
        <p:spPr>
          <a:xfrm>
            <a:off x="1457741" y="654044"/>
            <a:ext cx="9976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b="1" dirty="0">
                <a:solidFill>
                  <a:srgbClr val="D53A32"/>
                </a:solidFill>
              </a:rPr>
              <a:t>MODIFICACIONES </a:t>
            </a:r>
            <a:r>
              <a:rPr lang="es-MX" sz="3200" b="1" dirty="0"/>
              <a:t>PROPUESTAS</a:t>
            </a:r>
            <a:endParaRPr lang="es-ES" sz="3200" b="1" dirty="0"/>
          </a:p>
        </p:txBody>
      </p:sp>
      <p:sp>
        <p:nvSpPr>
          <p:cNvPr id="4" name="Rectángulo 3"/>
          <p:cNvSpPr/>
          <p:nvPr/>
        </p:nvSpPr>
        <p:spPr>
          <a:xfrm>
            <a:off x="1" y="5959366"/>
            <a:ext cx="12192000" cy="898634"/>
          </a:xfrm>
          <a:prstGeom prst="rect">
            <a:avLst/>
          </a:prstGeom>
          <a:solidFill>
            <a:srgbClr val="2223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2050" name="Picture 2" descr="Leyes y Reglamentos | Unidad de Capitanías de Puerto y Asuntos Marítimos |  Gobierno | gob.mx">
            <a:extLst>
              <a:ext uri="{FF2B5EF4-FFF2-40B4-BE49-F238E27FC236}">
                <a16:creationId xmlns:a16="http://schemas.microsoft.com/office/drawing/2014/main" xmlns="" id="{4C6B0E03-B3AE-4BFB-BEA5-5F8477E2C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09" y="1969924"/>
            <a:ext cx="3644414" cy="2139383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14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>
            <a:extLst>
              <a:ext uri="{FF2B5EF4-FFF2-40B4-BE49-F238E27FC236}">
                <a16:creationId xmlns:a16="http://schemas.microsoft.com/office/drawing/2014/main" xmlns="" id="{8406C0C2-7C68-430E-A3D0-57E4FDBF115D}"/>
              </a:ext>
            </a:extLst>
          </p:cNvPr>
          <p:cNvSpPr/>
          <p:nvPr/>
        </p:nvSpPr>
        <p:spPr>
          <a:xfrm rot="-5400000">
            <a:off x="668436" y="915654"/>
            <a:ext cx="882625" cy="0"/>
          </a:xfrm>
          <a:prstGeom prst="line">
            <a:avLst/>
          </a:prstGeom>
          <a:ln w="123825" cap="rnd">
            <a:solidFill>
              <a:srgbClr val="E73C33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3" name="Rectángulo 2"/>
          <p:cNvSpPr/>
          <p:nvPr/>
        </p:nvSpPr>
        <p:spPr>
          <a:xfrm>
            <a:off x="924217" y="1704880"/>
            <a:ext cx="10754386" cy="303563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Permitirá que el incumpliendo de esta función como es la de no reglamentación sea sancionada, generando responsabilidades políticas en el titular del sector a cargo.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Permitirá sociabilizar dicha norma con la población, lo que contribuirá que luego de publicada pueda ser aplicada por la ciudadanía.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s-ES" sz="2400" dirty="0">
                <a:latin typeface="Trebuchet MS" panose="020B0603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establecer la sanción de responsabilidad política, permitirá que el número de leyes sin reglamentar se reduzca.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751FE6C7-3ADF-406B-BF59-CB0D7BEB0366}"/>
              </a:ext>
            </a:extLst>
          </p:cNvPr>
          <p:cNvSpPr txBox="1"/>
          <p:nvPr/>
        </p:nvSpPr>
        <p:spPr>
          <a:xfrm>
            <a:off x="1457741" y="654044"/>
            <a:ext cx="997686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3200" b="1" dirty="0">
                <a:solidFill>
                  <a:srgbClr val="D53A32"/>
                </a:solidFill>
              </a:rPr>
              <a:t>BENEFICIOS DE LA </a:t>
            </a:r>
            <a:r>
              <a:rPr lang="es-MX" sz="3200" b="1" dirty="0"/>
              <a:t>PROPUESTA LEGISLATIVA</a:t>
            </a:r>
            <a:endParaRPr lang="es-ES" sz="3200" b="1" dirty="0"/>
          </a:p>
        </p:txBody>
      </p:sp>
      <p:sp>
        <p:nvSpPr>
          <p:cNvPr id="4" name="Rectángulo 3"/>
          <p:cNvSpPr/>
          <p:nvPr/>
        </p:nvSpPr>
        <p:spPr>
          <a:xfrm>
            <a:off x="1" y="5959366"/>
            <a:ext cx="12192000" cy="898634"/>
          </a:xfrm>
          <a:prstGeom prst="rect">
            <a:avLst/>
          </a:prstGeom>
          <a:solidFill>
            <a:srgbClr val="22232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766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Descripción generada automáticamente">
            <a:extLst>
              <a:ext uri="{FF2B5EF4-FFF2-40B4-BE49-F238E27FC236}">
                <a16:creationId xmlns:a16="http://schemas.microsoft.com/office/drawing/2014/main" xmlns="" id="{B9697621-76EE-4906-9EC2-FA89FE7254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n 4" descr="Interfaz de usuario gráfica&#10;&#10;Descripción generada automáticamente">
            <a:extLst>
              <a:ext uri="{FF2B5EF4-FFF2-40B4-BE49-F238E27FC236}">
                <a16:creationId xmlns:a16="http://schemas.microsoft.com/office/drawing/2014/main" xmlns="" id="{3626C110-F10B-4726-AF3C-7746AE463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n 6" descr="Imagen en blanco y negro de una torre&#10;&#10;Descripción generada automáticamente con confianza media">
            <a:extLst>
              <a:ext uri="{FF2B5EF4-FFF2-40B4-BE49-F238E27FC236}">
                <a16:creationId xmlns:a16="http://schemas.microsoft.com/office/drawing/2014/main" xmlns="" id="{BB56B83E-4097-4A75-A8F4-B55428429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Imagen 1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xmlns="" id="{8277E205-0F49-4749-8CD2-24AEB6E972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0"/>
            <a:ext cx="12192000" cy="6858000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xmlns="" id="{224FC8A1-0E44-4962-A6EE-4E556BC2D791}"/>
              </a:ext>
            </a:extLst>
          </p:cNvPr>
          <p:cNvCxnSpPr/>
          <p:nvPr/>
        </p:nvCxnSpPr>
        <p:spPr>
          <a:xfrm>
            <a:off x="723959" y="2122293"/>
            <a:ext cx="0" cy="3001818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F1E1B2C7-4282-411B-9420-784BF4CE51CD}"/>
              </a:ext>
            </a:extLst>
          </p:cNvPr>
          <p:cNvCxnSpPr>
            <a:cxnSpLocks/>
          </p:cNvCxnSpPr>
          <p:nvPr/>
        </p:nvCxnSpPr>
        <p:spPr>
          <a:xfrm>
            <a:off x="1810328" y="5340927"/>
            <a:ext cx="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24B3BBBE-EEED-45F6-B024-8A69FAC774F9}"/>
              </a:ext>
            </a:extLst>
          </p:cNvPr>
          <p:cNvCxnSpPr>
            <a:cxnSpLocks/>
          </p:cNvCxnSpPr>
          <p:nvPr/>
        </p:nvCxnSpPr>
        <p:spPr>
          <a:xfrm flipH="1">
            <a:off x="1" y="4637035"/>
            <a:ext cx="8903854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C3002F7-162C-4C2F-8372-DA5951D0617F}"/>
              </a:ext>
            </a:extLst>
          </p:cNvPr>
          <p:cNvSpPr txBox="1"/>
          <p:nvPr/>
        </p:nvSpPr>
        <p:spPr>
          <a:xfrm>
            <a:off x="871909" y="2828835"/>
            <a:ext cx="89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7200" b="1" dirty="0">
                <a:solidFill>
                  <a:schemeClr val="bg1"/>
                </a:solidFill>
                <a:latin typeface="Merriweather Light" panose="00000400000000000000" pitchFamily="2" charset="0"/>
              </a:rPr>
              <a:t>¡GRACIAS!</a:t>
            </a:r>
            <a:endParaRPr lang="es-PE" sz="7200" b="1" dirty="0">
              <a:solidFill>
                <a:schemeClr val="bg1"/>
              </a:solidFill>
              <a:latin typeface="Merriweather Light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104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5291</TotalTime>
  <Words>538</Words>
  <Application>Microsoft Office PowerPoint</Application>
  <PresentationFormat>Panorámica</PresentationFormat>
  <Paragraphs>29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7" baseType="lpstr">
      <vt:lpstr>Arial</vt:lpstr>
      <vt:lpstr>Calibri</vt:lpstr>
      <vt:lpstr>Calibri Light</vt:lpstr>
      <vt:lpstr>Merriweather Light</vt:lpstr>
      <vt:lpstr>Times New Roman</vt:lpstr>
      <vt:lpstr>Trebuchet MS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bere lu</dc:creator>
  <cp:lastModifiedBy>Roberto Miranda Chuman</cp:lastModifiedBy>
  <cp:revision>198</cp:revision>
  <cp:lastPrinted>2022-09-14T15:18:49Z</cp:lastPrinted>
  <dcterms:created xsi:type="dcterms:W3CDTF">2021-05-19T02:56:51Z</dcterms:created>
  <dcterms:modified xsi:type="dcterms:W3CDTF">2022-11-15T21:43:42Z</dcterms:modified>
</cp:coreProperties>
</file>