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5" r:id="rId4"/>
    <p:sldId id="294" r:id="rId5"/>
    <p:sldId id="293" r:id="rId6"/>
    <p:sldId id="271" r:id="rId7"/>
    <p:sldId id="296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92" r:id="rId19"/>
    <p:sldId id="269" r:id="rId20"/>
  </p:sldIdLst>
  <p:sldSz cx="9144000" cy="5143500" type="screen16x9"/>
  <p:notesSz cx="9926638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2900"/>
          </a:xfrm>
          <a:prstGeom prst="rect">
            <a:avLst/>
          </a:prstGeom>
        </p:spPr>
        <p:txBody>
          <a:bodyPr vert="horz" lIns="107415" tIns="53707" rIns="107415" bIns="5370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42900"/>
          </a:xfrm>
          <a:prstGeom prst="rect">
            <a:avLst/>
          </a:prstGeom>
        </p:spPr>
        <p:txBody>
          <a:bodyPr vert="horz" lIns="107415" tIns="53707" rIns="107415" bIns="53707" rtlCol="0"/>
          <a:lstStyle>
            <a:lvl1pPr algn="r">
              <a:defRPr sz="1400"/>
            </a:lvl1pPr>
          </a:lstStyle>
          <a:p>
            <a:fld id="{D28362BE-5B00-4E8E-BBAC-DDD61B3F4D58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57250"/>
            <a:ext cx="4116388" cy="2316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415" tIns="53707" rIns="107415" bIns="53707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4" y="3299884"/>
            <a:ext cx="7941310" cy="2700867"/>
          </a:xfrm>
          <a:prstGeom prst="rect">
            <a:avLst/>
          </a:prstGeom>
        </p:spPr>
        <p:txBody>
          <a:bodyPr vert="horz" lIns="107415" tIns="53707" rIns="107415" bIns="53707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5101"/>
            <a:ext cx="4301543" cy="342900"/>
          </a:xfrm>
          <a:prstGeom prst="rect">
            <a:avLst/>
          </a:prstGeom>
        </p:spPr>
        <p:txBody>
          <a:bodyPr vert="horz" lIns="107415" tIns="53707" rIns="107415" bIns="53707" rtlCol="0" anchor="b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372" y="6515101"/>
            <a:ext cx="4301543" cy="342900"/>
          </a:xfrm>
          <a:prstGeom prst="rect">
            <a:avLst/>
          </a:prstGeom>
        </p:spPr>
        <p:txBody>
          <a:bodyPr vert="horz" lIns="107415" tIns="53707" rIns="107415" bIns="53707" rtlCol="0" anchor="b"/>
          <a:lstStyle>
            <a:lvl1pPr algn="r">
              <a:defRPr sz="1400"/>
            </a:lvl1pPr>
          </a:lstStyle>
          <a:p>
            <a:fld id="{DE23B0EB-4C4D-42E7-B43C-C13D6547D7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52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0EB-4C4D-42E7-B43C-C13D6547D77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3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742" y="1406132"/>
            <a:ext cx="7834515" cy="1899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0315" y="536013"/>
            <a:ext cx="84336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">
            <a:extLst>
              <a:ext uri="{FF2B5EF4-FFF2-40B4-BE49-F238E27FC236}">
                <a16:creationId xmlns:a16="http://schemas.microsoft.com/office/drawing/2014/main" id="{32FE900C-BE5F-CEC4-3E0A-9843BEFE2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893DE44-575B-A04F-19CE-D8F078F24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22" y="1239103"/>
            <a:ext cx="2586948" cy="258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2A17007-CBD8-413C-57B8-8B6E70C58959}"/>
              </a:ext>
            </a:extLst>
          </p:cNvPr>
          <p:cNvSpPr txBox="1"/>
          <p:nvPr/>
        </p:nvSpPr>
        <p:spPr>
          <a:xfrm>
            <a:off x="533400" y="3081396"/>
            <a:ext cx="5071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i="0" cap="all" dirty="0">
                <a:solidFill>
                  <a:srgbClr val="495057"/>
                </a:solidFill>
                <a:effectLst/>
                <a:latin typeface="-apple-system"/>
              </a:rPr>
              <a:t>L</a:t>
            </a:r>
            <a:r>
              <a:rPr lang="es-PE" sz="2000" b="1" i="0" dirty="0">
                <a:solidFill>
                  <a:srgbClr val="495057"/>
                </a:solidFill>
                <a:effectLst/>
                <a:latin typeface="-apple-system"/>
              </a:rPr>
              <a:t>ey que regula los actos previos y ejecución para la infraestructura de obras públicas en zonas de riesgo e introduce responsabilidades en autoridades que no las prioricen, para prevenir desastres naturales y sequias.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5BC88C11-C5F9-C89C-8335-95BE153DF67B}"/>
              </a:ext>
            </a:extLst>
          </p:cNvPr>
          <p:cNvSpPr/>
          <p:nvPr/>
        </p:nvSpPr>
        <p:spPr>
          <a:xfrm>
            <a:off x="557734" y="2767467"/>
            <a:ext cx="2066094" cy="320082"/>
          </a:xfrm>
          <a:custGeom>
            <a:avLst/>
            <a:gdLst/>
            <a:ahLst/>
            <a:cxnLst/>
            <a:rect l="l" t="t" r="r" b="b"/>
            <a:pathLst>
              <a:path w="4112895" h="526414">
                <a:moveTo>
                  <a:pt x="3849749" y="525899"/>
                </a:moveTo>
                <a:lnTo>
                  <a:pt x="262949" y="525899"/>
                </a:lnTo>
                <a:lnTo>
                  <a:pt x="215684" y="521663"/>
                </a:lnTo>
                <a:lnTo>
                  <a:pt x="171198" y="509449"/>
                </a:lnTo>
                <a:lnTo>
                  <a:pt x="130234" y="489999"/>
                </a:lnTo>
                <a:lnTo>
                  <a:pt x="93534" y="464057"/>
                </a:lnTo>
                <a:lnTo>
                  <a:pt x="61842" y="432365"/>
                </a:lnTo>
                <a:lnTo>
                  <a:pt x="35900" y="395665"/>
                </a:lnTo>
                <a:lnTo>
                  <a:pt x="16450" y="354701"/>
                </a:lnTo>
                <a:lnTo>
                  <a:pt x="4236" y="310215"/>
                </a:lnTo>
                <a:lnTo>
                  <a:pt x="0" y="262949"/>
                </a:lnTo>
                <a:lnTo>
                  <a:pt x="4236" y="215684"/>
                </a:lnTo>
                <a:lnTo>
                  <a:pt x="16450" y="171198"/>
                </a:lnTo>
                <a:lnTo>
                  <a:pt x="35900" y="130234"/>
                </a:lnTo>
                <a:lnTo>
                  <a:pt x="61842" y="93534"/>
                </a:lnTo>
                <a:lnTo>
                  <a:pt x="93534" y="61842"/>
                </a:lnTo>
                <a:lnTo>
                  <a:pt x="130234" y="35900"/>
                </a:lnTo>
                <a:lnTo>
                  <a:pt x="171198" y="16450"/>
                </a:lnTo>
                <a:lnTo>
                  <a:pt x="215684" y="4236"/>
                </a:lnTo>
                <a:lnTo>
                  <a:pt x="262949" y="0"/>
                </a:lnTo>
                <a:lnTo>
                  <a:pt x="3849749" y="0"/>
                </a:lnTo>
                <a:lnTo>
                  <a:pt x="3901288" y="5099"/>
                </a:lnTo>
                <a:lnTo>
                  <a:pt x="3950376" y="20015"/>
                </a:lnTo>
                <a:lnTo>
                  <a:pt x="3995634" y="44178"/>
                </a:lnTo>
                <a:lnTo>
                  <a:pt x="4035683" y="77016"/>
                </a:lnTo>
                <a:lnTo>
                  <a:pt x="4068521" y="117065"/>
                </a:lnTo>
                <a:lnTo>
                  <a:pt x="4092684" y="162323"/>
                </a:lnTo>
                <a:lnTo>
                  <a:pt x="4107600" y="211411"/>
                </a:lnTo>
                <a:lnTo>
                  <a:pt x="4112699" y="262949"/>
                </a:lnTo>
                <a:lnTo>
                  <a:pt x="4108463" y="310215"/>
                </a:lnTo>
                <a:lnTo>
                  <a:pt x="4096249" y="354701"/>
                </a:lnTo>
                <a:lnTo>
                  <a:pt x="4076799" y="395665"/>
                </a:lnTo>
                <a:lnTo>
                  <a:pt x="4050857" y="432365"/>
                </a:lnTo>
                <a:lnTo>
                  <a:pt x="4019165" y="464057"/>
                </a:lnTo>
                <a:lnTo>
                  <a:pt x="3982465" y="489999"/>
                </a:lnTo>
                <a:lnTo>
                  <a:pt x="3941501" y="509449"/>
                </a:lnTo>
                <a:lnTo>
                  <a:pt x="3897015" y="521663"/>
                </a:lnTo>
                <a:lnTo>
                  <a:pt x="3849749" y="5258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28C7E4-49B1-769A-77B1-375C1FEDC9BC}"/>
              </a:ext>
            </a:extLst>
          </p:cNvPr>
          <p:cNvSpPr txBox="1"/>
          <p:nvPr/>
        </p:nvSpPr>
        <p:spPr>
          <a:xfrm>
            <a:off x="609600" y="2773619"/>
            <a:ext cx="2915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LEY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29CACC-EE48-803A-CC6E-FB4F7942D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012964"/>
            <a:ext cx="2114550" cy="742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2D960A1-A03F-67BF-B776-136853766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219" y="239029"/>
            <a:ext cx="2514353" cy="9066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2" y="514350"/>
            <a:ext cx="4745625" cy="2108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Artículo 5º.- </a:t>
            </a:r>
            <a:r>
              <a:rPr lang="es-PE" sz="1600" b="1" i="0" u="none" strike="noStrike" baseline="0" dirty="0">
                <a:latin typeface="Arial" panose="020B0604020202020204" pitchFamily="34" charset="0"/>
              </a:rPr>
              <a:t>Modificaciones del Decreto Legislativo </a:t>
            </a:r>
            <a:r>
              <a:rPr lang="es-PE" sz="1600" b="1" i="0" u="none" strike="noStrike" baseline="0" dirty="0" err="1">
                <a:latin typeface="Arial" panose="020B0604020202020204" pitchFamily="34" charset="0"/>
              </a:rPr>
              <a:t>N°</a:t>
            </a:r>
            <a:r>
              <a:rPr lang="es-PE" sz="1600" b="1" i="0" u="none" strike="noStrike" baseline="0" dirty="0">
                <a:latin typeface="Arial" panose="020B0604020202020204" pitchFamily="34" charset="0"/>
              </a:rPr>
              <a:t> 1440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Modifíquese el numeral 3 del inciso 7.3 del artículo 7 del Decreto Legislativo N°1440, Decreto Legislativo del Sistema Nacional del Presupuesto Público, con el texto siguiente:</a:t>
            </a:r>
          </a:p>
          <a:p>
            <a:pPr algn="l"/>
            <a:r>
              <a:rPr lang="es-PE" sz="1600" i="0" u="none" strike="noStrike" baseline="0" dirty="0">
                <a:latin typeface="Arial" panose="020B0604020202020204" pitchFamily="34" charset="0"/>
              </a:rPr>
              <a:t>"</a:t>
            </a:r>
            <a:r>
              <a:rPr lang="es-PE" sz="1600" i="1" u="none" strike="noStrike" baseline="0" dirty="0">
                <a:latin typeface="Arial" panose="020B0604020202020204" pitchFamily="34" charset="0"/>
              </a:rPr>
              <a:t>Artículo 7. Titular de la Entidad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7.1 El Titular de la Entidad es responsable en materia presupuestaria, y de manera solidaria, según sea el caso, con el Consejo Regional o Concejo Municipal, el Consejo Directivo u Organismo Colegiado con que cuente la Entidad. Para el caso de las Entidades señaladas en los incisos 6 y 7 del párrafo 3.1 del artículo 3 del presente Decreto Legislativo, y de las empresas de los Gobiernos Regionales y Locales, el Titular de la Entidad es la más alta autoridad ejecutiva.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7.2 El Titular puede delegar sus funciones en materia presupuestaria cuando lo establezca expresamente el presente Decreto Legislativo, las Leyes Anuales de Presupuesto del Sector Público o la norma de creación de la Entidad. El Titular es responsable solidario con el delegado.</a:t>
            </a:r>
          </a:p>
          <a:p>
            <a:pPr algn="just"/>
            <a:endParaRPr lang="es-PE" sz="16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7.3 El Titular de la Entidad es responsable de:</a:t>
            </a:r>
          </a:p>
          <a:p>
            <a:pPr algn="just"/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Efectuar la gestión presupuestaria en las fases de programación multianual, formulación, aprobación, ejecución y evaluación, y el control del gasto, de conformidad con el presente Decreto Legislativo, las Leyes de Presupuesto del Sector Público y las disposiciones que emita la Dirección General de Presupuesto Público, en el marco de los principios de legalidad y presunción de veracidad.</a:t>
            </a:r>
          </a:p>
          <a:p>
            <a:pPr algn="just"/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Conducir la gestión presupuestaria hacia el logro de las metas de productos y resultados priorizados establecidos en las Leyes Anuales de Presupuesto del 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Sector Público, en coordinación con el responsable de los Programas Presupuestales, según sea el caso.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3. Determinar las prioridades de gasto de la Entidad en el marco de sus objetivos estratégicos institucionales que conforman su Plan Estratégico Institucional (PEI), y sujetándose a la normatividad vigente. Dentro de las prioridades deben comprenderse las obras de infraestructura para prevenir los desastres naturales y sequías."</a:t>
            </a:r>
            <a:endParaRPr lang="es-PE" sz="160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b="1" i="0" u="none" strike="noStrike" baseline="0" dirty="0">
                <a:latin typeface="Arial" panose="020B0604020202020204" pitchFamily="34" charset="0"/>
              </a:rPr>
              <a:t>ARTÍCULO 6.- Modificación es del artículo 21° de la Ley N°29664, Ley que crea el Sistema Nacional de Gestión de Riesgo de Desastres (SINAGERD)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"Artículo 21.- Sanciones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En los casos que la presente Ley o su reglamento lo señalen, el órgano rector del Sistema Nacional de Gestión del Riesgo de Desastres impone sanciones de inhabilitación temporal, inhabilitación definitiva, económicas, así como de amonestación, multa, suspensión y revocación de certificados, permisos, registros y autorizaciones, clausura temporal o definitiva de establecimientos y demolición, a quienes transgredan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la presente Ley.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Conjuntamente con las sanciones administrativas que se impongan al infractor, se le exige la reposición de la situación alterada a su estado anterior, así como la indemnización por los daños y el perjuicio ocasionado.</a:t>
            </a:r>
            <a:endParaRPr lang="es-PE" sz="160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b="1" i="0" u="none" strike="noStrike" baseline="0" dirty="0">
                <a:latin typeface="Arial" panose="020B0604020202020204" pitchFamily="34" charset="0"/>
              </a:rPr>
              <a:t>Independientemente de la responsabilidad política que establezca el Congreso de la República sobre el órgano rector por cualquier omisión en el cumplimiento de la presente ley, la imposición de sanciones a funcionarios corresponde a los titulares de cada entidad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, la imposición de sanciones a gobernadores regionales o alcaldes, está a cargo del Consejo Regional o Concejo Municipal, según corresponda, bajo responsabilidad, y, en atención al pedido del órgano rector del SINAGERD. Dicho pedido debe precisar la función o funciones que hayan sido incumplidas por la autoridad regional o local.“</a:t>
            </a:r>
          </a:p>
          <a:p>
            <a:pPr algn="just"/>
            <a:r>
              <a:rPr lang="es-PE" sz="1600" b="1" i="0" u="none" strike="noStrike" baseline="0" dirty="0">
                <a:latin typeface="Arial" panose="020B0604020202020204" pitchFamily="34" charset="0"/>
              </a:rPr>
              <a:t>ARTÍCULO 7.- Modificaciones del artículo 22° de la Ley N°27972, Ley Orgánica de Municipalidades</a:t>
            </a: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Modifíquese el artículo 22° de la Ley N°27972, Ley Orgánica de Municipalidades, con el texto siguiente:</a:t>
            </a: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"Artículo 22.- Vacancia del cargo de Alcalde o Regidor</a:t>
            </a: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El cargo de alcalde o regidor se declara vacante por el concejo municipal, en los siguientes casos: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1. Muerte;</a:t>
            </a: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2. Asunción de otro cargo proveniente de mandato popular;</a:t>
            </a: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3. Enfermedad o impedimento físico que impida el desempeño normal de</a:t>
            </a: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sus funciones;</a:t>
            </a:r>
          </a:p>
          <a:p>
            <a:pPr algn="just"/>
            <a:endParaRPr lang="es-PE" sz="1600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PE" sz="1600" b="1" i="0" u="none" strike="noStrike" baseline="0" dirty="0">
                <a:latin typeface="Arial" panose="020B0604020202020204" pitchFamily="34" charset="0"/>
              </a:rPr>
              <a:t>(…)</a:t>
            </a:r>
          </a:p>
          <a:p>
            <a:pPr algn="just"/>
            <a:endParaRPr lang="es-PE" sz="160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PE" sz="1600" i="0" u="none" strike="noStrike" baseline="0" dirty="0">
                <a:latin typeface="Arial" panose="020B0604020202020204" pitchFamily="34" charset="0"/>
              </a:rPr>
              <a:t>10. Por sobrevenir algunos de los impedimentos establecidos en la Ley de Elecciones Municipales, después de la elección. Para efecto del numeral 5 no se considera cambio de domicilio el señalamiento de más de un domicilio, siempre que uno de ellos se mantenga dentro de la circunscripción territorial.</a:t>
            </a:r>
          </a:p>
          <a:p>
            <a:pPr algn="just"/>
            <a:r>
              <a:rPr lang="es-PE" sz="1600" b="1" i="0" u="none" strike="noStrike" baseline="0" dirty="0">
                <a:latin typeface="Arial" panose="020B0604020202020204" pitchFamily="34" charset="0"/>
              </a:rPr>
              <a:t>11. Por haber omitido dentro de las prioridades de la formulación presupuestaria o ejecución, las obras de infraestructura para prevenir los desastres naturales y sequías dentro de su jurisdicción."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1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s-PE" sz="1600" b="1" i="0" u="none" strike="noStrike" baseline="0" dirty="0">
                <a:latin typeface="Arial" panose="020B0604020202020204" pitchFamily="34" charset="0"/>
              </a:rPr>
              <a:t>ARTÍCULO 8.- Modificación de la Ley </a:t>
            </a:r>
            <a:r>
              <a:rPr lang="es-PE" sz="1600" b="1" i="0" u="none" strike="noStrike" baseline="0" dirty="0" err="1">
                <a:latin typeface="Arial" panose="020B0604020202020204" pitchFamily="34" charset="0"/>
              </a:rPr>
              <a:t>N°</a:t>
            </a:r>
            <a:r>
              <a:rPr lang="es-PE" sz="1600" b="1" i="0" u="none" strike="noStrike" baseline="0" dirty="0">
                <a:latin typeface="Arial" panose="020B0604020202020204" pitchFamily="34" charset="0"/>
              </a:rPr>
              <a:t> 27867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Modifíquese el artículo 30° de la Ley N°27867, Ley Orgánica de Gobiernos Regionales, con el texto siguiente: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"Artículo 30.- Vacancia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El cargo de Presidente, Vicepresidente y Consejeros del Gobierno Regional vaca por las causales siguientes:</a:t>
            </a:r>
          </a:p>
          <a:p>
            <a:pPr marL="342900" indent="-342900" algn="just">
              <a:buAutoNum type="arabicPeriod"/>
            </a:pPr>
            <a:r>
              <a:rPr lang="es-PE" sz="1600" b="0" i="0" u="none" strike="noStrike" baseline="0" dirty="0">
                <a:latin typeface="Arial" panose="020B0604020202020204" pitchFamily="34" charset="0"/>
              </a:rPr>
              <a:t>Fallecimiento.</a:t>
            </a:r>
          </a:p>
          <a:p>
            <a:pPr marL="342900" indent="-342900" algn="just">
              <a:buAutoNum type="arabicPeriod"/>
            </a:pPr>
            <a:r>
              <a:rPr lang="es-PE" sz="1600" b="0" i="0" u="none" strike="noStrike" baseline="0" dirty="0">
                <a:latin typeface="Arial" panose="020B0604020202020204" pitchFamily="34" charset="0"/>
              </a:rPr>
              <a:t>Incapacidad física o mental permanente debidamente acreditada por el organismo competente y declarada por el Consejo Regional.</a:t>
            </a:r>
          </a:p>
          <a:p>
            <a:pPr marL="342900" indent="-342900" algn="just">
              <a:buAutoNum type="arabicPeriod"/>
            </a:pPr>
            <a:r>
              <a:rPr lang="es-PE" sz="1600" b="0" i="0" u="none" strike="noStrike" baseline="0" dirty="0">
                <a:latin typeface="Arial" panose="020B0604020202020204" pitchFamily="34" charset="0"/>
              </a:rPr>
              <a:t>Condena consentida o ejecutoriada por delito doloso con pena privativa de la libertad.</a:t>
            </a:r>
          </a:p>
          <a:p>
            <a:pPr marL="342900" indent="-342900" algn="just">
              <a:buAutoNum type="arabicPeriod"/>
            </a:pPr>
            <a:r>
              <a:rPr lang="es-PE" sz="1600" b="0" i="0" u="none" strike="noStrike" baseline="0" dirty="0">
                <a:latin typeface="Arial" panose="020B0604020202020204" pitchFamily="34" charset="0"/>
              </a:rPr>
              <a:t>Dejar de residir de manera injustificada hasta un máximo de 180 días en la región o por un término igual al máximo permitido por Ley para hacer uso de licencia.</a:t>
            </a:r>
            <a:endParaRPr lang="es-PE" sz="1600" b="1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5. Inasistencia injustificada al Consejo Regional, a tres sesiones consecutivas o cuatro alternadas durante un año.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6. </a:t>
            </a:r>
            <a:r>
              <a:rPr lang="es-PE" sz="1600" b="1" i="0" u="none" strike="noStrike" baseline="0" dirty="0">
                <a:latin typeface="Arial" panose="020B0604020202020204" pitchFamily="34" charset="0"/>
              </a:rPr>
              <a:t>Por haber omitido dentro de las prioridades de la formulación presupuestaria o ejecución, las obras de infraestructura para prevenir los desastres naturales y sequías dentro de su jurisdicción.</a:t>
            </a:r>
          </a:p>
          <a:p>
            <a:pPr algn="just"/>
            <a:endParaRPr lang="es-PE" sz="1600" b="1" dirty="0">
              <a:latin typeface="Arial" panose="020B0604020202020204" pitchFamily="34" charset="0"/>
            </a:endParaRP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La vacancia es declarada por el Consejo Regional, dando observancia al debido proceso y el respeto al ejercicio del derecho de defensa, por dos tercios del número legal de sus miembros, para el caso del Gobernador Regional y Vicegobernador Regional, y de la mayoría del número legal de sus miembros, para el caso de los Consejeros Regionales.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La decisión puede apelarse al Jurado Nacional de Elecciones dentro de los 8 días siguientes de la notificación. El Jurado Nacional de Elecciones resuelve en instancia definitiva, su fallo es inapelable e irrevisable."</a:t>
            </a:r>
            <a:endParaRPr lang="es-PE" sz="1600" b="1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s-PE" sz="1600" b="1" i="0" u="none" strike="noStrike" baseline="0" dirty="0">
                <a:latin typeface="Arial" panose="020B0604020202020204" pitchFamily="34" charset="0"/>
              </a:rPr>
              <a:t>ARTÍCULO 9.- Modificación del Código Penal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Modifíquese el Artículo 377° del Código Penal, aprobado por el Decreto Legislativo 635, con el texto siguiente:</a:t>
            </a:r>
          </a:p>
          <a:p>
            <a:pPr algn="l"/>
            <a:r>
              <a:rPr lang="es-PE" sz="1600" b="1" i="0" u="none" strike="noStrike" baseline="0" dirty="0">
                <a:latin typeface="Arial" panose="020B0604020202020204" pitchFamily="34" charset="0"/>
              </a:rPr>
              <a:t>"Artículo 377°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 Omisión, </a:t>
            </a:r>
            <a:r>
              <a:rPr lang="es-PE" sz="1600" b="0" i="0" u="none" strike="noStrike" baseline="0" dirty="0" err="1">
                <a:latin typeface="Arial" panose="020B0604020202020204" pitchFamily="34" charset="0"/>
              </a:rPr>
              <a:t>rehusamiento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 o demora de actos funcionales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El funcionario público que, ilegalmente, omite, rehúsa o retarda algún acto de su cargo será reprimido con pena privativa de libertad no mayor de dos años y con treinta a sesenta días-multa.</a:t>
            </a:r>
          </a:p>
          <a:p>
            <a:pPr algn="l"/>
            <a:r>
              <a:rPr lang="es-PE" sz="1600" b="0" i="0" u="none" strike="noStrike" baseline="0" dirty="0">
                <a:latin typeface="Arial" panose="020B0604020202020204" pitchFamily="34" charset="0"/>
              </a:rPr>
              <a:t>Cuando la omisión, </a:t>
            </a:r>
            <a:r>
              <a:rPr lang="es-PE" sz="1600" b="0" i="0" u="none" strike="noStrike" baseline="0" dirty="0" err="1">
                <a:latin typeface="Arial" panose="020B0604020202020204" pitchFamily="34" charset="0"/>
              </a:rPr>
              <a:t>rehusamiento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 o demora de actos funcionales esté referido a una solicitud de garantías personales o caso de violencia familiar, la pena será privativa de libertad no menor de dos ni mayor de cinco años.</a:t>
            </a:r>
          </a:p>
          <a:p>
            <a:pPr algn="just"/>
            <a:r>
              <a:rPr lang="es-PE" sz="1600" b="1" i="0" u="none" strike="noStrike" baseline="0" dirty="0">
                <a:latin typeface="Arial" panose="020B0604020202020204" pitchFamily="34" charset="0"/>
              </a:rPr>
              <a:t>Cuando la omisión se encuentre relacionada con las prioridades de la formulación presupuestaria o ejecución, sobre obras de infraestructura para prevenir los desastres naturales y sequías dentro de su jurisdicción, la pena será privativa de la libertad no menor de cinco ni mayor de ocho años“.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6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209800" y="1134530"/>
            <a:ext cx="646093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presente iniciativa no genera gasto al Estado.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Está vinculada a las 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políticas de Estado tendientes a proteger la vida, la salud, la educación, el bienestar y la dignidad, en concordancia con el Acuerdo 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</a:rPr>
              <a:t>El proyecto de ley 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incide en el planeamiento estratégico, la descentralización y la defensa nacional, como principios rectores de las autoridades a cargo de la administración de recursos para prevenir desastres y sequías.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</a:rPr>
              <a:t>Es n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ecesario incorporar en el Código Penal, las normas presupuestarias, especialmente la omisión agravada cuando el funcionario público omite programar o ejecutar obras de infraestructura para prevenir desastres naturales o sequías.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latin typeface="Arial" panose="020B0604020202020204" pitchFamily="34" charset="0"/>
              </a:rPr>
              <a:t>Esta</a:t>
            </a:r>
            <a:r>
              <a:rPr lang="es-PE" sz="1600" b="0" i="0" u="none" strike="noStrike" baseline="0" dirty="0">
                <a:latin typeface="Arial" panose="020B0604020202020204" pitchFamily="34" charset="0"/>
              </a:rPr>
              <a:t> medida disuasiva permite mejorar la gestión pública y evita los efectos dañinos que los desastres generan en la población.</a:t>
            </a:r>
            <a:endParaRPr lang="es-P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1752600" y="301933"/>
            <a:ext cx="481867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Conclusiones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139" y="217534"/>
            <a:ext cx="1934374" cy="6796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3" y="1134530"/>
            <a:ext cx="1818309" cy="28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">
            <a:extLst>
              <a:ext uri="{FF2B5EF4-FFF2-40B4-BE49-F238E27FC236}">
                <a16:creationId xmlns:a16="http://schemas.microsoft.com/office/drawing/2014/main" id="{03499DBF-A409-CC42-B4DE-676130C42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9EA3BB9-E7E5-4605-F503-DA61CD483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48208"/>
            <a:ext cx="1360925" cy="42346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94B48A-9CEB-7646-8CB6-F8C2CC3EEC4D}"/>
              </a:ext>
            </a:extLst>
          </p:cNvPr>
          <p:cNvSpPr txBox="1"/>
          <p:nvPr/>
        </p:nvSpPr>
        <p:spPr>
          <a:xfrm>
            <a:off x="2590801" y="1023920"/>
            <a:ext cx="4495800" cy="74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¡Muchas gracias!</a:t>
            </a:r>
            <a:endParaRPr lang="es-PE" sz="4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CEEE2F-C128-992F-DCB9-E7D75AB9E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13" y="1887003"/>
            <a:ext cx="1934374" cy="6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1">
            <a:extLst>
              <a:ext uri="{FF2B5EF4-FFF2-40B4-BE49-F238E27FC236}">
                <a16:creationId xmlns:a16="http://schemas.microsoft.com/office/drawing/2014/main" id="{B62C0407-20EE-144E-8AD1-5E48F814B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5102"/>
            <a:ext cx="9144000" cy="513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264181"/>
            <a:ext cx="843369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Índi</a:t>
            </a:r>
            <a:r>
              <a:rPr spc="-260" dirty="0"/>
              <a:t>c</a:t>
            </a:r>
            <a:r>
              <a:rPr spc="-235" dirty="0"/>
              <a:t>e</a:t>
            </a:r>
          </a:p>
        </p:txBody>
      </p:sp>
      <p:sp>
        <p:nvSpPr>
          <p:cNvPr id="13" name="object 13"/>
          <p:cNvSpPr/>
          <p:nvPr/>
        </p:nvSpPr>
        <p:spPr>
          <a:xfrm>
            <a:off x="1306025" y="1128843"/>
            <a:ext cx="4112895" cy="526415"/>
          </a:xfrm>
          <a:custGeom>
            <a:avLst/>
            <a:gdLst/>
            <a:ahLst/>
            <a:cxnLst/>
            <a:rect l="l" t="t" r="r" b="b"/>
            <a:pathLst>
              <a:path w="4112895" h="526414">
                <a:moveTo>
                  <a:pt x="3849749" y="525899"/>
                </a:moveTo>
                <a:lnTo>
                  <a:pt x="262949" y="525899"/>
                </a:lnTo>
                <a:lnTo>
                  <a:pt x="215684" y="521663"/>
                </a:lnTo>
                <a:lnTo>
                  <a:pt x="171198" y="509449"/>
                </a:lnTo>
                <a:lnTo>
                  <a:pt x="130234" y="489999"/>
                </a:lnTo>
                <a:lnTo>
                  <a:pt x="93534" y="464057"/>
                </a:lnTo>
                <a:lnTo>
                  <a:pt x="61842" y="432365"/>
                </a:lnTo>
                <a:lnTo>
                  <a:pt x="35900" y="395665"/>
                </a:lnTo>
                <a:lnTo>
                  <a:pt x="16450" y="354701"/>
                </a:lnTo>
                <a:lnTo>
                  <a:pt x="4236" y="310215"/>
                </a:lnTo>
                <a:lnTo>
                  <a:pt x="0" y="262949"/>
                </a:lnTo>
                <a:lnTo>
                  <a:pt x="4236" y="215684"/>
                </a:lnTo>
                <a:lnTo>
                  <a:pt x="16450" y="171198"/>
                </a:lnTo>
                <a:lnTo>
                  <a:pt x="35900" y="130234"/>
                </a:lnTo>
                <a:lnTo>
                  <a:pt x="61842" y="93534"/>
                </a:lnTo>
                <a:lnTo>
                  <a:pt x="93534" y="61842"/>
                </a:lnTo>
                <a:lnTo>
                  <a:pt x="130234" y="35900"/>
                </a:lnTo>
                <a:lnTo>
                  <a:pt x="171198" y="16450"/>
                </a:lnTo>
                <a:lnTo>
                  <a:pt x="215684" y="4236"/>
                </a:lnTo>
                <a:lnTo>
                  <a:pt x="262949" y="0"/>
                </a:lnTo>
                <a:lnTo>
                  <a:pt x="3849749" y="0"/>
                </a:lnTo>
                <a:lnTo>
                  <a:pt x="3901288" y="5099"/>
                </a:lnTo>
                <a:lnTo>
                  <a:pt x="3950376" y="20015"/>
                </a:lnTo>
                <a:lnTo>
                  <a:pt x="3995634" y="44178"/>
                </a:lnTo>
                <a:lnTo>
                  <a:pt x="4035683" y="77016"/>
                </a:lnTo>
                <a:lnTo>
                  <a:pt x="4068521" y="117065"/>
                </a:lnTo>
                <a:lnTo>
                  <a:pt x="4092684" y="162323"/>
                </a:lnTo>
                <a:lnTo>
                  <a:pt x="4107600" y="211411"/>
                </a:lnTo>
                <a:lnTo>
                  <a:pt x="4112699" y="262949"/>
                </a:lnTo>
                <a:lnTo>
                  <a:pt x="4108463" y="310215"/>
                </a:lnTo>
                <a:lnTo>
                  <a:pt x="4096249" y="354701"/>
                </a:lnTo>
                <a:lnTo>
                  <a:pt x="4076799" y="395665"/>
                </a:lnTo>
                <a:lnTo>
                  <a:pt x="4050857" y="432365"/>
                </a:lnTo>
                <a:lnTo>
                  <a:pt x="4019165" y="464057"/>
                </a:lnTo>
                <a:lnTo>
                  <a:pt x="3982465" y="489999"/>
                </a:lnTo>
                <a:lnTo>
                  <a:pt x="3941501" y="509449"/>
                </a:lnTo>
                <a:lnTo>
                  <a:pt x="3897015" y="521663"/>
                </a:lnTo>
                <a:lnTo>
                  <a:pt x="3849749" y="5258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456065" y="1282510"/>
            <a:ext cx="3725534" cy="207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 la Gestión de riesgos</a:t>
            </a:r>
            <a:endParaRPr lang="es-PE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06025" y="2018540"/>
            <a:ext cx="4112895" cy="526415"/>
          </a:xfrm>
          <a:custGeom>
            <a:avLst/>
            <a:gdLst/>
            <a:ahLst/>
            <a:cxnLst/>
            <a:rect l="l" t="t" r="r" b="b"/>
            <a:pathLst>
              <a:path w="4112895" h="526414">
                <a:moveTo>
                  <a:pt x="3849749" y="525899"/>
                </a:moveTo>
                <a:lnTo>
                  <a:pt x="262949" y="525899"/>
                </a:lnTo>
                <a:lnTo>
                  <a:pt x="215684" y="521663"/>
                </a:lnTo>
                <a:lnTo>
                  <a:pt x="171198" y="509449"/>
                </a:lnTo>
                <a:lnTo>
                  <a:pt x="130234" y="489999"/>
                </a:lnTo>
                <a:lnTo>
                  <a:pt x="93534" y="464057"/>
                </a:lnTo>
                <a:lnTo>
                  <a:pt x="61842" y="432365"/>
                </a:lnTo>
                <a:lnTo>
                  <a:pt x="35900" y="395665"/>
                </a:lnTo>
                <a:lnTo>
                  <a:pt x="16450" y="354701"/>
                </a:lnTo>
                <a:lnTo>
                  <a:pt x="4236" y="310215"/>
                </a:lnTo>
                <a:lnTo>
                  <a:pt x="0" y="262949"/>
                </a:lnTo>
                <a:lnTo>
                  <a:pt x="4236" y="215684"/>
                </a:lnTo>
                <a:lnTo>
                  <a:pt x="16450" y="171198"/>
                </a:lnTo>
                <a:lnTo>
                  <a:pt x="35900" y="130234"/>
                </a:lnTo>
                <a:lnTo>
                  <a:pt x="61842" y="93534"/>
                </a:lnTo>
                <a:lnTo>
                  <a:pt x="93534" y="61842"/>
                </a:lnTo>
                <a:lnTo>
                  <a:pt x="130234" y="35900"/>
                </a:lnTo>
                <a:lnTo>
                  <a:pt x="171198" y="16450"/>
                </a:lnTo>
                <a:lnTo>
                  <a:pt x="215684" y="4236"/>
                </a:lnTo>
                <a:lnTo>
                  <a:pt x="262949" y="0"/>
                </a:lnTo>
                <a:lnTo>
                  <a:pt x="3849749" y="0"/>
                </a:lnTo>
                <a:lnTo>
                  <a:pt x="3901288" y="5099"/>
                </a:lnTo>
                <a:lnTo>
                  <a:pt x="3950376" y="20015"/>
                </a:lnTo>
                <a:lnTo>
                  <a:pt x="3995634" y="44178"/>
                </a:lnTo>
                <a:lnTo>
                  <a:pt x="4035683" y="77016"/>
                </a:lnTo>
                <a:lnTo>
                  <a:pt x="4068521" y="117065"/>
                </a:lnTo>
                <a:lnTo>
                  <a:pt x="4092684" y="162323"/>
                </a:lnTo>
                <a:lnTo>
                  <a:pt x="4107600" y="211411"/>
                </a:lnTo>
                <a:lnTo>
                  <a:pt x="4112699" y="262949"/>
                </a:lnTo>
                <a:lnTo>
                  <a:pt x="4108463" y="310215"/>
                </a:lnTo>
                <a:lnTo>
                  <a:pt x="4096249" y="354701"/>
                </a:lnTo>
                <a:lnTo>
                  <a:pt x="4076799" y="395665"/>
                </a:lnTo>
                <a:lnTo>
                  <a:pt x="4050857" y="432365"/>
                </a:lnTo>
                <a:lnTo>
                  <a:pt x="4019165" y="464057"/>
                </a:lnTo>
                <a:lnTo>
                  <a:pt x="3982465" y="489999"/>
                </a:lnTo>
                <a:lnTo>
                  <a:pt x="3941501" y="509449"/>
                </a:lnTo>
                <a:lnTo>
                  <a:pt x="3897015" y="521663"/>
                </a:lnTo>
                <a:lnTo>
                  <a:pt x="3849749" y="5258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56064" y="2172207"/>
            <a:ext cx="3725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 de la Propuesta</a:t>
            </a:r>
            <a:endParaRPr lang="es-ES" sz="1200" dirty="0">
              <a:latin typeface="Roboto"/>
              <a:cs typeface="Robo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06025" y="2908238"/>
            <a:ext cx="4112895" cy="526415"/>
          </a:xfrm>
          <a:custGeom>
            <a:avLst/>
            <a:gdLst/>
            <a:ahLst/>
            <a:cxnLst/>
            <a:rect l="l" t="t" r="r" b="b"/>
            <a:pathLst>
              <a:path w="4112895" h="526414">
                <a:moveTo>
                  <a:pt x="3849749" y="525900"/>
                </a:moveTo>
                <a:lnTo>
                  <a:pt x="262949" y="525900"/>
                </a:lnTo>
                <a:lnTo>
                  <a:pt x="215684" y="521663"/>
                </a:lnTo>
                <a:lnTo>
                  <a:pt x="171198" y="509449"/>
                </a:lnTo>
                <a:lnTo>
                  <a:pt x="130234" y="489999"/>
                </a:lnTo>
                <a:lnTo>
                  <a:pt x="93534" y="464057"/>
                </a:lnTo>
                <a:lnTo>
                  <a:pt x="61842" y="432365"/>
                </a:lnTo>
                <a:lnTo>
                  <a:pt x="35900" y="395665"/>
                </a:lnTo>
                <a:lnTo>
                  <a:pt x="16450" y="354701"/>
                </a:lnTo>
                <a:lnTo>
                  <a:pt x="4236" y="310215"/>
                </a:lnTo>
                <a:lnTo>
                  <a:pt x="0" y="262950"/>
                </a:lnTo>
                <a:lnTo>
                  <a:pt x="4236" y="215684"/>
                </a:lnTo>
                <a:lnTo>
                  <a:pt x="16450" y="171198"/>
                </a:lnTo>
                <a:lnTo>
                  <a:pt x="35900" y="130234"/>
                </a:lnTo>
                <a:lnTo>
                  <a:pt x="61842" y="93534"/>
                </a:lnTo>
                <a:lnTo>
                  <a:pt x="93534" y="61842"/>
                </a:lnTo>
                <a:lnTo>
                  <a:pt x="130234" y="35900"/>
                </a:lnTo>
                <a:lnTo>
                  <a:pt x="171198" y="16450"/>
                </a:lnTo>
                <a:lnTo>
                  <a:pt x="215684" y="4236"/>
                </a:lnTo>
                <a:lnTo>
                  <a:pt x="262949" y="0"/>
                </a:lnTo>
                <a:lnTo>
                  <a:pt x="3849749" y="0"/>
                </a:lnTo>
                <a:lnTo>
                  <a:pt x="3901288" y="5099"/>
                </a:lnTo>
                <a:lnTo>
                  <a:pt x="3950376" y="20015"/>
                </a:lnTo>
                <a:lnTo>
                  <a:pt x="3995634" y="44178"/>
                </a:lnTo>
                <a:lnTo>
                  <a:pt x="4035683" y="77016"/>
                </a:lnTo>
                <a:lnTo>
                  <a:pt x="4068521" y="117065"/>
                </a:lnTo>
                <a:lnTo>
                  <a:pt x="4092684" y="162323"/>
                </a:lnTo>
                <a:lnTo>
                  <a:pt x="4107600" y="211411"/>
                </a:lnTo>
                <a:lnTo>
                  <a:pt x="4112699" y="262950"/>
                </a:lnTo>
                <a:lnTo>
                  <a:pt x="4108463" y="310215"/>
                </a:lnTo>
                <a:lnTo>
                  <a:pt x="4096249" y="354701"/>
                </a:lnTo>
                <a:lnTo>
                  <a:pt x="4076799" y="395665"/>
                </a:lnTo>
                <a:lnTo>
                  <a:pt x="4050857" y="432365"/>
                </a:lnTo>
                <a:lnTo>
                  <a:pt x="4019165" y="464057"/>
                </a:lnTo>
                <a:lnTo>
                  <a:pt x="3982465" y="489999"/>
                </a:lnTo>
                <a:lnTo>
                  <a:pt x="3941501" y="509449"/>
                </a:lnTo>
                <a:lnTo>
                  <a:pt x="3897015" y="521663"/>
                </a:lnTo>
                <a:lnTo>
                  <a:pt x="3849749" y="52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6065" y="3052379"/>
            <a:ext cx="3243580" cy="22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N°4678/2022-CR</a:t>
            </a:r>
          </a:p>
        </p:txBody>
      </p:sp>
      <p:sp>
        <p:nvSpPr>
          <p:cNvPr id="19" name="object 19"/>
          <p:cNvSpPr/>
          <p:nvPr/>
        </p:nvSpPr>
        <p:spPr>
          <a:xfrm>
            <a:off x="1306025" y="3797935"/>
            <a:ext cx="4112895" cy="526415"/>
          </a:xfrm>
          <a:custGeom>
            <a:avLst/>
            <a:gdLst/>
            <a:ahLst/>
            <a:cxnLst/>
            <a:rect l="l" t="t" r="r" b="b"/>
            <a:pathLst>
              <a:path w="4112895" h="526414">
                <a:moveTo>
                  <a:pt x="3849749" y="525899"/>
                </a:moveTo>
                <a:lnTo>
                  <a:pt x="262949" y="525899"/>
                </a:lnTo>
                <a:lnTo>
                  <a:pt x="215684" y="521663"/>
                </a:lnTo>
                <a:lnTo>
                  <a:pt x="171198" y="509449"/>
                </a:lnTo>
                <a:lnTo>
                  <a:pt x="130234" y="489999"/>
                </a:lnTo>
                <a:lnTo>
                  <a:pt x="93534" y="464057"/>
                </a:lnTo>
                <a:lnTo>
                  <a:pt x="61842" y="432365"/>
                </a:lnTo>
                <a:lnTo>
                  <a:pt x="35900" y="395665"/>
                </a:lnTo>
                <a:lnTo>
                  <a:pt x="16450" y="354701"/>
                </a:lnTo>
                <a:lnTo>
                  <a:pt x="4236" y="310215"/>
                </a:lnTo>
                <a:lnTo>
                  <a:pt x="0" y="262949"/>
                </a:lnTo>
                <a:lnTo>
                  <a:pt x="4236" y="215684"/>
                </a:lnTo>
                <a:lnTo>
                  <a:pt x="16450" y="171198"/>
                </a:lnTo>
                <a:lnTo>
                  <a:pt x="35900" y="130234"/>
                </a:lnTo>
                <a:lnTo>
                  <a:pt x="61842" y="93534"/>
                </a:lnTo>
                <a:lnTo>
                  <a:pt x="93534" y="61842"/>
                </a:lnTo>
                <a:lnTo>
                  <a:pt x="130234" y="35900"/>
                </a:lnTo>
                <a:lnTo>
                  <a:pt x="171198" y="16450"/>
                </a:lnTo>
                <a:lnTo>
                  <a:pt x="215684" y="4236"/>
                </a:lnTo>
                <a:lnTo>
                  <a:pt x="262949" y="0"/>
                </a:lnTo>
                <a:lnTo>
                  <a:pt x="3849749" y="0"/>
                </a:lnTo>
                <a:lnTo>
                  <a:pt x="3901288" y="5099"/>
                </a:lnTo>
                <a:lnTo>
                  <a:pt x="3950376" y="20015"/>
                </a:lnTo>
                <a:lnTo>
                  <a:pt x="3995634" y="44178"/>
                </a:lnTo>
                <a:lnTo>
                  <a:pt x="4035683" y="77016"/>
                </a:lnTo>
                <a:lnTo>
                  <a:pt x="4068521" y="117065"/>
                </a:lnTo>
                <a:lnTo>
                  <a:pt x="4092684" y="162323"/>
                </a:lnTo>
                <a:lnTo>
                  <a:pt x="4107600" y="211411"/>
                </a:lnTo>
                <a:lnTo>
                  <a:pt x="4112699" y="262949"/>
                </a:lnTo>
                <a:lnTo>
                  <a:pt x="4108463" y="310215"/>
                </a:lnTo>
                <a:lnTo>
                  <a:pt x="4096249" y="354701"/>
                </a:lnTo>
                <a:lnTo>
                  <a:pt x="4076799" y="395665"/>
                </a:lnTo>
                <a:lnTo>
                  <a:pt x="4050857" y="432365"/>
                </a:lnTo>
                <a:lnTo>
                  <a:pt x="4019165" y="464057"/>
                </a:lnTo>
                <a:lnTo>
                  <a:pt x="3982465" y="489999"/>
                </a:lnTo>
                <a:lnTo>
                  <a:pt x="3941501" y="509449"/>
                </a:lnTo>
                <a:lnTo>
                  <a:pt x="3897015" y="521663"/>
                </a:lnTo>
                <a:lnTo>
                  <a:pt x="3849749" y="5258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56065" y="3941879"/>
            <a:ext cx="2821305" cy="207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Conclusiones</a:t>
            </a:r>
          </a:p>
        </p:txBody>
      </p:sp>
      <p:sp>
        <p:nvSpPr>
          <p:cNvPr id="21" name="object 21"/>
          <p:cNvSpPr/>
          <p:nvPr/>
        </p:nvSpPr>
        <p:spPr>
          <a:xfrm>
            <a:off x="609600" y="1151192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30">
                <a:moveTo>
                  <a:pt x="240599" y="481199"/>
                </a:moveTo>
                <a:lnTo>
                  <a:pt x="192110" y="476311"/>
                </a:lnTo>
                <a:lnTo>
                  <a:pt x="146947" y="462292"/>
                </a:lnTo>
                <a:lnTo>
                  <a:pt x="106078" y="440109"/>
                </a:lnTo>
                <a:lnTo>
                  <a:pt x="70470" y="410729"/>
                </a:lnTo>
                <a:lnTo>
                  <a:pt x="41090" y="375121"/>
                </a:lnTo>
                <a:lnTo>
                  <a:pt x="18907" y="334252"/>
                </a:lnTo>
                <a:lnTo>
                  <a:pt x="4888" y="289089"/>
                </a:lnTo>
                <a:lnTo>
                  <a:pt x="0" y="240599"/>
                </a:lnTo>
                <a:lnTo>
                  <a:pt x="4888" y="192110"/>
                </a:lnTo>
                <a:lnTo>
                  <a:pt x="18907" y="146947"/>
                </a:lnTo>
                <a:lnTo>
                  <a:pt x="41090" y="106078"/>
                </a:lnTo>
                <a:lnTo>
                  <a:pt x="70470" y="70470"/>
                </a:lnTo>
                <a:lnTo>
                  <a:pt x="106078" y="41090"/>
                </a:lnTo>
                <a:lnTo>
                  <a:pt x="146947" y="18907"/>
                </a:lnTo>
                <a:lnTo>
                  <a:pt x="192110" y="4888"/>
                </a:lnTo>
                <a:lnTo>
                  <a:pt x="240599" y="0"/>
                </a:lnTo>
                <a:lnTo>
                  <a:pt x="287757" y="4665"/>
                </a:lnTo>
                <a:lnTo>
                  <a:pt x="332673" y="18314"/>
                </a:lnTo>
                <a:lnTo>
                  <a:pt x="374084" y="40423"/>
                </a:lnTo>
                <a:lnTo>
                  <a:pt x="410729" y="70470"/>
                </a:lnTo>
                <a:lnTo>
                  <a:pt x="440776" y="107115"/>
                </a:lnTo>
                <a:lnTo>
                  <a:pt x="462885" y="148526"/>
                </a:lnTo>
                <a:lnTo>
                  <a:pt x="476534" y="193442"/>
                </a:lnTo>
                <a:lnTo>
                  <a:pt x="481199" y="240599"/>
                </a:lnTo>
                <a:lnTo>
                  <a:pt x="476311" y="289089"/>
                </a:lnTo>
                <a:lnTo>
                  <a:pt x="462292" y="334252"/>
                </a:lnTo>
                <a:lnTo>
                  <a:pt x="440109" y="375121"/>
                </a:lnTo>
                <a:lnTo>
                  <a:pt x="410729" y="410729"/>
                </a:lnTo>
                <a:lnTo>
                  <a:pt x="375121" y="440109"/>
                </a:lnTo>
                <a:lnTo>
                  <a:pt x="334252" y="462292"/>
                </a:lnTo>
                <a:lnTo>
                  <a:pt x="289089" y="476311"/>
                </a:lnTo>
                <a:lnTo>
                  <a:pt x="240599" y="481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9223" y="1247140"/>
            <a:ext cx="142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bg1"/>
                </a:solidFill>
                <a:latin typeface="Roboto"/>
                <a:cs typeface="Roboto"/>
              </a:rPr>
              <a:t>1</a:t>
            </a:r>
            <a:endParaRPr sz="16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9600" y="2040892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30">
                <a:moveTo>
                  <a:pt x="240599" y="481199"/>
                </a:moveTo>
                <a:lnTo>
                  <a:pt x="192110" y="476311"/>
                </a:lnTo>
                <a:lnTo>
                  <a:pt x="146947" y="462292"/>
                </a:lnTo>
                <a:lnTo>
                  <a:pt x="106078" y="440109"/>
                </a:lnTo>
                <a:lnTo>
                  <a:pt x="70470" y="410729"/>
                </a:lnTo>
                <a:lnTo>
                  <a:pt x="41090" y="375121"/>
                </a:lnTo>
                <a:lnTo>
                  <a:pt x="18907" y="334252"/>
                </a:lnTo>
                <a:lnTo>
                  <a:pt x="4888" y="289089"/>
                </a:lnTo>
                <a:lnTo>
                  <a:pt x="0" y="240599"/>
                </a:lnTo>
                <a:lnTo>
                  <a:pt x="4888" y="192110"/>
                </a:lnTo>
                <a:lnTo>
                  <a:pt x="18907" y="146947"/>
                </a:lnTo>
                <a:lnTo>
                  <a:pt x="41090" y="106078"/>
                </a:lnTo>
                <a:lnTo>
                  <a:pt x="70470" y="70470"/>
                </a:lnTo>
                <a:lnTo>
                  <a:pt x="106078" y="41090"/>
                </a:lnTo>
                <a:lnTo>
                  <a:pt x="146947" y="18907"/>
                </a:lnTo>
                <a:lnTo>
                  <a:pt x="192110" y="4888"/>
                </a:lnTo>
                <a:lnTo>
                  <a:pt x="240599" y="0"/>
                </a:lnTo>
                <a:lnTo>
                  <a:pt x="287757" y="4665"/>
                </a:lnTo>
                <a:lnTo>
                  <a:pt x="332673" y="18314"/>
                </a:lnTo>
                <a:lnTo>
                  <a:pt x="374084" y="40423"/>
                </a:lnTo>
                <a:lnTo>
                  <a:pt x="410729" y="70470"/>
                </a:lnTo>
                <a:lnTo>
                  <a:pt x="440776" y="107115"/>
                </a:lnTo>
                <a:lnTo>
                  <a:pt x="462885" y="148526"/>
                </a:lnTo>
                <a:lnTo>
                  <a:pt x="476534" y="193442"/>
                </a:lnTo>
                <a:lnTo>
                  <a:pt x="481199" y="240599"/>
                </a:lnTo>
                <a:lnTo>
                  <a:pt x="476311" y="289089"/>
                </a:lnTo>
                <a:lnTo>
                  <a:pt x="462292" y="334252"/>
                </a:lnTo>
                <a:lnTo>
                  <a:pt x="440109" y="375121"/>
                </a:lnTo>
                <a:lnTo>
                  <a:pt x="410729" y="410729"/>
                </a:lnTo>
                <a:lnTo>
                  <a:pt x="375121" y="440109"/>
                </a:lnTo>
                <a:lnTo>
                  <a:pt x="334252" y="462292"/>
                </a:lnTo>
                <a:lnTo>
                  <a:pt x="289089" y="476311"/>
                </a:lnTo>
                <a:lnTo>
                  <a:pt x="240599" y="481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9223" y="2136840"/>
            <a:ext cx="142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bg1"/>
                </a:solidFill>
                <a:latin typeface="Roboto"/>
                <a:cs typeface="Roboto"/>
              </a:rPr>
              <a:t>2</a:t>
            </a:r>
            <a:endParaRPr sz="16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9600" y="2930593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29">
                <a:moveTo>
                  <a:pt x="240599" y="481199"/>
                </a:moveTo>
                <a:lnTo>
                  <a:pt x="192110" y="476311"/>
                </a:lnTo>
                <a:lnTo>
                  <a:pt x="146947" y="462292"/>
                </a:lnTo>
                <a:lnTo>
                  <a:pt x="106078" y="440109"/>
                </a:lnTo>
                <a:lnTo>
                  <a:pt x="70470" y="410729"/>
                </a:lnTo>
                <a:lnTo>
                  <a:pt x="41090" y="375121"/>
                </a:lnTo>
                <a:lnTo>
                  <a:pt x="18907" y="334252"/>
                </a:lnTo>
                <a:lnTo>
                  <a:pt x="4888" y="289089"/>
                </a:lnTo>
                <a:lnTo>
                  <a:pt x="0" y="240599"/>
                </a:lnTo>
                <a:lnTo>
                  <a:pt x="4888" y="192110"/>
                </a:lnTo>
                <a:lnTo>
                  <a:pt x="18907" y="146947"/>
                </a:lnTo>
                <a:lnTo>
                  <a:pt x="41090" y="106078"/>
                </a:lnTo>
                <a:lnTo>
                  <a:pt x="70470" y="70470"/>
                </a:lnTo>
                <a:lnTo>
                  <a:pt x="106078" y="41090"/>
                </a:lnTo>
                <a:lnTo>
                  <a:pt x="146947" y="18907"/>
                </a:lnTo>
                <a:lnTo>
                  <a:pt x="192110" y="4888"/>
                </a:lnTo>
                <a:lnTo>
                  <a:pt x="240599" y="0"/>
                </a:lnTo>
                <a:lnTo>
                  <a:pt x="287757" y="4665"/>
                </a:lnTo>
                <a:lnTo>
                  <a:pt x="332673" y="18314"/>
                </a:lnTo>
                <a:lnTo>
                  <a:pt x="374084" y="40423"/>
                </a:lnTo>
                <a:lnTo>
                  <a:pt x="410729" y="70470"/>
                </a:lnTo>
                <a:lnTo>
                  <a:pt x="440776" y="107115"/>
                </a:lnTo>
                <a:lnTo>
                  <a:pt x="462885" y="148526"/>
                </a:lnTo>
                <a:lnTo>
                  <a:pt x="476534" y="193442"/>
                </a:lnTo>
                <a:lnTo>
                  <a:pt x="481199" y="240599"/>
                </a:lnTo>
                <a:lnTo>
                  <a:pt x="476311" y="289089"/>
                </a:lnTo>
                <a:lnTo>
                  <a:pt x="462292" y="334252"/>
                </a:lnTo>
                <a:lnTo>
                  <a:pt x="440109" y="375121"/>
                </a:lnTo>
                <a:lnTo>
                  <a:pt x="410729" y="410729"/>
                </a:lnTo>
                <a:lnTo>
                  <a:pt x="375121" y="440109"/>
                </a:lnTo>
                <a:lnTo>
                  <a:pt x="334252" y="462292"/>
                </a:lnTo>
                <a:lnTo>
                  <a:pt x="289089" y="476311"/>
                </a:lnTo>
                <a:lnTo>
                  <a:pt x="240599" y="481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9223" y="3026539"/>
            <a:ext cx="142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bg1"/>
                </a:solidFill>
                <a:latin typeface="Roboto"/>
                <a:cs typeface="Roboto"/>
              </a:rPr>
              <a:t>3</a:t>
            </a:r>
            <a:endParaRPr sz="16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9600" y="3842642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29">
                <a:moveTo>
                  <a:pt x="240599" y="481199"/>
                </a:moveTo>
                <a:lnTo>
                  <a:pt x="192110" y="476311"/>
                </a:lnTo>
                <a:lnTo>
                  <a:pt x="146947" y="462292"/>
                </a:lnTo>
                <a:lnTo>
                  <a:pt x="106078" y="440109"/>
                </a:lnTo>
                <a:lnTo>
                  <a:pt x="70470" y="410729"/>
                </a:lnTo>
                <a:lnTo>
                  <a:pt x="41090" y="375121"/>
                </a:lnTo>
                <a:lnTo>
                  <a:pt x="18907" y="334252"/>
                </a:lnTo>
                <a:lnTo>
                  <a:pt x="4888" y="289089"/>
                </a:lnTo>
                <a:lnTo>
                  <a:pt x="0" y="240599"/>
                </a:lnTo>
                <a:lnTo>
                  <a:pt x="4888" y="192110"/>
                </a:lnTo>
                <a:lnTo>
                  <a:pt x="18907" y="146947"/>
                </a:lnTo>
                <a:lnTo>
                  <a:pt x="41090" y="106078"/>
                </a:lnTo>
                <a:lnTo>
                  <a:pt x="70470" y="70469"/>
                </a:lnTo>
                <a:lnTo>
                  <a:pt x="106078" y="41090"/>
                </a:lnTo>
                <a:lnTo>
                  <a:pt x="146947" y="18907"/>
                </a:lnTo>
                <a:lnTo>
                  <a:pt x="192110" y="4888"/>
                </a:lnTo>
                <a:lnTo>
                  <a:pt x="240599" y="0"/>
                </a:lnTo>
                <a:lnTo>
                  <a:pt x="287757" y="4665"/>
                </a:lnTo>
                <a:lnTo>
                  <a:pt x="332673" y="18314"/>
                </a:lnTo>
                <a:lnTo>
                  <a:pt x="374084" y="40423"/>
                </a:lnTo>
                <a:lnTo>
                  <a:pt x="410729" y="70470"/>
                </a:lnTo>
                <a:lnTo>
                  <a:pt x="440776" y="107115"/>
                </a:lnTo>
                <a:lnTo>
                  <a:pt x="462885" y="148526"/>
                </a:lnTo>
                <a:lnTo>
                  <a:pt x="476534" y="193442"/>
                </a:lnTo>
                <a:lnTo>
                  <a:pt x="481199" y="240599"/>
                </a:lnTo>
                <a:lnTo>
                  <a:pt x="476311" y="289089"/>
                </a:lnTo>
                <a:lnTo>
                  <a:pt x="462292" y="334252"/>
                </a:lnTo>
                <a:lnTo>
                  <a:pt x="440109" y="375121"/>
                </a:lnTo>
                <a:lnTo>
                  <a:pt x="410729" y="410729"/>
                </a:lnTo>
                <a:lnTo>
                  <a:pt x="375121" y="440109"/>
                </a:lnTo>
                <a:lnTo>
                  <a:pt x="334252" y="462292"/>
                </a:lnTo>
                <a:lnTo>
                  <a:pt x="289089" y="476311"/>
                </a:lnTo>
                <a:lnTo>
                  <a:pt x="240599" y="481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9223" y="3938590"/>
            <a:ext cx="142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bg1"/>
                </a:solidFill>
                <a:latin typeface="Roboto"/>
                <a:cs typeface="Roboto"/>
              </a:rPr>
              <a:t>4</a:t>
            </a:r>
            <a:endParaRPr sz="16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84874" y="76504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301" y="0"/>
                </a:lnTo>
              </a:path>
            </a:pathLst>
          </a:custGeom>
          <a:ln w="28574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80C2A510-8CBE-D277-968D-9D80BB6FE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7C23F0-7F71-895A-D890-2F5CD8DC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5195"/>
            <a:ext cx="2900517" cy="4512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4419600" y="1489790"/>
            <a:ext cx="4067973" cy="2955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reciente nos muestra evidencias claras de las consecuencias de no tomar precauciones frente a un fenómeno natural recurrente.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fenómenos del niño más memorables fueron los de 1983, 1998 y 2017; que devastaron la costa norte.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304800" y="653777"/>
            <a:ext cx="620157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Análisis de la Gestión de riesgos</a:t>
            </a:r>
            <a:endParaRPr lang="es-P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304800" y="1352550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432503" y="1398311"/>
            <a:ext cx="2369231" cy="45719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2788960" y="1352550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2A4EF4-89C5-8C1C-C4D3-BEB9649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2B7B13-B7F6-944C-D344-051845D37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0" y="1489791"/>
            <a:ext cx="3786713" cy="30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3065481" y="1444030"/>
            <a:ext cx="546891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latin typeface="Arial" panose="020B0604020202020204" pitchFamily="34" charset="0"/>
              </a:rPr>
              <a:t>La migración ha incrementado la población de pobres en zonas urbanas a lo largo de la costa.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latin typeface="Arial" panose="020B0604020202020204" pitchFamily="34" charset="0"/>
              </a:rPr>
              <a:t>El 70 % de la población peruana vive en tierras invadidas o asentamientos informales.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latin typeface="Arial" panose="020B0604020202020204" pitchFamily="34" charset="0"/>
              </a:rPr>
              <a:t>El gobierno ha sido tolerante con estos asentamientos, y con frecuencia les ha brindado acceso a servicios básicos, como agua y saneamiento.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latin typeface="Arial" panose="020B0604020202020204" pitchFamily="34" charset="0"/>
              </a:rPr>
              <a:t>El resultado final de esta corrupción es la construcción en tierras de alto riesgo con alta población habitando planicies inundables, cauces de ríos secos, y otras tierras de alto riesgo.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304800" y="653777"/>
            <a:ext cx="620157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Análisis de la Gestión de riesgos</a:t>
            </a:r>
            <a:endParaRPr lang="es-P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304800" y="1352550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432503" y="1398311"/>
            <a:ext cx="2369231" cy="45719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2788960" y="1352550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2A4EF4-89C5-8C1C-C4D3-BEB9649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8" y="1505652"/>
            <a:ext cx="1955859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3018654" y="1317602"/>
            <a:ext cx="5468919" cy="3797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consecuencia: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entidades a cargo de obras públicas, en todos los niveles de gobierno, están obligadas a contar con planeamiento previo y plan de contingencia en caso de desastres por motivos climáticos.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obligación tiene especial énfasis en las obras cercanas a quebradas y riberas fluviales.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igual forma, deben adoptar medidas para mitigar los efectos en zonas vulnerables a las sequías que pongan en riesgo los cultivos o ampliaciones agrícolas.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304800" y="653777"/>
            <a:ext cx="6201574" cy="489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Análisis de la Gestión de riesgos</a:t>
            </a:r>
            <a:endParaRPr lang="es-P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304800" y="1352550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432503" y="1398311"/>
            <a:ext cx="2369231" cy="45719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2788960" y="1352550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2A4EF4-89C5-8C1C-C4D3-BEB9649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8" y="1505652"/>
            <a:ext cx="1955859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3200401" y="1162920"/>
            <a:ext cx="52578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propone </a:t>
            </a:r>
            <a:r>
              <a:rPr lang="es-PE" sz="1800" b="0" i="0" u="none" strike="noStrike" baseline="0" dirty="0">
                <a:latin typeface="Arial" panose="020B0604020202020204" pitchFamily="34" charset="0"/>
              </a:rPr>
              <a:t>establecer responsabilidades a las autoridades y funcionarios de los tres niveles de gobierno, que no cumplan con priorizar las ejecuciones presupuestales de toda obra de prevención frente a los desastres naturales y sequías.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</a:rPr>
              <a:t>Esta </a:t>
            </a:r>
            <a:r>
              <a:rPr lang="es-PE" sz="1800" b="0" i="0" u="none" strike="noStrike" baseline="0" dirty="0">
                <a:latin typeface="Arial" panose="020B0604020202020204" pitchFamily="34" charset="0"/>
              </a:rPr>
              <a:t>responsabilidad política, administrativa, penal y civil, se agrava si por su acción u omisión causen graves daños o muertes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latin typeface="Arial" panose="020B0604020202020204" pitchFamily="34" charset="0"/>
              </a:rPr>
              <a:t>Es momento que las autoridades y funcionarios asuman responsabilidad frente a la población para que no se repitan casos de corrupción en plena emergencia, dañando a la sociedad, la economía y población en general.</a:t>
            </a:r>
            <a:endParaRPr lang="es-P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790754" y="333126"/>
            <a:ext cx="634267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Contenido de la Propuesta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3" y="1147152"/>
            <a:ext cx="2178477" cy="33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8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Artículo 1º.- Objetivo y fines de la ley</a:t>
            </a:r>
            <a:endParaRPr lang="es-PE" sz="1800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presente ley tiene por objeto regular la infraestructura de obras públicas en zonas de riesgo e introducir responsabilidades en autoridades, que por distintas causas no den prioridad a la ejecución de obras públicas de infraestructura en zonas de riesgo para prevenir desastres naturales y sequias.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Artículo 2º.- </a:t>
            </a:r>
            <a:r>
              <a:rPr lang="es-PE" sz="1800" b="1" i="0" u="none" strike="noStrike" baseline="0" dirty="0">
                <a:latin typeface="Arial" panose="020B0604020202020204" pitchFamily="34" charset="0"/>
              </a:rPr>
              <a:t>Base legal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La Infraestructura de obras públicas en zonas de riesgo se encuentran contempladas en la Ley N°29664 que crea Sistema de Gestión del Riesgo de Desastres SINAGERD y su reglamento, la Ley N°30556 que dispone la creación de la Autoridad para la Reconstrucción con Cambios (ARCC), la Ley N°30754, Ley Marco sobre Cambio Climático, Ley N°27867, Ley Orgánica de Gobiernos Regionales, la Ley N°27972, Ley Orgánica de Municipalidades, Resolución Legislativa N°26536 que aprobó la "Convención de las Naciones Unidas de Lucha Contra la Desertificación”, el Decreto Supremo N°008-2016-MINAM que Aprueban Estrategia Nacional de Lucha contra la Desertificación y la Sequía 2016-2030, la Política Nacional de Gestión del Riesgo de Desastres al 2050, aprobada por el Decreto Supremo N°038-2021-PCM, el Plan Multisectorial ante Heladas y Friaje 2022-2024 aprobado por Decreto Supremo N°047-2022-PCM; así como otras normas específicas en materia de prevención del Estado frente a desastres naturales y sequías.</a:t>
            </a:r>
            <a:endParaRPr lang="es-PE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>
            <a:extLst>
              <a:ext uri="{FF2B5EF4-FFF2-40B4-BE49-F238E27FC236}">
                <a16:creationId xmlns:a16="http://schemas.microsoft.com/office/drawing/2014/main" id="{E122CE85-1DE8-69B2-6053-F0262934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623" r="43762" b="8446"/>
          <a:stretch/>
        </p:blipFill>
        <p:spPr bwMode="auto">
          <a:xfrm>
            <a:off x="0" y="1"/>
            <a:ext cx="9144000" cy="51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2017890" y="979247"/>
            <a:ext cx="6723138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Artículo 3º.- </a:t>
            </a:r>
            <a:r>
              <a:rPr lang="es-PE" sz="1600" b="1" i="0" u="none" strike="noStrike" baseline="0" dirty="0">
                <a:latin typeface="Arial" panose="020B0604020202020204" pitchFamily="34" charset="0"/>
              </a:rPr>
              <a:t>De la Gestión de Riesgos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Las entidades comprendidas en todos los niveles de gobierno, desde la formulación presupuestaria, están obligadas a cumplir sobre las obras públicas a su cargo, directo o indirecto, con un planeamiento previo y plan de contingencia en caso de desastres por motivos climáticos, en especial las obras cercanas a quebradas y riberas fluviales; así como las medidas eficaces para mitigar los efectos en las zonas vulnerables a las sequías y puedan poner en riesgo los cultivos o ampliaciones agrícolas.</a:t>
            </a:r>
          </a:p>
          <a:p>
            <a:pPr algn="just"/>
            <a:r>
              <a:rPr lang="es-P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Artículo 4º.- </a:t>
            </a:r>
            <a:r>
              <a:rPr lang="es-PE" sz="1600" b="1" dirty="0">
                <a:latin typeface="Arial" panose="020B0604020202020204" pitchFamily="34" charset="0"/>
              </a:rPr>
              <a:t>Responsabilidad política, administrativa y penal funcional</a:t>
            </a:r>
          </a:p>
          <a:p>
            <a:pPr algn="just"/>
            <a:r>
              <a:rPr lang="es-PE" sz="1600" b="0" i="0" u="none" strike="noStrike" baseline="0" dirty="0">
                <a:latin typeface="Arial" panose="020B0604020202020204" pitchFamily="34" charset="0"/>
              </a:rPr>
              <a:t>Las autoridades y funcionarios de los tres niveles de gobierno, tienen el deber y obligación de priorizar desde la formulación presupuestal, toda obra tendiente a prevenir los desastres naturales y sequías, bajo responsabilidad política, administrativa, civil y penal por su acción u omisión, que causen graves daños o muertes.</a:t>
            </a:r>
          </a:p>
          <a:p>
            <a:pPr algn="just"/>
            <a:endParaRPr lang="es-PE" sz="16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2BE78E-0F49-5070-BA5B-851DE38E8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992"/>
            <a:ext cx="1371600" cy="4267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C980DB-A8AB-082A-304E-700BAA23B3CF}"/>
              </a:ext>
            </a:extLst>
          </p:cNvPr>
          <p:cNvSpPr txBox="1"/>
          <p:nvPr/>
        </p:nvSpPr>
        <p:spPr>
          <a:xfrm>
            <a:off x="402972" y="301933"/>
            <a:ext cx="616829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Fórmula legal del P.L. N°4347/2022-CR</a:t>
            </a:r>
            <a:endParaRPr lang="es-P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857D6F-37FE-DE7B-6C35-52E9E5B20C08}"/>
              </a:ext>
            </a:extLst>
          </p:cNvPr>
          <p:cNvSpPr/>
          <p:nvPr/>
        </p:nvSpPr>
        <p:spPr>
          <a:xfrm>
            <a:off x="914400" y="827273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C6E3A490-ACC1-22B4-E118-A5E13DC34355}"/>
              </a:ext>
            </a:extLst>
          </p:cNvPr>
          <p:cNvSpPr/>
          <p:nvPr/>
        </p:nvSpPr>
        <p:spPr>
          <a:xfrm>
            <a:off x="1029507" y="872607"/>
            <a:ext cx="3740653" cy="76273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40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294EA9-2BE0-8987-0FF9-CEBA7C3BE2E8}"/>
              </a:ext>
            </a:extLst>
          </p:cNvPr>
          <p:cNvSpPr/>
          <p:nvPr/>
        </p:nvSpPr>
        <p:spPr>
          <a:xfrm>
            <a:off x="4770160" y="820334"/>
            <a:ext cx="106640" cy="106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D4E52-6DDC-CF36-D7D3-747732A9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9307"/>
            <a:ext cx="1934374" cy="6796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" y="1038653"/>
            <a:ext cx="149208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2264</Words>
  <Application>Microsoft Office PowerPoint</Application>
  <PresentationFormat>Presentación en pantalla (16:9)</PresentationFormat>
  <Paragraphs>102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Roboto</vt:lpstr>
      <vt:lpstr>Trebuchet MS</vt:lpstr>
      <vt:lpstr>Office Theme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Ley Equilibrio Tarifario para el Mercado Eléctrico Nacional</dc:title>
  <dc:creator>Olenka Cajahuanca Caballero</dc:creator>
  <cp:lastModifiedBy>Alfredo Zacarias Huaynas Peñafiel</cp:lastModifiedBy>
  <cp:revision>18</cp:revision>
  <cp:lastPrinted>2023-05-16T16:38:12Z</cp:lastPrinted>
  <dcterms:created xsi:type="dcterms:W3CDTF">2023-01-23T17:22:11Z</dcterms:created>
  <dcterms:modified xsi:type="dcterms:W3CDTF">2023-05-16T20:50:12Z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