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99" r:id="rId3"/>
    <p:sldId id="307" r:id="rId4"/>
    <p:sldId id="308" r:id="rId5"/>
    <p:sldId id="309" r:id="rId6"/>
    <p:sldId id="310" r:id="rId7"/>
    <p:sldId id="311" r:id="rId8"/>
    <p:sldId id="312" r:id="rId9"/>
    <p:sldId id="313" r:id="rId10"/>
    <p:sldId id="314" r:id="rId11"/>
    <p:sldId id="282" r:id="rId12"/>
    <p:sldId id="285" r:id="rId13"/>
    <p:sldId id="289" r:id="rId14"/>
    <p:sldId id="271" r:id="rId15"/>
  </p:sldIdLst>
  <p:sldSz cx="12192000" cy="6858000"/>
  <p:notesSz cx="6858000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9A3"/>
    <a:srgbClr val="FF0F8C"/>
    <a:srgbClr val="FBF9FC"/>
    <a:srgbClr val="0148A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Estilo claro 1 - Acento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Estilo claro 1 - Acento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3B4B98B0-60AC-42C2-AFA5-B58CD77FA1E5}" styleName="Estilo claro 1 - Acent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FABFCF23-3B69-468F-B69F-88F6DE6A72F2}" styleName="Estilo medio 1 - Énfasis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113A9D2-9D6B-4929-AA2D-F23B5EE8CBE7}" styleName="Estilo temático 2 - Énfasis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C2FFA5D-87B4-456A-9821-1D502468CF0F}" styleName="Estilo temático 1 - Énfasis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7" autoAdjust="0"/>
    <p:restoredTop sz="94660"/>
  </p:normalViewPr>
  <p:slideViewPr>
    <p:cSldViewPr snapToGrid="0">
      <p:cViewPr varScale="1">
        <p:scale>
          <a:sx n="88" d="100"/>
          <a:sy n="88" d="100"/>
        </p:scale>
        <p:origin x="12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9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731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663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94308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1734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68910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473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4159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9574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95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9307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5232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25D201-E3C6-4E2E-BA62-0EEF386C08AD}" type="datetimeFigureOut">
              <a:rPr lang="en-US" smtClean="0"/>
              <a:t>11/15/2022</a:t>
            </a:fld>
            <a:endParaRPr lang="en-U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29B4A3-58E1-4713-9230-DBB640BAF2C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36065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656"/>
          </a:xfrm>
          <a:prstGeom prst="rect">
            <a:avLst/>
          </a:prstGeom>
        </p:spPr>
      </p:pic>
      <p:sp>
        <p:nvSpPr>
          <p:cNvPr id="7" name="CuadroTexto 6"/>
          <p:cNvSpPr txBox="1"/>
          <p:nvPr/>
        </p:nvSpPr>
        <p:spPr>
          <a:xfrm>
            <a:off x="178526" y="190928"/>
            <a:ext cx="11364686" cy="5262979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s-ES" sz="8000" dirty="0">
                <a:solidFill>
                  <a:srgbClr val="0049A3"/>
                </a:solidFill>
                <a:latin typeface="Rockwell" panose="02060603020205020403" pitchFamily="18" charset="0"/>
              </a:rPr>
              <a:t> </a:t>
            </a:r>
            <a:r>
              <a:rPr lang="es-ES" sz="4400" b="1" dirty="0">
                <a:solidFill>
                  <a:srgbClr val="0049A3"/>
                </a:solidFill>
                <a:latin typeface="Montserrat" panose="00000500000000000000" pitchFamily="2" charset="0"/>
              </a:rPr>
              <a:t>“</a:t>
            </a:r>
            <a:r>
              <a:rPr lang="es-PE" sz="4400" b="1" dirty="0">
                <a:solidFill>
                  <a:srgbClr val="0049A3"/>
                </a:solidFill>
                <a:latin typeface="Montserrat" panose="00000500000000000000" pitchFamily="2" charset="0"/>
              </a:rPr>
              <a:t>PROYECTO DE LEY QUE REFORMA EL DECRETO LEGISLATIVO N°829, QUE CREA EL INSTITUTO NACIONAL DE RADIO Y TELEVISION DEL PERU (IRTP) </a:t>
            </a:r>
            <a:r>
              <a:rPr lang="es-ES" sz="4400" b="1" dirty="0">
                <a:solidFill>
                  <a:srgbClr val="0049A3"/>
                </a:solidFill>
                <a:latin typeface="Montserrat" panose="00000500000000000000" pitchFamily="2" charset="0"/>
              </a:rPr>
              <a:t>PL 1380/2021-CR”</a:t>
            </a:r>
          </a:p>
          <a:p>
            <a:pPr algn="ctr"/>
            <a:endParaRPr lang="en-US" sz="8000" dirty="0">
              <a:solidFill>
                <a:srgbClr val="0049A3"/>
              </a:solidFill>
              <a:latin typeface="Rockwell" panose="02060603020205020403" pitchFamily="18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3279490" y="4807576"/>
            <a:ext cx="533617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b="1" dirty="0">
                <a:latin typeface="Asap SemiBold" panose="020F0704030202060203" pitchFamily="34" charset="0"/>
              </a:rPr>
              <a:t>CONGRESISTA DE LA REPÚBLICA DEL PERÚ </a:t>
            </a:r>
          </a:p>
          <a:p>
            <a:pPr algn="ctr"/>
            <a:r>
              <a:rPr lang="es-ES" b="1" dirty="0">
                <a:solidFill>
                  <a:srgbClr val="FF0F8C"/>
                </a:solidFill>
                <a:latin typeface="Asap SemiBold" panose="020F0704030202060203" pitchFamily="34" charset="0"/>
              </a:rPr>
              <a:t>ROSSELLI AMURUZ DULANTO</a:t>
            </a:r>
            <a:endParaRPr lang="en-US" b="1" dirty="0">
              <a:solidFill>
                <a:srgbClr val="FF0F8C"/>
              </a:solidFill>
              <a:latin typeface="Asap SemiBold" panose="020F070403020206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5273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04693" y="476054"/>
            <a:ext cx="10946130" cy="5298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</a:t>
            </a:r>
            <a:r>
              <a:rPr lang="es-PE" sz="1100" b="1" dirty="0" smtClean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IRTP)</a:t>
            </a:r>
          </a:p>
          <a:p>
            <a:pPr algn="ctr"/>
            <a:endParaRPr lang="es-PE" sz="3600" b="1" dirty="0" smtClean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r>
              <a:rPr lang="es-PE" sz="32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FÓRMULA LEGAL SUSTITUTORIA</a:t>
            </a:r>
            <a:r>
              <a:rPr lang="es-PE" sz="36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:</a:t>
            </a:r>
            <a:endParaRPr lang="es-PE" sz="3600" b="1" u="sng" dirty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PE" b="1" dirty="0">
                <a:latin typeface="Asap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“</a:t>
            </a:r>
            <a:r>
              <a:rPr lang="es-PE" sz="2000" b="1" dirty="0">
                <a:latin typeface="Asap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Artículo 1°. - Incorpórese el artículo </a:t>
            </a:r>
            <a:r>
              <a:rPr lang="es-PE" sz="2000" b="1" dirty="0">
                <a:solidFill>
                  <a:srgbClr val="FF0F8C"/>
                </a:solidFill>
                <a:latin typeface="Asap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5-A</a:t>
            </a:r>
            <a:endParaRPr lang="es-PE" sz="2000" dirty="0">
              <a:solidFill>
                <a:srgbClr val="FF0F8C"/>
              </a:solidFill>
              <a:latin typeface="Asap SemiBold" pitchFamily="2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s-PE" sz="2000" b="1" dirty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La finalidad del </a:t>
            </a:r>
            <a:r>
              <a:rPr lang="es-PE" sz="2000" dirty="0">
                <a:solidFill>
                  <a:srgbClr val="FF0F8C"/>
                </a:solidFill>
                <a:latin typeface="Asap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Instituto Nacional de Radio y Televisión del Perú -IRTP es colaborar integralmente con la Política del Estado en la Educación</a:t>
            </a:r>
            <a:r>
              <a:rPr lang="es-PE" sz="2000" b="1" dirty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s-PE" sz="2000" b="1" dirty="0">
                <a:solidFill>
                  <a:srgbClr val="FF0F8C"/>
                </a:solidFill>
                <a:latin typeface="Asap SemiBold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y en la formación moral y cultural de los peruanos</a:t>
            </a:r>
            <a:r>
              <a:rPr lang="es-PE" sz="2000" b="1" dirty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, para cuyo efecto se constituye el Consejo Directivo de la siguiente forma: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PE" sz="2000" dirty="0" smtClean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 representante del Poder Ejecutivo designado por Resolución Suprema, quien lo presidirá.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MX" sz="2000" dirty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Dos (02) representantes del Poder Ejecutivo, designados por Resolución Suprema</a:t>
            </a:r>
            <a:r>
              <a:rPr lang="es-MX" sz="2000" dirty="0" smtClean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MX" sz="2000" dirty="0" smtClean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MX" sz="2000" dirty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 del Poder Legislativo propuesto por la Presidencia del Congreso de la República, designado por Resolución Suprema</a:t>
            </a:r>
            <a:r>
              <a:rPr lang="es-MX" sz="2000" dirty="0" smtClean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marL="342900" lvl="0" indent="-342900" algn="just">
              <a:lnSpc>
                <a:spcPct val="107000"/>
              </a:lnSpc>
              <a:buFont typeface="+mj-lt"/>
              <a:buAutoNum type="alphaLcParenR"/>
            </a:pPr>
            <a:r>
              <a:rPr lang="es-MX" sz="2000" dirty="0" smtClean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Un </a:t>
            </a:r>
            <a:r>
              <a:rPr lang="es-MX" sz="2000" dirty="0">
                <a:latin typeface="Asap Medium" pitchFamily="2" charset="0"/>
                <a:ea typeface="Calibri" panose="020F0502020204030204" pitchFamily="34" charset="0"/>
                <a:cs typeface="Times New Roman" panose="02020603050405020304" pitchFamily="18" charset="0"/>
              </a:rPr>
              <a:t>representante del Poder Judicial propuesto por el Consejo Ejecutivo del Poder Judicial , designado por Resolución Suprema.”</a:t>
            </a:r>
            <a:r>
              <a:rPr lang="es-PE" sz="20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</a:t>
            </a:r>
            <a:endParaRPr lang="es-PE" sz="2000" dirty="0" smtClean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0369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2478"/>
            <a:ext cx="12192000" cy="6855656"/>
          </a:xfrm>
          <a:prstGeom prst="rect">
            <a:avLst/>
          </a:prstGeom>
        </p:spPr>
      </p:pic>
      <p:sp>
        <p:nvSpPr>
          <p:cNvPr id="7" name="Rectángulo redondeado 6"/>
          <p:cNvSpPr/>
          <p:nvPr/>
        </p:nvSpPr>
        <p:spPr>
          <a:xfrm>
            <a:off x="1269547" y="2263039"/>
            <a:ext cx="3980905" cy="2985433"/>
          </a:xfrm>
          <a:prstGeom prst="roundRect">
            <a:avLst/>
          </a:prstGeom>
          <a:noFill/>
          <a:ln w="38100">
            <a:solidFill>
              <a:srgbClr val="FF0F8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6" name="CuadroTexto 5"/>
          <p:cNvSpPr txBox="1"/>
          <p:nvPr/>
        </p:nvSpPr>
        <p:spPr>
          <a:xfrm>
            <a:off x="2811506" y="1186328"/>
            <a:ext cx="725968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600" b="1" dirty="0">
                <a:latin typeface="Montserrat" panose="00000500000000000000" pitchFamily="2" charset="0"/>
              </a:rPr>
              <a:t>CONSTITUCIÓN POLÍTICA</a:t>
            </a:r>
          </a:p>
        </p:txBody>
      </p:sp>
      <p:sp>
        <p:nvSpPr>
          <p:cNvPr id="2" name="CuadroTexto 1"/>
          <p:cNvSpPr txBox="1"/>
          <p:nvPr/>
        </p:nvSpPr>
        <p:spPr>
          <a:xfrm>
            <a:off x="1377039" y="2856263"/>
            <a:ext cx="3788228" cy="1969770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endParaRPr lang="es-MX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PE" i="1" dirty="0">
                <a:latin typeface="Asap SemiBold" panose="020F0704030202060203"/>
                <a:cs typeface="Arial" panose="020B0604020202020204" pitchFamily="34" charset="0"/>
              </a:rPr>
              <a:t>“</a:t>
            </a:r>
            <a:r>
              <a:rPr lang="es-PE" sz="1600" i="1" dirty="0">
                <a:latin typeface="Asap Medium" pitchFamily="2" charset="0"/>
                <a:cs typeface="Arial" panose="020B0604020202020204" pitchFamily="34" charset="0"/>
              </a:rPr>
              <a:t>La República del Perú es democrática, social, independiente y soberana. El Estado es uno e indivisible, y su gobierno es unitario, representativo y descentralizado, y se organiza según los principios de separación de poderes.”.</a:t>
            </a:r>
            <a:endParaRPr lang="es-PE" sz="1600" i="1" dirty="0">
              <a:latin typeface="Asap Medium" pitchFamily="2" charset="0"/>
            </a:endParaRPr>
          </a:p>
        </p:txBody>
      </p:sp>
      <p:sp>
        <p:nvSpPr>
          <p:cNvPr id="5" name="CuadroTexto 4"/>
          <p:cNvSpPr txBox="1"/>
          <p:nvPr/>
        </p:nvSpPr>
        <p:spPr>
          <a:xfrm>
            <a:off x="6437131" y="3010151"/>
            <a:ext cx="458343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600" b="1" dirty="0" smtClean="0">
                <a:latin typeface="Asap Medium" pitchFamily="2" charset="0"/>
                <a:cs typeface="Arial" panose="020B0604020202020204" pitchFamily="34" charset="0"/>
              </a:rPr>
              <a:t>Ley </a:t>
            </a:r>
            <a:r>
              <a:rPr lang="es-PE" sz="1600" b="1" dirty="0">
                <a:latin typeface="Asap Medium" pitchFamily="2" charset="0"/>
                <a:cs typeface="Arial" panose="020B0604020202020204" pitchFamily="34" charset="0"/>
              </a:rPr>
              <a:t>Marco de Modernización de la </a:t>
            </a:r>
          </a:p>
          <a:p>
            <a:pPr algn="ctr"/>
            <a:r>
              <a:rPr lang="es-PE" sz="1600" b="1" dirty="0">
                <a:latin typeface="Asap Medium" pitchFamily="2" charset="0"/>
                <a:cs typeface="Arial" panose="020B0604020202020204" pitchFamily="34" charset="0"/>
              </a:rPr>
              <a:t>Gestión del Estado</a:t>
            </a:r>
          </a:p>
          <a:p>
            <a:pPr algn="ctr"/>
            <a:r>
              <a:rPr lang="es-PE" sz="1600" i="1" dirty="0">
                <a:latin typeface="Asap Medium" pitchFamily="2" charset="0"/>
                <a:cs typeface="Arial" panose="020B0604020202020204" pitchFamily="34" charset="0"/>
              </a:rPr>
              <a:t>“(…) la finalidad es construir un Estado democrático, descentralizado y al servicio del ciudadano, con instancias, dependencias, entidades, organizaciones y procedimientos, con la finalidad de mejorar la gestión pública (…)”</a:t>
            </a:r>
            <a:endParaRPr lang="en-US" sz="1600" i="1" dirty="0">
              <a:solidFill>
                <a:schemeClr val="tx1">
                  <a:lumMod val="75000"/>
                  <a:lumOff val="25000"/>
                </a:schemeClr>
              </a:solidFill>
              <a:latin typeface="Asap Medium" pitchFamily="2" charset="0"/>
              <a:cs typeface="Arial" panose="020B0604020202020204" pitchFamily="34" charset="0"/>
            </a:endParaRPr>
          </a:p>
        </p:txBody>
      </p:sp>
      <p:sp>
        <p:nvSpPr>
          <p:cNvPr id="3" name="CuadroTexto 2"/>
          <p:cNvSpPr txBox="1"/>
          <p:nvPr/>
        </p:nvSpPr>
        <p:spPr>
          <a:xfrm>
            <a:off x="4664415" y="381632"/>
            <a:ext cx="2524661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3200" b="1" u="sng" dirty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BASE LEGAL</a:t>
            </a:r>
          </a:p>
          <a:p>
            <a:endParaRPr lang="es-PE" dirty="0"/>
          </a:p>
        </p:txBody>
      </p:sp>
      <p:sp>
        <p:nvSpPr>
          <p:cNvPr id="9" name="Rectángulo redondeado 8"/>
          <p:cNvSpPr/>
          <p:nvPr/>
        </p:nvSpPr>
        <p:spPr>
          <a:xfrm>
            <a:off x="6441349" y="2224176"/>
            <a:ext cx="4574994" cy="2985433"/>
          </a:xfrm>
          <a:prstGeom prst="roundRect">
            <a:avLst/>
          </a:prstGeom>
          <a:noFill/>
          <a:ln w="38100">
            <a:solidFill>
              <a:srgbClr val="FF0F8C"/>
            </a:solidFill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PE"/>
          </a:p>
        </p:txBody>
      </p:sp>
      <p:sp>
        <p:nvSpPr>
          <p:cNvPr id="10" name="CuadroTexto 9"/>
          <p:cNvSpPr txBox="1"/>
          <p:nvPr/>
        </p:nvSpPr>
        <p:spPr>
          <a:xfrm>
            <a:off x="1341355" y="2625430"/>
            <a:ext cx="3788228" cy="461665"/>
          </a:xfrm>
          <a:prstGeom prst="rect">
            <a:avLst/>
          </a:prstGeom>
          <a:noFill/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pPr algn="ctr"/>
            <a:r>
              <a:rPr lang="es-PE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Art.43</a:t>
            </a:r>
            <a:r>
              <a:rPr lang="es-PE" sz="24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°</a:t>
            </a:r>
            <a:endParaRPr lang="es-MX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7520152" y="2533096"/>
            <a:ext cx="285185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400" b="1" dirty="0">
                <a:solidFill>
                  <a:srgbClr val="FF0000"/>
                </a:solidFill>
                <a:latin typeface="Asap SemiBold" panose="020F0704030202060203"/>
                <a:cs typeface="Arial" panose="020B0604020202020204" pitchFamily="34" charset="0"/>
              </a:rPr>
              <a:t>Ley Nº 27658 Art.1°</a:t>
            </a:r>
            <a:endParaRPr lang="en-US" sz="2400" i="1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1678231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1292052" y="842025"/>
            <a:ext cx="960789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>
                <a:solidFill>
                  <a:srgbClr val="0049A3"/>
                </a:solidFill>
                <a:latin typeface="Asap SemiBold" pitchFamily="2" charset="0"/>
              </a:rPr>
              <a:t>COSTO – BENEFICIO</a:t>
            </a:r>
          </a:p>
          <a:p>
            <a:pPr algn="ctr"/>
            <a:endParaRPr lang="es-ES" sz="3600" b="1" dirty="0">
              <a:latin typeface="Montserrat" panose="00000500000000000000" pitchFamily="2" charset="0"/>
            </a:endParaRPr>
          </a:p>
          <a:p>
            <a:pPr algn="just"/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La presente ley </a:t>
            </a:r>
            <a:r>
              <a:rPr lang="es-PE" sz="2400" b="1" dirty="0">
                <a:solidFill>
                  <a:srgbClr val="FF0F8C"/>
                </a:solidFill>
                <a:latin typeface="Asap Medium" pitchFamily="2" charset="0"/>
                <a:cs typeface="Arial" panose="020B0604020202020204" pitchFamily="34" charset="0"/>
              </a:rPr>
              <a:t>no genera costo ni gasto alguno </a:t>
            </a: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adicional al erario nacional, ya que los tres poderes del Estado tienen a sus expertos en estrategias comunicacionales a cargo de la conducción de sus respectivos medios.</a:t>
            </a:r>
          </a:p>
          <a:p>
            <a:pPr algn="just"/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La iniciativa permite fortalecer el proceso democrático en el país. </a:t>
            </a:r>
          </a:p>
          <a:p>
            <a:pPr algn="just"/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La instauración de los representantes de los tres poderes del Estado en el Consejo Directivo del Instituto Nacional de Radio y Televisión del Perú, permite un equilibrio entre los tres poderes del Estado.</a:t>
            </a:r>
            <a:endParaRPr lang="en-US" sz="2400" dirty="0">
              <a:solidFill>
                <a:schemeClr val="tx1">
                  <a:lumMod val="75000"/>
                  <a:lumOff val="25000"/>
                </a:schemeClr>
              </a:solidFill>
              <a:latin typeface="Asap Medium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4549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877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3139686" y="747623"/>
            <a:ext cx="5594675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3200" b="1" u="sng" dirty="0">
                <a:solidFill>
                  <a:srgbClr val="0049A3"/>
                </a:solidFill>
                <a:latin typeface="Asap SemiBold" pitchFamily="2" charset="0"/>
              </a:rPr>
              <a:t>CONCLUSIONES</a:t>
            </a:r>
          </a:p>
          <a:p>
            <a:pPr algn="ctr"/>
            <a:r>
              <a:rPr lang="es-PE" sz="2000" dirty="0">
                <a:latin typeface="Asap SemiBold" panose="020F0704030202060203"/>
                <a:cs typeface="Arial" panose="020B0604020202020204" pitchFamily="34" charset="0"/>
              </a:rPr>
              <a:t>El proyecto de ley permitirá:</a:t>
            </a:r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4432" y="2389407"/>
            <a:ext cx="1334249" cy="1334249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09260" y="2469792"/>
            <a:ext cx="1173480" cy="1173480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54476" y="2365105"/>
            <a:ext cx="1382857" cy="1382857"/>
          </a:xfrm>
          <a:prstGeom prst="rect">
            <a:avLst/>
          </a:prstGeom>
        </p:spPr>
      </p:pic>
      <p:sp>
        <p:nvSpPr>
          <p:cNvPr id="9" name="CuadroTexto 8"/>
          <p:cNvSpPr txBox="1"/>
          <p:nvPr/>
        </p:nvSpPr>
        <p:spPr>
          <a:xfrm>
            <a:off x="8057035" y="3749665"/>
            <a:ext cx="257773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sap SemiBold" panose="020F0704030202060203"/>
                <a:cs typeface="Arial" panose="020B0604020202020204" pitchFamily="34" charset="0"/>
              </a:rPr>
              <a:t>Permite un equilibrio de las comunicaciones entre los tres poderes del Estado.</a:t>
            </a:r>
          </a:p>
        </p:txBody>
      </p:sp>
      <p:sp>
        <p:nvSpPr>
          <p:cNvPr id="10" name="CuadroTexto 9"/>
          <p:cNvSpPr txBox="1"/>
          <p:nvPr/>
        </p:nvSpPr>
        <p:spPr>
          <a:xfrm>
            <a:off x="1104683" y="3716156"/>
            <a:ext cx="257773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sap SemiBold" panose="020F0704030202060203"/>
                <a:cs typeface="Arial" panose="020B0604020202020204" pitchFamily="34" charset="0"/>
              </a:rPr>
              <a:t>Introduce representantes del Poder Legislativo y Judicial en el Consejo Directivo del Instituto Nacional de Radio y Televisión del Perú (IRTP).</a:t>
            </a:r>
            <a:endParaRPr lang="es-MX" sz="1400" dirty="0">
              <a:latin typeface="Asap SemiBold" panose="020F0704030202060203"/>
              <a:cs typeface="Arial" panose="020B0604020202020204" pitchFamily="34" charset="0"/>
            </a:endParaRPr>
          </a:p>
        </p:txBody>
      </p:sp>
      <p:sp>
        <p:nvSpPr>
          <p:cNvPr id="11" name="CuadroTexto 10"/>
          <p:cNvSpPr txBox="1"/>
          <p:nvPr/>
        </p:nvSpPr>
        <p:spPr>
          <a:xfrm>
            <a:off x="4842837" y="3742646"/>
            <a:ext cx="25777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400" dirty="0">
                <a:latin typeface="Asap SemiBold" panose="020F0704030202060203"/>
                <a:cs typeface="Arial" panose="020B0604020202020204" pitchFamily="34" charset="0"/>
              </a:rPr>
              <a:t>Los tres poderes del Estado tendrán a sus expertos en estrategias comunicacionales en el IRTP.</a:t>
            </a:r>
          </a:p>
        </p:txBody>
      </p:sp>
    </p:spTree>
    <p:extLst>
      <p:ext uri="{BB962C8B-B14F-4D97-AF65-F5344CB8AC3E}">
        <p14:creationId xmlns:p14="http://schemas.microsoft.com/office/powerpoint/2010/main" val="33788507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599089" y="2604800"/>
            <a:ext cx="1099382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6000" b="1" dirty="0">
                <a:latin typeface="Montserrat" panose="00000500000000000000" pitchFamily="2" charset="0"/>
              </a:rPr>
              <a:t>Muchas Gracias</a:t>
            </a:r>
            <a:endParaRPr lang="en-US" sz="6000" b="1" dirty="0">
              <a:solidFill>
                <a:schemeClr val="tx1">
                  <a:lumMod val="75000"/>
                  <a:lumOff val="25000"/>
                </a:schemeClr>
              </a:solidFill>
              <a:latin typeface="Montserrat" panose="000005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8979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2935" y="730688"/>
            <a:ext cx="10946130" cy="437042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(IRTP)</a:t>
            </a:r>
          </a:p>
          <a:p>
            <a:pPr algn="just"/>
            <a:endParaRPr lang="es-MX" sz="1100" b="1" dirty="0">
              <a:solidFill>
                <a:srgbClr val="0049A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endParaRPr lang="es-MX" sz="2800" i="1" dirty="0" smtClean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r>
              <a:rPr lang="es-PE" sz="3200" u="sng" dirty="0" smtClean="0">
                <a:solidFill>
                  <a:srgbClr val="0049A3"/>
                </a:solidFill>
                <a:latin typeface="Asap SemiBold" panose="020F0704030202060203"/>
                <a:cs typeface="Arial" panose="020B0604020202020204" pitchFamily="34" charset="0"/>
              </a:rPr>
              <a:t>OBJETO:</a:t>
            </a:r>
          </a:p>
          <a:p>
            <a:pPr algn="just"/>
            <a:r>
              <a:rPr lang="es-PE" sz="2800" dirty="0" smtClean="0">
                <a:latin typeface="Asap Medium" pitchFamily="2" charset="0"/>
                <a:cs typeface="Arial" panose="020B0604020202020204" pitchFamily="34" charset="0"/>
              </a:rPr>
              <a:t>Introducir </a:t>
            </a:r>
            <a:r>
              <a:rPr lang="es-PE" sz="2800" dirty="0">
                <a:latin typeface="Asap Medium" pitchFamily="2" charset="0"/>
                <a:cs typeface="Arial" panose="020B0604020202020204" pitchFamily="34" charset="0"/>
              </a:rPr>
              <a:t>en el Consejo Directivo del Instituto Nacional de Radio y Televisión del Perú -IRTP, a un representante del Poder Legislativo y un representante del Poder Judicial.</a:t>
            </a:r>
          </a:p>
          <a:p>
            <a:pPr algn="just"/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53504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2935" y="657357"/>
            <a:ext cx="10946130" cy="51860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</a:t>
            </a:r>
            <a:r>
              <a:rPr lang="es-PE" sz="1100" b="1" dirty="0" smtClean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IRTP)</a:t>
            </a:r>
          </a:p>
          <a:p>
            <a:pPr algn="ctr"/>
            <a:endParaRPr lang="es-PE" sz="3600" b="1" dirty="0" smtClean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r>
              <a:rPr lang="es-PE" sz="32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FÓRMULA LEGAL</a:t>
            </a:r>
            <a:r>
              <a:rPr lang="es-PE" sz="36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:</a:t>
            </a:r>
            <a:endParaRPr lang="es-PE" sz="3600" b="1" u="sng" dirty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r>
              <a:rPr lang="es-PE" sz="2000" i="1" dirty="0">
                <a:latin typeface="Asap Medium" pitchFamily="2" charset="0"/>
                <a:cs typeface="Arial" panose="020B0604020202020204" pitchFamily="34" charset="0"/>
              </a:rPr>
              <a:t>Se propone incorporar el </a:t>
            </a:r>
            <a:r>
              <a:rPr lang="es-PE" sz="2000" b="1" i="1" dirty="0">
                <a:solidFill>
                  <a:srgbClr val="FF0F8C"/>
                </a:solidFill>
                <a:latin typeface="Asap Medium" pitchFamily="2" charset="0"/>
                <a:cs typeface="Arial" panose="020B0604020202020204" pitchFamily="34" charset="0"/>
              </a:rPr>
              <a:t>Art. 5-A</a:t>
            </a:r>
            <a:r>
              <a:rPr lang="es-PE" sz="2000" i="1" dirty="0" smtClean="0">
                <a:solidFill>
                  <a:srgbClr val="FF0F8C"/>
                </a:solidFill>
                <a:latin typeface="Asap Medium" pitchFamily="2" charset="0"/>
                <a:cs typeface="Arial" panose="020B0604020202020204" pitchFamily="34" charset="0"/>
              </a:rPr>
              <a:t>:</a:t>
            </a:r>
          </a:p>
          <a:p>
            <a:r>
              <a:rPr lang="es-PE" sz="2400" dirty="0" smtClean="0">
                <a:solidFill>
                  <a:srgbClr val="FF0F8C"/>
                </a:solidFill>
                <a:latin typeface="Asap SemiBold" pitchFamily="2" charset="0"/>
                <a:cs typeface="Arial" panose="020B0604020202020204" pitchFamily="34" charset="0"/>
              </a:rPr>
              <a:t/>
            </a:r>
            <a:br>
              <a:rPr lang="es-PE" sz="2400" dirty="0" smtClean="0">
                <a:solidFill>
                  <a:srgbClr val="FF0F8C"/>
                </a:solidFill>
                <a:latin typeface="Asap SemiBold" pitchFamily="2" charset="0"/>
                <a:cs typeface="Arial" panose="020B0604020202020204" pitchFamily="34" charset="0"/>
              </a:rPr>
            </a:br>
            <a:r>
              <a:rPr lang="es-PE" sz="2400" dirty="0" smtClean="0">
                <a:latin typeface="Asap Medium" pitchFamily="2" charset="0"/>
                <a:cs typeface="Arial" panose="020B0604020202020204" pitchFamily="34" charset="0"/>
              </a:rPr>
              <a:t>“</a:t>
            </a: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Constitúyase el </a:t>
            </a:r>
            <a:r>
              <a:rPr lang="es-PE" sz="2400" dirty="0">
                <a:solidFill>
                  <a:srgbClr val="FF0F8C"/>
                </a:solidFill>
                <a:latin typeface="Asap Medium" pitchFamily="2" charset="0"/>
                <a:cs typeface="Arial" panose="020B0604020202020204" pitchFamily="34" charset="0"/>
              </a:rPr>
              <a:t>Consejo </a:t>
            </a:r>
            <a:r>
              <a:rPr lang="es-PE" sz="2400" dirty="0" smtClean="0">
                <a:solidFill>
                  <a:srgbClr val="FF0F8C"/>
                </a:solidFill>
                <a:latin typeface="Asap Medium" pitchFamily="2" charset="0"/>
                <a:cs typeface="Arial" panose="020B0604020202020204" pitchFamily="34" charset="0"/>
              </a:rPr>
              <a:t>Directivo </a:t>
            </a:r>
            <a:r>
              <a:rPr lang="es-PE" sz="2400" dirty="0">
                <a:solidFill>
                  <a:srgbClr val="FF0F8C"/>
                </a:solidFill>
                <a:latin typeface="Asap Medium" pitchFamily="2" charset="0"/>
                <a:cs typeface="Arial" panose="020B0604020202020204" pitchFamily="34" charset="0"/>
              </a:rPr>
              <a:t>del Instituto Nacional de Radio y Televisión del Perú-IRTP</a:t>
            </a: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, de la siguiente forma</a:t>
            </a:r>
            <a:r>
              <a:rPr lang="es-PE" sz="2400" dirty="0" smtClean="0">
                <a:latin typeface="Asap Medium" pitchFamily="2" charset="0"/>
                <a:cs typeface="Arial" panose="020B0604020202020204" pitchFamily="34" charset="0"/>
              </a:rPr>
              <a:t>:</a:t>
            </a:r>
            <a:endParaRPr lang="es-PE" sz="2000" dirty="0" smtClean="0">
              <a:solidFill>
                <a:srgbClr val="FF0F8C"/>
              </a:solidFill>
              <a:latin typeface="Asap Medium" pitchFamily="2" charset="0"/>
              <a:cs typeface="Arial" panose="020B0604020202020204" pitchFamily="34" charset="0"/>
            </a:endParaRPr>
          </a:p>
          <a:p>
            <a:pPr algn="just"/>
            <a:r>
              <a:rPr lang="es-PE" sz="2000" dirty="0" smtClean="0">
                <a:latin typeface="Asap Medium" pitchFamily="2" charset="0"/>
                <a:cs typeface="Arial" panose="020B0604020202020204" pitchFamily="34" charset="0"/>
              </a:rPr>
              <a:t>a</a:t>
            </a:r>
            <a:r>
              <a:rPr lang="es-PE" sz="2000" dirty="0">
                <a:latin typeface="Asap Medium" pitchFamily="2" charset="0"/>
                <a:cs typeface="Arial" panose="020B0604020202020204" pitchFamily="34" charset="0"/>
              </a:rPr>
              <a:t>) Un representante del Poder Ejecutivo designado por Resolución Suprema, quien lo presidirá.</a:t>
            </a:r>
          </a:p>
          <a:p>
            <a:pPr algn="just"/>
            <a:r>
              <a:rPr lang="es-PE" sz="2000" dirty="0">
                <a:latin typeface="Asap Medium" pitchFamily="2" charset="0"/>
                <a:cs typeface="Arial" panose="020B0604020202020204" pitchFamily="34" charset="0"/>
              </a:rPr>
              <a:t>b) Cuatro (04) representantes del Poder Ejecutivo, designados por Resolución Suprema.</a:t>
            </a:r>
          </a:p>
          <a:p>
            <a:pPr algn="just"/>
            <a:r>
              <a:rPr lang="es-PE" sz="2000" dirty="0">
                <a:latin typeface="Asap Medium" pitchFamily="2" charset="0"/>
                <a:cs typeface="Arial" panose="020B0604020202020204" pitchFamily="34" charset="0"/>
              </a:rPr>
              <a:t>c) Un representante del Poder Legislativo designado por la Presidencia del Congreso de la República.</a:t>
            </a:r>
          </a:p>
          <a:p>
            <a:pPr algn="just"/>
            <a:r>
              <a:rPr lang="es-PE" sz="2000" dirty="0">
                <a:latin typeface="Asap Medium" pitchFamily="2" charset="0"/>
                <a:cs typeface="Arial" panose="020B0604020202020204" pitchFamily="34" charset="0"/>
              </a:rPr>
              <a:t>d) Un representante del Poder Judicial designado por el Consejo Ejecutivo del Poder Judicial”.</a:t>
            </a:r>
          </a:p>
          <a:p>
            <a:pPr algn="just"/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4466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78114" y="1303743"/>
            <a:ext cx="10946130" cy="37087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</a:t>
            </a:r>
            <a:r>
              <a:rPr lang="es-PE" sz="1100" b="1" dirty="0" smtClean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IRTP)</a:t>
            </a:r>
          </a:p>
          <a:p>
            <a:pPr algn="ctr"/>
            <a:endParaRPr lang="es-PE" sz="3600" b="1" dirty="0" smtClean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r>
              <a:rPr lang="es-PE" sz="32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OPINIONES TÉCNICAS</a:t>
            </a:r>
            <a:r>
              <a:rPr lang="es-PE" sz="36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:</a:t>
            </a:r>
            <a:endParaRPr lang="es-PE" sz="3600" b="1" u="sng" dirty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pPr algn="ctr"/>
            <a:endParaRPr lang="es-PE" sz="2400" u="sng" dirty="0">
              <a:latin typeface="Asap SemiBold" panose="020F0704030202060203"/>
              <a:cs typeface="Arial" panose="020B0604020202020204" pitchFamily="34" charset="0"/>
            </a:endParaRP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PRESIDENCIA DEL CONSEJO DE MINISTROS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MINISTERIO DE CULTURA</a:t>
            </a:r>
          </a:p>
          <a:p>
            <a:pPr marL="571500" indent="-571500" algn="just">
              <a:buFont typeface="Arial" panose="020B0604020202020204" pitchFamily="34" charset="0"/>
              <a:buChar char="•"/>
            </a:pP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PODER JUDICIAL</a:t>
            </a:r>
          </a:p>
          <a:p>
            <a:pPr algn="just"/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46740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2935" y="342046"/>
            <a:ext cx="10946130" cy="59246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</a:t>
            </a:r>
            <a:r>
              <a:rPr lang="es-PE" sz="1100" b="1" dirty="0" smtClean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IRTP)</a:t>
            </a:r>
          </a:p>
          <a:p>
            <a:pPr algn="ctr"/>
            <a:endParaRPr lang="es-PE" sz="3600" b="1" dirty="0" smtClean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r>
              <a:rPr lang="es-PE" sz="3200" i="1" u="sng" dirty="0">
                <a:solidFill>
                  <a:srgbClr val="0049A3"/>
                </a:solidFill>
                <a:latin typeface="Asap SemiBold" panose="020F0704030202060203"/>
                <a:cs typeface="Arial" panose="020B0604020202020204" pitchFamily="34" charset="0"/>
              </a:rPr>
              <a:t>PRESIDENCIA DEL CONSEJO DE </a:t>
            </a:r>
            <a:r>
              <a:rPr lang="es-PE" sz="3200" i="1" u="sng" dirty="0" smtClean="0">
                <a:solidFill>
                  <a:srgbClr val="0049A3"/>
                </a:solidFill>
                <a:latin typeface="Asap SemiBold" panose="020F0704030202060203"/>
                <a:cs typeface="Arial" panose="020B0604020202020204" pitchFamily="34" charset="0"/>
              </a:rPr>
              <a:t>MINISTROS</a:t>
            </a:r>
            <a:r>
              <a:rPr lang="es-PE" sz="36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:</a:t>
            </a:r>
            <a:endParaRPr lang="es-PE" sz="3600" b="1" u="sng" dirty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pPr algn="ctr"/>
            <a:endParaRPr lang="es-PE" sz="2400" u="sng" dirty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r>
              <a:rPr lang="es-PE" sz="2400" i="1" dirty="0" smtClean="0">
                <a:latin typeface="Asap SemiBold" panose="020F0704030202060203"/>
                <a:cs typeface="Arial" panose="020B0604020202020204" pitchFamily="34" charset="0"/>
              </a:rPr>
              <a:t>El </a:t>
            </a:r>
            <a:r>
              <a:rPr lang="es-PE" sz="2400" i="1" dirty="0">
                <a:latin typeface="Asap SemiBold" panose="020F0704030202060203"/>
                <a:cs typeface="Arial" panose="020B0604020202020204" pitchFamily="34" charset="0"/>
              </a:rPr>
              <a:t>secretario general de la PCM presenta Informes de</a:t>
            </a:r>
            <a:r>
              <a:rPr lang="es-PE" sz="2400" i="1" dirty="0" smtClean="0">
                <a:latin typeface="Asap SemiBold" panose="020F0704030202060203"/>
                <a:cs typeface="Arial" panose="020B0604020202020204" pitchFamily="34" charset="0"/>
              </a:rPr>
              <a:t>:</a:t>
            </a:r>
          </a:p>
          <a:p>
            <a:pPr algn="just"/>
            <a:endParaRPr lang="es-PE" sz="2400" dirty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r>
              <a:rPr lang="es-PE" sz="2400" u="sng" dirty="0">
                <a:solidFill>
                  <a:srgbClr val="FF0F8C"/>
                </a:solidFill>
                <a:latin typeface="Asap SemiBold" panose="020F0704030202060203"/>
                <a:cs typeface="Arial" panose="020B0604020202020204" pitchFamily="34" charset="0"/>
              </a:rPr>
              <a:t>Subsecretaria de Administración Pública</a:t>
            </a:r>
          </a:p>
          <a:p>
            <a:pPr algn="just"/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Opina que crear, modificar y extinguir Organismos públicos es una potestad exclusiva del Poder Ejecutivo</a:t>
            </a:r>
            <a:r>
              <a:rPr lang="es-PE" sz="2400" dirty="0" smtClean="0">
                <a:latin typeface="Asap Medium" pitchFamily="2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PE" sz="2400" dirty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r>
              <a:rPr lang="es-PE" sz="2400" u="sng" dirty="0">
                <a:solidFill>
                  <a:srgbClr val="FF0F8C"/>
                </a:solidFill>
                <a:latin typeface="Asap SemiBold" panose="020F0704030202060203"/>
                <a:cs typeface="Arial" panose="020B0604020202020204" pitchFamily="34" charset="0"/>
              </a:rPr>
              <a:t>Oficina General de Asesoría Jurídica</a:t>
            </a:r>
          </a:p>
          <a:p>
            <a:pPr algn="just"/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Opina que es competencia del Ministerio de Cultura y el Ministerio de Justicia y Derechos Humanos.</a:t>
            </a:r>
            <a:endParaRPr lang="en-US" i="1" dirty="0">
              <a:solidFill>
                <a:schemeClr val="tx1">
                  <a:lumMod val="75000"/>
                  <a:lumOff val="25000"/>
                </a:schemeClr>
              </a:solidFill>
              <a:latin typeface="Asap Medium" pitchFamily="2" charset="0"/>
              <a:cs typeface="Arial" panose="020B0604020202020204" pitchFamily="34" charset="0"/>
            </a:endParaRPr>
          </a:p>
          <a:p>
            <a:pPr algn="just"/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73341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2935" y="838659"/>
            <a:ext cx="10946130" cy="44473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</a:t>
            </a:r>
            <a:r>
              <a:rPr lang="es-PE" sz="1100" b="1" dirty="0" smtClean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IRTP)</a:t>
            </a:r>
          </a:p>
          <a:p>
            <a:pPr algn="ctr"/>
            <a:endParaRPr lang="es-PE" sz="3600" b="1" dirty="0" smtClean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pPr algn="ctr"/>
            <a:endParaRPr lang="es-PE" sz="3600" b="1" dirty="0" smtClean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r>
              <a:rPr lang="es-PE" sz="3200" i="1" u="sng" dirty="0" smtClean="0">
                <a:solidFill>
                  <a:srgbClr val="0049A3"/>
                </a:solidFill>
                <a:latin typeface="Asap SemiBold" panose="020F0704030202060203"/>
                <a:cs typeface="Arial" panose="020B0604020202020204" pitchFamily="34" charset="0"/>
              </a:rPr>
              <a:t>MINISTERIO DE CULTURA</a:t>
            </a:r>
            <a:r>
              <a:rPr lang="es-PE" sz="36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:</a:t>
            </a:r>
            <a:endParaRPr lang="es-PE" sz="3600" b="1" u="sng" dirty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pPr algn="ctr"/>
            <a:endParaRPr lang="es-PE" sz="2400" u="sng" dirty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r>
              <a:rPr lang="es-PE" sz="2800" dirty="0" smtClean="0">
                <a:latin typeface="Asap Medium" pitchFamily="2" charset="0"/>
                <a:cs typeface="Arial" panose="020B0604020202020204" pitchFamily="34" charset="0"/>
              </a:rPr>
              <a:t>Dice </a:t>
            </a:r>
            <a:r>
              <a:rPr lang="es-PE" sz="2800" dirty="0">
                <a:latin typeface="Asap Medium" pitchFamily="2" charset="0"/>
                <a:cs typeface="Arial" panose="020B0604020202020204" pitchFamily="34" charset="0"/>
              </a:rPr>
              <a:t>que “los Consejos Directivos serán sólo integrados por ministros o los representantes de los sectores, no recogiéndose la posibilidad de los representantes de los poderes del Estado.</a:t>
            </a:r>
            <a:r>
              <a:rPr lang="es-PE" sz="2800" b="1" dirty="0">
                <a:latin typeface="Asap Medium" pitchFamily="2" charset="0"/>
                <a:cs typeface="Arial" panose="020B0604020202020204" pitchFamily="34" charset="0"/>
              </a:rPr>
              <a:t>”</a:t>
            </a:r>
          </a:p>
          <a:p>
            <a:pPr algn="just"/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530548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2935" y="633707"/>
            <a:ext cx="10946130" cy="52475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</a:t>
            </a:r>
            <a:r>
              <a:rPr lang="es-PE" sz="1100" b="1" dirty="0" smtClean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IRTP)</a:t>
            </a:r>
          </a:p>
          <a:p>
            <a:pPr algn="ctr"/>
            <a:endParaRPr lang="es-PE" sz="3600" b="1" dirty="0" smtClean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endParaRPr lang="es-PE" sz="3200" i="1" dirty="0" smtClean="0">
              <a:solidFill>
                <a:srgbClr val="0049A3"/>
              </a:solidFill>
              <a:latin typeface="Asap SemiBold" panose="020F0704030202060203"/>
              <a:cs typeface="Arial" panose="020B0604020202020204" pitchFamily="34" charset="0"/>
            </a:endParaRPr>
          </a:p>
          <a:p>
            <a:r>
              <a:rPr lang="es-PE" sz="3200" i="1" u="sng" dirty="0" smtClean="0">
                <a:solidFill>
                  <a:srgbClr val="0049A3"/>
                </a:solidFill>
                <a:latin typeface="Asap SemiBold" panose="020F0704030202060203"/>
                <a:cs typeface="Arial" panose="020B0604020202020204" pitchFamily="34" charset="0"/>
              </a:rPr>
              <a:t>PODER JUDICIAL</a:t>
            </a:r>
            <a:r>
              <a:rPr lang="es-PE" sz="36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:</a:t>
            </a:r>
            <a:endParaRPr lang="es-PE" sz="3600" b="1" u="sng" dirty="0">
              <a:solidFill>
                <a:srgbClr val="0049A3"/>
              </a:solidFill>
              <a:latin typeface="Asap SemiBold" pitchFamily="2" charset="0"/>
              <a:cs typeface="Arial" panose="020B0604020202020204" pitchFamily="34" charset="0"/>
            </a:endParaRPr>
          </a:p>
          <a:p>
            <a:pPr algn="ctr"/>
            <a:endParaRPr lang="es-PE" sz="2400" u="sng" dirty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r>
              <a:rPr lang="es-PE" sz="2800" dirty="0" smtClean="0">
                <a:latin typeface="Asap Medium" pitchFamily="2" charset="0"/>
                <a:cs typeface="Arial" panose="020B0604020202020204" pitchFamily="34" charset="0"/>
              </a:rPr>
              <a:t>“Considera </a:t>
            </a:r>
            <a:r>
              <a:rPr lang="es-PE" sz="2800" dirty="0">
                <a:latin typeface="Asap Medium" pitchFamily="2" charset="0"/>
                <a:cs typeface="Arial" panose="020B0604020202020204" pitchFamily="34" charset="0"/>
              </a:rPr>
              <a:t>como una acción loable del presente proyecto de ley (…) sobre la necesidad de incorporar en su finalidad “integrar la política comunicacional del Estado” y el proceso de modernización hacia una gestión pública con resultados que impacten positivamente en el bienestar del ciudadano y en el desarrollo del país</a:t>
            </a:r>
            <a:r>
              <a:rPr lang="es-PE" sz="2800" dirty="0" smtClean="0">
                <a:latin typeface="Asap Medium" pitchFamily="2" charset="0"/>
                <a:cs typeface="Arial" panose="020B0604020202020204" pitchFamily="34" charset="0"/>
              </a:rPr>
              <a:t>.”</a:t>
            </a:r>
            <a:endParaRPr lang="es-PE" sz="2800" dirty="0">
              <a:latin typeface="Asap Medium" pitchFamily="2" charset="0"/>
              <a:cs typeface="Arial" panose="020B0604020202020204" pitchFamily="34" charset="0"/>
            </a:endParaRPr>
          </a:p>
          <a:p>
            <a:pPr algn="just"/>
            <a:endParaRPr lang="es-MX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  <a:p>
            <a:pPr algn="just"/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09155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2935" y="633707"/>
            <a:ext cx="10946130" cy="54322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</a:t>
            </a:r>
            <a:r>
              <a:rPr lang="es-PE" sz="1100" b="1" dirty="0" smtClean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IRTP)</a:t>
            </a:r>
          </a:p>
          <a:p>
            <a:pPr algn="ctr"/>
            <a:endParaRPr lang="es-PE" sz="3200" i="1" dirty="0" smtClean="0">
              <a:solidFill>
                <a:srgbClr val="0049A3"/>
              </a:solidFill>
              <a:latin typeface="Asap SemiBold" panose="020F0704030202060203"/>
              <a:cs typeface="Arial" panose="020B0604020202020204" pitchFamily="34" charset="0"/>
            </a:endParaRPr>
          </a:p>
          <a:p>
            <a:r>
              <a:rPr lang="es-PE" sz="3200" i="1" u="sng" dirty="0" smtClean="0">
                <a:solidFill>
                  <a:srgbClr val="0049A3"/>
                </a:solidFill>
                <a:latin typeface="Asap SemiBold" panose="020F0704030202060203"/>
                <a:cs typeface="Arial" panose="020B0604020202020204" pitchFamily="34" charset="0"/>
              </a:rPr>
              <a:t>DERECHO COMPARADO</a:t>
            </a:r>
            <a:r>
              <a:rPr lang="es-PE" sz="3600" b="1" u="sng" dirty="0" smtClean="0">
                <a:solidFill>
                  <a:srgbClr val="0049A3"/>
                </a:solidFill>
                <a:latin typeface="Asap SemiBold" pitchFamily="2" charset="0"/>
                <a:cs typeface="Arial" panose="020B0604020202020204" pitchFamily="34" charset="0"/>
              </a:rPr>
              <a:t>:</a:t>
            </a:r>
            <a:endParaRPr lang="es-PE" sz="3200" b="1" i="1" u="sng" dirty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La tendencia es a </a:t>
            </a:r>
            <a:r>
              <a:rPr lang="es-PE" sz="2400" b="1" dirty="0">
                <a:latin typeface="Asap Medium" pitchFamily="2" charset="0"/>
                <a:cs typeface="Arial" panose="020B0604020202020204" pitchFamily="34" charset="0"/>
              </a:rPr>
              <a:t>socializar</a:t>
            </a: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 los Directorios de los medios de comunicación del Estado.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E" sz="2400" b="1" dirty="0">
                <a:solidFill>
                  <a:srgbClr val="FF0F8C"/>
                </a:solidFill>
                <a:latin typeface="Asap SemiBold" pitchFamily="2" charset="0"/>
                <a:cs typeface="Arial" panose="020B0604020202020204" pitchFamily="34" charset="0"/>
              </a:rPr>
              <a:t>Brasil</a:t>
            </a: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, “Compete al Consejo de Comunicación Social elaborar su reglamento interno que, para entrar e vigencia, deberá ser aprobado por la mesa del Senado Federal.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E" sz="2400" b="1" dirty="0">
                <a:solidFill>
                  <a:srgbClr val="FF0F8C"/>
                </a:solidFill>
                <a:latin typeface="Asap SemiBold" pitchFamily="2" charset="0"/>
                <a:cs typeface="Arial" panose="020B0604020202020204" pitchFamily="34" charset="0"/>
              </a:rPr>
              <a:t>Argentina</a:t>
            </a:r>
            <a:r>
              <a:rPr lang="es-PE" sz="2400" b="1" dirty="0">
                <a:latin typeface="Asap Medium" pitchFamily="2" charset="0"/>
                <a:cs typeface="Arial" panose="020B0604020202020204" pitchFamily="34" charset="0"/>
              </a:rPr>
              <a:t>,</a:t>
            </a: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 “La Autoridad Federal de Servicios de Comunicación Audiovisual será ejercida por un Directorio (…)”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s-PE" sz="2400" b="1" dirty="0">
                <a:solidFill>
                  <a:srgbClr val="FF0F8C"/>
                </a:solidFill>
                <a:latin typeface="Asap SemiBold" pitchFamily="2" charset="0"/>
                <a:cs typeface="Arial" panose="020B0604020202020204" pitchFamily="34" charset="0"/>
              </a:rPr>
              <a:t>México</a:t>
            </a:r>
            <a:r>
              <a:rPr lang="es-PE" sz="2400" b="1" dirty="0">
                <a:latin typeface="Asap Medium" pitchFamily="2" charset="0"/>
                <a:cs typeface="Arial" panose="020B0604020202020204" pitchFamily="34" charset="0"/>
              </a:rPr>
              <a:t>,</a:t>
            </a:r>
            <a:r>
              <a:rPr lang="es-PE" sz="2400" dirty="0">
                <a:latin typeface="Asap Medium" pitchFamily="2" charset="0"/>
                <a:cs typeface="Arial" panose="020B0604020202020204" pitchFamily="34" charset="0"/>
              </a:rPr>
              <a:t> “El Instituto Federal de Telecomunicaciones es un órgano independiente; sin embargo, anualmente rinden informes y cuentas a la Cámara de Senadores y Cámara de Diputados.”</a:t>
            </a:r>
            <a:endParaRPr lang="es-MX" sz="2400" i="1" dirty="0">
              <a:solidFill>
                <a:schemeClr val="tx1">
                  <a:lumMod val="75000"/>
                  <a:lumOff val="25000"/>
                </a:schemeClr>
              </a:solidFill>
              <a:latin typeface="Asap Medium" pitchFamily="2" charset="0"/>
              <a:cs typeface="Arial" panose="020B0604020202020204" pitchFamily="34" charset="0"/>
            </a:endParaRPr>
          </a:p>
          <a:p>
            <a:pPr algn="just"/>
            <a:endParaRPr lang="en-US" sz="2800" i="1" dirty="0">
              <a:solidFill>
                <a:schemeClr val="tx1">
                  <a:lumMod val="75000"/>
                  <a:lumOff val="25000"/>
                </a:schemeClr>
              </a:solidFill>
              <a:latin typeface="Asap SemiBold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81287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344"/>
            <a:ext cx="12192000" cy="6855656"/>
          </a:xfrm>
          <a:prstGeom prst="rect">
            <a:avLst/>
          </a:prstGeom>
        </p:spPr>
      </p:pic>
      <p:sp>
        <p:nvSpPr>
          <p:cNvPr id="6" name="CuadroTexto 5"/>
          <p:cNvSpPr txBox="1"/>
          <p:nvPr/>
        </p:nvSpPr>
        <p:spPr>
          <a:xfrm>
            <a:off x="622935" y="633707"/>
            <a:ext cx="10946130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sz="1100" b="1" dirty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PROYECTO DE LEY QUE REFORMA EL DECRETO LEGISLATIVO N°829, QUE CREA EL INSTITUTO NACIONAL DE RADIO Y TELEVISION DEL PERU (</a:t>
            </a:r>
            <a:r>
              <a:rPr lang="es-PE" sz="1100" b="1" dirty="0" smtClean="0">
                <a:solidFill>
                  <a:srgbClr val="FF0F8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IRTP)</a:t>
            </a:r>
          </a:p>
          <a:p>
            <a:pPr algn="ctr"/>
            <a:endParaRPr lang="es-PE" sz="3200" i="1" dirty="0" smtClean="0">
              <a:solidFill>
                <a:srgbClr val="0049A3"/>
              </a:solidFill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endParaRPr lang="es-PE" sz="2400" dirty="0" smtClean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endParaRPr lang="es-PE" sz="2400" dirty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endParaRPr lang="es-PE" sz="2400" dirty="0" smtClean="0">
              <a:latin typeface="Asap SemiBold" panose="020F0704030202060203"/>
              <a:cs typeface="Arial" panose="020B0604020202020204" pitchFamily="34" charset="0"/>
            </a:endParaRPr>
          </a:p>
          <a:p>
            <a:pPr algn="just"/>
            <a:r>
              <a:rPr lang="es-PE" sz="3200" dirty="0" smtClean="0">
                <a:latin typeface="Asap Medium" pitchFamily="2" charset="0"/>
                <a:cs typeface="Arial" panose="020B0604020202020204" pitchFamily="34" charset="0"/>
              </a:rPr>
              <a:t>Atendiendo </a:t>
            </a:r>
            <a:r>
              <a:rPr lang="es-PE" sz="3200" dirty="0">
                <a:latin typeface="Asap Medium" pitchFamily="2" charset="0"/>
                <a:cs typeface="Arial" panose="020B0604020202020204" pitchFamily="34" charset="0"/>
              </a:rPr>
              <a:t>las opiniones técnicas, para la integración del Consejo Directivo con representantes del Poder Legislativo y del Poder Judicial, sería conveniente incorporar una formula legal sustitutoria</a:t>
            </a:r>
            <a:endParaRPr lang="en-US" sz="3200" i="1" dirty="0">
              <a:solidFill>
                <a:schemeClr val="tx1">
                  <a:lumMod val="75000"/>
                  <a:lumOff val="25000"/>
                </a:schemeClr>
              </a:solidFill>
              <a:latin typeface="Asap Medium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9449838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2473</TotalTime>
  <Words>959</Words>
  <Application>Microsoft Office PowerPoint</Application>
  <PresentationFormat>Panorámica</PresentationFormat>
  <Paragraphs>91</Paragraphs>
  <Slides>14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14</vt:i4>
      </vt:variant>
    </vt:vector>
  </HeadingPairs>
  <TitlesOfParts>
    <vt:vector size="23" baseType="lpstr">
      <vt:lpstr>Arial</vt:lpstr>
      <vt:lpstr>Asap Medium</vt:lpstr>
      <vt:lpstr>Asap SemiBold</vt:lpstr>
      <vt:lpstr>Calibri</vt:lpstr>
      <vt:lpstr>Calibri Light</vt:lpstr>
      <vt:lpstr>Montserrat</vt:lpstr>
      <vt:lpstr>Rockwell</vt:lpstr>
      <vt:lpstr>Times New Roman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Roberto Miranda Chuman</cp:lastModifiedBy>
  <cp:revision>93</cp:revision>
  <cp:lastPrinted>2022-10-18T22:49:11Z</cp:lastPrinted>
  <dcterms:created xsi:type="dcterms:W3CDTF">2021-09-02T02:34:44Z</dcterms:created>
  <dcterms:modified xsi:type="dcterms:W3CDTF">2022-11-15T21:41:34Z</dcterms:modified>
</cp:coreProperties>
</file>