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669088" cy="9926638"/>
  <p:defaultTextStyle>
    <a:defPPr lvl="0">
      <a:defRPr lang="es-P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7387412997112"/>
          <c:y val="7.9221055334659576E-2"/>
          <c:w val="0.75785225174005777"/>
          <c:h val="0.78227413292191061"/>
        </c:manualLayout>
      </c:layout>
      <c:barChart>
        <c:barDir val="col"/>
        <c:grouping val="percentStacked"/>
        <c:varyColors val="0"/>
        <c:ser>
          <c:idx val="2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Mancomunidad</c:v>
              </c:pt>
            </c:strLit>
          </c:cat>
          <c:val>
            <c:numRef>
              <c:f>'21948376'!$I$58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5-4D36-B8B9-B75AB1E69B95}"/>
            </c:ext>
          </c:extLst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Mancomunidad</c:v>
              </c:pt>
            </c:strLit>
          </c:cat>
          <c:val>
            <c:numRef>
              <c:f>'21948376'!$I$57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5-4D36-B8B9-B75AB1E69B95}"/>
            </c:ext>
          </c:extLst>
        </c:ser>
        <c:ser>
          <c:idx val="0"/>
          <c:order val="2"/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Mancomunidad</c:v>
              </c:pt>
            </c:strLit>
          </c:cat>
          <c:val>
            <c:numRef>
              <c:f>'21948376'!$I$56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5-4D36-B8B9-B75AB1E69B95}"/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'21948376'!$I$55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45-4D36-B8B9-B75AB1E69B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3174944"/>
        <c:axId val="993196160"/>
      </c:barChart>
      <c:catAx>
        <c:axId val="9931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93196160"/>
        <c:crosses val="autoZero"/>
        <c:auto val="1"/>
        <c:lblAlgn val="ctr"/>
        <c:lblOffset val="100"/>
        <c:noMultiLvlLbl val="0"/>
      </c:catAx>
      <c:valAx>
        <c:axId val="9931961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9317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CAE2B-D46A-482E-B9FB-4152E2F64053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BCC95-AA8F-4A56-97DF-59E4C4F466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68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ecb1967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49250" y="808038"/>
            <a:ext cx="718502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ecb19678_2_80:notes"/>
          <p:cNvSpPr txBox="1">
            <a:spLocks noGrp="1"/>
          </p:cNvSpPr>
          <p:nvPr>
            <p:ph type="body" idx="1"/>
          </p:nvPr>
        </p:nvSpPr>
        <p:spPr>
          <a:xfrm>
            <a:off x="648538" y="5118725"/>
            <a:ext cx="5188303" cy="4849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05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El </a:t>
            </a:r>
            <a:r>
              <a:rPr lang="es-PE" err="1"/>
              <a:t>diptico</a:t>
            </a:r>
            <a:r>
              <a:rPr lang="es-PE"/>
              <a:t> al final, mirar qué recomendaciones se van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624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396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763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151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913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 txBox="1">
            <a:spLocks noGrp="1"/>
          </p:cNvSpPr>
          <p:nvPr>
            <p:ph type="body" idx="1"/>
          </p:nvPr>
        </p:nvSpPr>
        <p:spPr>
          <a:xfrm>
            <a:off x="1185616" y="3582897"/>
            <a:ext cx="9484925" cy="293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95700" y="930275"/>
            <a:ext cx="4465638" cy="251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855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173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BC06-B396-4ABC-B57D-014645A88FBE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46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0D8FD-5BDB-B4F5-404D-311DE1692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857A3-298A-7AE3-3781-1325B2E49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FF8AE-711F-32EE-7E1F-3D9537B2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2A3FE0-9375-2F12-5ABD-6B9E1E5F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DC6B7-ADFC-96D6-9D39-E450F6A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231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ADC6F-B993-F5BA-E45B-B2D84F1B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8E6FAA-DB14-7219-E4CF-2B24DE53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86DCF-3005-A116-CE80-635EE330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A4A972-2967-5408-AA36-EF8D84AA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13710-CAF2-74BB-2FDE-4035BDB8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0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07119C-E267-229B-A5A2-78593C372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825ED9-F92D-A95C-D189-F2495AED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B077-FCCC-9CB6-5787-58466B16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BAB2C-7FAA-1A5E-C33D-73475050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428D4-854C-23FC-B546-A988839E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751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1E83FEB-E0D6-404B-A43A-9FB93BF120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8097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47" imgH="348" progId="TCLayout.ActiveDocument.1">
                  <p:embed/>
                </p:oleObj>
              </mc:Choice>
              <mc:Fallback>
                <p:oleObj name="Diapositiva de think-cell" r:id="rId3" imgW="347" imgH="348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1E83FEB-E0D6-404B-A43A-9FB93BF12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34 Título">
            <a:extLst>
              <a:ext uri="{FF2B5EF4-FFF2-40B4-BE49-F238E27FC236}">
                <a16:creationId xmlns:a16="http://schemas.microsoft.com/office/drawing/2014/main" id="{FDD3F019-E97A-4872-81D0-909A792FF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2462" y="484260"/>
            <a:ext cx="9874289" cy="491320"/>
          </a:xfrm>
          <a:prstGeom prst="rect">
            <a:avLst/>
          </a:prstGeom>
        </p:spPr>
        <p:txBody>
          <a:bodyPr vert="horz" lIns="0" anchor="ctr"/>
          <a:lstStyle>
            <a:lvl1pPr>
              <a:defRPr sz="2400">
                <a:solidFill>
                  <a:srgbClr val="3D393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/>
              <a:t>Título</a:t>
            </a:r>
            <a:endParaRPr lang="es-PE"/>
          </a:p>
        </p:txBody>
      </p:sp>
      <p:sp>
        <p:nvSpPr>
          <p:cNvPr id="7" name="Tijdelijke aanduiding voor tekst 19">
            <a:extLst>
              <a:ext uri="{FF2B5EF4-FFF2-40B4-BE49-F238E27FC236}">
                <a16:creationId xmlns:a16="http://schemas.microsoft.com/office/drawing/2014/main" id="{222C8D08-D091-4E3C-ABB2-2E9F78812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2300" y="121639"/>
            <a:ext cx="806610" cy="233862"/>
          </a:xfrm>
          <a:prstGeom prst="homePlate">
            <a:avLst/>
          </a:prstGeom>
          <a:solidFill>
            <a:schemeClr val="bg1">
              <a:lumMod val="65000"/>
            </a:schemeClr>
          </a:solidFill>
        </p:spPr>
        <p:txBody>
          <a:bodyPr wrap="square" lIns="36000" tIns="39600" rIns="36000" bIns="396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[SecCión}</a:t>
            </a:r>
          </a:p>
        </p:txBody>
      </p:sp>
      <p:sp>
        <p:nvSpPr>
          <p:cNvPr id="8" name="27 Marcador de contenido">
            <a:extLst>
              <a:ext uri="{FF2B5EF4-FFF2-40B4-BE49-F238E27FC236}">
                <a16:creationId xmlns:a16="http://schemas.microsoft.com/office/drawing/2014/main" id="{1A5C80D1-1C0F-4DF1-8C4D-E16B9BC044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92300" y="1104339"/>
            <a:ext cx="9873194" cy="5056518"/>
          </a:xfrm>
          <a:prstGeom prst="rect">
            <a:avLst/>
          </a:prstGeom>
        </p:spPr>
        <p:txBody>
          <a:bodyPr lIns="0"/>
          <a:lstStyle>
            <a:lvl1pPr marL="342908" indent="-342908" algn="just">
              <a:buClr>
                <a:srgbClr val="D62100"/>
              </a:buClr>
              <a:buFont typeface="+mj-lt"/>
              <a:buAutoNum type="arabicPeriod"/>
              <a:defRPr sz="1400">
                <a:solidFill>
                  <a:srgbClr val="3D3935"/>
                </a:solidFill>
                <a:latin typeface="+mn-lt"/>
                <a:cs typeface="Arial" panose="020B0604020202020204" pitchFamily="34" charset="0"/>
              </a:defRPr>
            </a:lvl1pPr>
            <a:lvl2pPr marL="531826" indent="-342908" algn="just">
              <a:buClr>
                <a:srgbClr val="D62100"/>
              </a:buClr>
              <a:buFont typeface="+mj-lt"/>
              <a:buAutoNum type="romanLcPeriod"/>
              <a:defRPr sz="1400">
                <a:solidFill>
                  <a:srgbClr val="3D3935"/>
                </a:solidFill>
                <a:latin typeface="+mn-lt"/>
                <a:cs typeface="Arial" panose="020B0604020202020204" pitchFamily="34" charset="0"/>
              </a:defRPr>
            </a:lvl2pPr>
            <a:lvl3pPr marL="719156" indent="-342908" algn="just">
              <a:buClr>
                <a:srgbClr val="D62100"/>
              </a:buClr>
              <a:buFont typeface="+mj-lt"/>
              <a:buAutoNum type="alphaLcPeriod"/>
              <a:defRPr sz="1400">
                <a:solidFill>
                  <a:srgbClr val="3D3935"/>
                </a:solidFill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360E661A-50E5-7145-8662-6D6142E367D2}"/>
              </a:ext>
            </a:extLst>
          </p:cNvPr>
          <p:cNvSpPr/>
          <p:nvPr/>
        </p:nvSpPr>
        <p:spPr>
          <a:xfrm>
            <a:off x="0" y="1"/>
            <a:ext cx="1587500" cy="6858000"/>
          </a:xfrm>
          <a:prstGeom prst="rect">
            <a:avLst/>
          </a:prstGeom>
          <a:solidFill>
            <a:srgbClr val="D62100"/>
          </a:solidFill>
          <a:ln>
            <a:noFill/>
          </a:ln>
        </p:spPr>
        <p:txBody>
          <a:bodyPr spcFirstLastPara="1" wrap="square" lIns="201250" tIns="100600" rIns="201250" bIns="100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28143CBD-0600-014F-BD14-4827FF4748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6" y="484260"/>
            <a:ext cx="1134703" cy="773308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24918ABA-47CD-6A46-8D90-320D252CD6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92300" y="6306393"/>
            <a:ext cx="9873194" cy="46048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800" i="1">
                <a:latin typeface="+mn-lt"/>
              </a:defRPr>
            </a:lvl1pPr>
          </a:lstStyle>
          <a:p>
            <a:pPr lvl="0"/>
            <a:r>
              <a:rPr lang="es-ES"/>
              <a:t>1/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ad </a:t>
            </a:r>
            <a:r>
              <a:rPr lang="es-ES" err="1"/>
              <a:t>his</a:t>
            </a:r>
            <a:r>
              <a:rPr lang="es-ES"/>
              <a:t> </a:t>
            </a:r>
            <a:r>
              <a:rPr lang="es-ES" err="1"/>
              <a:t>scripta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partiendo,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fastidii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euripidis</a:t>
            </a:r>
            <a:r>
              <a:rPr lang="es-ES"/>
              <a:t>.</a:t>
            </a:r>
          </a:p>
          <a:p>
            <a:pPr lvl="0"/>
            <a:r>
              <a:rPr lang="es-ES"/>
              <a:t>Fuente: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ad </a:t>
            </a:r>
            <a:r>
              <a:rPr lang="es-ES" err="1"/>
              <a:t>his</a:t>
            </a:r>
            <a:r>
              <a:rPr lang="es-ES"/>
              <a:t> </a:t>
            </a:r>
            <a:r>
              <a:rPr lang="es-ES" err="1"/>
              <a:t>scripta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partiendo,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fastidii</a:t>
            </a:r>
            <a:r>
              <a:rPr lang="es-ES"/>
              <a:t> </a:t>
            </a:r>
            <a:r>
              <a:rPr lang="es-ES" err="1"/>
              <a:t>accumsan</a:t>
            </a:r>
            <a:r>
              <a:rPr lang="es-ES"/>
              <a:t> </a:t>
            </a:r>
            <a:r>
              <a:rPr lang="es-ES" err="1"/>
              <a:t>euripidis</a:t>
            </a:r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9147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 rot="10800000" flipH="1">
            <a:off x="7821167" y="0"/>
            <a:ext cx="4370833" cy="6858000"/>
          </a:xfrm>
          <a:custGeom>
            <a:avLst/>
            <a:gdLst/>
            <a:ahLst/>
            <a:cxnLst/>
            <a:rect l="l" t="t" r="r" b="b"/>
            <a:pathLst>
              <a:path w="4370705" h="6858000" extrusionOk="0">
                <a:moveTo>
                  <a:pt x="4370578" y="0"/>
                </a:moveTo>
                <a:lnTo>
                  <a:pt x="2114677" y="0"/>
                </a:lnTo>
                <a:lnTo>
                  <a:pt x="0" y="6857995"/>
                </a:lnTo>
                <a:lnTo>
                  <a:pt x="4370578" y="6857995"/>
                </a:lnTo>
                <a:lnTo>
                  <a:pt x="4370578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5"/>
          <p:cNvSpPr/>
          <p:nvPr/>
        </p:nvSpPr>
        <p:spPr>
          <a:xfrm>
            <a:off x="7821167" y="0"/>
            <a:ext cx="4370705" cy="6858000"/>
          </a:xfrm>
          <a:custGeom>
            <a:avLst/>
            <a:gdLst/>
            <a:ahLst/>
            <a:cxnLst/>
            <a:rect l="l" t="t" r="r" b="b"/>
            <a:pathLst>
              <a:path w="4370705" h="6858000" extrusionOk="0">
                <a:moveTo>
                  <a:pt x="4370578" y="0"/>
                </a:moveTo>
                <a:lnTo>
                  <a:pt x="2114677" y="0"/>
                </a:lnTo>
                <a:lnTo>
                  <a:pt x="0" y="6857995"/>
                </a:lnTo>
                <a:lnTo>
                  <a:pt x="4370578" y="6857995"/>
                </a:lnTo>
                <a:lnTo>
                  <a:pt x="4370578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3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FA196-BF70-8113-D8F5-E790AAA5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E676C-4517-7436-2E18-39C170DE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C882B-1EA5-31F5-5D1D-A7FF767E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CE491-5A05-456B-157D-FE2DEF96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0EC64B-F57E-B482-04D1-EC14BD48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562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EE62C-F6B0-B3A8-6EB6-7876B7A5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1E9A24-A354-9EE4-DFF0-9A6FE087D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FF6C0-1937-B037-DE59-4FD5EB2B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DC55D3-678F-BB21-E8BE-879EA149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B45C4-F7BE-4260-AD66-9D89C201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20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A0DF0-0737-75AE-7994-6615F627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E32680-D736-8C78-2535-644F940A9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5AB215-4A1A-EC77-39F2-501A96926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337D1-0034-1CAA-0642-607EC311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DBF975-B697-3ED5-CDD5-0F6531A7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B6505-05C4-C28C-237D-6685C6F1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06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3EA34-5216-4504-80BD-C310C3E5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775B8E-5C9B-511E-3C6C-891D5D7A6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048768-B0D6-120D-E45A-C139506B1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AA672B-C307-F314-9F6C-B0B7789E2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5CD1CA-F8E1-9081-F4DD-122549BC9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CB7C78-66D8-F4BC-7CCD-D79C7B5D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6CBD14-2E8F-4E59-6319-00E6CE50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80E670-53A0-2E25-9329-A13F702D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76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F5A5B-7BD8-0CF6-44E9-18ED1437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99FF85-ACD0-01D6-4B4D-AB8D4C92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33C157-526B-9483-5DEC-2A2BEF58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7FC030-383B-791A-A337-6CFBEB77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39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46E3F7-B81D-4E52-253F-B40FA6FB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43BB9F-B031-A056-AB7F-8B039277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F78048-AECD-3673-B61C-EA5C0EA1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9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233CD-181A-0078-E16D-029B6120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4F0AC-089D-960F-7626-B0B46B53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7F3685-0904-3B87-EBD6-76A328DD8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552F76-5EA7-E8EA-2564-7EA77171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C859C9-43EB-8A07-C895-E4706142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7129B-8BAB-4E02-5118-FE4E71C4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464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2BEFE-D20A-4732-B271-25702024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8B98B0-17CE-5AC9-52E6-E82284D7E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BE8D66-41AE-1CD9-EB1F-F2EE741BB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DF909-0966-389E-1F4D-C513812B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3751A9-5D06-ED90-898E-CD8F483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9C6D18-BB64-8DC9-727F-82F12C4D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626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45B-DD08-F785-834C-5839D4B4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D63CF-46DA-E843-8E82-F7959DC10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200FD-7893-083F-CB5D-F16309E5C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9B257-EE76-4A71-895F-8C2ACFCA12C7}" type="datetimeFigureOut">
              <a:rPr lang="es-PE" smtClean="0"/>
              <a:t>27/04/2023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EACBA9-68D6-1712-E876-42142612B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FF71F-4BDC-7113-F87D-EFABB83E9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A1F3-08B4-4448-A3E7-71B00C7984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90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72734"/>
            <a:ext cx="12192000" cy="35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614700" y="3037300"/>
            <a:ext cx="843600" cy="9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0375700" y="2059333"/>
            <a:ext cx="843600" cy="96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0" y="1992167"/>
            <a:ext cx="12216000" cy="3522000"/>
          </a:xfrm>
          <a:prstGeom prst="rect">
            <a:avLst/>
          </a:prstGeom>
          <a:solidFill>
            <a:srgbClr val="6425A0">
              <a:alpha val="75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6078000" y="2234567"/>
            <a:ext cx="36000" cy="3037200"/>
          </a:xfrm>
          <a:prstGeom prst="rect">
            <a:avLst/>
          </a:prstGeom>
          <a:solidFill>
            <a:srgbClr val="FFFFFF">
              <a:alpha val="5461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14700" y="1992167"/>
            <a:ext cx="51272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Políticas para fortalecer el proceso de descentralización en el Perú	</a:t>
            </a:r>
          </a:p>
        </p:txBody>
      </p:sp>
      <p:sp>
        <p:nvSpPr>
          <p:cNvPr id="75" name="Google Shape;75;p14"/>
          <p:cNvSpPr txBox="1"/>
          <p:nvPr/>
        </p:nvSpPr>
        <p:spPr>
          <a:xfrm>
            <a:off x="6096000" y="1992167"/>
            <a:ext cx="61200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Comisión de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Descentralización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Regionalización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Gobiernos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Locales  y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Modernización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Estado </a:t>
            </a:r>
            <a:endParaRPr lang="es-PE"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sz="2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ngreso de la República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abri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 de 2023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24145" t="9487" r="24305" b="5580"/>
          <a:stretch/>
        </p:blipFill>
        <p:spPr>
          <a:xfrm>
            <a:off x="614700" y="347399"/>
            <a:ext cx="1476000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ADD894-B84C-8D9E-49A4-6E7ABEBFE6C5}"/>
              </a:ext>
            </a:extLst>
          </p:cNvPr>
          <p:cNvSpPr txBox="1"/>
          <p:nvPr/>
        </p:nvSpPr>
        <p:spPr>
          <a:xfrm>
            <a:off x="2090700" y="3807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72590C-426A-CA66-06B2-4036375E946B}"/>
              </a:ext>
            </a:extLst>
          </p:cNvPr>
          <p:cNvSpPr txBox="1"/>
          <p:nvPr/>
        </p:nvSpPr>
        <p:spPr>
          <a:xfrm>
            <a:off x="3535136" y="5494869"/>
            <a:ext cx="507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Leonie</a:t>
            </a:r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 Roca, Vicepresidenta de la CONFIEP </a:t>
            </a:r>
          </a:p>
          <a:p>
            <a:pPr algn="ctr"/>
            <a:r>
              <a:rPr lang="es-ES_tradnl" sz="2000" dirty="0">
                <a:latin typeface="Calibri" panose="020F0502020204030204" pitchFamily="34" charset="0"/>
                <a:cs typeface="Calibri" panose="020F0502020204030204" pitchFamily="34" charset="0"/>
              </a:rPr>
              <a:t>Gabriel Daly, Gerente General</a:t>
            </a:r>
          </a:p>
        </p:txBody>
      </p:sp>
    </p:spTree>
    <p:extLst>
      <p:ext uri="{BB962C8B-B14F-4D97-AF65-F5344CB8AC3E}">
        <p14:creationId xmlns:p14="http://schemas.microsoft.com/office/powerpoint/2010/main" val="4508785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 idx="4294967295"/>
          </p:nvPr>
        </p:nvSpPr>
        <p:spPr>
          <a:xfrm>
            <a:off x="1037031" y="464068"/>
            <a:ext cx="5827232" cy="364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531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5930"/>
              </a:spcBef>
              <a:spcAft>
                <a:spcPts val="0"/>
              </a:spcAft>
              <a:buSzPts val="1400"/>
              <a:buNone/>
            </a:pPr>
            <a:endParaRPr sz="8000" b="1" dirty="0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185"/>
              </a:spcBef>
              <a:spcAft>
                <a:spcPts val="0"/>
              </a:spcAft>
              <a:buSzPts val="1400"/>
              <a:buNone/>
            </a:pPr>
            <a:r>
              <a:rPr lang="es-ES" sz="4000" b="1" dirty="0">
                <a:solidFill>
                  <a:srgbClr val="62239F"/>
                </a:solidFill>
              </a:rPr>
              <a:t>Anexos</a:t>
            </a:r>
            <a:endParaRPr sz="4000" b="1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D55AC78-C0EB-A6D5-6F39-4243586EB401}"/>
              </a:ext>
            </a:extLst>
          </p:cNvPr>
          <p:cNvSpPr txBox="1">
            <a:spLocks/>
          </p:cNvSpPr>
          <p:nvPr/>
        </p:nvSpPr>
        <p:spPr>
          <a:xfrm>
            <a:off x="566028" y="3176653"/>
            <a:ext cx="10732135" cy="4985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8451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ECBDAF4-82F9-B5E7-38A5-58E1AF8A5509}"/>
              </a:ext>
            </a:extLst>
          </p:cNvPr>
          <p:cNvSpPr txBox="1"/>
          <p:nvPr/>
        </p:nvSpPr>
        <p:spPr>
          <a:xfrm>
            <a:off x="949033" y="1585124"/>
            <a:ext cx="5413502" cy="49132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AA7417-A533-0F20-E52A-AC0D753FEDDD}"/>
              </a:ext>
            </a:extLst>
          </p:cNvPr>
          <p:cNvSpPr txBox="1"/>
          <p:nvPr/>
        </p:nvSpPr>
        <p:spPr>
          <a:xfrm>
            <a:off x="949033" y="2170035"/>
            <a:ext cx="4905502" cy="49132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kumimoji="0" lang="es-P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Marco de análisis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ABAAD9-A8B8-E642-5136-F60C7F5C7A98}"/>
              </a:ext>
            </a:extLst>
          </p:cNvPr>
          <p:cNvSpPr txBox="1"/>
          <p:nvPr/>
        </p:nvSpPr>
        <p:spPr>
          <a:xfrm>
            <a:off x="949033" y="2754946"/>
            <a:ext cx="4905502" cy="49132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kumimoji="0" lang="es-P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 del estudio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33342B-BAC7-DB1E-9598-660C2683815D}"/>
              </a:ext>
            </a:extLst>
          </p:cNvPr>
          <p:cNvSpPr txBox="1"/>
          <p:nvPr/>
        </p:nvSpPr>
        <p:spPr>
          <a:xfrm>
            <a:off x="949033" y="3339857"/>
            <a:ext cx="5930738" cy="49132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 político y electoral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Funciones de los gobiernos subnacionales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E" sz="2000" dirty="0">
                <a:solidFill>
                  <a:prstClr val="black"/>
                </a:solidFill>
                <a:latin typeface="+mn-lt"/>
                <a:cs typeface="+mn-cs"/>
              </a:rPr>
              <a:t>Gestión presupuestal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Ordenamiento territorial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PE" sz="2000" dirty="0">
                <a:solidFill>
                  <a:prstClr val="black"/>
                </a:solidFill>
                <a:latin typeface="+mn-lt"/>
                <a:cs typeface="+mn-cs"/>
              </a:rPr>
              <a:t>Fiscalización</a:t>
            </a:r>
            <a:endParaRPr kumimoji="0" lang="es-PE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6D80BA-69D7-81CB-B9C9-3086CB4CF2C2}"/>
              </a:ext>
            </a:extLst>
          </p:cNvPr>
          <p:cNvSpPr txBox="1"/>
          <p:nvPr/>
        </p:nvSpPr>
        <p:spPr>
          <a:xfrm>
            <a:off x="949033" y="5389237"/>
            <a:ext cx="4905502" cy="491320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kumimoji="0" lang="es-P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Recomendaciones</a:t>
            </a:r>
          </a:p>
        </p:txBody>
      </p:sp>
      <p:sp>
        <p:nvSpPr>
          <p:cNvPr id="10" name="Google Shape;20;p9">
            <a:extLst>
              <a:ext uri="{FF2B5EF4-FFF2-40B4-BE49-F238E27FC236}">
                <a16:creationId xmlns:a16="http://schemas.microsoft.com/office/drawing/2014/main" id="{EBCF87B2-8C82-2791-99DC-221AE44DCCAA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E54CFB8-73FE-492A-2CF9-35D62F6C89A0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Contenido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54308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9ABF567B-2618-3688-23A5-83ADB443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15" y="2030047"/>
            <a:ext cx="3665549" cy="4684105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032240-79A3-4666-BC94-1F298F9098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785" y="6395206"/>
            <a:ext cx="2284516" cy="4603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3200" dirty="0" err="1"/>
              <a:t>uente</a:t>
            </a:r>
            <a:r>
              <a:rPr lang="es-ES" sz="3200" dirty="0"/>
              <a:t>: INEI, IPE-PNUD (Índice de Desarrollo Humano 2019), IPE (Índice de Competitividad Regional 2022). Elaboración: APOYO Consultoría</a:t>
            </a:r>
            <a:endParaRPr lang="es-PE" sz="3200" dirty="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63271016-1891-B98E-C8A3-9C96B7DFC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118" y="2030047"/>
            <a:ext cx="3519514" cy="4684105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C1FC3A0E-3570-1448-D1BB-75368F11C92B}"/>
              </a:ext>
            </a:extLst>
          </p:cNvPr>
          <p:cNvSpPr/>
          <p:nvPr/>
        </p:nvSpPr>
        <p:spPr>
          <a:xfrm>
            <a:off x="7230155" y="1249961"/>
            <a:ext cx="3311557" cy="68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400" b="1" dirty="0">
                <a:solidFill>
                  <a:schemeClr val="tx1">
                    <a:lumMod val="50000"/>
                  </a:schemeClr>
                </a:solidFill>
              </a:rPr>
              <a:t>Índice de Desarrollo Humano (IDH), 2019</a:t>
            </a:r>
            <a:endParaRPr lang="es-PE" sz="1400" b="1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32631B0-E910-FA28-9E96-0F9D747D0C98}"/>
              </a:ext>
            </a:extLst>
          </p:cNvPr>
          <p:cNvSpPr/>
          <p:nvPr/>
        </p:nvSpPr>
        <p:spPr>
          <a:xfrm>
            <a:off x="2317681" y="1249961"/>
            <a:ext cx="3311557" cy="68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400" b="1">
                <a:solidFill>
                  <a:schemeClr val="tx1">
                    <a:lumMod val="50000"/>
                  </a:schemeClr>
                </a:solidFill>
              </a:rPr>
              <a:t>Población con al menos una Necesidad Básica Insatisfecha, 2021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507C4E2-9A8B-269B-2877-590AC0D9D672}"/>
              </a:ext>
            </a:extLst>
          </p:cNvPr>
          <p:cNvCxnSpPr>
            <a:cxnSpLocks/>
          </p:cNvCxnSpPr>
          <p:nvPr/>
        </p:nvCxnSpPr>
        <p:spPr>
          <a:xfrm>
            <a:off x="2288653" y="1988976"/>
            <a:ext cx="32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03595E06-C3A7-5148-5AC6-CB457FEAA7F0}"/>
              </a:ext>
            </a:extLst>
          </p:cNvPr>
          <p:cNvCxnSpPr>
            <a:cxnSpLocks/>
          </p:cNvCxnSpPr>
          <p:nvPr/>
        </p:nvCxnSpPr>
        <p:spPr>
          <a:xfrm>
            <a:off x="7291657" y="1988976"/>
            <a:ext cx="32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>
            <a:extLst>
              <a:ext uri="{FF2B5EF4-FFF2-40B4-BE49-F238E27FC236}">
                <a16:creationId xmlns:a16="http://schemas.microsoft.com/office/drawing/2014/main" id="{7D6CA72E-2AD7-77FF-D63F-85C2BA8368E8}"/>
              </a:ext>
            </a:extLst>
          </p:cNvPr>
          <p:cNvGrpSpPr/>
          <p:nvPr/>
        </p:nvGrpSpPr>
        <p:grpSpPr>
          <a:xfrm>
            <a:off x="2644511" y="5787845"/>
            <a:ext cx="1369263" cy="227787"/>
            <a:chOff x="1792299" y="5285909"/>
            <a:chExt cx="1369263" cy="22778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A229B32E-4D4E-7FE8-36AA-1CB3B75EE8B1}"/>
                </a:ext>
              </a:extLst>
            </p:cNvPr>
            <p:cNvSpPr/>
            <p:nvPr/>
          </p:nvSpPr>
          <p:spPr>
            <a:xfrm>
              <a:off x="1792299" y="5345802"/>
              <a:ext cx="293597" cy="108000"/>
            </a:xfrm>
            <a:prstGeom prst="rect">
              <a:avLst/>
            </a:prstGeom>
            <a:solidFill>
              <a:srgbClr val="083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3F30EC50-6D10-A679-BCB3-1F9E6EFB2D24}"/>
                </a:ext>
              </a:extLst>
            </p:cNvPr>
            <p:cNvSpPr/>
            <p:nvPr/>
          </p:nvSpPr>
          <p:spPr>
            <a:xfrm>
              <a:off x="2081175" y="5285909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46% - 56%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6D867C57-F59D-1C12-3D94-589666227B76}"/>
              </a:ext>
            </a:extLst>
          </p:cNvPr>
          <p:cNvGrpSpPr/>
          <p:nvPr/>
        </p:nvGrpSpPr>
        <p:grpSpPr>
          <a:xfrm>
            <a:off x="2644510" y="5991899"/>
            <a:ext cx="1369264" cy="227787"/>
            <a:chOff x="1792298" y="5509074"/>
            <a:chExt cx="1369264" cy="227787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22292C4-E771-424A-D326-315F3554FD8B}"/>
                </a:ext>
              </a:extLst>
            </p:cNvPr>
            <p:cNvSpPr/>
            <p:nvPr/>
          </p:nvSpPr>
          <p:spPr>
            <a:xfrm>
              <a:off x="1792298" y="5568967"/>
              <a:ext cx="293596" cy="108000"/>
            </a:xfrm>
            <a:prstGeom prst="rect">
              <a:avLst/>
            </a:prstGeom>
            <a:solidFill>
              <a:srgbClr val="29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73DE8B49-4751-A8A1-3303-3227859E2B2D}"/>
                </a:ext>
              </a:extLst>
            </p:cNvPr>
            <p:cNvSpPr/>
            <p:nvPr/>
          </p:nvSpPr>
          <p:spPr>
            <a:xfrm>
              <a:off x="2081175" y="5509074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36% - 46%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3FEF3289-6575-99FD-C5A1-1133ED75A776}"/>
              </a:ext>
            </a:extLst>
          </p:cNvPr>
          <p:cNvGrpSpPr/>
          <p:nvPr/>
        </p:nvGrpSpPr>
        <p:grpSpPr>
          <a:xfrm>
            <a:off x="2644510" y="6195953"/>
            <a:ext cx="1369264" cy="227787"/>
            <a:chOff x="1792298" y="5797901"/>
            <a:chExt cx="1369264" cy="227787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001133F-A606-7248-4586-29AD3E92B484}"/>
                </a:ext>
              </a:extLst>
            </p:cNvPr>
            <p:cNvSpPr/>
            <p:nvPr/>
          </p:nvSpPr>
          <p:spPr>
            <a:xfrm>
              <a:off x="1792298" y="5857794"/>
              <a:ext cx="293596" cy="108000"/>
            </a:xfrm>
            <a:prstGeom prst="rect">
              <a:avLst/>
            </a:prstGeom>
            <a:solidFill>
              <a:srgbClr val="73B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CD3E36D4-2FDB-8995-BC71-85CCF50B864E}"/>
                </a:ext>
              </a:extLst>
            </p:cNvPr>
            <p:cNvSpPr/>
            <p:nvPr/>
          </p:nvSpPr>
          <p:spPr>
            <a:xfrm>
              <a:off x="2081175" y="5797901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26% - 36%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97D5E12-5381-CF08-52C8-CAE8A8592796}"/>
              </a:ext>
            </a:extLst>
          </p:cNvPr>
          <p:cNvGrpSpPr/>
          <p:nvPr/>
        </p:nvGrpSpPr>
        <p:grpSpPr>
          <a:xfrm>
            <a:off x="2644510" y="6400007"/>
            <a:ext cx="1369264" cy="227787"/>
            <a:chOff x="1792298" y="6045315"/>
            <a:chExt cx="1369264" cy="22778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E660622-8143-96F3-528C-1B0C24A30FFE}"/>
                </a:ext>
              </a:extLst>
            </p:cNvPr>
            <p:cNvSpPr/>
            <p:nvPr/>
          </p:nvSpPr>
          <p:spPr>
            <a:xfrm>
              <a:off x="1792298" y="6105208"/>
              <a:ext cx="293596" cy="108000"/>
            </a:xfrm>
            <a:prstGeom prst="rect">
              <a:avLst/>
            </a:prstGeom>
            <a:solidFill>
              <a:srgbClr val="C8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9E05BEDD-FEB7-AE60-30BF-A3D95F68DC4C}"/>
                </a:ext>
              </a:extLst>
            </p:cNvPr>
            <p:cNvSpPr/>
            <p:nvPr/>
          </p:nvSpPr>
          <p:spPr>
            <a:xfrm>
              <a:off x="2081175" y="6045315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16% - 26%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AC102DEF-6272-82AC-E272-B3227CC1C89B}"/>
              </a:ext>
            </a:extLst>
          </p:cNvPr>
          <p:cNvGrpSpPr/>
          <p:nvPr/>
        </p:nvGrpSpPr>
        <p:grpSpPr>
          <a:xfrm>
            <a:off x="2647803" y="6604062"/>
            <a:ext cx="1365971" cy="227787"/>
            <a:chOff x="1795591" y="6334142"/>
            <a:chExt cx="1365971" cy="227787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2DDCAC55-5355-5A27-F59F-8EF2CCC252E2}"/>
                </a:ext>
              </a:extLst>
            </p:cNvPr>
            <p:cNvSpPr/>
            <p:nvPr/>
          </p:nvSpPr>
          <p:spPr>
            <a:xfrm>
              <a:off x="2081175" y="6334142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6% - 16%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55F06A5D-D078-D32D-1E39-19862D4238E0}"/>
                </a:ext>
              </a:extLst>
            </p:cNvPr>
            <p:cNvSpPr/>
            <p:nvPr/>
          </p:nvSpPr>
          <p:spPr>
            <a:xfrm>
              <a:off x="1795591" y="6394035"/>
              <a:ext cx="293596" cy="108000"/>
            </a:xfrm>
            <a:prstGeom prst="rect">
              <a:avLst/>
            </a:pr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9BB9C19F-FE65-BE79-B06C-6E00576FDDAC}"/>
              </a:ext>
            </a:extLst>
          </p:cNvPr>
          <p:cNvGrpSpPr/>
          <p:nvPr/>
        </p:nvGrpSpPr>
        <p:grpSpPr>
          <a:xfrm>
            <a:off x="7596660" y="5811577"/>
            <a:ext cx="1369263" cy="227787"/>
            <a:chOff x="1792299" y="5285909"/>
            <a:chExt cx="1369263" cy="227787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B4F9A177-8E59-62AF-3F2F-1B26D53C819F}"/>
                </a:ext>
              </a:extLst>
            </p:cNvPr>
            <p:cNvSpPr/>
            <p:nvPr/>
          </p:nvSpPr>
          <p:spPr>
            <a:xfrm>
              <a:off x="1792299" y="5345802"/>
              <a:ext cx="293597" cy="108000"/>
            </a:xfrm>
            <a:prstGeom prst="rect">
              <a:avLst/>
            </a:prstGeom>
            <a:solidFill>
              <a:srgbClr val="083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E651D3D9-C087-BA14-0113-2553181F5CC2}"/>
                </a:ext>
              </a:extLst>
            </p:cNvPr>
            <p:cNvSpPr/>
            <p:nvPr/>
          </p:nvSpPr>
          <p:spPr>
            <a:xfrm>
              <a:off x="2081175" y="5285909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0.38 – 0.45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AE7D3D73-D242-D706-4EBF-E24C9B2A254A}"/>
              </a:ext>
            </a:extLst>
          </p:cNvPr>
          <p:cNvGrpSpPr/>
          <p:nvPr/>
        </p:nvGrpSpPr>
        <p:grpSpPr>
          <a:xfrm>
            <a:off x="7596659" y="6015631"/>
            <a:ext cx="1369264" cy="227787"/>
            <a:chOff x="1792298" y="5509074"/>
            <a:chExt cx="1369264" cy="227787"/>
          </a:xfrm>
        </p:grpSpPr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933D63AC-736C-F396-5F1E-7064995D6919}"/>
                </a:ext>
              </a:extLst>
            </p:cNvPr>
            <p:cNvSpPr/>
            <p:nvPr/>
          </p:nvSpPr>
          <p:spPr>
            <a:xfrm>
              <a:off x="1792298" y="5568967"/>
              <a:ext cx="293596" cy="108000"/>
            </a:xfrm>
            <a:prstGeom prst="rect">
              <a:avLst/>
            </a:prstGeom>
            <a:solidFill>
              <a:srgbClr val="29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F94C3FFD-847F-1F79-C457-D359B3B481A6}"/>
                </a:ext>
              </a:extLst>
            </p:cNvPr>
            <p:cNvSpPr/>
            <p:nvPr/>
          </p:nvSpPr>
          <p:spPr>
            <a:xfrm>
              <a:off x="2081175" y="5509074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0.45 – 0.51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97F034AD-ECCA-2965-1729-F9E17E0EEDB8}"/>
              </a:ext>
            </a:extLst>
          </p:cNvPr>
          <p:cNvGrpSpPr/>
          <p:nvPr/>
        </p:nvGrpSpPr>
        <p:grpSpPr>
          <a:xfrm>
            <a:off x="7596659" y="6219685"/>
            <a:ext cx="1369264" cy="227787"/>
            <a:chOff x="1792298" y="5797901"/>
            <a:chExt cx="1369264" cy="227787"/>
          </a:xfrm>
        </p:grpSpPr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602B1DC5-EB7E-B787-1BF9-9DC8FDAC09C3}"/>
                </a:ext>
              </a:extLst>
            </p:cNvPr>
            <p:cNvSpPr/>
            <p:nvPr/>
          </p:nvSpPr>
          <p:spPr>
            <a:xfrm>
              <a:off x="1792298" y="5857794"/>
              <a:ext cx="293596" cy="108000"/>
            </a:xfrm>
            <a:prstGeom prst="rect">
              <a:avLst/>
            </a:prstGeom>
            <a:solidFill>
              <a:srgbClr val="73B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7EF8238B-EC11-D4E8-A497-601543E1F393}"/>
                </a:ext>
              </a:extLst>
            </p:cNvPr>
            <p:cNvSpPr/>
            <p:nvPr/>
          </p:nvSpPr>
          <p:spPr>
            <a:xfrm>
              <a:off x="2081175" y="5797901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0.51 – 0.58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1E449FE9-32A9-05A8-A512-DD06B12DB5BA}"/>
              </a:ext>
            </a:extLst>
          </p:cNvPr>
          <p:cNvGrpSpPr/>
          <p:nvPr/>
        </p:nvGrpSpPr>
        <p:grpSpPr>
          <a:xfrm>
            <a:off x="7596659" y="6423739"/>
            <a:ext cx="1369264" cy="227787"/>
            <a:chOff x="1792298" y="6045315"/>
            <a:chExt cx="1369264" cy="227787"/>
          </a:xfrm>
        </p:grpSpPr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72A58997-B11F-69B3-396F-725306D55947}"/>
                </a:ext>
              </a:extLst>
            </p:cNvPr>
            <p:cNvSpPr/>
            <p:nvPr/>
          </p:nvSpPr>
          <p:spPr>
            <a:xfrm>
              <a:off x="1792298" y="6105208"/>
              <a:ext cx="293596" cy="108000"/>
            </a:xfrm>
            <a:prstGeom prst="rect">
              <a:avLst/>
            </a:prstGeom>
            <a:solidFill>
              <a:srgbClr val="C8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9049C4FA-7E46-CAF8-2FE5-98F614476D01}"/>
                </a:ext>
              </a:extLst>
            </p:cNvPr>
            <p:cNvSpPr/>
            <p:nvPr/>
          </p:nvSpPr>
          <p:spPr>
            <a:xfrm>
              <a:off x="2081175" y="6045315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0.58 – 0.64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54EC7833-2E1D-2C6C-D3F7-968CBCF93DD2}"/>
              </a:ext>
            </a:extLst>
          </p:cNvPr>
          <p:cNvGrpSpPr/>
          <p:nvPr/>
        </p:nvGrpSpPr>
        <p:grpSpPr>
          <a:xfrm>
            <a:off x="7599952" y="6627794"/>
            <a:ext cx="1365971" cy="227787"/>
            <a:chOff x="1795591" y="6334142"/>
            <a:chExt cx="1365971" cy="227787"/>
          </a:xfrm>
        </p:grpSpPr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BE86C71C-01ED-30A4-0E41-EA10F09DF7F2}"/>
                </a:ext>
              </a:extLst>
            </p:cNvPr>
            <p:cNvSpPr/>
            <p:nvPr/>
          </p:nvSpPr>
          <p:spPr>
            <a:xfrm>
              <a:off x="2081175" y="6334142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0.64 – 0.71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14E38C92-F112-96FC-D435-E7A97C7145DB}"/>
                </a:ext>
              </a:extLst>
            </p:cNvPr>
            <p:cNvSpPr/>
            <p:nvPr/>
          </p:nvSpPr>
          <p:spPr>
            <a:xfrm>
              <a:off x="1795591" y="6394035"/>
              <a:ext cx="293596" cy="108000"/>
            </a:xfrm>
            <a:prstGeom prst="rect">
              <a:avLst/>
            </a:pr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62F67A6A-D02D-9FC3-88EC-2E5222D3A889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6BD605A-4A3F-D75E-6116-844134B384AB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Brechas: Como resultado de estas brechas, se evidencian distintos niveles de desarrollo entre regiones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014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806E9814-2CA8-17F2-4017-29F248A0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285" y="1843377"/>
            <a:ext cx="3664800" cy="46881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5EA5335-9482-904C-1C79-1B5AD566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85" y="1725368"/>
            <a:ext cx="3664799" cy="4801609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EA6BB0-F2BE-C09F-8F16-15FCF2D69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17223" y="6278455"/>
            <a:ext cx="9872662" cy="460375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Fuente: INEI (Censo 2017), IPE-PNUD (IDH a nivel provincial y distrital 2003 – 2019). Elaboración: APOYO </a:t>
            </a:r>
            <a:r>
              <a:rPr lang="es-ES" dirty="0" err="1"/>
              <a:t>Consultoríía</a:t>
            </a:r>
            <a:r>
              <a:rPr lang="es-ES" dirty="0"/>
              <a:t>.</a:t>
            </a:r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1A245E3-DADE-0645-A895-C2DF982AD59E}"/>
              </a:ext>
            </a:extLst>
          </p:cNvPr>
          <p:cNvSpPr/>
          <p:nvPr/>
        </p:nvSpPr>
        <p:spPr>
          <a:xfrm>
            <a:off x="6730081" y="1116071"/>
            <a:ext cx="4079326" cy="109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400" b="1">
                <a:solidFill>
                  <a:schemeClr val="tx1">
                    <a:lumMod val="50000"/>
                  </a:schemeClr>
                </a:solidFill>
              </a:rPr>
              <a:t>Índice de Desarrollo Humano (IDH), </a:t>
            </a:r>
            <a:br>
              <a:rPr lang="es-ES" sz="1400" b="1">
                <a:solidFill>
                  <a:schemeClr val="tx1">
                    <a:lumMod val="50000"/>
                  </a:schemeClr>
                </a:solidFill>
              </a:rPr>
            </a:br>
            <a:r>
              <a:rPr lang="es-ES" sz="1400" b="1">
                <a:solidFill>
                  <a:schemeClr val="tx1">
                    <a:lumMod val="50000"/>
                  </a:schemeClr>
                </a:solidFill>
              </a:rPr>
              <a:t>2019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8B54916-5BA2-3A51-FF26-D1D65760450B}"/>
              </a:ext>
            </a:extLst>
          </p:cNvPr>
          <p:cNvCxnSpPr>
            <a:cxnSpLocks/>
          </p:cNvCxnSpPr>
          <p:nvPr/>
        </p:nvCxnSpPr>
        <p:spPr>
          <a:xfrm>
            <a:off x="6811969" y="1610738"/>
            <a:ext cx="4293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5BA342B-2F00-C42D-6D62-1C3AAD3080BE}"/>
              </a:ext>
            </a:extLst>
          </p:cNvPr>
          <p:cNvGrpSpPr/>
          <p:nvPr/>
        </p:nvGrpSpPr>
        <p:grpSpPr>
          <a:xfrm>
            <a:off x="7111970" y="5597869"/>
            <a:ext cx="1236774" cy="87390"/>
            <a:chOff x="1792299" y="5285909"/>
            <a:chExt cx="1369263" cy="22778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7D117B54-5A37-19B5-1C1C-526B199E46F4}"/>
                </a:ext>
              </a:extLst>
            </p:cNvPr>
            <p:cNvSpPr/>
            <p:nvPr/>
          </p:nvSpPr>
          <p:spPr>
            <a:xfrm>
              <a:off x="1792299" y="5345802"/>
              <a:ext cx="293597" cy="108000"/>
            </a:xfrm>
            <a:prstGeom prst="rect">
              <a:avLst/>
            </a:prstGeom>
            <a:solidFill>
              <a:srgbClr val="083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DA5D29B-2544-3F57-8456-15A5A3853201}"/>
                </a:ext>
              </a:extLst>
            </p:cNvPr>
            <p:cNvSpPr/>
            <p:nvPr/>
          </p:nvSpPr>
          <p:spPr>
            <a:xfrm>
              <a:off x="2081175" y="5285909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0.09 – 0.24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86F33BAB-744E-3241-A56E-095A90F8EC15}"/>
              </a:ext>
            </a:extLst>
          </p:cNvPr>
          <p:cNvGrpSpPr/>
          <p:nvPr/>
        </p:nvGrpSpPr>
        <p:grpSpPr>
          <a:xfrm>
            <a:off x="7111968" y="5801923"/>
            <a:ext cx="1236775" cy="87390"/>
            <a:chOff x="1792298" y="5509074"/>
            <a:chExt cx="1369264" cy="227787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A4E9574-BC3F-1EE6-E394-8F6BABB7B5A2}"/>
                </a:ext>
              </a:extLst>
            </p:cNvPr>
            <p:cNvSpPr/>
            <p:nvPr/>
          </p:nvSpPr>
          <p:spPr>
            <a:xfrm>
              <a:off x="1792298" y="5568967"/>
              <a:ext cx="293596" cy="108000"/>
            </a:xfrm>
            <a:prstGeom prst="rect">
              <a:avLst/>
            </a:prstGeom>
            <a:solidFill>
              <a:srgbClr val="29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FAA8CFD-C2F4-2273-F1D8-2E32F432D31C}"/>
                </a:ext>
              </a:extLst>
            </p:cNvPr>
            <p:cNvSpPr/>
            <p:nvPr/>
          </p:nvSpPr>
          <p:spPr>
            <a:xfrm>
              <a:off x="2081175" y="5509074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0.24 – 0.39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6372F580-A581-E2BD-DA07-A907743E3E15}"/>
              </a:ext>
            </a:extLst>
          </p:cNvPr>
          <p:cNvGrpSpPr/>
          <p:nvPr/>
        </p:nvGrpSpPr>
        <p:grpSpPr>
          <a:xfrm>
            <a:off x="7111968" y="6005977"/>
            <a:ext cx="1236775" cy="87390"/>
            <a:chOff x="1792298" y="5797901"/>
            <a:chExt cx="1369264" cy="227787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D2BE7CE0-6805-250F-30D4-C8E9B0B06628}"/>
                </a:ext>
              </a:extLst>
            </p:cNvPr>
            <p:cNvSpPr/>
            <p:nvPr/>
          </p:nvSpPr>
          <p:spPr>
            <a:xfrm>
              <a:off x="1792298" y="5857794"/>
              <a:ext cx="293596" cy="108000"/>
            </a:xfrm>
            <a:prstGeom prst="rect">
              <a:avLst/>
            </a:prstGeom>
            <a:solidFill>
              <a:srgbClr val="73B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27DACE43-7269-B6F4-EF57-4AA367C2FB1A}"/>
                </a:ext>
              </a:extLst>
            </p:cNvPr>
            <p:cNvSpPr/>
            <p:nvPr/>
          </p:nvSpPr>
          <p:spPr>
            <a:xfrm>
              <a:off x="2081175" y="5797901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0.39 – 0.54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676EE49-B8B9-99CA-5242-649C49C0321D}"/>
              </a:ext>
            </a:extLst>
          </p:cNvPr>
          <p:cNvGrpSpPr/>
          <p:nvPr/>
        </p:nvGrpSpPr>
        <p:grpSpPr>
          <a:xfrm>
            <a:off x="7111968" y="6210031"/>
            <a:ext cx="1236775" cy="87390"/>
            <a:chOff x="1792298" y="6045315"/>
            <a:chExt cx="1369264" cy="227787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EDB3666-DDC2-2100-4DB1-1833E86F3A4B}"/>
                </a:ext>
              </a:extLst>
            </p:cNvPr>
            <p:cNvSpPr/>
            <p:nvPr/>
          </p:nvSpPr>
          <p:spPr>
            <a:xfrm>
              <a:off x="1792298" y="6105208"/>
              <a:ext cx="293596" cy="108000"/>
            </a:xfrm>
            <a:prstGeom prst="rect">
              <a:avLst/>
            </a:prstGeom>
            <a:solidFill>
              <a:srgbClr val="C8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0A96E290-2DC2-3C04-AC73-7493E86503FF}"/>
                </a:ext>
              </a:extLst>
            </p:cNvPr>
            <p:cNvSpPr/>
            <p:nvPr/>
          </p:nvSpPr>
          <p:spPr>
            <a:xfrm>
              <a:off x="2081175" y="6045315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0.54 – 0.69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ADDE3A4-1279-F48D-A5B4-DC65E0312373}"/>
              </a:ext>
            </a:extLst>
          </p:cNvPr>
          <p:cNvGrpSpPr/>
          <p:nvPr/>
        </p:nvGrpSpPr>
        <p:grpSpPr>
          <a:xfrm>
            <a:off x="7115261" y="6414086"/>
            <a:ext cx="1233801" cy="87390"/>
            <a:chOff x="1795591" y="6334142"/>
            <a:chExt cx="1365971" cy="227787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38301740-DA3C-2FB8-B226-F17FDBF8A0CF}"/>
                </a:ext>
              </a:extLst>
            </p:cNvPr>
            <p:cNvSpPr/>
            <p:nvPr/>
          </p:nvSpPr>
          <p:spPr>
            <a:xfrm>
              <a:off x="2081175" y="6334142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0.69 – 0.85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D466098-676A-8EF3-73B5-9DEDE52EA7D9}"/>
                </a:ext>
              </a:extLst>
            </p:cNvPr>
            <p:cNvSpPr/>
            <p:nvPr/>
          </p:nvSpPr>
          <p:spPr>
            <a:xfrm>
              <a:off x="1795591" y="6394035"/>
              <a:ext cx="293596" cy="108000"/>
            </a:xfrm>
            <a:prstGeom prst="rect">
              <a:avLst/>
            </a:pr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21FA595-E4DC-44CD-EA53-89B8BBC72E4C}"/>
              </a:ext>
            </a:extLst>
          </p:cNvPr>
          <p:cNvSpPr/>
          <p:nvPr/>
        </p:nvSpPr>
        <p:spPr>
          <a:xfrm>
            <a:off x="1563025" y="1116071"/>
            <a:ext cx="4079326" cy="109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400" b="1">
                <a:solidFill>
                  <a:schemeClr val="tx1">
                    <a:lumMod val="50000"/>
                  </a:schemeClr>
                </a:solidFill>
              </a:rPr>
              <a:t>Población con al menos una Necesidad Básica Insatisfecha, 2017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3692B60-54D8-0886-FE4C-B8752557BE41}"/>
              </a:ext>
            </a:extLst>
          </p:cNvPr>
          <p:cNvCxnSpPr>
            <a:cxnSpLocks/>
          </p:cNvCxnSpPr>
          <p:nvPr/>
        </p:nvCxnSpPr>
        <p:spPr>
          <a:xfrm>
            <a:off x="1644913" y="1610738"/>
            <a:ext cx="38784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D99243A-ABA7-2074-F317-AB42B196303D}"/>
              </a:ext>
            </a:extLst>
          </p:cNvPr>
          <p:cNvGrpSpPr/>
          <p:nvPr/>
        </p:nvGrpSpPr>
        <p:grpSpPr>
          <a:xfrm>
            <a:off x="1884580" y="5597869"/>
            <a:ext cx="1236774" cy="87390"/>
            <a:chOff x="1792299" y="5285909"/>
            <a:chExt cx="1369263" cy="227787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6684F41-5F6F-5999-1C55-FF7FC9637755}"/>
                </a:ext>
              </a:extLst>
            </p:cNvPr>
            <p:cNvSpPr/>
            <p:nvPr/>
          </p:nvSpPr>
          <p:spPr>
            <a:xfrm>
              <a:off x="1792299" y="5345802"/>
              <a:ext cx="293597" cy="108000"/>
            </a:xfrm>
            <a:prstGeom prst="rect">
              <a:avLst/>
            </a:prstGeom>
            <a:solidFill>
              <a:srgbClr val="0830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C88E5EBD-A524-715E-3EE3-7B0EE2705A7F}"/>
                </a:ext>
              </a:extLst>
            </p:cNvPr>
            <p:cNvSpPr/>
            <p:nvPr/>
          </p:nvSpPr>
          <p:spPr>
            <a:xfrm>
              <a:off x="2081175" y="5285909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80% – 100%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7D6E493-74CE-14BF-72BC-C96C6BA7650F}"/>
              </a:ext>
            </a:extLst>
          </p:cNvPr>
          <p:cNvGrpSpPr/>
          <p:nvPr/>
        </p:nvGrpSpPr>
        <p:grpSpPr>
          <a:xfrm>
            <a:off x="1884578" y="5801923"/>
            <a:ext cx="1236775" cy="87390"/>
            <a:chOff x="1792298" y="5509074"/>
            <a:chExt cx="1369264" cy="227787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C7E09666-3E06-5878-CEE6-0AD4725DF90E}"/>
                </a:ext>
              </a:extLst>
            </p:cNvPr>
            <p:cNvSpPr/>
            <p:nvPr/>
          </p:nvSpPr>
          <p:spPr>
            <a:xfrm>
              <a:off x="1792298" y="5568967"/>
              <a:ext cx="293596" cy="108000"/>
            </a:xfrm>
            <a:prstGeom prst="rect">
              <a:avLst/>
            </a:prstGeom>
            <a:solidFill>
              <a:srgbClr val="29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0DBFDB65-DCB9-777E-54AD-B0710EF1A6ED}"/>
                </a:ext>
              </a:extLst>
            </p:cNvPr>
            <p:cNvSpPr/>
            <p:nvPr/>
          </p:nvSpPr>
          <p:spPr>
            <a:xfrm>
              <a:off x="2081175" y="5509074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60% – 80%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F5D6A93-95C4-4B6A-EE19-BE70773AE484}"/>
              </a:ext>
            </a:extLst>
          </p:cNvPr>
          <p:cNvGrpSpPr/>
          <p:nvPr/>
        </p:nvGrpSpPr>
        <p:grpSpPr>
          <a:xfrm>
            <a:off x="1884578" y="6005977"/>
            <a:ext cx="1236775" cy="87390"/>
            <a:chOff x="1792298" y="5797901"/>
            <a:chExt cx="1369264" cy="227787"/>
          </a:xfrm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696E6AA6-B91B-15FD-21C0-1DAA0F3024AB}"/>
                </a:ext>
              </a:extLst>
            </p:cNvPr>
            <p:cNvSpPr/>
            <p:nvPr/>
          </p:nvSpPr>
          <p:spPr>
            <a:xfrm>
              <a:off x="1792298" y="5857794"/>
              <a:ext cx="293596" cy="108000"/>
            </a:xfrm>
            <a:prstGeom prst="rect">
              <a:avLst/>
            </a:prstGeom>
            <a:solidFill>
              <a:srgbClr val="73B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2DBEFE58-6C66-4222-E1F3-191CA85CED1A}"/>
                </a:ext>
              </a:extLst>
            </p:cNvPr>
            <p:cNvSpPr/>
            <p:nvPr/>
          </p:nvSpPr>
          <p:spPr>
            <a:xfrm>
              <a:off x="2081175" y="5797901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40% – 60%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A954A51-3043-B64A-6B0F-64705AF2F42D}"/>
              </a:ext>
            </a:extLst>
          </p:cNvPr>
          <p:cNvGrpSpPr/>
          <p:nvPr/>
        </p:nvGrpSpPr>
        <p:grpSpPr>
          <a:xfrm>
            <a:off x="1884578" y="6210031"/>
            <a:ext cx="1236775" cy="87390"/>
            <a:chOff x="1792298" y="6045315"/>
            <a:chExt cx="1369264" cy="227787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521EE723-E4A2-D8D9-BB0B-9415AD20B3B0}"/>
                </a:ext>
              </a:extLst>
            </p:cNvPr>
            <p:cNvSpPr/>
            <p:nvPr/>
          </p:nvSpPr>
          <p:spPr>
            <a:xfrm>
              <a:off x="1792298" y="6105208"/>
              <a:ext cx="293596" cy="108000"/>
            </a:xfrm>
            <a:prstGeom prst="rect">
              <a:avLst/>
            </a:prstGeom>
            <a:solidFill>
              <a:srgbClr val="C8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959E8CBF-D9A2-619F-616A-EE101E80DB37}"/>
                </a:ext>
              </a:extLst>
            </p:cNvPr>
            <p:cNvSpPr/>
            <p:nvPr/>
          </p:nvSpPr>
          <p:spPr>
            <a:xfrm>
              <a:off x="2081175" y="6045315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20% – 40%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AC5D6A1-8716-B71B-6A40-B5ADEE88BEAB}"/>
              </a:ext>
            </a:extLst>
          </p:cNvPr>
          <p:cNvGrpSpPr/>
          <p:nvPr/>
        </p:nvGrpSpPr>
        <p:grpSpPr>
          <a:xfrm>
            <a:off x="1887871" y="6414086"/>
            <a:ext cx="1233801" cy="87390"/>
            <a:chOff x="1795591" y="6334142"/>
            <a:chExt cx="1365971" cy="227787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26F6B10D-FFB4-780A-5CD1-0324FDA47539}"/>
                </a:ext>
              </a:extLst>
            </p:cNvPr>
            <p:cNvSpPr/>
            <p:nvPr/>
          </p:nvSpPr>
          <p:spPr>
            <a:xfrm>
              <a:off x="2081175" y="6334142"/>
              <a:ext cx="1080387" cy="227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s-ES" sz="1000" b="1">
                  <a:solidFill>
                    <a:schemeClr val="tx1">
                      <a:lumMod val="50000"/>
                    </a:schemeClr>
                  </a:solidFill>
                  <a:cs typeface="Arial" panose="020B0604020202020204" pitchFamily="34" charset="0"/>
                </a:rPr>
                <a:t>0% – 20%</a:t>
              </a:r>
              <a:endParaRPr lang="es-PE" sz="10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6026E397-4A61-9BC6-598C-401FFA9083DB}"/>
                </a:ext>
              </a:extLst>
            </p:cNvPr>
            <p:cNvSpPr/>
            <p:nvPr/>
          </p:nvSpPr>
          <p:spPr>
            <a:xfrm>
              <a:off x="1795591" y="6394035"/>
              <a:ext cx="293596" cy="108000"/>
            </a:xfrm>
            <a:prstGeom prst="rect">
              <a:avLst/>
            </a:prstGeom>
            <a:solidFill>
              <a:srgbClr val="F7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" name="Google Shape;20;p9">
            <a:extLst>
              <a:ext uri="{FF2B5EF4-FFF2-40B4-BE49-F238E27FC236}">
                <a16:creationId xmlns:a16="http://schemas.microsoft.com/office/drawing/2014/main" id="{9CFF31E5-68FB-FFF4-9CC4-7E6F45C2A7C9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E2312B-D775-E8F9-989C-FA935ECE9508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Brechas: Se observan heterogeneidades entre distritos; incluso dentro de una misma región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774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arcador de texto 6">
            <a:extLst>
              <a:ext uri="{FF2B5EF4-FFF2-40B4-BE49-F238E27FC236}">
                <a16:creationId xmlns:a16="http://schemas.microsoft.com/office/drawing/2014/main" id="{85B64034-3767-456E-91EE-FA4995C5E99F}"/>
              </a:ext>
            </a:extLst>
          </p:cNvPr>
          <p:cNvSpPr txBox="1">
            <a:spLocks/>
          </p:cNvSpPr>
          <p:nvPr/>
        </p:nvSpPr>
        <p:spPr>
          <a:xfrm>
            <a:off x="1880864" y="6401842"/>
            <a:ext cx="9873194" cy="460489"/>
          </a:xfrm>
          <a:prstGeom prst="rect">
            <a:avLst/>
          </a:prstGeom>
        </p:spPr>
        <p:txBody>
          <a:bodyPr lIns="0" rIns="0"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47" indent="-1746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2pPr>
            <a:lvl3pPr marL="538176" indent="-1619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3pPr>
            <a:lvl4pPr marL="712805" indent="-1476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4pPr>
            <a:lvl5pPr marL="901722" indent="-1476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/>
          </a:p>
          <a:p>
            <a:r>
              <a:rPr lang="es-PE"/>
              <a:t>Elaboración: APOYO Consultoría.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004BD55-01D4-479A-1719-E1405B3924A1}"/>
              </a:ext>
            </a:extLst>
          </p:cNvPr>
          <p:cNvGrpSpPr/>
          <p:nvPr/>
        </p:nvGrpSpPr>
        <p:grpSpPr>
          <a:xfrm>
            <a:off x="2876913" y="2174962"/>
            <a:ext cx="6839568" cy="2508076"/>
            <a:chOff x="5056868" y="1431630"/>
            <a:chExt cx="6839568" cy="2508076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7A1C8AB7-C3B5-443A-A45F-8A54E65BB815}"/>
                </a:ext>
              </a:extLst>
            </p:cNvPr>
            <p:cNvSpPr/>
            <p:nvPr/>
          </p:nvSpPr>
          <p:spPr>
            <a:xfrm>
              <a:off x="5056868" y="1431630"/>
              <a:ext cx="6839568" cy="307024"/>
            </a:xfrm>
            <a:prstGeom prst="rect">
              <a:avLst/>
            </a:prstGeom>
            <a:solidFill>
              <a:srgbClr val="7030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spcAft>
                  <a:spcPts val="1200"/>
                </a:spcAft>
                <a:buClr>
                  <a:srgbClr val="C00000"/>
                </a:buClr>
              </a:pPr>
              <a:r>
                <a:rPr lang="es-PE" sz="1400" b="1">
                  <a:solidFill>
                    <a:schemeClr val="bg1"/>
                  </a:solidFill>
                  <a:cs typeface="Arial" panose="020B0604020202020204" pitchFamily="34" charset="0"/>
                </a:rPr>
                <a:t>Entrevistados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6DE0BCEC-E83C-4C14-92EE-D708A3F47356}"/>
                </a:ext>
              </a:extLst>
            </p:cNvPr>
            <p:cNvSpPr/>
            <p:nvPr/>
          </p:nvSpPr>
          <p:spPr>
            <a:xfrm>
              <a:off x="5056868" y="1738652"/>
              <a:ext cx="6839568" cy="2201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rtlCol="0" anchor="ctr"/>
            <a:lstStyle/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Juan José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Martinez</a:t>
              </a:r>
              <a:endParaRPr lang="es-PE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Mayen Ugarte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Alvaro</a:t>
              </a: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Espinoza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Jorge Aragón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Sara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Arobes</a:t>
              </a:r>
              <a:endParaRPr lang="es-PE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Jorge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Danós</a:t>
              </a:r>
              <a:endParaRPr lang="es-PE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Juan Carlos Pasco Herrera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Edgardo Cruzado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Eduardo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Dargent</a:t>
              </a:r>
              <a:endParaRPr lang="es-PE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Nuria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Esparch</a:t>
              </a:r>
              <a:endParaRPr lang="es-PE" sz="12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Gabriela Carrasco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Sheilah</a:t>
              </a: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Miranda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Martín Benavides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Ángel Ayala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Raúl Molina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Javier Fernández Concha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Paula Muñoz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s-PE" sz="1200" dirty="0" err="1">
                  <a:solidFill>
                    <a:schemeClr val="tx1">
                      <a:lumMod val="50000"/>
                    </a:schemeClr>
                  </a:solidFill>
                </a:rPr>
                <a:t>Clever</a:t>
              </a: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Castañeda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Mesías Guevara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ES" sz="1200" dirty="0">
                  <a:solidFill>
                    <a:schemeClr val="tx1">
                      <a:lumMod val="50000"/>
                    </a:schemeClr>
                  </a:solidFill>
                </a:rPr>
                <a:t> Fernando Cillóniz</a:t>
              </a:r>
            </a:p>
            <a:p>
              <a:pPr marL="228600" indent="-228600">
                <a:spcAft>
                  <a:spcPts val="500"/>
                </a:spcAft>
                <a:buClr>
                  <a:srgbClr val="C00000"/>
                </a:buClr>
                <a:buFont typeface="+mj-lt"/>
                <a:buAutoNum type="arabicPeriod"/>
              </a:pPr>
              <a:r>
                <a:rPr lang="es-PE" sz="1200" dirty="0">
                  <a:solidFill>
                    <a:schemeClr val="tx1">
                      <a:lumMod val="50000"/>
                    </a:schemeClr>
                  </a:solidFill>
                </a:rPr>
                <a:t> Víctor Montoya </a:t>
              </a:r>
              <a:r>
                <a:rPr lang="es-PE" sz="1100" dirty="0">
                  <a:solidFill>
                    <a:schemeClr val="tx1">
                      <a:lumMod val="50000"/>
                    </a:schemeClr>
                  </a:solidFill>
                </a:rPr>
                <a:t>Chávez</a:t>
              </a:r>
            </a:p>
          </p:txBody>
        </p:sp>
      </p:grpSp>
      <p:sp>
        <p:nvSpPr>
          <p:cNvPr id="2" name="Google Shape;20;p9">
            <a:extLst>
              <a:ext uri="{FF2B5EF4-FFF2-40B4-BE49-F238E27FC236}">
                <a16:creationId xmlns:a16="http://schemas.microsoft.com/office/drawing/2014/main" id="{77607DE8-B310-9E6D-E552-0CAF9C8D0472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25A8C10-EA6A-A45B-24DE-CE018856260B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Anexo: Lista de entrevistados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9064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28312E-CDCF-AE9A-1DF0-78DC1C8CC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"/>
          <a:stretch/>
        </p:blipFill>
        <p:spPr>
          <a:xfrm>
            <a:off x="1103086" y="0"/>
            <a:ext cx="1052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19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C6705CBB-6232-915F-713D-C9ECD9EC9B23}"/>
              </a:ext>
            </a:extLst>
          </p:cNvPr>
          <p:cNvSpPr/>
          <p:nvPr/>
        </p:nvSpPr>
        <p:spPr>
          <a:xfrm>
            <a:off x="0" y="0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ítulo 21">
            <a:extLst>
              <a:ext uri="{FF2B5EF4-FFF2-40B4-BE49-F238E27FC236}">
                <a16:creationId xmlns:a16="http://schemas.microsoft.com/office/drawing/2014/main" id="{1F97FAB7-A434-F384-E55A-5EABCECDAFF3}"/>
              </a:ext>
            </a:extLst>
          </p:cNvPr>
          <p:cNvSpPr txBox="1">
            <a:spLocks/>
          </p:cNvSpPr>
          <p:nvPr/>
        </p:nvSpPr>
        <p:spPr>
          <a:xfrm>
            <a:off x="197427" y="252693"/>
            <a:ext cx="11388437" cy="6382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5CD441-6002-1C40-A870-F79D4235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326163"/>
            <a:ext cx="9874289" cy="491320"/>
          </a:xfrm>
        </p:spPr>
        <p:txBody>
          <a:bodyPr>
            <a:normAutofit/>
          </a:bodyPr>
          <a:lstStyle/>
          <a:p>
            <a:r>
              <a:rPr lang="es-PE" sz="2800" b="1" dirty="0">
                <a:solidFill>
                  <a:schemeClr val="bg1"/>
                </a:solidFill>
                <a:latin typeface="+mn-lt"/>
              </a:rPr>
              <a:t>Objetivos del estudio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6BCA10-F78C-E6ED-7F05-15FA4F5CD8C5}"/>
              </a:ext>
            </a:extLst>
          </p:cNvPr>
          <p:cNvSpPr txBox="1"/>
          <p:nvPr/>
        </p:nvSpPr>
        <p:spPr>
          <a:xfrm>
            <a:off x="197427" y="1377278"/>
            <a:ext cx="11631716" cy="3710056"/>
          </a:xfrm>
          <a:prstGeom prst="rect">
            <a:avLst/>
          </a:prstGeom>
          <a:noFill/>
        </p:spPr>
        <p:txBody>
          <a:bodyPr wrap="square" lIns="72000" tIns="36000" rIns="72000" bIns="3600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 general: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Identificar oportunidades para mejorar el funcionamiento de la descentralización en el Perú, distinguiendo aquellas que podrían requerir modificaciones constitucionales de las que no.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Objetivos específicos: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un diagnóstico acerca del estado y los principales problemas que actualmente impiden que el proceso de descentralización consiga sus objetivos.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entrevistas en profundidad a expertos en materia de descentralización para validar y complementar el diagnóstico realizado y definir lineamientos de política para la mejora de su funcionamiento.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partir del diagnóstico, y las entrevistas, identificar cuáles de los lineamientos desarrollados guardan relación con modificaciones constitucionales y cuáles no.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54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ángulo 154">
            <a:extLst>
              <a:ext uri="{FF2B5EF4-FFF2-40B4-BE49-F238E27FC236}">
                <a16:creationId xmlns:a16="http://schemas.microsoft.com/office/drawing/2014/main" id="{4CF17DAC-CC17-2DA0-CECC-1538F4197D52}"/>
              </a:ext>
            </a:extLst>
          </p:cNvPr>
          <p:cNvSpPr/>
          <p:nvPr/>
        </p:nvSpPr>
        <p:spPr>
          <a:xfrm>
            <a:off x="9568629" y="1786321"/>
            <a:ext cx="1552271" cy="52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s-ES" sz="1400" b="1">
                <a:solidFill>
                  <a:srgbClr val="C00000"/>
                </a:solidFill>
                <a:cs typeface="Arial" panose="020B0604020202020204" pitchFamily="34" charset="0"/>
              </a:rPr>
              <a:t>i.</a:t>
            </a:r>
            <a:r>
              <a:rPr lang="es-ES" sz="1400" b="1">
                <a:solidFill>
                  <a:schemeClr val="tx1"/>
                </a:solidFill>
                <a:cs typeface="Arial" panose="020B0604020202020204" pitchFamily="34" charset="0"/>
              </a:rPr>
              <a:t> Desarrollo integral, armónico y sostenible del país </a:t>
            </a: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ES" sz="1400" b="1" err="1">
                <a:solidFill>
                  <a:srgbClr val="C00000"/>
                </a:solidFill>
                <a:cs typeface="Arial" panose="020B0604020202020204" pitchFamily="34" charset="0"/>
              </a:rPr>
              <a:t>ii</a:t>
            </a:r>
            <a:r>
              <a:rPr lang="es-ES" sz="1400" b="1">
                <a:solidFill>
                  <a:srgbClr val="C00000"/>
                </a:solidFill>
                <a:cs typeface="Arial" panose="020B0604020202020204" pitchFamily="34" charset="0"/>
              </a:rPr>
              <a:t>.</a:t>
            </a:r>
            <a:r>
              <a:rPr lang="es-ES" sz="1400" b="1">
                <a:solidFill>
                  <a:schemeClr val="tx1"/>
                </a:solidFill>
                <a:cs typeface="Arial" panose="020B0604020202020204" pitchFamily="34" charset="0"/>
              </a:rPr>
              <a:t> El equilibrado ejercicio del poder por los tres niveles de gobierno, en beneficio de la población</a:t>
            </a: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PE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156" name="Complementarit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9947E06-7D6A-1BB3-6BCB-90CF5FD8872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976793" y="3199429"/>
            <a:ext cx="735955" cy="448697"/>
            <a:chOff x="6630988" y="1608138"/>
            <a:chExt cx="1049337" cy="639763"/>
          </a:xfrm>
          <a:solidFill>
            <a:schemeClr val="tx1">
              <a:lumMod val="50000"/>
            </a:schemeClr>
          </a:solidFill>
        </p:grpSpPr>
        <p:sp>
          <p:nvSpPr>
            <p:cNvPr id="157" name="Freeform 175">
              <a:extLst>
                <a:ext uri="{FF2B5EF4-FFF2-40B4-BE49-F238E27FC236}">
                  <a16:creationId xmlns:a16="http://schemas.microsoft.com/office/drawing/2014/main" id="{2D71F327-772D-70C5-0E01-AA3E76676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1719263"/>
              <a:ext cx="355600" cy="528638"/>
            </a:xfrm>
            <a:custGeom>
              <a:avLst/>
              <a:gdLst>
                <a:gd name="T0" fmla="*/ 320 w 468"/>
                <a:gd name="T1" fmla="*/ 247 h 695"/>
                <a:gd name="T2" fmla="*/ 345 w 468"/>
                <a:gd name="T3" fmla="*/ 238 h 695"/>
                <a:gd name="T4" fmla="*/ 373 w 468"/>
                <a:gd name="T5" fmla="*/ 230 h 695"/>
                <a:gd name="T6" fmla="*/ 423 w 468"/>
                <a:gd name="T7" fmla="*/ 281 h 695"/>
                <a:gd name="T8" fmla="*/ 408 w 468"/>
                <a:gd name="T9" fmla="*/ 317 h 695"/>
                <a:gd name="T10" fmla="*/ 374 w 468"/>
                <a:gd name="T11" fmla="*/ 331 h 695"/>
                <a:gd name="T12" fmla="*/ 347 w 468"/>
                <a:gd name="T13" fmla="*/ 324 h 695"/>
                <a:gd name="T14" fmla="*/ 320 w 468"/>
                <a:gd name="T15" fmla="*/ 315 h 695"/>
                <a:gd name="T16" fmla="*/ 287 w 468"/>
                <a:gd name="T17" fmla="*/ 348 h 695"/>
                <a:gd name="T18" fmla="*/ 287 w 468"/>
                <a:gd name="T19" fmla="*/ 516 h 695"/>
                <a:gd name="T20" fmla="*/ 157 w 468"/>
                <a:gd name="T21" fmla="*/ 516 h 695"/>
                <a:gd name="T22" fmla="*/ 86 w 468"/>
                <a:gd name="T23" fmla="*/ 579 h 695"/>
                <a:gd name="T24" fmla="*/ 0 w 468"/>
                <a:gd name="T25" fmla="*/ 668 h 695"/>
                <a:gd name="T26" fmla="*/ 59 w 468"/>
                <a:gd name="T27" fmla="*/ 677 h 695"/>
                <a:gd name="T28" fmla="*/ 73 w 468"/>
                <a:gd name="T29" fmla="*/ 618 h 695"/>
                <a:gd name="T30" fmla="*/ 127 w 468"/>
                <a:gd name="T31" fmla="*/ 621 h 695"/>
                <a:gd name="T32" fmla="*/ 141 w 468"/>
                <a:gd name="T33" fmla="*/ 562 h 695"/>
                <a:gd name="T34" fmla="*/ 309 w 468"/>
                <a:gd name="T35" fmla="*/ 562 h 695"/>
                <a:gd name="T36" fmla="*/ 332 w 468"/>
                <a:gd name="T37" fmla="*/ 539 h 695"/>
                <a:gd name="T38" fmla="*/ 332 w 468"/>
                <a:gd name="T39" fmla="*/ 368 h 695"/>
                <a:gd name="T40" fmla="*/ 373 w 468"/>
                <a:gd name="T41" fmla="*/ 377 h 695"/>
                <a:gd name="T42" fmla="*/ 441 w 468"/>
                <a:gd name="T43" fmla="*/ 348 h 695"/>
                <a:gd name="T44" fmla="*/ 468 w 468"/>
                <a:gd name="T45" fmla="*/ 281 h 695"/>
                <a:gd name="T46" fmla="*/ 373 w 468"/>
                <a:gd name="T47" fmla="*/ 185 h 695"/>
                <a:gd name="T48" fmla="*/ 332 w 468"/>
                <a:gd name="T49" fmla="*/ 194 h 695"/>
                <a:gd name="T50" fmla="*/ 332 w 468"/>
                <a:gd name="T51" fmla="*/ 22 h 695"/>
                <a:gd name="T52" fmla="*/ 309 w 468"/>
                <a:gd name="T53" fmla="*/ 0 h 695"/>
                <a:gd name="T54" fmla="*/ 66 w 468"/>
                <a:gd name="T55" fmla="*/ 0 h 695"/>
                <a:gd name="T56" fmla="*/ 27 w 468"/>
                <a:gd name="T57" fmla="*/ 39 h 695"/>
                <a:gd name="T58" fmla="*/ 27 w 468"/>
                <a:gd name="T59" fmla="*/ 392 h 695"/>
                <a:gd name="T60" fmla="*/ 72 w 468"/>
                <a:gd name="T61" fmla="*/ 354 h 695"/>
                <a:gd name="T62" fmla="*/ 72 w 468"/>
                <a:gd name="T63" fmla="*/ 45 h 695"/>
                <a:gd name="T64" fmla="*/ 287 w 468"/>
                <a:gd name="T65" fmla="*/ 45 h 695"/>
                <a:gd name="T66" fmla="*/ 287 w 468"/>
                <a:gd name="T67" fmla="*/ 214 h 695"/>
                <a:gd name="T68" fmla="*/ 320 w 468"/>
                <a:gd name="T69" fmla="*/ 24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695">
                  <a:moveTo>
                    <a:pt x="320" y="247"/>
                  </a:moveTo>
                  <a:cubicBezTo>
                    <a:pt x="329" y="247"/>
                    <a:pt x="337" y="244"/>
                    <a:pt x="345" y="238"/>
                  </a:cubicBezTo>
                  <a:cubicBezTo>
                    <a:pt x="345" y="238"/>
                    <a:pt x="359" y="230"/>
                    <a:pt x="373" y="230"/>
                  </a:cubicBezTo>
                  <a:cubicBezTo>
                    <a:pt x="401" y="230"/>
                    <a:pt x="423" y="253"/>
                    <a:pt x="423" y="281"/>
                  </a:cubicBezTo>
                  <a:cubicBezTo>
                    <a:pt x="423" y="294"/>
                    <a:pt x="418" y="307"/>
                    <a:pt x="408" y="317"/>
                  </a:cubicBezTo>
                  <a:cubicBezTo>
                    <a:pt x="399" y="326"/>
                    <a:pt x="387" y="331"/>
                    <a:pt x="374" y="331"/>
                  </a:cubicBezTo>
                  <a:cubicBezTo>
                    <a:pt x="358" y="331"/>
                    <a:pt x="351" y="327"/>
                    <a:pt x="347" y="324"/>
                  </a:cubicBezTo>
                  <a:cubicBezTo>
                    <a:pt x="337" y="318"/>
                    <a:pt x="329" y="315"/>
                    <a:pt x="320" y="315"/>
                  </a:cubicBezTo>
                  <a:cubicBezTo>
                    <a:pt x="303" y="315"/>
                    <a:pt x="287" y="330"/>
                    <a:pt x="287" y="348"/>
                  </a:cubicBezTo>
                  <a:lnTo>
                    <a:pt x="287" y="516"/>
                  </a:lnTo>
                  <a:lnTo>
                    <a:pt x="157" y="516"/>
                  </a:lnTo>
                  <a:lnTo>
                    <a:pt x="86" y="579"/>
                  </a:lnTo>
                  <a:lnTo>
                    <a:pt x="0" y="668"/>
                  </a:lnTo>
                  <a:cubicBezTo>
                    <a:pt x="18" y="695"/>
                    <a:pt x="59" y="677"/>
                    <a:pt x="59" y="677"/>
                  </a:cubicBezTo>
                  <a:lnTo>
                    <a:pt x="73" y="618"/>
                  </a:lnTo>
                  <a:cubicBezTo>
                    <a:pt x="92" y="636"/>
                    <a:pt x="127" y="621"/>
                    <a:pt x="127" y="621"/>
                  </a:cubicBezTo>
                  <a:lnTo>
                    <a:pt x="141" y="562"/>
                  </a:lnTo>
                  <a:lnTo>
                    <a:pt x="309" y="562"/>
                  </a:lnTo>
                  <a:cubicBezTo>
                    <a:pt x="322" y="562"/>
                    <a:pt x="332" y="552"/>
                    <a:pt x="332" y="539"/>
                  </a:cubicBezTo>
                  <a:lnTo>
                    <a:pt x="332" y="368"/>
                  </a:lnTo>
                  <a:cubicBezTo>
                    <a:pt x="344" y="374"/>
                    <a:pt x="358" y="376"/>
                    <a:pt x="373" y="377"/>
                  </a:cubicBezTo>
                  <a:cubicBezTo>
                    <a:pt x="399" y="377"/>
                    <a:pt x="423" y="367"/>
                    <a:pt x="441" y="348"/>
                  </a:cubicBezTo>
                  <a:cubicBezTo>
                    <a:pt x="459" y="330"/>
                    <a:pt x="468" y="306"/>
                    <a:pt x="468" y="281"/>
                  </a:cubicBezTo>
                  <a:cubicBezTo>
                    <a:pt x="468" y="228"/>
                    <a:pt x="426" y="185"/>
                    <a:pt x="373" y="185"/>
                  </a:cubicBezTo>
                  <a:cubicBezTo>
                    <a:pt x="357" y="185"/>
                    <a:pt x="342" y="190"/>
                    <a:pt x="332" y="194"/>
                  </a:cubicBezTo>
                  <a:lnTo>
                    <a:pt x="332" y="22"/>
                  </a:lnTo>
                  <a:cubicBezTo>
                    <a:pt x="332" y="10"/>
                    <a:pt x="322" y="0"/>
                    <a:pt x="309" y="0"/>
                  </a:cubicBezTo>
                  <a:lnTo>
                    <a:pt x="66" y="0"/>
                  </a:lnTo>
                  <a:cubicBezTo>
                    <a:pt x="45" y="0"/>
                    <a:pt x="27" y="17"/>
                    <a:pt x="27" y="39"/>
                  </a:cubicBezTo>
                  <a:lnTo>
                    <a:pt x="27" y="392"/>
                  </a:lnTo>
                  <a:lnTo>
                    <a:pt x="72" y="354"/>
                  </a:lnTo>
                  <a:lnTo>
                    <a:pt x="72" y="45"/>
                  </a:lnTo>
                  <a:lnTo>
                    <a:pt x="287" y="45"/>
                  </a:lnTo>
                  <a:lnTo>
                    <a:pt x="287" y="214"/>
                  </a:lnTo>
                  <a:cubicBezTo>
                    <a:pt x="287" y="231"/>
                    <a:pt x="301" y="247"/>
                    <a:pt x="320" y="2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76">
              <a:extLst>
                <a:ext uri="{FF2B5EF4-FFF2-40B4-BE49-F238E27FC236}">
                  <a16:creationId xmlns:a16="http://schemas.microsoft.com/office/drawing/2014/main" id="{B1EB1DEB-1405-D5EA-0EED-1E5EE1E0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1608138"/>
              <a:ext cx="280988" cy="538163"/>
            </a:xfrm>
            <a:custGeom>
              <a:avLst/>
              <a:gdLst>
                <a:gd name="T0" fmla="*/ 16 w 369"/>
                <a:gd name="T1" fmla="*/ 380 h 708"/>
                <a:gd name="T2" fmla="*/ 38 w 369"/>
                <a:gd name="T3" fmla="*/ 374 h 708"/>
                <a:gd name="T4" fmla="*/ 86 w 369"/>
                <a:gd name="T5" fmla="*/ 355 h 708"/>
                <a:gd name="T6" fmla="*/ 157 w 369"/>
                <a:gd name="T7" fmla="*/ 427 h 708"/>
                <a:gd name="T8" fmla="*/ 86 w 369"/>
                <a:gd name="T9" fmla="*/ 498 h 708"/>
                <a:gd name="T10" fmla="*/ 38 w 369"/>
                <a:gd name="T11" fmla="*/ 479 h 708"/>
                <a:gd name="T12" fmla="*/ 15 w 369"/>
                <a:gd name="T13" fmla="*/ 474 h 708"/>
                <a:gd name="T14" fmla="*/ 0 w 369"/>
                <a:gd name="T15" fmla="*/ 497 h 708"/>
                <a:gd name="T16" fmla="*/ 0 w 369"/>
                <a:gd name="T17" fmla="*/ 685 h 708"/>
                <a:gd name="T18" fmla="*/ 23 w 369"/>
                <a:gd name="T19" fmla="*/ 708 h 708"/>
                <a:gd name="T20" fmla="*/ 301 w 369"/>
                <a:gd name="T21" fmla="*/ 708 h 708"/>
                <a:gd name="T22" fmla="*/ 341 w 369"/>
                <a:gd name="T23" fmla="*/ 669 h 708"/>
                <a:gd name="T24" fmla="*/ 341 w 369"/>
                <a:gd name="T25" fmla="*/ 304 h 708"/>
                <a:gd name="T26" fmla="*/ 295 w 369"/>
                <a:gd name="T27" fmla="*/ 341 h 708"/>
                <a:gd name="T28" fmla="*/ 295 w 369"/>
                <a:gd name="T29" fmla="*/ 662 h 708"/>
                <a:gd name="T30" fmla="*/ 45 w 369"/>
                <a:gd name="T31" fmla="*/ 662 h 708"/>
                <a:gd name="T32" fmla="*/ 45 w 369"/>
                <a:gd name="T33" fmla="*/ 536 h 708"/>
                <a:gd name="T34" fmla="*/ 86 w 369"/>
                <a:gd name="T35" fmla="*/ 543 h 708"/>
                <a:gd name="T36" fmla="*/ 203 w 369"/>
                <a:gd name="T37" fmla="*/ 427 h 708"/>
                <a:gd name="T38" fmla="*/ 86 w 369"/>
                <a:gd name="T39" fmla="*/ 310 h 708"/>
                <a:gd name="T40" fmla="*/ 45 w 369"/>
                <a:gd name="T41" fmla="*/ 318 h 708"/>
                <a:gd name="T42" fmla="*/ 45 w 369"/>
                <a:gd name="T43" fmla="*/ 191 h 708"/>
                <a:gd name="T44" fmla="*/ 196 w 369"/>
                <a:gd name="T45" fmla="*/ 191 h 708"/>
                <a:gd name="T46" fmla="*/ 283 w 369"/>
                <a:gd name="T47" fmla="*/ 116 h 708"/>
                <a:gd name="T48" fmla="*/ 369 w 369"/>
                <a:gd name="T49" fmla="*/ 27 h 708"/>
                <a:gd name="T50" fmla="*/ 310 w 369"/>
                <a:gd name="T51" fmla="*/ 18 h 708"/>
                <a:gd name="T52" fmla="*/ 295 w 369"/>
                <a:gd name="T53" fmla="*/ 76 h 708"/>
                <a:gd name="T54" fmla="*/ 242 w 369"/>
                <a:gd name="T55" fmla="*/ 73 h 708"/>
                <a:gd name="T56" fmla="*/ 225 w 369"/>
                <a:gd name="T57" fmla="*/ 146 h 708"/>
                <a:gd name="T58" fmla="*/ 23 w 369"/>
                <a:gd name="T59" fmla="*/ 146 h 708"/>
                <a:gd name="T60" fmla="*/ 0 w 369"/>
                <a:gd name="T61" fmla="*/ 168 h 708"/>
                <a:gd name="T62" fmla="*/ 0 w 369"/>
                <a:gd name="T63" fmla="*/ 357 h 708"/>
                <a:gd name="T64" fmla="*/ 16 w 369"/>
                <a:gd name="T65" fmla="*/ 38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9" h="708">
                  <a:moveTo>
                    <a:pt x="16" y="380"/>
                  </a:moveTo>
                  <a:cubicBezTo>
                    <a:pt x="24" y="382"/>
                    <a:pt x="32" y="380"/>
                    <a:pt x="38" y="374"/>
                  </a:cubicBezTo>
                  <a:cubicBezTo>
                    <a:pt x="51" y="362"/>
                    <a:pt x="68" y="355"/>
                    <a:pt x="86" y="355"/>
                  </a:cubicBezTo>
                  <a:cubicBezTo>
                    <a:pt x="125" y="355"/>
                    <a:pt x="157" y="387"/>
                    <a:pt x="157" y="427"/>
                  </a:cubicBezTo>
                  <a:cubicBezTo>
                    <a:pt x="157" y="466"/>
                    <a:pt x="125" y="498"/>
                    <a:pt x="86" y="498"/>
                  </a:cubicBezTo>
                  <a:cubicBezTo>
                    <a:pt x="68" y="498"/>
                    <a:pt x="51" y="491"/>
                    <a:pt x="38" y="479"/>
                  </a:cubicBezTo>
                  <a:cubicBezTo>
                    <a:pt x="32" y="473"/>
                    <a:pt x="23" y="472"/>
                    <a:pt x="15" y="474"/>
                  </a:cubicBezTo>
                  <a:cubicBezTo>
                    <a:pt x="6" y="478"/>
                    <a:pt x="0" y="484"/>
                    <a:pt x="0" y="497"/>
                  </a:cubicBezTo>
                  <a:lnTo>
                    <a:pt x="0" y="685"/>
                  </a:lnTo>
                  <a:cubicBezTo>
                    <a:pt x="0" y="698"/>
                    <a:pt x="10" y="708"/>
                    <a:pt x="23" y="708"/>
                  </a:cubicBezTo>
                  <a:lnTo>
                    <a:pt x="301" y="708"/>
                  </a:lnTo>
                  <a:cubicBezTo>
                    <a:pt x="323" y="708"/>
                    <a:pt x="341" y="690"/>
                    <a:pt x="341" y="669"/>
                  </a:cubicBezTo>
                  <a:lnTo>
                    <a:pt x="341" y="304"/>
                  </a:lnTo>
                  <a:lnTo>
                    <a:pt x="295" y="341"/>
                  </a:lnTo>
                  <a:lnTo>
                    <a:pt x="295" y="662"/>
                  </a:lnTo>
                  <a:lnTo>
                    <a:pt x="45" y="662"/>
                  </a:lnTo>
                  <a:lnTo>
                    <a:pt x="45" y="536"/>
                  </a:lnTo>
                  <a:cubicBezTo>
                    <a:pt x="58" y="541"/>
                    <a:pt x="72" y="543"/>
                    <a:pt x="86" y="543"/>
                  </a:cubicBezTo>
                  <a:cubicBezTo>
                    <a:pt x="150" y="543"/>
                    <a:pt x="203" y="491"/>
                    <a:pt x="203" y="427"/>
                  </a:cubicBezTo>
                  <a:cubicBezTo>
                    <a:pt x="203" y="362"/>
                    <a:pt x="150" y="310"/>
                    <a:pt x="86" y="310"/>
                  </a:cubicBezTo>
                  <a:cubicBezTo>
                    <a:pt x="72" y="310"/>
                    <a:pt x="58" y="313"/>
                    <a:pt x="45" y="318"/>
                  </a:cubicBezTo>
                  <a:lnTo>
                    <a:pt x="45" y="191"/>
                  </a:lnTo>
                  <a:lnTo>
                    <a:pt x="196" y="191"/>
                  </a:lnTo>
                  <a:lnTo>
                    <a:pt x="283" y="116"/>
                  </a:lnTo>
                  <a:lnTo>
                    <a:pt x="369" y="27"/>
                  </a:lnTo>
                  <a:cubicBezTo>
                    <a:pt x="351" y="0"/>
                    <a:pt x="310" y="18"/>
                    <a:pt x="310" y="18"/>
                  </a:cubicBezTo>
                  <a:lnTo>
                    <a:pt x="295" y="76"/>
                  </a:lnTo>
                  <a:cubicBezTo>
                    <a:pt x="277" y="59"/>
                    <a:pt x="242" y="73"/>
                    <a:pt x="242" y="73"/>
                  </a:cubicBezTo>
                  <a:lnTo>
                    <a:pt x="225" y="146"/>
                  </a:lnTo>
                  <a:lnTo>
                    <a:pt x="23" y="146"/>
                  </a:lnTo>
                  <a:cubicBezTo>
                    <a:pt x="10" y="146"/>
                    <a:pt x="0" y="156"/>
                    <a:pt x="0" y="168"/>
                  </a:cubicBezTo>
                  <a:lnTo>
                    <a:pt x="0" y="357"/>
                  </a:lnTo>
                  <a:cubicBezTo>
                    <a:pt x="0" y="363"/>
                    <a:pt x="3" y="375"/>
                    <a:pt x="16" y="3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77">
              <a:extLst>
                <a:ext uri="{FF2B5EF4-FFF2-40B4-BE49-F238E27FC236}">
                  <a16:creationId xmlns:a16="http://schemas.microsoft.com/office/drawing/2014/main" id="{66FFBB29-C566-B047-727B-8B2BA540B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1901825"/>
              <a:ext cx="350838" cy="342900"/>
            </a:xfrm>
            <a:custGeom>
              <a:avLst/>
              <a:gdLst>
                <a:gd name="T0" fmla="*/ 380 w 459"/>
                <a:gd name="T1" fmla="*/ 128 h 450"/>
                <a:gd name="T2" fmla="*/ 255 w 459"/>
                <a:gd name="T3" fmla="*/ 231 h 450"/>
                <a:gd name="T4" fmla="*/ 254 w 459"/>
                <a:gd name="T5" fmla="*/ 0 h 450"/>
                <a:gd name="T6" fmla="*/ 174 w 459"/>
                <a:gd name="T7" fmla="*/ 58 h 450"/>
                <a:gd name="T8" fmla="*/ 55 w 459"/>
                <a:gd name="T9" fmla="*/ 242 h 450"/>
                <a:gd name="T10" fmla="*/ 0 w 459"/>
                <a:gd name="T11" fmla="*/ 262 h 450"/>
                <a:gd name="T12" fmla="*/ 0 w 459"/>
                <a:gd name="T13" fmla="*/ 450 h 450"/>
                <a:gd name="T14" fmla="*/ 148 w 459"/>
                <a:gd name="T15" fmla="*/ 450 h 450"/>
                <a:gd name="T16" fmla="*/ 220 w 459"/>
                <a:gd name="T17" fmla="*/ 418 h 450"/>
                <a:gd name="T18" fmla="*/ 319 w 459"/>
                <a:gd name="T19" fmla="*/ 317 h 450"/>
                <a:gd name="T20" fmla="*/ 445 w 459"/>
                <a:gd name="T21" fmla="*/ 209 h 450"/>
                <a:gd name="T22" fmla="*/ 459 w 459"/>
                <a:gd name="T23" fmla="*/ 178 h 450"/>
                <a:gd name="T24" fmla="*/ 445 w 459"/>
                <a:gd name="T25" fmla="*/ 141 h 450"/>
                <a:gd name="T26" fmla="*/ 380 w 459"/>
                <a:gd name="T27" fmla="*/ 12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450">
                  <a:moveTo>
                    <a:pt x="380" y="128"/>
                  </a:moveTo>
                  <a:lnTo>
                    <a:pt x="255" y="231"/>
                  </a:lnTo>
                  <a:lnTo>
                    <a:pt x="254" y="0"/>
                  </a:lnTo>
                  <a:lnTo>
                    <a:pt x="174" y="58"/>
                  </a:lnTo>
                  <a:lnTo>
                    <a:pt x="55" y="242"/>
                  </a:lnTo>
                  <a:lnTo>
                    <a:pt x="0" y="262"/>
                  </a:lnTo>
                  <a:lnTo>
                    <a:pt x="0" y="450"/>
                  </a:lnTo>
                  <a:lnTo>
                    <a:pt x="148" y="450"/>
                  </a:lnTo>
                  <a:cubicBezTo>
                    <a:pt x="186" y="450"/>
                    <a:pt x="204" y="436"/>
                    <a:pt x="220" y="418"/>
                  </a:cubicBezTo>
                  <a:lnTo>
                    <a:pt x="319" y="317"/>
                  </a:lnTo>
                  <a:lnTo>
                    <a:pt x="445" y="209"/>
                  </a:lnTo>
                  <a:cubicBezTo>
                    <a:pt x="454" y="202"/>
                    <a:pt x="459" y="190"/>
                    <a:pt x="459" y="178"/>
                  </a:cubicBezTo>
                  <a:cubicBezTo>
                    <a:pt x="459" y="165"/>
                    <a:pt x="455" y="152"/>
                    <a:pt x="445" y="141"/>
                  </a:cubicBezTo>
                  <a:cubicBezTo>
                    <a:pt x="428" y="120"/>
                    <a:pt x="401" y="110"/>
                    <a:pt x="380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78">
              <a:extLst>
                <a:ext uri="{FF2B5EF4-FFF2-40B4-BE49-F238E27FC236}">
                  <a16:creationId xmlns:a16="http://schemas.microsoft.com/office/drawing/2014/main" id="{177DD401-8C0F-7A03-7C37-215A3E98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75" y="1611313"/>
              <a:ext cx="349250" cy="342900"/>
            </a:xfrm>
            <a:custGeom>
              <a:avLst/>
              <a:gdLst>
                <a:gd name="T0" fmla="*/ 80 w 460"/>
                <a:gd name="T1" fmla="*/ 322 h 450"/>
                <a:gd name="T2" fmla="*/ 205 w 460"/>
                <a:gd name="T3" fmla="*/ 218 h 450"/>
                <a:gd name="T4" fmla="*/ 205 w 460"/>
                <a:gd name="T5" fmla="*/ 450 h 450"/>
                <a:gd name="T6" fmla="*/ 285 w 460"/>
                <a:gd name="T7" fmla="*/ 391 h 450"/>
                <a:gd name="T8" fmla="*/ 405 w 460"/>
                <a:gd name="T9" fmla="*/ 208 h 450"/>
                <a:gd name="T10" fmla="*/ 459 w 460"/>
                <a:gd name="T11" fmla="*/ 188 h 450"/>
                <a:gd name="T12" fmla="*/ 460 w 460"/>
                <a:gd name="T13" fmla="*/ 0 h 450"/>
                <a:gd name="T14" fmla="*/ 312 w 460"/>
                <a:gd name="T15" fmla="*/ 0 h 450"/>
                <a:gd name="T16" fmla="*/ 239 w 460"/>
                <a:gd name="T17" fmla="*/ 31 h 450"/>
                <a:gd name="T18" fmla="*/ 141 w 460"/>
                <a:gd name="T19" fmla="*/ 133 h 450"/>
                <a:gd name="T20" fmla="*/ 15 w 460"/>
                <a:gd name="T21" fmla="*/ 240 h 450"/>
                <a:gd name="T22" fmla="*/ 0 w 460"/>
                <a:gd name="T23" fmla="*/ 272 h 450"/>
                <a:gd name="T24" fmla="*/ 14 w 460"/>
                <a:gd name="T25" fmla="*/ 309 h 450"/>
                <a:gd name="T26" fmla="*/ 80 w 460"/>
                <a:gd name="T27" fmla="*/ 32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450">
                  <a:moveTo>
                    <a:pt x="80" y="322"/>
                  </a:moveTo>
                  <a:lnTo>
                    <a:pt x="205" y="218"/>
                  </a:lnTo>
                  <a:lnTo>
                    <a:pt x="205" y="450"/>
                  </a:lnTo>
                  <a:lnTo>
                    <a:pt x="285" y="391"/>
                  </a:lnTo>
                  <a:lnTo>
                    <a:pt x="405" y="208"/>
                  </a:lnTo>
                  <a:lnTo>
                    <a:pt x="459" y="188"/>
                  </a:lnTo>
                  <a:lnTo>
                    <a:pt x="460" y="0"/>
                  </a:lnTo>
                  <a:lnTo>
                    <a:pt x="312" y="0"/>
                  </a:lnTo>
                  <a:cubicBezTo>
                    <a:pt x="275" y="0"/>
                    <a:pt x="255" y="14"/>
                    <a:pt x="239" y="31"/>
                  </a:cubicBezTo>
                  <a:lnTo>
                    <a:pt x="141" y="133"/>
                  </a:lnTo>
                  <a:lnTo>
                    <a:pt x="15" y="240"/>
                  </a:lnTo>
                  <a:cubicBezTo>
                    <a:pt x="5" y="248"/>
                    <a:pt x="0" y="259"/>
                    <a:pt x="0" y="272"/>
                  </a:cubicBezTo>
                  <a:cubicBezTo>
                    <a:pt x="0" y="285"/>
                    <a:pt x="5" y="298"/>
                    <a:pt x="14" y="309"/>
                  </a:cubicBezTo>
                  <a:cubicBezTo>
                    <a:pt x="42" y="341"/>
                    <a:pt x="67" y="332"/>
                    <a:pt x="80" y="3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1" name="Team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E72472A-7CD0-B28C-E3DD-63903F52EEA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073403" y="5998039"/>
            <a:ext cx="542720" cy="493567"/>
            <a:chOff x="2362200" y="2994025"/>
            <a:chExt cx="841375" cy="765175"/>
          </a:xfrm>
          <a:solidFill>
            <a:schemeClr val="tx1">
              <a:lumMod val="50000"/>
            </a:schemeClr>
          </a:solidFill>
        </p:grpSpPr>
        <p:sp>
          <p:nvSpPr>
            <p:cNvPr id="162" name="Oval 43">
              <a:extLst>
                <a:ext uri="{FF2B5EF4-FFF2-40B4-BE49-F238E27FC236}">
                  <a16:creationId xmlns:a16="http://schemas.microsoft.com/office/drawing/2014/main" id="{9FD860D8-F250-F591-5476-8FF3336A2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925" y="2994025"/>
              <a:ext cx="168275" cy="168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A0FF7924-36B0-DB2B-F541-D9994B46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3187700"/>
              <a:ext cx="92075" cy="165100"/>
            </a:xfrm>
            <a:custGeom>
              <a:avLst/>
              <a:gdLst>
                <a:gd name="T0" fmla="*/ 89 w 121"/>
                <a:gd name="T1" fmla="*/ 217 h 217"/>
                <a:gd name="T2" fmla="*/ 121 w 121"/>
                <a:gd name="T3" fmla="*/ 207 h 217"/>
                <a:gd name="T4" fmla="*/ 79 w 121"/>
                <a:gd name="T5" fmla="*/ 103 h 217"/>
                <a:gd name="T6" fmla="*/ 120 w 121"/>
                <a:gd name="T7" fmla="*/ 0 h 217"/>
                <a:gd name="T8" fmla="*/ 18 w 121"/>
                <a:gd name="T9" fmla="*/ 0 h 217"/>
                <a:gd name="T10" fmla="*/ 40 w 121"/>
                <a:gd name="T11" fmla="*/ 77 h 217"/>
                <a:gd name="T12" fmla="*/ 0 w 121"/>
                <a:gd name="T13" fmla="*/ 179 h 217"/>
                <a:gd name="T14" fmla="*/ 83 w 121"/>
                <a:gd name="T15" fmla="*/ 212 h 217"/>
                <a:gd name="T16" fmla="*/ 89 w 121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7">
                  <a:moveTo>
                    <a:pt x="89" y="217"/>
                  </a:moveTo>
                  <a:cubicBezTo>
                    <a:pt x="99" y="213"/>
                    <a:pt x="110" y="210"/>
                    <a:pt x="121" y="207"/>
                  </a:cubicBezTo>
                  <a:cubicBezTo>
                    <a:pt x="95" y="180"/>
                    <a:pt x="79" y="144"/>
                    <a:pt x="79" y="103"/>
                  </a:cubicBezTo>
                  <a:cubicBezTo>
                    <a:pt x="79" y="64"/>
                    <a:pt x="94" y="27"/>
                    <a:pt x="120" y="0"/>
                  </a:cubicBezTo>
                  <a:lnTo>
                    <a:pt x="18" y="0"/>
                  </a:lnTo>
                  <a:cubicBezTo>
                    <a:pt x="32" y="23"/>
                    <a:pt x="40" y="49"/>
                    <a:pt x="40" y="77"/>
                  </a:cubicBezTo>
                  <a:cubicBezTo>
                    <a:pt x="40" y="117"/>
                    <a:pt x="24" y="152"/>
                    <a:pt x="0" y="179"/>
                  </a:cubicBezTo>
                  <a:cubicBezTo>
                    <a:pt x="30" y="183"/>
                    <a:pt x="59" y="192"/>
                    <a:pt x="83" y="212"/>
                  </a:cubicBezTo>
                  <a:lnTo>
                    <a:pt x="89" y="21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45">
              <a:extLst>
                <a:ext uri="{FF2B5EF4-FFF2-40B4-BE49-F238E27FC236}">
                  <a16:creationId xmlns:a16="http://schemas.microsoft.com/office/drawing/2014/main" id="{65A407B2-311A-7B57-08ED-A89A1741A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8" y="2994025"/>
              <a:ext cx="168275" cy="168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E12CCB56-97C7-0098-F792-27027D29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3187700"/>
              <a:ext cx="92075" cy="165100"/>
            </a:xfrm>
            <a:custGeom>
              <a:avLst/>
              <a:gdLst>
                <a:gd name="T0" fmla="*/ 3 w 120"/>
                <a:gd name="T1" fmla="*/ 0 h 217"/>
                <a:gd name="T2" fmla="*/ 1 w 120"/>
                <a:gd name="T3" fmla="*/ 0 h 217"/>
                <a:gd name="T4" fmla="*/ 42 w 120"/>
                <a:gd name="T5" fmla="*/ 103 h 217"/>
                <a:gd name="T6" fmla="*/ 0 w 120"/>
                <a:gd name="T7" fmla="*/ 207 h 217"/>
                <a:gd name="T8" fmla="*/ 31 w 120"/>
                <a:gd name="T9" fmla="*/ 217 h 217"/>
                <a:gd name="T10" fmla="*/ 36 w 120"/>
                <a:gd name="T11" fmla="*/ 212 h 217"/>
                <a:gd name="T12" fmla="*/ 120 w 120"/>
                <a:gd name="T13" fmla="*/ 179 h 217"/>
                <a:gd name="T14" fmla="*/ 80 w 120"/>
                <a:gd name="T15" fmla="*/ 77 h 217"/>
                <a:gd name="T16" fmla="*/ 101 w 120"/>
                <a:gd name="T17" fmla="*/ 0 h 217"/>
                <a:gd name="T18" fmla="*/ 3 w 120"/>
                <a:gd name="T1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17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7" y="27"/>
                    <a:pt x="42" y="64"/>
                    <a:pt x="42" y="103"/>
                  </a:cubicBezTo>
                  <a:cubicBezTo>
                    <a:pt x="42" y="144"/>
                    <a:pt x="26" y="180"/>
                    <a:pt x="0" y="207"/>
                  </a:cubicBezTo>
                  <a:cubicBezTo>
                    <a:pt x="11" y="210"/>
                    <a:pt x="21" y="212"/>
                    <a:pt x="31" y="217"/>
                  </a:cubicBezTo>
                  <a:lnTo>
                    <a:pt x="36" y="212"/>
                  </a:lnTo>
                  <a:cubicBezTo>
                    <a:pt x="60" y="192"/>
                    <a:pt x="90" y="183"/>
                    <a:pt x="120" y="179"/>
                  </a:cubicBezTo>
                  <a:cubicBezTo>
                    <a:pt x="95" y="152"/>
                    <a:pt x="80" y="117"/>
                    <a:pt x="80" y="77"/>
                  </a:cubicBezTo>
                  <a:cubicBezTo>
                    <a:pt x="80" y="49"/>
                    <a:pt x="88" y="23"/>
                    <a:pt x="101" y="0"/>
                  </a:cubicBezTo>
                  <a:lnTo>
                    <a:pt x="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9E982F6D-AADA-EAB6-B937-7F9674A8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5" y="3346450"/>
              <a:ext cx="95250" cy="84138"/>
            </a:xfrm>
            <a:custGeom>
              <a:avLst/>
              <a:gdLst>
                <a:gd name="T0" fmla="*/ 78 w 126"/>
                <a:gd name="T1" fmla="*/ 14 h 110"/>
                <a:gd name="T2" fmla="*/ 36 w 126"/>
                <a:gd name="T3" fmla="*/ 0 h 110"/>
                <a:gd name="T4" fmla="*/ 9 w 126"/>
                <a:gd name="T5" fmla="*/ 28 h 110"/>
                <a:gd name="T6" fmla="*/ 36 w 126"/>
                <a:gd name="T7" fmla="*/ 105 h 110"/>
                <a:gd name="T8" fmla="*/ 62 w 126"/>
                <a:gd name="T9" fmla="*/ 110 h 110"/>
                <a:gd name="T10" fmla="*/ 107 w 126"/>
                <a:gd name="T11" fmla="*/ 88 h 110"/>
                <a:gd name="T12" fmla="*/ 116 w 126"/>
                <a:gd name="T13" fmla="*/ 69 h 110"/>
                <a:gd name="T14" fmla="*/ 78 w 126"/>
                <a:gd name="T15" fmla="*/ 1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0">
                  <a:moveTo>
                    <a:pt x="78" y="14"/>
                  </a:moveTo>
                  <a:cubicBezTo>
                    <a:pt x="63" y="6"/>
                    <a:pt x="48" y="0"/>
                    <a:pt x="36" y="0"/>
                  </a:cubicBezTo>
                  <a:cubicBezTo>
                    <a:pt x="21" y="0"/>
                    <a:pt x="15" y="9"/>
                    <a:pt x="9" y="28"/>
                  </a:cubicBezTo>
                  <a:cubicBezTo>
                    <a:pt x="0" y="58"/>
                    <a:pt x="7" y="92"/>
                    <a:pt x="36" y="105"/>
                  </a:cubicBezTo>
                  <a:cubicBezTo>
                    <a:pt x="45" y="109"/>
                    <a:pt x="54" y="110"/>
                    <a:pt x="62" y="110"/>
                  </a:cubicBezTo>
                  <a:cubicBezTo>
                    <a:pt x="80" y="110"/>
                    <a:pt x="97" y="102"/>
                    <a:pt x="107" y="88"/>
                  </a:cubicBezTo>
                  <a:cubicBezTo>
                    <a:pt x="113" y="81"/>
                    <a:pt x="114" y="73"/>
                    <a:pt x="116" y="69"/>
                  </a:cubicBezTo>
                  <a:cubicBezTo>
                    <a:pt x="126" y="35"/>
                    <a:pt x="107" y="27"/>
                    <a:pt x="78" y="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CC6670A2-E820-072D-6415-27E4C3BB8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3346450"/>
              <a:ext cx="95250" cy="84138"/>
            </a:xfrm>
            <a:custGeom>
              <a:avLst/>
              <a:gdLst>
                <a:gd name="T0" fmla="*/ 10 w 126"/>
                <a:gd name="T1" fmla="*/ 69 h 110"/>
                <a:gd name="T2" fmla="*/ 19 w 126"/>
                <a:gd name="T3" fmla="*/ 88 h 110"/>
                <a:gd name="T4" fmla="*/ 64 w 126"/>
                <a:gd name="T5" fmla="*/ 110 h 110"/>
                <a:gd name="T6" fmla="*/ 90 w 126"/>
                <a:gd name="T7" fmla="*/ 105 h 110"/>
                <a:gd name="T8" fmla="*/ 117 w 126"/>
                <a:gd name="T9" fmla="*/ 28 h 110"/>
                <a:gd name="T10" fmla="*/ 90 w 126"/>
                <a:gd name="T11" fmla="*/ 0 h 110"/>
                <a:gd name="T12" fmla="*/ 48 w 126"/>
                <a:gd name="T13" fmla="*/ 14 h 110"/>
                <a:gd name="T14" fmla="*/ 10 w 126"/>
                <a:gd name="T15" fmla="*/ 6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10">
                  <a:moveTo>
                    <a:pt x="10" y="69"/>
                  </a:moveTo>
                  <a:cubicBezTo>
                    <a:pt x="12" y="73"/>
                    <a:pt x="13" y="81"/>
                    <a:pt x="19" y="88"/>
                  </a:cubicBezTo>
                  <a:cubicBezTo>
                    <a:pt x="29" y="102"/>
                    <a:pt x="46" y="110"/>
                    <a:pt x="64" y="110"/>
                  </a:cubicBezTo>
                  <a:cubicBezTo>
                    <a:pt x="72" y="110"/>
                    <a:pt x="81" y="109"/>
                    <a:pt x="90" y="105"/>
                  </a:cubicBezTo>
                  <a:cubicBezTo>
                    <a:pt x="119" y="92"/>
                    <a:pt x="126" y="58"/>
                    <a:pt x="117" y="28"/>
                  </a:cubicBezTo>
                  <a:cubicBezTo>
                    <a:pt x="111" y="9"/>
                    <a:pt x="105" y="0"/>
                    <a:pt x="90" y="0"/>
                  </a:cubicBezTo>
                  <a:cubicBezTo>
                    <a:pt x="78" y="0"/>
                    <a:pt x="63" y="6"/>
                    <a:pt x="48" y="14"/>
                  </a:cubicBezTo>
                  <a:cubicBezTo>
                    <a:pt x="19" y="27"/>
                    <a:pt x="0" y="35"/>
                    <a:pt x="10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87C4E0BB-0A32-0350-2A82-A9A3F397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371850"/>
              <a:ext cx="284163" cy="387350"/>
            </a:xfrm>
            <a:custGeom>
              <a:avLst/>
              <a:gdLst>
                <a:gd name="T0" fmla="*/ 308 w 374"/>
                <a:gd name="T1" fmla="*/ 417 h 508"/>
                <a:gd name="T2" fmla="*/ 373 w 374"/>
                <a:gd name="T3" fmla="*/ 359 h 508"/>
                <a:gd name="T4" fmla="*/ 374 w 374"/>
                <a:gd name="T5" fmla="*/ 145 h 508"/>
                <a:gd name="T6" fmla="*/ 368 w 374"/>
                <a:gd name="T7" fmla="*/ 97 h 508"/>
                <a:gd name="T8" fmla="*/ 328 w 374"/>
                <a:gd name="T9" fmla="*/ 106 h 508"/>
                <a:gd name="T10" fmla="*/ 291 w 374"/>
                <a:gd name="T11" fmla="*/ 98 h 508"/>
                <a:gd name="T12" fmla="*/ 243 w 374"/>
                <a:gd name="T13" fmla="*/ 0 h 508"/>
                <a:gd name="T14" fmla="*/ 239 w 374"/>
                <a:gd name="T15" fmla="*/ 0 h 508"/>
                <a:gd name="T16" fmla="*/ 178 w 374"/>
                <a:gd name="T17" fmla="*/ 61 h 508"/>
                <a:gd name="T18" fmla="*/ 117 w 374"/>
                <a:gd name="T19" fmla="*/ 0 h 508"/>
                <a:gd name="T20" fmla="*/ 36 w 374"/>
                <a:gd name="T21" fmla="*/ 22 h 508"/>
                <a:gd name="T22" fmla="*/ 0 w 374"/>
                <a:gd name="T23" fmla="*/ 116 h 508"/>
                <a:gd name="T24" fmla="*/ 0 w 374"/>
                <a:gd name="T25" fmla="*/ 195 h 508"/>
                <a:gd name="T26" fmla="*/ 57 w 374"/>
                <a:gd name="T27" fmla="*/ 179 h 508"/>
                <a:gd name="T28" fmla="*/ 58 w 374"/>
                <a:gd name="T29" fmla="*/ 508 h 508"/>
                <a:gd name="T30" fmla="*/ 308 w 374"/>
                <a:gd name="T31" fmla="*/ 508 h 508"/>
                <a:gd name="T32" fmla="*/ 308 w 374"/>
                <a:gd name="T33" fmla="*/ 41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508">
                  <a:moveTo>
                    <a:pt x="308" y="417"/>
                  </a:moveTo>
                  <a:cubicBezTo>
                    <a:pt x="349" y="417"/>
                    <a:pt x="373" y="392"/>
                    <a:pt x="373" y="359"/>
                  </a:cubicBezTo>
                  <a:cubicBezTo>
                    <a:pt x="373" y="359"/>
                    <a:pt x="374" y="145"/>
                    <a:pt x="374" y="145"/>
                  </a:cubicBezTo>
                  <a:cubicBezTo>
                    <a:pt x="374" y="127"/>
                    <a:pt x="372" y="111"/>
                    <a:pt x="368" y="97"/>
                  </a:cubicBezTo>
                  <a:cubicBezTo>
                    <a:pt x="356" y="103"/>
                    <a:pt x="342" y="106"/>
                    <a:pt x="328" y="106"/>
                  </a:cubicBezTo>
                  <a:cubicBezTo>
                    <a:pt x="315" y="106"/>
                    <a:pt x="303" y="103"/>
                    <a:pt x="291" y="98"/>
                  </a:cubicBezTo>
                  <a:cubicBezTo>
                    <a:pt x="254" y="82"/>
                    <a:pt x="236" y="43"/>
                    <a:pt x="243" y="0"/>
                  </a:cubicBezTo>
                  <a:cubicBezTo>
                    <a:pt x="242" y="0"/>
                    <a:pt x="240" y="0"/>
                    <a:pt x="239" y="0"/>
                  </a:cubicBezTo>
                  <a:lnTo>
                    <a:pt x="178" y="61"/>
                  </a:lnTo>
                  <a:lnTo>
                    <a:pt x="117" y="0"/>
                  </a:lnTo>
                  <a:cubicBezTo>
                    <a:pt x="84" y="1"/>
                    <a:pt x="56" y="6"/>
                    <a:pt x="36" y="22"/>
                  </a:cubicBezTo>
                  <a:cubicBezTo>
                    <a:pt x="6" y="45"/>
                    <a:pt x="0" y="96"/>
                    <a:pt x="0" y="116"/>
                  </a:cubicBezTo>
                  <a:cubicBezTo>
                    <a:pt x="0" y="137"/>
                    <a:pt x="0" y="164"/>
                    <a:pt x="0" y="195"/>
                  </a:cubicBezTo>
                  <a:cubicBezTo>
                    <a:pt x="18" y="190"/>
                    <a:pt x="38" y="185"/>
                    <a:pt x="57" y="179"/>
                  </a:cubicBezTo>
                  <a:lnTo>
                    <a:pt x="58" y="508"/>
                  </a:lnTo>
                  <a:lnTo>
                    <a:pt x="308" y="508"/>
                  </a:lnTo>
                  <a:lnTo>
                    <a:pt x="308" y="41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50">
              <a:extLst>
                <a:ext uri="{FF2B5EF4-FFF2-40B4-BE49-F238E27FC236}">
                  <a16:creationId xmlns:a16="http://schemas.microsoft.com/office/drawing/2014/main" id="{06D22163-BEDF-EE02-97EA-C783EFD3F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75" y="3182938"/>
              <a:ext cx="168275" cy="168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51">
              <a:extLst>
                <a:ext uri="{FF2B5EF4-FFF2-40B4-BE49-F238E27FC236}">
                  <a16:creationId xmlns:a16="http://schemas.microsoft.com/office/drawing/2014/main" id="{D7EFBC36-2891-11A9-79D7-8BBD7095A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925" y="3182938"/>
              <a:ext cx="168275" cy="168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52">
              <a:extLst>
                <a:ext uri="{FF2B5EF4-FFF2-40B4-BE49-F238E27FC236}">
                  <a16:creationId xmlns:a16="http://schemas.microsoft.com/office/drawing/2014/main" id="{A200F4AE-4DE6-CEB4-22B9-77872F63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3352800"/>
              <a:ext cx="255588" cy="406400"/>
            </a:xfrm>
            <a:custGeom>
              <a:avLst/>
              <a:gdLst>
                <a:gd name="T0" fmla="*/ 229 w 335"/>
                <a:gd name="T1" fmla="*/ 0 h 534"/>
                <a:gd name="T2" fmla="*/ 168 w 335"/>
                <a:gd name="T3" fmla="*/ 61 h 534"/>
                <a:gd name="T4" fmla="*/ 107 w 335"/>
                <a:gd name="T5" fmla="*/ 0 h 534"/>
                <a:gd name="T6" fmla="*/ 0 w 335"/>
                <a:gd name="T7" fmla="*/ 26 h 534"/>
                <a:gd name="T8" fmla="*/ 42 w 335"/>
                <a:gd name="T9" fmla="*/ 142 h 534"/>
                <a:gd name="T10" fmla="*/ 42 w 335"/>
                <a:gd name="T11" fmla="*/ 534 h 534"/>
                <a:gd name="T12" fmla="*/ 293 w 335"/>
                <a:gd name="T13" fmla="*/ 534 h 534"/>
                <a:gd name="T14" fmla="*/ 293 w 335"/>
                <a:gd name="T15" fmla="*/ 142 h 534"/>
                <a:gd name="T16" fmla="*/ 335 w 335"/>
                <a:gd name="T17" fmla="*/ 26 h 534"/>
                <a:gd name="T18" fmla="*/ 229 w 335"/>
                <a:gd name="T1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5" h="534">
                  <a:moveTo>
                    <a:pt x="229" y="0"/>
                  </a:moveTo>
                  <a:lnTo>
                    <a:pt x="168" y="61"/>
                  </a:lnTo>
                  <a:lnTo>
                    <a:pt x="107" y="0"/>
                  </a:lnTo>
                  <a:cubicBezTo>
                    <a:pt x="60" y="1"/>
                    <a:pt x="25" y="5"/>
                    <a:pt x="0" y="26"/>
                  </a:cubicBezTo>
                  <a:cubicBezTo>
                    <a:pt x="0" y="26"/>
                    <a:pt x="42" y="70"/>
                    <a:pt x="42" y="142"/>
                  </a:cubicBezTo>
                  <a:cubicBezTo>
                    <a:pt x="42" y="224"/>
                    <a:pt x="42" y="397"/>
                    <a:pt x="42" y="534"/>
                  </a:cubicBezTo>
                  <a:lnTo>
                    <a:pt x="293" y="534"/>
                  </a:lnTo>
                  <a:lnTo>
                    <a:pt x="293" y="142"/>
                  </a:lnTo>
                  <a:cubicBezTo>
                    <a:pt x="293" y="82"/>
                    <a:pt x="320" y="47"/>
                    <a:pt x="335" y="26"/>
                  </a:cubicBezTo>
                  <a:cubicBezTo>
                    <a:pt x="311" y="5"/>
                    <a:pt x="275" y="1"/>
                    <a:pt x="22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53">
              <a:extLst>
                <a:ext uri="{FF2B5EF4-FFF2-40B4-BE49-F238E27FC236}">
                  <a16:creationId xmlns:a16="http://schemas.microsoft.com/office/drawing/2014/main" id="{7CBA7856-E1DF-6DD9-D525-E55F8A95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3162300"/>
              <a:ext cx="168275" cy="1682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54">
              <a:extLst>
                <a:ext uri="{FF2B5EF4-FFF2-40B4-BE49-F238E27FC236}">
                  <a16:creationId xmlns:a16="http://schemas.microsoft.com/office/drawing/2014/main" id="{E38315EA-6FA5-4FC6-9952-4C33499F8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0" y="3371850"/>
              <a:ext cx="285750" cy="387350"/>
            </a:xfrm>
            <a:custGeom>
              <a:avLst/>
              <a:gdLst>
                <a:gd name="T0" fmla="*/ 317 w 374"/>
                <a:gd name="T1" fmla="*/ 508 h 508"/>
                <a:gd name="T2" fmla="*/ 317 w 374"/>
                <a:gd name="T3" fmla="*/ 179 h 508"/>
                <a:gd name="T4" fmla="*/ 374 w 374"/>
                <a:gd name="T5" fmla="*/ 195 h 508"/>
                <a:gd name="T6" fmla="*/ 374 w 374"/>
                <a:gd name="T7" fmla="*/ 116 h 508"/>
                <a:gd name="T8" fmla="*/ 338 w 374"/>
                <a:gd name="T9" fmla="*/ 22 h 508"/>
                <a:gd name="T10" fmla="*/ 257 w 374"/>
                <a:gd name="T11" fmla="*/ 0 h 508"/>
                <a:gd name="T12" fmla="*/ 196 w 374"/>
                <a:gd name="T13" fmla="*/ 61 h 508"/>
                <a:gd name="T14" fmla="*/ 136 w 374"/>
                <a:gd name="T15" fmla="*/ 0 h 508"/>
                <a:gd name="T16" fmla="*/ 131 w 374"/>
                <a:gd name="T17" fmla="*/ 0 h 508"/>
                <a:gd name="T18" fmla="*/ 83 w 374"/>
                <a:gd name="T19" fmla="*/ 98 h 508"/>
                <a:gd name="T20" fmla="*/ 46 w 374"/>
                <a:gd name="T21" fmla="*/ 106 h 508"/>
                <a:gd name="T22" fmla="*/ 6 w 374"/>
                <a:gd name="T23" fmla="*/ 97 h 508"/>
                <a:gd name="T24" fmla="*/ 0 w 374"/>
                <a:gd name="T25" fmla="*/ 145 h 508"/>
                <a:gd name="T26" fmla="*/ 1 w 374"/>
                <a:gd name="T27" fmla="*/ 359 h 508"/>
                <a:gd name="T28" fmla="*/ 66 w 374"/>
                <a:gd name="T29" fmla="*/ 417 h 508"/>
                <a:gd name="T30" fmla="*/ 66 w 374"/>
                <a:gd name="T31" fmla="*/ 508 h 508"/>
                <a:gd name="T32" fmla="*/ 317 w 374"/>
                <a:gd name="T3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508">
                  <a:moveTo>
                    <a:pt x="317" y="508"/>
                  </a:moveTo>
                  <a:lnTo>
                    <a:pt x="317" y="179"/>
                  </a:lnTo>
                  <a:cubicBezTo>
                    <a:pt x="336" y="185"/>
                    <a:pt x="356" y="190"/>
                    <a:pt x="374" y="195"/>
                  </a:cubicBezTo>
                  <a:cubicBezTo>
                    <a:pt x="374" y="164"/>
                    <a:pt x="374" y="137"/>
                    <a:pt x="374" y="116"/>
                  </a:cubicBezTo>
                  <a:cubicBezTo>
                    <a:pt x="374" y="96"/>
                    <a:pt x="368" y="45"/>
                    <a:pt x="338" y="22"/>
                  </a:cubicBezTo>
                  <a:cubicBezTo>
                    <a:pt x="319" y="6"/>
                    <a:pt x="290" y="1"/>
                    <a:pt x="257" y="0"/>
                  </a:cubicBezTo>
                  <a:lnTo>
                    <a:pt x="196" y="61"/>
                  </a:lnTo>
                  <a:lnTo>
                    <a:pt x="136" y="0"/>
                  </a:lnTo>
                  <a:cubicBezTo>
                    <a:pt x="134" y="0"/>
                    <a:pt x="132" y="0"/>
                    <a:pt x="131" y="0"/>
                  </a:cubicBezTo>
                  <a:cubicBezTo>
                    <a:pt x="138" y="43"/>
                    <a:pt x="120" y="82"/>
                    <a:pt x="83" y="98"/>
                  </a:cubicBezTo>
                  <a:cubicBezTo>
                    <a:pt x="71" y="103"/>
                    <a:pt x="59" y="106"/>
                    <a:pt x="46" y="106"/>
                  </a:cubicBezTo>
                  <a:cubicBezTo>
                    <a:pt x="32" y="106"/>
                    <a:pt x="18" y="103"/>
                    <a:pt x="6" y="97"/>
                  </a:cubicBezTo>
                  <a:cubicBezTo>
                    <a:pt x="2" y="111"/>
                    <a:pt x="0" y="127"/>
                    <a:pt x="0" y="145"/>
                  </a:cubicBezTo>
                  <a:cubicBezTo>
                    <a:pt x="0" y="145"/>
                    <a:pt x="1" y="359"/>
                    <a:pt x="1" y="359"/>
                  </a:cubicBezTo>
                  <a:cubicBezTo>
                    <a:pt x="1" y="392"/>
                    <a:pt x="25" y="417"/>
                    <a:pt x="66" y="417"/>
                  </a:cubicBezTo>
                  <a:lnTo>
                    <a:pt x="66" y="508"/>
                  </a:lnTo>
                  <a:lnTo>
                    <a:pt x="317" y="50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4" name="Cerrar llave 173">
            <a:extLst>
              <a:ext uri="{FF2B5EF4-FFF2-40B4-BE49-F238E27FC236}">
                <a16:creationId xmlns:a16="http://schemas.microsoft.com/office/drawing/2014/main" id="{F16AFCD0-7A25-A0BE-F4D6-79360220937A}"/>
              </a:ext>
            </a:extLst>
          </p:cNvPr>
          <p:cNvSpPr/>
          <p:nvPr/>
        </p:nvSpPr>
        <p:spPr>
          <a:xfrm>
            <a:off x="7280955" y="1545551"/>
            <a:ext cx="201844" cy="48089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1484C80-4F69-8F1C-D5A1-61F1C0ABAC87}"/>
              </a:ext>
            </a:extLst>
          </p:cNvPr>
          <p:cNvSpPr/>
          <p:nvPr/>
        </p:nvSpPr>
        <p:spPr>
          <a:xfrm>
            <a:off x="881412" y="2769058"/>
            <a:ext cx="2429165" cy="88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>
                <a:solidFill>
                  <a:schemeClr val="tx1"/>
                </a:solidFill>
              </a:rPr>
              <a:t>TRANSFERENCIA DE FUNCIONES</a:t>
            </a:r>
          </a:p>
          <a:p>
            <a:pPr algn="ctr"/>
            <a:r>
              <a:rPr lang="es-PE" sz="1200" b="1">
                <a:solidFill>
                  <a:schemeClr val="tx1"/>
                </a:solidFill>
              </a:rPr>
              <a:t>Claridad en las funciones de los gobiernos subnacionales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38E3A2-6CF6-D101-D650-A9DA74C1248B}"/>
              </a:ext>
            </a:extLst>
          </p:cNvPr>
          <p:cNvSpPr/>
          <p:nvPr/>
        </p:nvSpPr>
        <p:spPr>
          <a:xfrm>
            <a:off x="881412" y="5646303"/>
            <a:ext cx="2429165" cy="88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>
                <a:solidFill>
                  <a:schemeClr val="tx1"/>
                </a:solidFill>
              </a:rPr>
              <a:t>FISCALIZACIÓN</a:t>
            </a:r>
          </a:p>
          <a:p>
            <a:pPr algn="ctr"/>
            <a:r>
              <a:rPr lang="es-PE" sz="1200" b="1">
                <a:solidFill>
                  <a:schemeClr val="tx1"/>
                </a:solidFill>
              </a:rPr>
              <a:t>Mecanismos de supervisión y fiscalización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13B4A8-6470-FFB2-B555-244ED7FD8110}"/>
              </a:ext>
            </a:extLst>
          </p:cNvPr>
          <p:cNvSpPr/>
          <p:nvPr/>
        </p:nvSpPr>
        <p:spPr>
          <a:xfrm>
            <a:off x="872174" y="4687222"/>
            <a:ext cx="2429165" cy="88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>
                <a:solidFill>
                  <a:schemeClr val="tx1"/>
                </a:solidFill>
              </a:rPr>
              <a:t>ORDENAMIENTO TERRITORIAL</a:t>
            </a:r>
          </a:p>
          <a:p>
            <a:pPr algn="ctr"/>
            <a:r>
              <a:rPr lang="es-PE" sz="1200" b="1">
                <a:solidFill>
                  <a:schemeClr val="tx1"/>
                </a:solidFill>
              </a:rPr>
              <a:t>Coordinación entre gobiernos subnacionales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4C1C2D-DFEF-EAA9-50C3-0109B4D97852}"/>
              </a:ext>
            </a:extLst>
          </p:cNvPr>
          <p:cNvSpPr/>
          <p:nvPr/>
        </p:nvSpPr>
        <p:spPr>
          <a:xfrm>
            <a:off x="881412" y="1442234"/>
            <a:ext cx="6139027" cy="2678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cs typeface="Arial" panose="020B0604020202020204" pitchFamily="34" charset="0"/>
              </a:rPr>
              <a:t>Drivers de la calidad de la gestión pública a nivel descentralizado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31388DF-63F0-5685-CCF3-B82230915CB4}"/>
              </a:ext>
            </a:extLst>
          </p:cNvPr>
          <p:cNvSpPr/>
          <p:nvPr/>
        </p:nvSpPr>
        <p:spPr>
          <a:xfrm>
            <a:off x="881412" y="3728140"/>
            <a:ext cx="2429165" cy="88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>
                <a:solidFill>
                  <a:schemeClr val="tx1"/>
                </a:solidFill>
              </a:rPr>
              <a:t>GESTIÓN PRESUPUESTAL</a:t>
            </a:r>
          </a:p>
          <a:p>
            <a:pPr algn="ctr"/>
            <a:r>
              <a:rPr lang="es-PE" sz="1200" b="1">
                <a:solidFill>
                  <a:schemeClr val="tx1"/>
                </a:solidFill>
              </a:rPr>
              <a:t>Recursos suficientes y gestión adecuada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F1A6AFD-08B0-E391-AB89-416D92E3DEEC}"/>
              </a:ext>
            </a:extLst>
          </p:cNvPr>
          <p:cNvSpPr/>
          <p:nvPr/>
        </p:nvSpPr>
        <p:spPr>
          <a:xfrm>
            <a:off x="884570" y="1809976"/>
            <a:ext cx="2429165" cy="884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SISTEMA POLÍTICO</a:t>
            </a:r>
          </a:p>
          <a:p>
            <a:pPr algn="ctr"/>
            <a:r>
              <a:rPr lang="es-PE" sz="1200" b="1" dirty="0">
                <a:solidFill>
                  <a:schemeClr val="tx1"/>
                </a:solidFill>
              </a:rPr>
              <a:t>Perfil de los funcionarios públicos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D5E740-7C0A-774C-67EC-3BB2839AE16D}"/>
              </a:ext>
            </a:extLst>
          </p:cNvPr>
          <p:cNvSpPr/>
          <p:nvPr/>
        </p:nvSpPr>
        <p:spPr>
          <a:xfrm>
            <a:off x="3364674" y="2770820"/>
            <a:ext cx="3658923" cy="88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solidFill>
                  <a:schemeClr val="tx1"/>
                </a:solidFill>
              </a:rPr>
              <a:t>Los gobiernos subnacionales deben contar con una delimitación clara de sus funciones, a las que se pueda hacer seguimiento por parte de los sectores.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4ABB738-EC0E-9AFD-70B3-ACEE9CD86E1B}"/>
              </a:ext>
            </a:extLst>
          </p:cNvPr>
          <p:cNvSpPr/>
          <p:nvPr/>
        </p:nvSpPr>
        <p:spPr>
          <a:xfrm>
            <a:off x="3364674" y="1813387"/>
            <a:ext cx="3655765" cy="88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dirty="0">
                <a:solidFill>
                  <a:schemeClr val="tx1"/>
                </a:solidFill>
              </a:rPr>
              <a:t>Se debe promover el gobierno de autoridades con proyectos políticos basados en intereses de la población y que promuevan el ingreso de funcionarios públicos con un perfil idóneo.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856102-FEF5-8FD5-A59F-C63A5FADD3E1}"/>
              </a:ext>
            </a:extLst>
          </p:cNvPr>
          <p:cNvSpPr/>
          <p:nvPr/>
        </p:nvSpPr>
        <p:spPr>
          <a:xfrm>
            <a:off x="3364674" y="5643120"/>
            <a:ext cx="3655765" cy="88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deben adoptar mecanismos de fiscalización que garanticen el adecuado uso de los recursos</a:t>
            </a:r>
            <a:endParaRPr lang="es-PE" sz="120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84FC7DA-9365-F3F9-5089-4BE36DBCA530}"/>
              </a:ext>
            </a:extLst>
          </p:cNvPr>
          <p:cNvSpPr/>
          <p:nvPr/>
        </p:nvSpPr>
        <p:spPr>
          <a:xfrm>
            <a:off x="3364674" y="4685686"/>
            <a:ext cx="3655765" cy="88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>
                <a:solidFill>
                  <a:schemeClr val="tx1"/>
                </a:solidFill>
              </a:rPr>
              <a:t>Los gobiernos subnacionales deben organizarse de tal manera que garantizan la eficiencia en la prestación de servicios en los territorios.</a:t>
            </a:r>
            <a:endParaRPr lang="es-PE" sz="120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BA7097A-C5D6-006E-9E45-35403B23E1FA}"/>
              </a:ext>
            </a:extLst>
          </p:cNvPr>
          <p:cNvSpPr/>
          <p:nvPr/>
        </p:nvSpPr>
        <p:spPr>
          <a:xfrm>
            <a:off x="3364674" y="3728253"/>
            <a:ext cx="3655765" cy="88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>
                <a:solidFill>
                  <a:schemeClr val="tx1"/>
                </a:solidFill>
              </a:rPr>
              <a:t>Se debe contar con suficientes recursos para llevar a cabo las funciones transferidas y estos deben ser administrados eficientemente</a:t>
            </a:r>
            <a:endParaRPr lang="es-PE" sz="1200">
              <a:solidFill>
                <a:schemeClr val="tx1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A4803CE-FF59-5F57-4957-47771E8D06CE}"/>
              </a:ext>
            </a:extLst>
          </p:cNvPr>
          <p:cNvSpPr/>
          <p:nvPr/>
        </p:nvSpPr>
        <p:spPr>
          <a:xfrm>
            <a:off x="9568629" y="1442234"/>
            <a:ext cx="1552271" cy="2678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B149A1A-E70D-36B8-A2AF-A34DFD40A637}"/>
              </a:ext>
            </a:extLst>
          </p:cNvPr>
          <p:cNvSpPr/>
          <p:nvPr/>
        </p:nvSpPr>
        <p:spPr>
          <a:xfrm>
            <a:off x="7674954" y="1793867"/>
            <a:ext cx="1552271" cy="5268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es-ES" sz="1400" b="1">
                <a:solidFill>
                  <a:schemeClr val="tx1"/>
                </a:solidFill>
                <a:cs typeface="Arial" panose="020B0604020202020204" pitchFamily="34" charset="0"/>
              </a:rPr>
              <a:t>Acceso a servicios públicos</a:t>
            </a:r>
          </a:p>
          <a:p>
            <a:pPr algn="ctr">
              <a:buClr>
                <a:srgbClr val="C00000"/>
              </a:buClr>
            </a:pPr>
            <a:endParaRPr lang="es-ES" sz="14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ES" sz="1400" b="1">
                <a:solidFill>
                  <a:schemeClr val="tx1"/>
                </a:solidFill>
                <a:cs typeface="Arial" panose="020B0604020202020204" pitchFamily="34" charset="0"/>
              </a:rPr>
              <a:t>Poner en valor los recursos de los territorios</a:t>
            </a:r>
          </a:p>
          <a:p>
            <a:pPr algn="ctr">
              <a:buClr>
                <a:srgbClr val="C00000"/>
              </a:buClr>
            </a:pPr>
            <a:endParaRPr lang="es-ES" sz="14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ES" sz="1400" b="1">
                <a:solidFill>
                  <a:schemeClr val="tx1"/>
                </a:solidFill>
                <a:cs typeface="Arial" panose="020B0604020202020204" pitchFamily="34" charset="0"/>
              </a:rPr>
              <a:t>Mejorar la calidad de vida de los ciudadanos</a:t>
            </a: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4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indent="-1778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PE" sz="14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2059931-365F-95F7-26DB-89EDA3440A19}"/>
              </a:ext>
            </a:extLst>
          </p:cNvPr>
          <p:cNvSpPr/>
          <p:nvPr/>
        </p:nvSpPr>
        <p:spPr>
          <a:xfrm>
            <a:off x="7611570" y="1458838"/>
            <a:ext cx="1552271" cy="2678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1" name="Google Shape;20;p9">
            <a:extLst>
              <a:ext uri="{FF2B5EF4-FFF2-40B4-BE49-F238E27FC236}">
                <a16:creationId xmlns:a16="http://schemas.microsoft.com/office/drawing/2014/main" id="{0A5C5DF9-B10E-3EF9-4BC6-36B5DA2F2274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0506E99-A4F8-F25C-2F0D-9502A769800F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9874289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El marco de análisis planteado analizó los factores vinculados con la calidad de la gestión pública a nivel descentralizado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8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D5E43F-3F7C-48A7-A569-5872010C6E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172" y="6421090"/>
            <a:ext cx="7888288" cy="460375"/>
          </a:xfrm>
        </p:spPr>
        <p:txBody>
          <a:bodyPr>
            <a:normAutofit fontScale="25000" lnSpcReduction="20000"/>
          </a:bodyPr>
          <a:lstStyle/>
          <a:p>
            <a:endParaRPr lang="es-PE" dirty="0"/>
          </a:p>
          <a:p>
            <a:r>
              <a:rPr lang="es-PE" dirty="0"/>
              <a:t>Fuente: Tanaka (2005); Barómetro de las Américas (2021); Hernández (2018); Muñoz (2014); Tanaka (2017); </a:t>
            </a:r>
            <a:r>
              <a:rPr lang="es-ES" dirty="0"/>
              <a:t>Procuraduría Pública Especializada en Delitos de Corrupción; </a:t>
            </a:r>
            <a:r>
              <a:rPr lang="es-PE" dirty="0"/>
              <a:t>CANRP (2019).  Elaboración: APOYO Consultoría.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D7CAE5-FF04-8235-6912-81C49B0C3990}"/>
              </a:ext>
            </a:extLst>
          </p:cNvPr>
          <p:cNvSpPr/>
          <p:nvPr/>
        </p:nvSpPr>
        <p:spPr>
          <a:xfrm>
            <a:off x="1314309" y="1475221"/>
            <a:ext cx="3710273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      Organizaciones políticas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C8E5090-02C6-0B83-1648-09208A30EA52}"/>
              </a:ext>
            </a:extLst>
          </p:cNvPr>
          <p:cNvCxnSpPr>
            <a:cxnSpLocks/>
          </p:cNvCxnSpPr>
          <p:nvPr/>
        </p:nvCxnSpPr>
        <p:spPr>
          <a:xfrm>
            <a:off x="1350925" y="1913079"/>
            <a:ext cx="360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6D7DFD65-D1C4-06DD-AC9C-BD50BBFF2F1C}"/>
              </a:ext>
            </a:extLst>
          </p:cNvPr>
          <p:cNvSpPr txBox="1"/>
          <p:nvPr/>
        </p:nvSpPr>
        <p:spPr>
          <a:xfrm>
            <a:off x="1361850" y="2002975"/>
            <a:ext cx="36627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algn="just"/>
            <a:r>
              <a:rPr lang="es-ES"/>
              <a:t>Las organizaciones políticas en el Perú adolecen de falta de legitimidad (Tanaka, 2005)</a:t>
            </a:r>
            <a:endParaRPr lang="es-PE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9B91C5F-A62E-8E93-D078-405F0BB05B8B}"/>
              </a:ext>
            </a:extLst>
          </p:cNvPr>
          <p:cNvGrpSpPr/>
          <p:nvPr/>
        </p:nvGrpSpPr>
        <p:grpSpPr>
          <a:xfrm>
            <a:off x="9527052" y="6507576"/>
            <a:ext cx="1414261" cy="235198"/>
            <a:chOff x="9370003" y="6096982"/>
            <a:chExt cx="1414261" cy="235198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526BA66F-5FC9-0B55-9B0A-361BC75FAD38}"/>
                </a:ext>
              </a:extLst>
            </p:cNvPr>
            <p:cNvSpPr/>
            <p:nvPr/>
          </p:nvSpPr>
          <p:spPr>
            <a:xfrm>
              <a:off x="9370003" y="6096982"/>
              <a:ext cx="281676" cy="2327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4B07F18F-00CA-2044-D8B9-93F660DFC575}"/>
                </a:ext>
              </a:extLst>
            </p:cNvPr>
            <p:cNvSpPr/>
            <p:nvPr/>
          </p:nvSpPr>
          <p:spPr>
            <a:xfrm>
              <a:off x="9667199" y="6099449"/>
              <a:ext cx="1117065" cy="232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b="1">
                  <a:solidFill>
                    <a:schemeClr val="tx1"/>
                  </a:solidFill>
                </a:rPr>
                <a:t>Ajustes a nivel constitucional</a:t>
              </a:r>
              <a:endParaRPr lang="es-PE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24F1B94-6B43-6DC4-73AD-59C310EAA279}"/>
              </a:ext>
            </a:extLst>
          </p:cNvPr>
          <p:cNvSpPr/>
          <p:nvPr/>
        </p:nvSpPr>
        <p:spPr>
          <a:xfrm>
            <a:off x="1314308" y="1185961"/>
            <a:ext cx="7439977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Diagnóstico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D782EF5-0835-3835-02BD-07DEEC24BA1F}"/>
              </a:ext>
            </a:extLst>
          </p:cNvPr>
          <p:cNvSpPr/>
          <p:nvPr/>
        </p:nvSpPr>
        <p:spPr>
          <a:xfrm>
            <a:off x="8877250" y="1185961"/>
            <a:ext cx="2585107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Propuesta de ajuste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DF5E9C8-7EBC-97EB-1823-6E430697BED2}"/>
              </a:ext>
            </a:extLst>
          </p:cNvPr>
          <p:cNvSpPr/>
          <p:nvPr/>
        </p:nvSpPr>
        <p:spPr>
          <a:xfrm>
            <a:off x="2318539" y="2524934"/>
            <a:ext cx="1856752" cy="41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>
                <a:solidFill>
                  <a:srgbClr val="C00000"/>
                </a:solidFill>
              </a:rPr>
              <a:t>8%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A4A2AF5-9698-2A33-5CC8-F3823C158198}"/>
              </a:ext>
            </a:extLst>
          </p:cNvPr>
          <p:cNvSpPr txBox="1"/>
          <p:nvPr/>
        </p:nvSpPr>
        <p:spPr>
          <a:xfrm>
            <a:off x="2123131" y="2878008"/>
            <a:ext cx="22475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es-ES" b="1"/>
              <a:t>de peruanos confía en los partidos políticos al 2021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B8DA27A-84F7-89C5-03CC-11C511677107}"/>
              </a:ext>
            </a:extLst>
          </p:cNvPr>
          <p:cNvSpPr txBox="1"/>
          <p:nvPr/>
        </p:nvSpPr>
        <p:spPr>
          <a:xfrm>
            <a:off x="1361849" y="3372269"/>
            <a:ext cx="36627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algn="just"/>
            <a:r>
              <a:rPr lang="es-ES" dirty="0"/>
              <a:t>Organizaciones políticas se encuentran debilitadas debido a:</a:t>
            </a:r>
            <a:endParaRPr lang="es-PE" dirty="0"/>
          </a:p>
          <a:p>
            <a:pPr marL="360363" indent="-184150" algn="just"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PE" dirty="0"/>
              <a:t>Excesiva presencia de agrupaciones de mera existencia electoral (Hernández, 2018)</a:t>
            </a:r>
          </a:p>
          <a:p>
            <a:pPr marL="360363" indent="-184150" algn="just"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PE" dirty="0"/>
              <a:t>Presencia de líderes políticos que no mantienen una relevancia de largo plazo (Tanaka, 2017)</a:t>
            </a:r>
          </a:p>
          <a:p>
            <a:pPr marL="360363" indent="-184150" algn="just"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PE" dirty="0"/>
              <a:t>Organizaciones políticas utilizadas como vehículos personalistas (Muñoz, 2014)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999B9349-5311-8054-4BF8-7140FBDC7E0F}"/>
              </a:ext>
            </a:extLst>
          </p:cNvPr>
          <p:cNvSpPr txBox="1"/>
          <p:nvPr/>
        </p:nvSpPr>
        <p:spPr>
          <a:xfrm>
            <a:off x="1361849" y="5021952"/>
            <a:ext cx="366273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algn="just"/>
            <a:r>
              <a:rPr lang="es-ES"/>
              <a:t>Aparecen </a:t>
            </a:r>
            <a:r>
              <a:rPr lang="es-ES" b="1"/>
              <a:t>figuras “independientes” que cargan la escena de inexperiencia </a:t>
            </a:r>
            <a:r>
              <a:rPr lang="es-ES"/>
              <a:t>(Tanaka, 2005), </a:t>
            </a:r>
            <a:r>
              <a:rPr lang="es-ES" b="1"/>
              <a:t>y falta de ética: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485B56D-01C4-2ADA-54ED-0424A8739208}"/>
              </a:ext>
            </a:extLst>
          </p:cNvPr>
          <p:cNvSpPr/>
          <p:nvPr/>
        </p:nvSpPr>
        <p:spPr>
          <a:xfrm>
            <a:off x="8877250" y="1560825"/>
            <a:ext cx="2585107" cy="48547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D2AF186A-BA94-5700-2365-533A8A108CB9}"/>
              </a:ext>
            </a:extLst>
          </p:cNvPr>
          <p:cNvSpPr/>
          <p:nvPr/>
        </p:nvSpPr>
        <p:spPr>
          <a:xfrm>
            <a:off x="9046754" y="3717762"/>
            <a:ext cx="2227380" cy="71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Modificar la Legislación Electoral sobre impedimentos para ser candidato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C6F3C17-4DF6-C3CB-48B5-91AA6C13F95F}"/>
              </a:ext>
            </a:extLst>
          </p:cNvPr>
          <p:cNvSpPr/>
          <p:nvPr/>
        </p:nvSpPr>
        <p:spPr>
          <a:xfrm>
            <a:off x="9046754" y="2956024"/>
            <a:ext cx="2248698" cy="761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Modificar el artículo 34 de la Constitución sobre impedimentos para ser candidato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0DD1F7B-F342-7312-E596-0CDCC3BE6577}"/>
              </a:ext>
            </a:extLst>
          </p:cNvPr>
          <p:cNvSpPr/>
          <p:nvPr/>
        </p:nvSpPr>
        <p:spPr>
          <a:xfrm>
            <a:off x="8962651" y="2190607"/>
            <a:ext cx="2435021" cy="38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s-PE" sz="1100">
                <a:solidFill>
                  <a:schemeClr val="tx1"/>
                </a:solidFill>
              </a:rPr>
              <a:t>Impedir la postulación de personas con sentencia condenatoria en primera instancia por delitos dolosos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F44B1A9-D599-CB98-57CC-6635C746FFF4}"/>
              </a:ext>
            </a:extLst>
          </p:cNvPr>
          <p:cNvSpPr/>
          <p:nvPr/>
        </p:nvSpPr>
        <p:spPr>
          <a:xfrm>
            <a:off x="8962651" y="1944425"/>
            <a:ext cx="2435021" cy="26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s-PE" sz="1100" b="1">
                <a:solidFill>
                  <a:schemeClr val="tx1"/>
                </a:solidFill>
              </a:rPr>
              <a:t>1) Organizaciones políticas: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9770B50-C5C7-F01D-AF55-F13F99A9D95A}"/>
              </a:ext>
            </a:extLst>
          </p:cNvPr>
          <p:cNvSpPr/>
          <p:nvPr/>
        </p:nvSpPr>
        <p:spPr>
          <a:xfrm>
            <a:off x="1759234" y="6004693"/>
            <a:ext cx="3199378" cy="6640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100" b="1">
                <a:latin typeface="+mn-lt"/>
              </a:rPr>
              <a:t>autoridades subnacionales sentenciadas y procesadas por delitos relacionados con corrupción al 2018</a:t>
            </a:r>
            <a:endParaRPr lang="es-PE" sz="1100" b="1">
              <a:latin typeface="+mn-lt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4CD2BED-E3D3-8DFE-763D-2CF719D6F36E}"/>
              </a:ext>
            </a:extLst>
          </p:cNvPr>
          <p:cNvSpPr/>
          <p:nvPr/>
        </p:nvSpPr>
        <p:spPr>
          <a:xfrm>
            <a:off x="2565366" y="5633082"/>
            <a:ext cx="1587114" cy="42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C00000"/>
                </a:solidFill>
              </a:rPr>
              <a:t>2,059</a:t>
            </a:r>
            <a:endParaRPr lang="es-PE" b="1">
              <a:solidFill>
                <a:srgbClr val="C0000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DDA42F2-1A5A-B65F-D10A-39FB561FBCAE}"/>
              </a:ext>
            </a:extLst>
          </p:cNvPr>
          <p:cNvSpPr/>
          <p:nvPr/>
        </p:nvSpPr>
        <p:spPr>
          <a:xfrm>
            <a:off x="8962651" y="4561724"/>
            <a:ext cx="2435021" cy="38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s-PE" sz="1100">
                <a:solidFill>
                  <a:schemeClr val="tx1"/>
                </a:solidFill>
              </a:rPr>
              <a:t>Ampliar el período a 5 años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FE3CC1B-8D1B-C4A2-3747-A0A8F11B9031}"/>
              </a:ext>
            </a:extLst>
          </p:cNvPr>
          <p:cNvSpPr/>
          <p:nvPr/>
        </p:nvSpPr>
        <p:spPr>
          <a:xfrm>
            <a:off x="8962651" y="4323016"/>
            <a:ext cx="2435021" cy="26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s-PE" sz="1100" b="1">
                <a:solidFill>
                  <a:schemeClr val="tx1"/>
                </a:solidFill>
              </a:rPr>
              <a:t>2) Duración mandatos: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1D7B719-07B1-AA94-5413-97A2A2FE664C}"/>
              </a:ext>
            </a:extLst>
          </p:cNvPr>
          <p:cNvSpPr/>
          <p:nvPr/>
        </p:nvSpPr>
        <p:spPr>
          <a:xfrm>
            <a:off x="9046754" y="5645371"/>
            <a:ext cx="2227380" cy="71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Modificar diversos artículos de la Ley de Elecciones Regionales y la Ley de Elecciones Municipales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70C9369-9F23-0C4E-A2E4-3CE36F0B58E2}"/>
              </a:ext>
            </a:extLst>
          </p:cNvPr>
          <p:cNvSpPr/>
          <p:nvPr/>
        </p:nvSpPr>
        <p:spPr>
          <a:xfrm>
            <a:off x="9046754" y="4849794"/>
            <a:ext cx="2248698" cy="761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Modificar los artículos 191 y 194 de la Constitución sobre el período de mandato regional y municipal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EC0C143-D6B7-6CE3-7EF9-72ABC560E136}"/>
              </a:ext>
            </a:extLst>
          </p:cNvPr>
          <p:cNvSpPr/>
          <p:nvPr/>
        </p:nvSpPr>
        <p:spPr>
          <a:xfrm>
            <a:off x="5496616" y="1475221"/>
            <a:ext cx="3323640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Períodos de gobierno coincidentes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ED9A437-BF46-ED64-39F2-0A9BA0414FE0}"/>
              </a:ext>
            </a:extLst>
          </p:cNvPr>
          <p:cNvCxnSpPr>
            <a:cxnSpLocks/>
          </p:cNvCxnSpPr>
          <p:nvPr/>
        </p:nvCxnSpPr>
        <p:spPr>
          <a:xfrm>
            <a:off x="5146599" y="1913079"/>
            <a:ext cx="360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834AC773-76C6-C18A-ECCD-E61AD1CA660D}"/>
              </a:ext>
            </a:extLst>
          </p:cNvPr>
          <p:cNvSpPr/>
          <p:nvPr/>
        </p:nvSpPr>
        <p:spPr>
          <a:xfrm>
            <a:off x="1369869" y="1574078"/>
            <a:ext cx="314036" cy="3073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68247EB-76D5-8CCC-7D11-B032B3CA56B3}"/>
              </a:ext>
            </a:extLst>
          </p:cNvPr>
          <p:cNvSpPr/>
          <p:nvPr/>
        </p:nvSpPr>
        <p:spPr>
          <a:xfrm>
            <a:off x="5146599" y="1574078"/>
            <a:ext cx="314036" cy="3073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895E70-E13D-0280-23AD-5579667FD12A}"/>
              </a:ext>
            </a:extLst>
          </p:cNvPr>
          <p:cNvGrpSpPr/>
          <p:nvPr/>
        </p:nvGrpSpPr>
        <p:grpSpPr>
          <a:xfrm>
            <a:off x="5146599" y="3966414"/>
            <a:ext cx="3606072" cy="1346513"/>
            <a:chOff x="8159422" y="2686898"/>
            <a:chExt cx="3606072" cy="1346513"/>
          </a:xfrm>
        </p:grpSpPr>
        <p:sp>
          <p:nvSpPr>
            <p:cNvPr id="32" name="Flecha: arriba y abajo 31">
              <a:extLst>
                <a:ext uri="{FF2B5EF4-FFF2-40B4-BE49-F238E27FC236}">
                  <a16:creationId xmlns:a16="http://schemas.microsoft.com/office/drawing/2014/main" id="{91FD5103-2626-9D49-727B-EAC8728EB26C}"/>
                </a:ext>
              </a:extLst>
            </p:cNvPr>
            <p:cNvSpPr/>
            <p:nvPr/>
          </p:nvSpPr>
          <p:spPr>
            <a:xfrm rot="16200000">
              <a:off x="9751511" y="1281950"/>
              <a:ext cx="323001" cy="3507179"/>
            </a:xfrm>
            <a:prstGeom prst="upDown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E63569B0-F3A2-C6A6-C178-06F8D0DA5380}"/>
                </a:ext>
              </a:extLst>
            </p:cNvPr>
            <p:cNvSpPr txBox="1"/>
            <p:nvPr/>
          </p:nvSpPr>
          <p:spPr>
            <a:xfrm>
              <a:off x="8253452" y="2686898"/>
              <a:ext cx="56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>
                  <a:latin typeface="+mn-lt"/>
                </a:rPr>
                <a:t>2021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AB6A1B2-6E99-C475-5412-109A09D03429}"/>
                </a:ext>
              </a:extLst>
            </p:cNvPr>
            <p:cNvSpPr txBox="1"/>
            <p:nvPr/>
          </p:nvSpPr>
          <p:spPr>
            <a:xfrm>
              <a:off x="9640471" y="2686898"/>
              <a:ext cx="56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>
                  <a:latin typeface="+mn-lt"/>
                </a:rPr>
                <a:t>2026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8EBF4C1-BC78-6288-1F44-82EBC56AC757}"/>
                </a:ext>
              </a:extLst>
            </p:cNvPr>
            <p:cNvSpPr txBox="1"/>
            <p:nvPr/>
          </p:nvSpPr>
          <p:spPr>
            <a:xfrm>
              <a:off x="11027491" y="2686898"/>
              <a:ext cx="5609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100" b="1">
                  <a:latin typeface="+mn-lt"/>
                </a:rPr>
                <a:t>2031</a:t>
              </a: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4D67D24-16AF-B337-CCEF-3DDBAF921C64}"/>
                </a:ext>
              </a:extLst>
            </p:cNvPr>
            <p:cNvSpPr/>
            <p:nvPr/>
          </p:nvSpPr>
          <p:spPr>
            <a:xfrm>
              <a:off x="8515952" y="3225615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819236B-21E2-277A-1864-DAE673CE75D9}"/>
                </a:ext>
              </a:extLst>
            </p:cNvPr>
            <p:cNvSpPr/>
            <p:nvPr/>
          </p:nvSpPr>
          <p:spPr>
            <a:xfrm>
              <a:off x="9891828" y="3225615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6F889FCB-9D38-0AAD-A050-0FE8984C8773}"/>
                </a:ext>
              </a:extLst>
            </p:cNvPr>
            <p:cNvSpPr/>
            <p:nvPr/>
          </p:nvSpPr>
          <p:spPr>
            <a:xfrm>
              <a:off x="11280069" y="3225615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01A35F6-E468-0B88-A651-99C6D8291419}"/>
                </a:ext>
              </a:extLst>
            </p:cNvPr>
            <p:cNvSpPr/>
            <p:nvPr/>
          </p:nvSpPr>
          <p:spPr>
            <a:xfrm>
              <a:off x="8814451" y="3225615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1F33B4DE-9A4C-55A6-0355-71E96CABB9C8}"/>
                </a:ext>
              </a:extLst>
            </p:cNvPr>
            <p:cNvSpPr/>
            <p:nvPr/>
          </p:nvSpPr>
          <p:spPr>
            <a:xfrm>
              <a:off x="9891828" y="3360654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15DB2D81-5CE2-F8CB-A53F-852FED37052C}"/>
                </a:ext>
              </a:extLst>
            </p:cNvPr>
            <p:cNvSpPr/>
            <p:nvPr/>
          </p:nvSpPr>
          <p:spPr>
            <a:xfrm>
              <a:off x="11008558" y="3226241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B489718-437E-D868-744B-4C0E4BF20998}"/>
                </a:ext>
              </a:extLst>
            </p:cNvPr>
            <p:cNvSpPr txBox="1"/>
            <p:nvPr/>
          </p:nvSpPr>
          <p:spPr>
            <a:xfrm>
              <a:off x="8382066" y="3633301"/>
              <a:ext cx="159842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PE"/>
              </a:defPPr>
              <a:lvl1pPr marL="171450" indent="-171450">
                <a:buClr>
                  <a:srgbClr val="C00000"/>
                </a:buClr>
                <a:buFont typeface="Wingdings" panose="05000000000000000000" pitchFamily="2" charset="2"/>
                <a:buChar char="§"/>
                <a:defRPr sz="1100">
                  <a:latin typeface="+mn-lt"/>
                </a:defRPr>
              </a:lvl1pPr>
            </a:lstStyle>
            <a:p>
              <a:pPr marL="0" indent="0">
                <a:buNone/>
              </a:pPr>
              <a:r>
                <a:rPr lang="es-PE" sz="1000" b="1">
                  <a:latin typeface="+mn-lt"/>
                </a:rPr>
                <a:t>Elecciones generales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776F4DB1-661E-450C-E9C5-C2AF28D0546D}"/>
                </a:ext>
              </a:extLst>
            </p:cNvPr>
            <p:cNvSpPr/>
            <p:nvPr/>
          </p:nvSpPr>
          <p:spPr>
            <a:xfrm>
              <a:off x="8294974" y="3722723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151A824-ABF6-A809-0330-80EAD2118EAF}"/>
                </a:ext>
              </a:extLst>
            </p:cNvPr>
            <p:cNvSpPr txBox="1"/>
            <p:nvPr/>
          </p:nvSpPr>
          <p:spPr>
            <a:xfrm>
              <a:off x="10167068" y="3633301"/>
              <a:ext cx="15984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PE"/>
              </a:defPPr>
              <a:lvl1pPr marL="171450" indent="-171450">
                <a:buClr>
                  <a:srgbClr val="C00000"/>
                </a:buClr>
                <a:buFont typeface="Wingdings" panose="05000000000000000000" pitchFamily="2" charset="2"/>
                <a:buChar char="§"/>
                <a:defRPr sz="1100">
                  <a:latin typeface="+mn-lt"/>
                </a:defRPr>
              </a:lvl1pPr>
            </a:lstStyle>
            <a:p>
              <a:pPr marL="0" indent="0">
                <a:buNone/>
              </a:pPr>
              <a:r>
                <a:rPr lang="es-PE" sz="1000" b="1">
                  <a:latin typeface="+mn-lt"/>
                </a:rPr>
                <a:t>Elecciones regionales y municipales</a:t>
              </a: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2A6EEDA2-FD7C-94D5-E90A-B325D60B2E43}"/>
                </a:ext>
              </a:extLst>
            </p:cNvPr>
            <p:cNvSpPr/>
            <p:nvPr/>
          </p:nvSpPr>
          <p:spPr>
            <a:xfrm>
              <a:off x="10077286" y="3722723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119FE58-7AD3-039F-7C02-39B2A3E65734}"/>
              </a:ext>
            </a:extLst>
          </p:cNvPr>
          <p:cNvSpPr txBox="1"/>
          <p:nvPr/>
        </p:nvSpPr>
        <p:spPr>
          <a:xfrm>
            <a:off x="5146600" y="3408944"/>
            <a:ext cx="36060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176213" indent="-176213">
              <a:buFont typeface="+mj-lt"/>
              <a:buAutoNum type="romanLcPeriod" startAt="2"/>
            </a:pPr>
            <a:r>
              <a:rPr lang="es-ES" b="1" dirty="0"/>
              <a:t>Desfase con respecto al período presidencial </a:t>
            </a:r>
            <a:r>
              <a:rPr lang="es-ES" dirty="0"/>
              <a:t>(CANRP, 2019)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686D993-E2B8-8D27-0F67-7F0E9403D7DF}"/>
              </a:ext>
            </a:extLst>
          </p:cNvPr>
          <p:cNvSpPr txBox="1"/>
          <p:nvPr/>
        </p:nvSpPr>
        <p:spPr>
          <a:xfrm>
            <a:off x="5145905" y="2005488"/>
            <a:ext cx="3606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176213" indent="-176213">
              <a:buFont typeface="+mj-lt"/>
              <a:buAutoNum type="romanLcPeriod"/>
            </a:pPr>
            <a:r>
              <a:rPr lang="es-ES" b="1" dirty="0"/>
              <a:t>Acotado período de mandato de los gobiernos subnacionales </a:t>
            </a:r>
            <a:r>
              <a:rPr lang="es-ES" dirty="0"/>
              <a:t>(CANRP, 2019)</a:t>
            </a:r>
          </a:p>
          <a:p>
            <a:pPr marL="0" indent="0">
              <a:buNone/>
            </a:pPr>
            <a:endParaRPr lang="es-ES" dirty="0"/>
          </a:p>
          <a:p>
            <a:pPr marL="171450" lvl="1" indent="-17145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s-ES" sz="1100" dirty="0">
                <a:latin typeface="+mn-lt"/>
              </a:rPr>
              <a:t>El período de cuatro años es insuficiente.</a:t>
            </a:r>
          </a:p>
          <a:p>
            <a:pPr marL="171450" lvl="1" indent="-17145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s-ES" sz="1100" dirty="0">
                <a:latin typeface="+mn-lt"/>
              </a:rPr>
              <a:t>Implementación de procesos de planificación, presupuesto, abastecimiento requiere tiempo.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6758AD4A-BA6A-5193-A71F-2BD5A9D21E99}"/>
              </a:ext>
            </a:extLst>
          </p:cNvPr>
          <p:cNvSpPr txBox="1"/>
          <p:nvPr/>
        </p:nvSpPr>
        <p:spPr>
          <a:xfrm>
            <a:off x="5108841" y="5666998"/>
            <a:ext cx="3643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171450" lvl="1" indent="-171450" algn="just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176213" algn="l"/>
              </a:tabLst>
            </a:pPr>
            <a:r>
              <a:rPr lang="es-ES" sz="1100" b="1">
                <a:latin typeface="+mn-lt"/>
              </a:rPr>
              <a:t>Dificulta la planificación de políticas articuladas entre niveles de gobierno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7D10680E-65CD-68C7-268E-FB3A75B9526D}"/>
              </a:ext>
            </a:extLst>
          </p:cNvPr>
          <p:cNvSpPr/>
          <p:nvPr/>
        </p:nvSpPr>
        <p:spPr>
          <a:xfrm>
            <a:off x="8962651" y="1637808"/>
            <a:ext cx="2435021" cy="266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C00000"/>
              </a:buClr>
            </a:pPr>
            <a:r>
              <a:rPr lang="es-PE" sz="1100" b="1" u="sng">
                <a:solidFill>
                  <a:schemeClr val="tx1"/>
                </a:solidFill>
              </a:rPr>
              <a:t>Medidas de CANRP (2019)</a:t>
            </a:r>
          </a:p>
        </p:txBody>
      </p:sp>
      <p:sp>
        <p:nvSpPr>
          <p:cNvPr id="3" name="Google Shape;20;p9">
            <a:extLst>
              <a:ext uri="{FF2B5EF4-FFF2-40B4-BE49-F238E27FC236}">
                <a16:creationId xmlns:a16="http://schemas.microsoft.com/office/drawing/2014/main" id="{2DA7D9B7-1E0C-0205-1BEC-4DB64664C36D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6C8A378-1777-B01E-34EB-B5E57317690F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Sistema político: Existe una carencia de organizaciones políticas sólidas y de mandatos gubernamentales suficientes para la adopción de políticas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0874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D5E43F-3F7C-48A7-A569-5872010C6E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82493"/>
            <a:ext cx="9925050" cy="55250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800" dirty="0"/>
              <a:t>Fuente: Defensoría del Pueblo (2009), Barco et al. (2021), Banco Mundial (2021), Banco Mundial (2017).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PE" sz="800" dirty="0"/>
              <a:t>Elaboración: APOYO Consultoría.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5FA558D-ACEA-B44E-3EFE-260C016740B8}"/>
              </a:ext>
            </a:extLst>
          </p:cNvPr>
          <p:cNvSpPr/>
          <p:nvPr/>
        </p:nvSpPr>
        <p:spPr>
          <a:xfrm>
            <a:off x="1412443" y="2334660"/>
            <a:ext cx="7675894" cy="552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En la actualidad la gran mayoría de funciones se encuentran transferidas (94%)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13906C3-4869-39B9-9394-C924F798E43A}"/>
              </a:ext>
            </a:extLst>
          </p:cNvPr>
          <p:cNvSpPr/>
          <p:nvPr/>
        </p:nvSpPr>
        <p:spPr>
          <a:xfrm>
            <a:off x="1412443" y="1152974"/>
            <a:ext cx="7679910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Diagnóstico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E0B822F-1D4B-130F-7296-F75E974F5E64}"/>
              </a:ext>
            </a:extLst>
          </p:cNvPr>
          <p:cNvSpPr/>
          <p:nvPr/>
        </p:nvSpPr>
        <p:spPr>
          <a:xfrm>
            <a:off x="9199625" y="1152974"/>
            <a:ext cx="2039288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Propuesta de ajuste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2CE850B-1BCA-2EB5-7F35-343637B4FFB8}"/>
              </a:ext>
            </a:extLst>
          </p:cNvPr>
          <p:cNvSpPr/>
          <p:nvPr/>
        </p:nvSpPr>
        <p:spPr>
          <a:xfrm>
            <a:off x="1412443" y="1442234"/>
            <a:ext cx="6699972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Funciones de los gobiernos subnacionales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74645B5-FCC7-1C79-DA4C-6645045007D5}"/>
              </a:ext>
            </a:extLst>
          </p:cNvPr>
          <p:cNvCxnSpPr>
            <a:cxnSpLocks/>
          </p:cNvCxnSpPr>
          <p:nvPr/>
        </p:nvCxnSpPr>
        <p:spPr>
          <a:xfrm>
            <a:off x="1449059" y="1880092"/>
            <a:ext cx="7586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89E8057-CB00-C186-6325-82A72D67A1DB}"/>
              </a:ext>
            </a:extLst>
          </p:cNvPr>
          <p:cNvGrpSpPr/>
          <p:nvPr/>
        </p:nvGrpSpPr>
        <p:grpSpPr>
          <a:xfrm>
            <a:off x="9625186" y="6572643"/>
            <a:ext cx="1414261" cy="235198"/>
            <a:chOff x="9370003" y="6096982"/>
            <a:chExt cx="1414261" cy="235198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C162B3A8-FC66-1F97-D8B2-E28B8B2904B9}"/>
                </a:ext>
              </a:extLst>
            </p:cNvPr>
            <p:cNvSpPr/>
            <p:nvPr/>
          </p:nvSpPr>
          <p:spPr>
            <a:xfrm>
              <a:off x="9370003" y="6096982"/>
              <a:ext cx="281676" cy="2327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F81641A8-F290-0A63-DDA8-71E854231A36}"/>
                </a:ext>
              </a:extLst>
            </p:cNvPr>
            <p:cNvSpPr/>
            <p:nvPr/>
          </p:nvSpPr>
          <p:spPr>
            <a:xfrm>
              <a:off x="9667199" y="6099449"/>
              <a:ext cx="1117065" cy="232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b="1">
                  <a:solidFill>
                    <a:schemeClr val="tx1"/>
                  </a:solidFill>
                </a:rPr>
                <a:t>Ajustes a nivel constitucional</a:t>
              </a:r>
              <a:endParaRPr lang="es-PE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1C57CDE-9A6B-2F57-3CB7-7B2E674CC8C2}"/>
              </a:ext>
            </a:extLst>
          </p:cNvPr>
          <p:cNvSpPr/>
          <p:nvPr/>
        </p:nvSpPr>
        <p:spPr>
          <a:xfrm>
            <a:off x="1412443" y="2600865"/>
            <a:ext cx="7675894" cy="3153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Existe un traslape en las responsabilidades de gasto de cada nivel de gobierno (Barco et al., 2021)</a:t>
            </a:r>
          </a:p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961DAF8-2E0C-7438-440A-C863A7BEB863}"/>
              </a:ext>
            </a:extLst>
          </p:cNvPr>
          <p:cNvSpPr txBox="1"/>
          <p:nvPr/>
        </p:nvSpPr>
        <p:spPr>
          <a:xfrm>
            <a:off x="1412443" y="2906957"/>
            <a:ext cx="52082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0" indent="0">
              <a:buNone/>
            </a:pPr>
            <a:r>
              <a:rPr lang="es-ES" sz="1100" u="sng"/>
              <a:t>Responsabilidades de gasto compartidas según nivel de gobierno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CBADE-2EF1-55AC-50AD-E5E2373B2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"/>
          <a:stretch/>
        </p:blipFill>
        <p:spPr>
          <a:xfrm>
            <a:off x="1482433" y="3184782"/>
            <a:ext cx="4619337" cy="1783562"/>
          </a:xfrm>
          <a:prstGeom prst="rect">
            <a:avLst/>
          </a:prstGeom>
        </p:spPr>
      </p:pic>
      <p:sp>
        <p:nvSpPr>
          <p:cNvPr id="131" name="Rectángulo 130">
            <a:extLst>
              <a:ext uri="{FF2B5EF4-FFF2-40B4-BE49-F238E27FC236}">
                <a16:creationId xmlns:a16="http://schemas.microsoft.com/office/drawing/2014/main" id="{1026A0E9-4E87-0473-6633-D2BE6F453E69}"/>
              </a:ext>
            </a:extLst>
          </p:cNvPr>
          <p:cNvSpPr/>
          <p:nvPr/>
        </p:nvSpPr>
        <p:spPr>
          <a:xfrm>
            <a:off x="1412443" y="4994097"/>
            <a:ext cx="7675894" cy="3153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tx1"/>
                </a:solidFill>
                <a:cs typeface="Arial" panose="020B0604020202020204" pitchFamily="34" charset="0"/>
              </a:rPr>
              <a:t>Se evidencian casos de poca claridad sobre de las funciones asumidas por cada nivel de gobierno: </a:t>
            </a:r>
          </a:p>
          <a:p>
            <a:pPr marL="360363" lvl="1" indent="-1841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Debido a una formulación poco precisa de las leyes orgánicas (Barco et al., 2021) </a:t>
            </a:r>
          </a:p>
          <a:p>
            <a:pPr marL="360363" lvl="1" indent="-1841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El actual arreglo institucional, no incluye instituciones y procedimientos formales para respaldar la coordinación intergubernamental (Banco Mundial, 2021)</a:t>
            </a:r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6A7DE442-1B6A-316C-28D6-FE45F771CC6A}"/>
              </a:ext>
            </a:extLst>
          </p:cNvPr>
          <p:cNvSpPr/>
          <p:nvPr/>
        </p:nvSpPr>
        <p:spPr>
          <a:xfrm>
            <a:off x="1408427" y="6331237"/>
            <a:ext cx="7679910" cy="3153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La delegación inversa de funciones (de abajo hacia arriba) no ha sido explorada (Banco Mundial, 2017)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733BC148-5144-7B03-EF41-3F8439E66C35}"/>
              </a:ext>
            </a:extLst>
          </p:cNvPr>
          <p:cNvSpPr/>
          <p:nvPr/>
        </p:nvSpPr>
        <p:spPr>
          <a:xfrm>
            <a:off x="6276951" y="3020633"/>
            <a:ext cx="236776" cy="1947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E7D5B178-E96A-53C6-449B-B4825E7F94F8}"/>
              </a:ext>
            </a:extLst>
          </p:cNvPr>
          <p:cNvSpPr txBox="1"/>
          <p:nvPr/>
        </p:nvSpPr>
        <p:spPr>
          <a:xfrm>
            <a:off x="6513727" y="3773717"/>
            <a:ext cx="23903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0" lvl="1">
              <a:buClr>
                <a:srgbClr val="C00000"/>
              </a:buClr>
              <a:tabLst>
                <a:tab pos="176213" algn="l"/>
              </a:tabLst>
            </a:pPr>
            <a:r>
              <a:rPr lang="es-ES" sz="1100">
                <a:latin typeface="+mn-lt"/>
              </a:rPr>
              <a:t>Se genera un </a:t>
            </a:r>
            <a:r>
              <a:rPr lang="es-ES" sz="1100" b="1">
                <a:latin typeface="+mn-lt"/>
              </a:rPr>
              <a:t>riesgo de duplicidad de funciones</a:t>
            </a:r>
            <a:endParaRPr lang="es-ES" sz="1100">
              <a:latin typeface="+mn-lt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207688CD-C101-4D49-8DB5-906ECC3305FC}"/>
              </a:ext>
            </a:extLst>
          </p:cNvPr>
          <p:cNvGrpSpPr/>
          <p:nvPr/>
        </p:nvGrpSpPr>
        <p:grpSpPr>
          <a:xfrm>
            <a:off x="9199625" y="1527838"/>
            <a:ext cx="2039288" cy="4955505"/>
            <a:chOff x="9609491" y="1394096"/>
            <a:chExt cx="2039288" cy="4955505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3CF9230D-1A06-B57F-2029-BE59B4670571}"/>
                </a:ext>
              </a:extLst>
            </p:cNvPr>
            <p:cNvSpPr/>
            <p:nvPr/>
          </p:nvSpPr>
          <p:spPr>
            <a:xfrm>
              <a:off x="9609491" y="1394096"/>
              <a:ext cx="2039288" cy="49555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PE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2C822BA-E59B-FD65-C1F1-37F6C5EC78F1}"/>
                </a:ext>
              </a:extLst>
            </p:cNvPr>
            <p:cNvSpPr/>
            <p:nvPr/>
          </p:nvSpPr>
          <p:spPr>
            <a:xfrm>
              <a:off x="9693591" y="1509827"/>
              <a:ext cx="1883245" cy="938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" sz="1100">
                  <a:solidFill>
                    <a:schemeClr val="tx1"/>
                  </a:solidFill>
                  <a:cs typeface="Arial" panose="020B0604020202020204" pitchFamily="34" charset="0"/>
                </a:rPr>
                <a:t>Realizar diagnóstico y caracterización de los servicios que los ciudadanos demandan al Estado – PCM Modelos de provisión.</a:t>
              </a:r>
            </a:p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endParaRPr lang="es-ES" sz="11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8A544AF6-8750-8629-A8E5-BA29AFB1E3F6}"/>
                </a:ext>
              </a:extLst>
            </p:cNvPr>
            <p:cNvSpPr/>
            <p:nvPr/>
          </p:nvSpPr>
          <p:spPr>
            <a:xfrm>
              <a:off x="9693591" y="2566507"/>
              <a:ext cx="1883245" cy="765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" sz="1100">
                  <a:solidFill>
                    <a:schemeClr val="tx1"/>
                  </a:solidFill>
                  <a:cs typeface="Arial" panose="020B0604020202020204" pitchFamily="34" charset="0"/>
                </a:rPr>
                <a:t>Delimitar las responsabilidades de gasto por cada nivel de gobierno 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C496408-8D90-7A28-2307-CAD53808539A}"/>
                </a:ext>
              </a:extLst>
            </p:cNvPr>
            <p:cNvSpPr/>
            <p:nvPr/>
          </p:nvSpPr>
          <p:spPr>
            <a:xfrm>
              <a:off x="9693591" y="3404840"/>
              <a:ext cx="1883245" cy="1180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" sz="1100">
                  <a:solidFill>
                    <a:schemeClr val="tx1"/>
                  </a:solidFill>
                  <a:cs typeface="Arial" panose="020B0604020202020204" pitchFamily="34" charset="0"/>
                </a:rPr>
                <a:t>Implementar mecanismos para la resolución de conflictos sobre responsabilidades compartidas entre niveles de gobierno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D5370930-0795-02B2-2E0D-3C80D3998C7C}"/>
                </a:ext>
              </a:extLst>
            </p:cNvPr>
            <p:cNvSpPr/>
            <p:nvPr/>
          </p:nvSpPr>
          <p:spPr>
            <a:xfrm>
              <a:off x="9693591" y="4658040"/>
              <a:ext cx="1883245" cy="6056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" sz="1100">
                  <a:solidFill>
                    <a:schemeClr val="tx1"/>
                  </a:solidFill>
                  <a:cs typeface="Arial" panose="020B0604020202020204" pitchFamily="34" charset="0"/>
                </a:rPr>
                <a:t>Evaluar la incorporación de la transferencia inversa de funciones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87F18FE5-2BB8-9374-A4F6-5C003C4DEDB2}"/>
                </a:ext>
              </a:extLst>
            </p:cNvPr>
            <p:cNvSpPr/>
            <p:nvPr/>
          </p:nvSpPr>
          <p:spPr>
            <a:xfrm>
              <a:off x="9693591" y="5336705"/>
              <a:ext cx="1883245" cy="765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 algn="just">
                <a:spcBef>
                  <a:spcPts val="0"/>
                </a:spcBef>
                <a:spcAft>
                  <a:spcPts val="600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es-ES" sz="1100">
                  <a:solidFill>
                    <a:schemeClr val="tx1"/>
                  </a:solidFill>
                  <a:cs typeface="Arial" panose="020B0604020202020204" pitchFamily="34" charset="0"/>
                </a:rPr>
                <a:t>Fortalecer mecanismos para la recuperación de las funciones transferidas a los GR y GL.</a:t>
              </a: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650A5EC-2855-7D2E-D0ED-1763078B978D}"/>
              </a:ext>
            </a:extLst>
          </p:cNvPr>
          <p:cNvSpPr/>
          <p:nvPr/>
        </p:nvSpPr>
        <p:spPr>
          <a:xfrm>
            <a:off x="1412443" y="1942398"/>
            <a:ext cx="7675894" cy="552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La transferencia de funciones se implementó sin considerar las condiciones mínimas para garantizar su éxito (Defensoría del Pueblo, 2009)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0CEA96-A077-C61A-0029-C105F787314B}"/>
              </a:ext>
            </a:extLst>
          </p:cNvPr>
          <p:cNvSpPr/>
          <p:nvPr/>
        </p:nvSpPr>
        <p:spPr>
          <a:xfrm>
            <a:off x="1408427" y="5869496"/>
            <a:ext cx="7679910" cy="3153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La Ley Orgánica del Poder Ejecutivo (LOPE) establece que los Ministerios deben formular, planear, dirigir, coordinar, ejecutar, supervisar y evaluar la política nacional y sectorial bajo su competencia, en </a:t>
            </a:r>
            <a:r>
              <a:rPr lang="es-ES" sz="1100" b="1">
                <a:solidFill>
                  <a:schemeClr val="tx1"/>
                </a:solidFill>
                <a:cs typeface="Arial" panose="020B0604020202020204" pitchFamily="34" charset="0"/>
              </a:rPr>
              <a:t>todos los niveles de gobierno</a:t>
            </a:r>
          </a:p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Google Shape;20;p9">
            <a:extLst>
              <a:ext uri="{FF2B5EF4-FFF2-40B4-BE49-F238E27FC236}">
                <a16:creationId xmlns:a16="http://schemas.microsoft.com/office/drawing/2014/main" id="{AB93D7AD-1DCC-A8BF-08DF-4F801782898A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AF3FD7E-282F-11F9-818C-0DB144B10B30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Funciones de los gobiernos subnacionales: Las funciones de cada nivel de gobierno no se encuentran correctamente delimitadas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5055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2634F84F-9F8F-F711-E293-F071D1AA363E}"/>
              </a:ext>
            </a:extLst>
          </p:cNvPr>
          <p:cNvSpPr txBox="1"/>
          <p:nvPr/>
        </p:nvSpPr>
        <p:spPr>
          <a:xfrm>
            <a:off x="1031007" y="2036555"/>
            <a:ext cx="3221741" cy="5453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>
            <a:defPPr>
              <a:defRPr lang="es-PE"/>
            </a:defPPr>
            <a:lvl1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Los RDR</a:t>
            </a:r>
            <a:r>
              <a:rPr lang="es-ES" baseline="30000" dirty="0">
                <a:solidFill>
                  <a:schemeClr val="tx1"/>
                </a:solidFill>
              </a:rPr>
              <a:t>1/</a:t>
            </a:r>
            <a:r>
              <a:rPr lang="es-ES" dirty="0">
                <a:solidFill>
                  <a:schemeClr val="tx1"/>
                </a:solidFill>
              </a:rPr>
              <a:t> tienen una limitada participación en el presupuesto de gobiernos subnacionales: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A88A113-0B84-1F75-5F8A-5350F8C6225D}"/>
              </a:ext>
            </a:extLst>
          </p:cNvPr>
          <p:cNvSpPr/>
          <p:nvPr/>
        </p:nvSpPr>
        <p:spPr>
          <a:xfrm>
            <a:off x="1588186" y="1491771"/>
            <a:ext cx="3008625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Ingresos propios de los gobiernos subnacionales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CFBCC19-2A42-ABB5-2332-1D1A18307A45}"/>
              </a:ext>
            </a:extLst>
          </p:cNvPr>
          <p:cNvCxnSpPr>
            <a:cxnSpLocks/>
          </p:cNvCxnSpPr>
          <p:nvPr/>
        </p:nvCxnSpPr>
        <p:spPr>
          <a:xfrm>
            <a:off x="1051112" y="2022393"/>
            <a:ext cx="3190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1A31EFD-11F8-B8C4-4B9A-456A5DF08455}"/>
              </a:ext>
            </a:extLst>
          </p:cNvPr>
          <p:cNvSpPr/>
          <p:nvPr/>
        </p:nvSpPr>
        <p:spPr>
          <a:xfrm>
            <a:off x="1111109" y="1215764"/>
            <a:ext cx="7825274" cy="22647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Diagnóstico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3AE56AC-218E-262B-1D87-C4C0400E5000}"/>
              </a:ext>
            </a:extLst>
          </p:cNvPr>
          <p:cNvSpPr/>
          <p:nvPr/>
        </p:nvSpPr>
        <p:spPr>
          <a:xfrm>
            <a:off x="9043241" y="1215763"/>
            <a:ext cx="2306962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Propuesta de ajuste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C9AE968-E712-5BC2-5967-B5DF9E00223B}"/>
              </a:ext>
            </a:extLst>
          </p:cNvPr>
          <p:cNvSpPr/>
          <p:nvPr/>
        </p:nvSpPr>
        <p:spPr>
          <a:xfrm>
            <a:off x="1724078" y="2533338"/>
            <a:ext cx="681360" cy="41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b="1">
                <a:solidFill>
                  <a:srgbClr val="C00000"/>
                </a:solidFill>
              </a:rPr>
              <a:t>2%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23C838A-3165-CC07-FA33-9B2D82B4B8BD}"/>
              </a:ext>
            </a:extLst>
          </p:cNvPr>
          <p:cNvSpPr txBox="1"/>
          <p:nvPr/>
        </p:nvSpPr>
        <p:spPr>
          <a:xfrm>
            <a:off x="1360593" y="2916027"/>
            <a:ext cx="14083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es-ES" b="1"/>
              <a:t>en el caso de GG.RR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88D8D77-D647-A9CC-3A9C-2DD3359B5E3E}"/>
              </a:ext>
            </a:extLst>
          </p:cNvPr>
          <p:cNvSpPr/>
          <p:nvPr/>
        </p:nvSpPr>
        <p:spPr>
          <a:xfrm>
            <a:off x="3082920" y="2586174"/>
            <a:ext cx="846237" cy="413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b="1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E70BD0E-DEB0-0D4A-B8EC-EB94D2384AED}"/>
              </a:ext>
            </a:extLst>
          </p:cNvPr>
          <p:cNvSpPr txBox="1"/>
          <p:nvPr/>
        </p:nvSpPr>
        <p:spPr>
          <a:xfrm>
            <a:off x="2942394" y="2916027"/>
            <a:ext cx="1127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es-ES" b="1"/>
              <a:t>en el caso de GG.LL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1D93835-8D41-2161-8724-0AF307171B80}"/>
              </a:ext>
            </a:extLst>
          </p:cNvPr>
          <p:cNvSpPr txBox="1"/>
          <p:nvPr/>
        </p:nvSpPr>
        <p:spPr>
          <a:xfrm>
            <a:off x="1031007" y="4386675"/>
            <a:ext cx="3221741" cy="185819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>
            <a:defPPr>
              <a:defRPr lang="es-PE"/>
            </a:defPPr>
            <a:lvl1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ES" dirty="0">
                <a:solidFill>
                  <a:schemeClr val="tx1"/>
                </a:solidFill>
              </a:rPr>
              <a:t>Se identifica una </a:t>
            </a:r>
            <a:r>
              <a:rPr lang="es-ES" b="1" dirty="0">
                <a:solidFill>
                  <a:schemeClr val="tx1"/>
                </a:solidFill>
              </a:rPr>
              <a:t>brecha fiscal vertical </a:t>
            </a:r>
            <a:r>
              <a:rPr lang="es-ES" dirty="0">
                <a:solidFill>
                  <a:schemeClr val="tx1"/>
                </a:solidFill>
              </a:rPr>
              <a:t>(Banco Mundial, 2017), lo cual:</a:t>
            </a:r>
          </a:p>
          <a:p>
            <a:pPr marL="176213" lvl="1" algn="just">
              <a:spcAft>
                <a:spcPts val="300"/>
              </a:spcAft>
              <a:buClr>
                <a:srgbClr val="C00000"/>
              </a:buClr>
              <a:tabLst>
                <a:tab pos="360363" algn="l"/>
              </a:tabLst>
            </a:pPr>
            <a:endParaRPr lang="es-ES" sz="1100" dirty="0">
              <a:solidFill>
                <a:schemeClr val="tx1"/>
              </a:solidFill>
              <a:cs typeface="Arial" charset="0"/>
            </a:endParaRPr>
          </a:p>
          <a:p>
            <a:pPr marL="360363" lvl="1" indent="-1841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b="1" dirty="0">
                <a:solidFill>
                  <a:schemeClr val="tx1"/>
                </a:solidFill>
                <a:cs typeface="Arial" charset="0"/>
              </a:rPr>
              <a:t>Limita la planificación de mediano plazo </a:t>
            </a:r>
            <a:r>
              <a:rPr lang="es-ES" sz="1100" dirty="0">
                <a:solidFill>
                  <a:schemeClr val="tx1"/>
                </a:solidFill>
                <a:cs typeface="Arial" charset="0"/>
              </a:rPr>
              <a:t>de los gobiernos subnacionales debido a la incertidumbre sobre el presupuesto asignado (OECD, 2016)</a:t>
            </a:r>
          </a:p>
          <a:p>
            <a:pPr marL="360363" lvl="1" indent="-1841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b="1" dirty="0">
                <a:solidFill>
                  <a:schemeClr val="tx1"/>
                </a:solidFill>
                <a:cs typeface="Arial" charset="0"/>
              </a:rPr>
              <a:t>Reduce la responsabilidad fiscal </a:t>
            </a:r>
            <a:r>
              <a:rPr lang="es-ES" sz="1100" dirty="0">
                <a:solidFill>
                  <a:schemeClr val="tx1"/>
                </a:solidFill>
                <a:cs typeface="Arial" charset="0"/>
              </a:rPr>
              <a:t>de los gobiernos subnacionales debido al desconocimiento sobre el costo real de la recaudación (OECD, 2016)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F7BEBA9-CB74-F6DF-A785-A26AFB519519}"/>
              </a:ext>
            </a:extLst>
          </p:cNvPr>
          <p:cNvSpPr txBox="1"/>
          <p:nvPr/>
        </p:nvSpPr>
        <p:spPr>
          <a:xfrm>
            <a:off x="1031007" y="3420572"/>
            <a:ext cx="3221741" cy="96610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>
            <a:defPPr>
              <a:defRPr lang="es-PE"/>
            </a:defPPr>
            <a:lvl1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>
                <a:solidFill>
                  <a:schemeClr val="tx1"/>
                </a:solidFill>
              </a:rPr>
              <a:t>Los gobiernos subnacionales se caracterizan por su limitada capacidad de recaudación y su dependencia de las transferencias del Gobierno Nacional (BID &amp; CEPAL, 2022)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1A0FE37C-E1C7-860F-0F2C-05F00229E30C}"/>
              </a:ext>
            </a:extLst>
          </p:cNvPr>
          <p:cNvGrpSpPr/>
          <p:nvPr/>
        </p:nvGrpSpPr>
        <p:grpSpPr>
          <a:xfrm>
            <a:off x="9640033" y="6483787"/>
            <a:ext cx="1414261" cy="235198"/>
            <a:chOff x="9370003" y="6096982"/>
            <a:chExt cx="1414261" cy="235198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6A56FA92-80C6-725B-ACEC-F5105CDD9044}"/>
                </a:ext>
              </a:extLst>
            </p:cNvPr>
            <p:cNvSpPr/>
            <p:nvPr/>
          </p:nvSpPr>
          <p:spPr>
            <a:xfrm>
              <a:off x="9370003" y="6096982"/>
              <a:ext cx="281676" cy="2327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E55D9667-BE2F-14A2-7F28-BF53D44BD0FF}"/>
                </a:ext>
              </a:extLst>
            </p:cNvPr>
            <p:cNvSpPr/>
            <p:nvPr/>
          </p:nvSpPr>
          <p:spPr>
            <a:xfrm>
              <a:off x="9667199" y="6099449"/>
              <a:ext cx="1117065" cy="232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800" b="1">
                  <a:solidFill>
                    <a:schemeClr val="tx1"/>
                  </a:solidFill>
                </a:rPr>
                <a:t>Ajustes a nivel constitucional</a:t>
              </a:r>
              <a:endParaRPr lang="es-PE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BBBFE72A-7EC3-5127-5A44-5778C868F328}"/>
              </a:ext>
            </a:extLst>
          </p:cNvPr>
          <p:cNvSpPr/>
          <p:nvPr/>
        </p:nvSpPr>
        <p:spPr>
          <a:xfrm>
            <a:off x="9097739" y="1696644"/>
            <a:ext cx="2252464" cy="4465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2467053-05CE-8588-16DD-363149F6B378}"/>
              </a:ext>
            </a:extLst>
          </p:cNvPr>
          <p:cNvSpPr/>
          <p:nvPr/>
        </p:nvSpPr>
        <p:spPr>
          <a:xfrm>
            <a:off x="9181553" y="3083741"/>
            <a:ext cx="2118838" cy="627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Establecer un marco de incentivos para incrementar la recaudación municipal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3CC54C3-D54C-241D-1E49-E2759931BEAC}"/>
              </a:ext>
            </a:extLst>
          </p:cNvPr>
          <p:cNvSpPr/>
          <p:nvPr/>
        </p:nvSpPr>
        <p:spPr>
          <a:xfrm>
            <a:off x="9184581" y="2147621"/>
            <a:ext cx="2139117" cy="89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Rediseñar el sistema de ingresos de los gobiernos regionales con el objetivo de incrementar su autonomía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5809946-FFED-F35C-EB4F-2F7922A85504}"/>
              </a:ext>
            </a:extLst>
          </p:cNvPr>
          <p:cNvSpPr/>
          <p:nvPr/>
        </p:nvSpPr>
        <p:spPr>
          <a:xfrm>
            <a:off x="1166669" y="1590628"/>
            <a:ext cx="314036" cy="3073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5338356-7D74-E668-6D9C-54D5B25A44B4}"/>
              </a:ext>
            </a:extLst>
          </p:cNvPr>
          <p:cNvSpPr/>
          <p:nvPr/>
        </p:nvSpPr>
        <p:spPr>
          <a:xfrm>
            <a:off x="4400065" y="1590628"/>
            <a:ext cx="314036" cy="3073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372DB6-6820-BCE0-24BB-4225720D8277}"/>
              </a:ext>
            </a:extLst>
          </p:cNvPr>
          <p:cNvSpPr/>
          <p:nvPr/>
        </p:nvSpPr>
        <p:spPr>
          <a:xfrm>
            <a:off x="9123809" y="1843818"/>
            <a:ext cx="1732318" cy="261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rgbClr val="C00000"/>
              </a:buClr>
            </a:pPr>
            <a:r>
              <a:rPr lang="es-PE" sz="1100" b="1">
                <a:solidFill>
                  <a:schemeClr val="tx1"/>
                </a:solidFill>
              </a:rPr>
              <a:t>1) Ingresos propios: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16A735-FE51-C3E2-2751-74CA29EC0B00}"/>
              </a:ext>
            </a:extLst>
          </p:cNvPr>
          <p:cNvSpPr/>
          <p:nvPr/>
        </p:nvSpPr>
        <p:spPr>
          <a:xfrm>
            <a:off x="9110576" y="3752927"/>
            <a:ext cx="2240615" cy="343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C00000"/>
              </a:buClr>
            </a:pPr>
            <a:r>
              <a:rPr lang="es-PE" sz="1100" b="1">
                <a:solidFill>
                  <a:schemeClr val="tx1"/>
                </a:solidFill>
              </a:rPr>
              <a:t>2) Asignación presupuestal: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8905B7-517E-8F5B-EFCC-5B34ABA51272}"/>
              </a:ext>
            </a:extLst>
          </p:cNvPr>
          <p:cNvSpPr/>
          <p:nvPr/>
        </p:nvSpPr>
        <p:spPr>
          <a:xfrm>
            <a:off x="9181553" y="5032367"/>
            <a:ext cx="2118838" cy="96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Ajustar los criterios de distribución del FONCOMUN, simplificándolo y adoptando una metodología de brecha fiscal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ABDDC34-BD17-D441-B250-A824C657934B}"/>
              </a:ext>
            </a:extLst>
          </p:cNvPr>
          <p:cNvSpPr/>
          <p:nvPr/>
        </p:nvSpPr>
        <p:spPr>
          <a:xfrm>
            <a:off x="9184581" y="4096249"/>
            <a:ext cx="2139117" cy="894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Establecer un fondo de estabilización de los recursos provenientes del canon con el objetivo de reducir su volatilidad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996FFD-04DE-6484-9B3C-E83127188DD6}"/>
              </a:ext>
            </a:extLst>
          </p:cNvPr>
          <p:cNvSpPr/>
          <p:nvPr/>
        </p:nvSpPr>
        <p:spPr>
          <a:xfrm>
            <a:off x="4740170" y="1491771"/>
            <a:ext cx="4193263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Asignación presupuestal de los gobiernos subnacionales</a:t>
            </a:r>
            <a:endParaRPr lang="es-PE" sz="1400" b="1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AAE2045-F463-30CC-3C03-04B6BAEDC3CA}"/>
              </a:ext>
            </a:extLst>
          </p:cNvPr>
          <p:cNvCxnSpPr>
            <a:cxnSpLocks/>
          </p:cNvCxnSpPr>
          <p:nvPr/>
        </p:nvCxnSpPr>
        <p:spPr>
          <a:xfrm>
            <a:off x="4400065" y="2022393"/>
            <a:ext cx="4533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BBDF3D0-DFCD-B36B-7236-EB5335CA5E6E}"/>
              </a:ext>
            </a:extLst>
          </p:cNvPr>
          <p:cNvSpPr txBox="1"/>
          <p:nvPr/>
        </p:nvSpPr>
        <p:spPr>
          <a:xfrm>
            <a:off x="4379091" y="4180618"/>
            <a:ext cx="4554342" cy="10589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>
            <a:defPPr>
              <a:defRPr lang="es-PE"/>
            </a:defPPr>
            <a:lvl1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Las transferencias de igualación existentes tienen oportunidades de mejora </a:t>
            </a:r>
            <a:r>
              <a:rPr lang="es-ES" sz="1100" dirty="0">
                <a:solidFill>
                  <a:schemeClr val="tx1"/>
                </a:solidFill>
                <a:cs typeface="Arial" charset="0"/>
              </a:rPr>
              <a:t>(Barco et al., 2021; Banco Mundial, 2021)</a:t>
            </a:r>
            <a:endParaRPr lang="es-ES" sz="1800" dirty="0">
              <a:solidFill>
                <a:schemeClr val="tx1"/>
              </a:solidFill>
              <a:cs typeface="+mn-cs"/>
            </a:endParaRPr>
          </a:p>
          <a:p>
            <a:pPr marL="360363" lvl="1" indent="-1841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FONCOR adolece de una falta de recursos, es solo para gastos de capital. </a:t>
            </a:r>
          </a:p>
          <a:p>
            <a:pPr marL="360363" lvl="1" indent="-1841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FONCOMUN establece criterios de distribución que no resuelven el problema de la inequidad e incentivan la fragmentación municipal.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503E95E-5148-49BC-2A8A-FA53FE5441A7}"/>
              </a:ext>
            </a:extLst>
          </p:cNvPr>
          <p:cNvSpPr/>
          <p:nvPr/>
        </p:nvSpPr>
        <p:spPr>
          <a:xfrm>
            <a:off x="4379091" y="2074350"/>
            <a:ext cx="4554342" cy="1713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Existen heterogeneidades en el presupuesto entre gobiernos subnacionales que </a:t>
            </a:r>
            <a:r>
              <a:rPr lang="es-ES" sz="1100" b="1">
                <a:solidFill>
                  <a:schemeClr val="tx1"/>
                </a:solidFill>
                <a:cs typeface="Arial" panose="020B0604020202020204" pitchFamily="34" charset="0"/>
              </a:rPr>
              <a:t>no se sustentan en mayores responsabilidades de gasto</a:t>
            </a: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D2FAD61-B5B8-FBDB-0608-4AB2B78B684B}"/>
              </a:ext>
            </a:extLst>
          </p:cNvPr>
          <p:cNvSpPr/>
          <p:nvPr/>
        </p:nvSpPr>
        <p:spPr>
          <a:xfrm>
            <a:off x="4379091" y="2792906"/>
            <a:ext cx="4554342" cy="171398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numCol="1" rtlCol="0" anchor="t"/>
          <a:lstStyle/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tx1"/>
                </a:solidFill>
                <a:cs typeface="Arial" panose="020B0604020202020204" pitchFamily="34" charset="0"/>
              </a:rPr>
              <a:t>Esta situación se presenta debido a:</a:t>
            </a:r>
          </a:p>
          <a:p>
            <a:pPr marL="360363" lvl="1" indent="-1841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Discrecionalidad del proceso de asignación presupuestal (Banco Mundial, 2021)</a:t>
            </a:r>
          </a:p>
          <a:p>
            <a:pPr marL="360363" lvl="1" indent="-1841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ES" sz="1100" dirty="0">
                <a:solidFill>
                  <a:schemeClr val="tx1"/>
                </a:solidFill>
                <a:cs typeface="Arial" charset="0"/>
              </a:rPr>
              <a:t>Transferencias provenientes de actividades extractivas (canon, </a:t>
            </a:r>
            <a:r>
              <a:rPr lang="es-ES" sz="1100" dirty="0" err="1">
                <a:solidFill>
                  <a:schemeClr val="tx1"/>
                </a:solidFill>
                <a:cs typeface="Arial" charset="0"/>
              </a:rPr>
              <a:t>sobrecanon</a:t>
            </a:r>
            <a:r>
              <a:rPr lang="es-ES" sz="1100" dirty="0">
                <a:solidFill>
                  <a:schemeClr val="tx1"/>
                </a:solidFill>
                <a:cs typeface="Arial" charset="0"/>
              </a:rPr>
              <a:t> y regalías) que benefician a las regiones y distritos según su ámbito geográfico (OECD, 2016; Banco Mundial, 2017; PRODES, 2007) </a:t>
            </a:r>
          </a:p>
          <a:p>
            <a:pPr marL="171450" indent="-171450" algn="just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id="{62540A1E-769B-4391-58ED-30AA042A2323}"/>
              </a:ext>
            </a:extLst>
          </p:cNvPr>
          <p:cNvSpPr txBox="1">
            <a:spLocks/>
          </p:cNvSpPr>
          <p:nvPr/>
        </p:nvSpPr>
        <p:spPr>
          <a:xfrm>
            <a:off x="197427" y="6331728"/>
            <a:ext cx="9873194" cy="462896"/>
          </a:xfrm>
          <a:prstGeom prst="rect">
            <a:avLst/>
          </a:prstGeom>
        </p:spPr>
        <p:txBody>
          <a:bodyPr lIns="0" r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47" indent="-1746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2pPr>
            <a:lvl3pPr marL="538176" indent="-16192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3pPr>
            <a:lvl4pPr marL="712805" indent="-1476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4pPr>
            <a:lvl5pPr marL="901722" indent="-14764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10F17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Bembo" pitchFamily="18" charset="0"/>
                <a:ea typeface="+mn-ea"/>
                <a:cs typeface="+mn-cs"/>
              </a:defRPr>
            </a:lvl5pPr>
            <a:lvl6pPr marL="2514663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/>
          </a:p>
          <a:p>
            <a:r>
              <a:rPr lang="es-ES" dirty="0"/>
              <a:t>1/ Recursos Directamente Recaudados. Fuente: SIAF, BID &amp; CEPAL (2022), Banco Mundial (2017), OECD (2016), PRODES (2007), Barco et al. (2021), Banco Mundial (2021). </a:t>
            </a:r>
          </a:p>
          <a:p>
            <a:r>
              <a:rPr lang="es-ES" dirty="0"/>
              <a:t>Elaboración: APOYO Consultoría.</a:t>
            </a:r>
            <a:endParaRPr lang="es-PE" dirty="0"/>
          </a:p>
        </p:txBody>
      </p:sp>
      <p:sp>
        <p:nvSpPr>
          <p:cNvPr id="5" name="Google Shape;20;p9">
            <a:extLst>
              <a:ext uri="{FF2B5EF4-FFF2-40B4-BE49-F238E27FC236}">
                <a16:creationId xmlns:a16="http://schemas.microsoft.com/office/drawing/2014/main" id="{E81E2A18-EB8D-8CBD-F6D4-151DAC1B27F1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9A86D99-7FB3-B80C-0710-EFDDE9F89004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Gestión presupuestal: Existe una elevada dependencia de los gobiernos subnacionales hacia las transferencias del Gobierno Nacional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442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D5E43F-3F7C-48A7-A569-5872010C6E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9874" y="6309369"/>
            <a:ext cx="9872662" cy="461963"/>
          </a:xfrm>
        </p:spPr>
        <p:txBody>
          <a:bodyPr>
            <a:normAutofit fontScale="25000" lnSpcReduction="20000"/>
          </a:bodyPr>
          <a:lstStyle/>
          <a:p>
            <a:endParaRPr lang="es-PE" dirty="0"/>
          </a:p>
          <a:p>
            <a:r>
              <a:rPr lang="es-PE" dirty="0"/>
              <a:t> 1/ </a:t>
            </a:r>
            <a:r>
              <a:rPr lang="es-ES" dirty="0"/>
              <a:t>Volumen mínimo de la población total del ámbito propuesto: Costa mayor a 12,000 habitantes, Sierra mayor a 3,800 habitantes, Selva mayor a 4,000 habitantes </a:t>
            </a:r>
            <a:r>
              <a:rPr lang="es-PE" dirty="0"/>
              <a:t>. Fuente: Banco Mundial (2021), El Peruano (2021), </a:t>
            </a:r>
            <a:r>
              <a:rPr lang="es-PE" dirty="0" err="1"/>
              <a:t>Glave</a:t>
            </a:r>
            <a:r>
              <a:rPr lang="es-PE" dirty="0"/>
              <a:t> (2017), OECD (2016), Ley de Mancomunidades regionales (N° 29768), Ley de Mancomunidades municipales (N° 29029), SIAF. Elaboración: APOYO Consultoría.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B3EF810-55AA-3558-4697-A203314547AA}"/>
              </a:ext>
            </a:extLst>
          </p:cNvPr>
          <p:cNvSpPr/>
          <p:nvPr/>
        </p:nvSpPr>
        <p:spPr>
          <a:xfrm>
            <a:off x="1307193" y="3503940"/>
            <a:ext cx="7628968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4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Los mecanismos de coordinación entre gobiernos subnacionales no funcionan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5945827-6AA8-6A41-CECD-3AE3830BFCC9}"/>
              </a:ext>
            </a:extLst>
          </p:cNvPr>
          <p:cNvCxnSpPr>
            <a:cxnSpLocks/>
          </p:cNvCxnSpPr>
          <p:nvPr/>
        </p:nvCxnSpPr>
        <p:spPr>
          <a:xfrm>
            <a:off x="1326243" y="3819070"/>
            <a:ext cx="7628968" cy="15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CE53BBE1-2A95-DECF-1AAE-168C35372438}"/>
              </a:ext>
            </a:extLst>
          </p:cNvPr>
          <p:cNvCxnSpPr>
            <a:cxnSpLocks/>
          </p:cNvCxnSpPr>
          <p:nvPr/>
        </p:nvCxnSpPr>
        <p:spPr>
          <a:xfrm flipV="1">
            <a:off x="1256252" y="1930039"/>
            <a:ext cx="7679910" cy="3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0EAEFFC-C6B4-AC42-815B-4964168359A0}"/>
              </a:ext>
            </a:extLst>
          </p:cNvPr>
          <p:cNvSpPr/>
          <p:nvPr/>
        </p:nvSpPr>
        <p:spPr>
          <a:xfrm>
            <a:off x="9043434" y="1527839"/>
            <a:ext cx="2039288" cy="4465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624692A-533A-3EB3-C057-C85DFD5019FB}"/>
              </a:ext>
            </a:extLst>
          </p:cNvPr>
          <p:cNvSpPr/>
          <p:nvPr/>
        </p:nvSpPr>
        <p:spPr>
          <a:xfrm>
            <a:off x="1256252" y="1152974"/>
            <a:ext cx="7679910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Diagnóstico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6D8E37D-6264-4B32-E8F3-FA1CA948A33B}"/>
              </a:ext>
            </a:extLst>
          </p:cNvPr>
          <p:cNvSpPr/>
          <p:nvPr/>
        </p:nvSpPr>
        <p:spPr>
          <a:xfrm>
            <a:off x="9043434" y="1152974"/>
            <a:ext cx="2039288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Propuesta de ajuste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3A232BB-0623-A07D-F3F1-C81FEE4A29F6}"/>
              </a:ext>
            </a:extLst>
          </p:cNvPr>
          <p:cNvSpPr/>
          <p:nvPr/>
        </p:nvSpPr>
        <p:spPr>
          <a:xfrm>
            <a:off x="9073501" y="1589235"/>
            <a:ext cx="1949738" cy="442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Aumentar la escala de los gobiernos locales reduciendo la fragmentación municipal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Crear mecanismos de coordinación alternativas para el ordenamiento territorial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MX" sz="11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Relanzar el mecanismo de mancomunidades regionales y locales para lograr una difusión masiva que motive su uso continuo y sostenible</a:t>
            </a: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356C096-A231-3F46-4C6D-711B7B6273A4}"/>
              </a:ext>
            </a:extLst>
          </p:cNvPr>
          <p:cNvSpPr/>
          <p:nvPr/>
        </p:nvSpPr>
        <p:spPr>
          <a:xfrm>
            <a:off x="1298149" y="2481740"/>
            <a:ext cx="2547700" cy="6640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100" b="1">
                <a:solidFill>
                  <a:schemeClr val="tx1"/>
                </a:solidFill>
                <a:cs typeface="Arial" charset="0"/>
              </a:rPr>
              <a:t>de distritos y provincias, respectivamente, carecen de límites territoriales oficiales</a:t>
            </a:r>
            <a:endParaRPr lang="es-PE" sz="11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E0BED43C-49CC-EF99-DA34-6FBE882DED22}"/>
              </a:ext>
            </a:extLst>
          </p:cNvPr>
          <p:cNvSpPr/>
          <p:nvPr/>
        </p:nvSpPr>
        <p:spPr>
          <a:xfrm>
            <a:off x="1628876" y="2150767"/>
            <a:ext cx="1886247" cy="42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C00000"/>
                </a:solidFill>
              </a:rPr>
              <a:t>80% y 92%</a:t>
            </a:r>
            <a:endParaRPr lang="es-PE" b="1">
              <a:solidFill>
                <a:srgbClr val="C00000"/>
              </a:solidFill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09B89A2C-EAD2-A397-0483-11EE12888D61}"/>
              </a:ext>
            </a:extLst>
          </p:cNvPr>
          <p:cNvSpPr/>
          <p:nvPr/>
        </p:nvSpPr>
        <p:spPr>
          <a:xfrm>
            <a:off x="3723827" y="2481740"/>
            <a:ext cx="2408103" cy="6640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100" b="1">
                <a:solidFill>
                  <a:schemeClr val="tx1"/>
                </a:solidFill>
                <a:latin typeface="Arial" charset="0"/>
                <a:cs typeface="Arial" charset="0"/>
              </a:rPr>
              <a:t>distritos existentes al 2017</a:t>
            </a:r>
            <a:r>
              <a:rPr lang="es-ES" sz="1100" b="1" baseline="300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s-ES" sz="1100" b="1">
                <a:solidFill>
                  <a:schemeClr val="tx1"/>
                </a:solidFill>
                <a:latin typeface="Arial" charset="0"/>
                <a:cs typeface="Arial" charset="0"/>
              </a:rPr>
              <a:t>tienen una población por debajo del umbral mínimo requerido</a:t>
            </a:r>
            <a:r>
              <a:rPr lang="es-ES" sz="1100" b="1" baseline="30000">
                <a:solidFill>
                  <a:schemeClr val="tx1"/>
                </a:solidFill>
                <a:latin typeface="Arial" charset="0"/>
                <a:cs typeface="Arial" charset="0"/>
              </a:rPr>
              <a:t>1/</a:t>
            </a:r>
            <a:endParaRPr lang="es-PE" sz="1100" b="1" baseline="30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8293303-E68D-573A-A8B3-494ED9886672}"/>
              </a:ext>
            </a:extLst>
          </p:cNvPr>
          <p:cNvSpPr/>
          <p:nvPr/>
        </p:nvSpPr>
        <p:spPr>
          <a:xfrm>
            <a:off x="4245684" y="2150767"/>
            <a:ext cx="1364389" cy="42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C00000"/>
                </a:solidFill>
              </a:rPr>
              <a:t>895</a:t>
            </a:r>
            <a:endParaRPr lang="es-PE" b="1">
              <a:solidFill>
                <a:srgbClr val="C00000"/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C24C0B5C-6D33-A607-7527-8E353485A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18" y="4164011"/>
            <a:ext cx="3614273" cy="23745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40D367C-D5FD-428D-033C-5CA21CAF2AE2}"/>
              </a:ext>
            </a:extLst>
          </p:cNvPr>
          <p:cNvSpPr/>
          <p:nvPr/>
        </p:nvSpPr>
        <p:spPr>
          <a:xfrm>
            <a:off x="7553374" y="4187951"/>
            <a:ext cx="1342332" cy="1823795"/>
          </a:xfrm>
          <a:prstGeom prst="wedgeRoundRectCallout">
            <a:avLst>
              <a:gd name="adj1" fmla="val -133787"/>
              <a:gd name="adj2" fmla="val 37335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DD166D4-5886-E6CC-B6B1-0F54CAB0EF78}"/>
              </a:ext>
            </a:extLst>
          </p:cNvPr>
          <p:cNvSpPr/>
          <p:nvPr/>
        </p:nvSpPr>
        <p:spPr>
          <a:xfrm>
            <a:off x="1326722" y="3849387"/>
            <a:ext cx="2646128" cy="2689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tx1"/>
                </a:solidFill>
                <a:cs typeface="Arial" panose="020B0604020202020204" pitchFamily="34" charset="0"/>
              </a:rPr>
              <a:t>Si bien se han conformado varias mancomunidades, se observan muchas inoperativas </a:t>
            </a:r>
          </a:p>
          <a:p>
            <a:pPr marL="171450" indent="-171450"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solidFill>
                  <a:schemeClr val="tx1"/>
                </a:solidFill>
                <a:cs typeface="Arial" panose="020B0604020202020204" pitchFamily="34" charset="0"/>
              </a:rPr>
              <a:t>Tasa de ejecución es muy baja. </a:t>
            </a:r>
          </a:p>
          <a:p>
            <a:pPr marL="171450" indent="-171450" algn="just"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PE" sz="1100" dirty="0">
                <a:solidFill>
                  <a:schemeClr val="tx1"/>
                </a:solidFill>
                <a:cs typeface="Arial" panose="020B0604020202020204" pitchFamily="34" charset="0"/>
              </a:rPr>
              <a:t>La falta de éxito tiene detrás: </a:t>
            </a:r>
          </a:p>
          <a:p>
            <a:pPr marL="360363" lvl="1" indent="-1841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PE" sz="1100" dirty="0">
                <a:solidFill>
                  <a:schemeClr val="tx1"/>
                </a:solidFill>
                <a:cs typeface="Arial" charset="0"/>
              </a:rPr>
              <a:t>Conflictos por intereses políticos</a:t>
            </a:r>
          </a:p>
          <a:p>
            <a:pPr marL="360363" lvl="1" indent="-1841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es-PE" sz="1100" dirty="0">
                <a:solidFill>
                  <a:schemeClr val="tx1"/>
                </a:solidFill>
                <a:cs typeface="Arial" charset="0"/>
              </a:rPr>
              <a:t>Falta de mecanismos de </a:t>
            </a:r>
            <a:r>
              <a:rPr lang="es-PE" sz="1100" i="1" dirty="0" err="1">
                <a:solidFill>
                  <a:schemeClr val="tx1"/>
                </a:solidFill>
                <a:cs typeface="Arial" charset="0"/>
              </a:rPr>
              <a:t>enforcement</a:t>
            </a:r>
            <a:r>
              <a:rPr lang="es-PE" sz="1100" dirty="0">
                <a:solidFill>
                  <a:schemeClr val="tx1"/>
                </a:solidFill>
                <a:cs typeface="Arial" charset="0"/>
              </a:rPr>
              <a:t> para garantizar el cumplimiento de los compromisos de las partes. Las Leyes de Mancomunidad no lo contemplan.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D8CBBEB-2F1F-3600-BE10-9FE4F9B20B8F}"/>
              </a:ext>
            </a:extLst>
          </p:cNvPr>
          <p:cNvSpPr/>
          <p:nvPr/>
        </p:nvSpPr>
        <p:spPr>
          <a:xfrm>
            <a:off x="3972849" y="3846531"/>
            <a:ext cx="4982362" cy="372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s-ES" sz="1100" u="sng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Número de mancomunidades con presupuesto asignado, 2021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D787053-57BC-C92A-EDA1-0AF69FE2C04B}"/>
              </a:ext>
            </a:extLst>
          </p:cNvPr>
          <p:cNvSpPr/>
          <p:nvPr/>
        </p:nvSpPr>
        <p:spPr>
          <a:xfrm>
            <a:off x="7518122" y="4130258"/>
            <a:ext cx="1418038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b="1" u="sng">
                <a:solidFill>
                  <a:schemeClr val="tx1">
                    <a:lumMod val="50000"/>
                  </a:schemeClr>
                </a:solidFill>
              </a:rPr>
              <a:t>Tasa de ejecución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00F9DF6B-9993-087C-2C2A-C6602E450992}"/>
              </a:ext>
            </a:extLst>
          </p:cNvPr>
          <p:cNvSpPr/>
          <p:nvPr/>
        </p:nvSpPr>
        <p:spPr>
          <a:xfrm>
            <a:off x="8045563" y="4464178"/>
            <a:ext cx="993845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>
                <a:solidFill>
                  <a:schemeClr val="tx1">
                    <a:lumMod val="50000"/>
                  </a:schemeClr>
                </a:solidFill>
              </a:rPr>
              <a:t>0%-25%</a:t>
            </a:r>
          </a:p>
        </p:txBody>
      </p:sp>
      <p:sp>
        <p:nvSpPr>
          <p:cNvPr id="57" name="Cerrar llave 56">
            <a:extLst>
              <a:ext uri="{FF2B5EF4-FFF2-40B4-BE49-F238E27FC236}">
                <a16:creationId xmlns:a16="http://schemas.microsoft.com/office/drawing/2014/main" id="{A928B01A-15FC-63A0-0979-C5F7195572C3}"/>
              </a:ext>
            </a:extLst>
          </p:cNvPr>
          <p:cNvSpPr/>
          <p:nvPr/>
        </p:nvSpPr>
        <p:spPr>
          <a:xfrm>
            <a:off x="6024194" y="2008576"/>
            <a:ext cx="216495" cy="1291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25CAF36-93F7-FFF1-5AB1-43F996F054CB}"/>
              </a:ext>
            </a:extLst>
          </p:cNvPr>
          <p:cNvSpPr txBox="1"/>
          <p:nvPr/>
        </p:nvSpPr>
        <p:spPr>
          <a:xfrm>
            <a:off x="6205930" y="2063106"/>
            <a:ext cx="280808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  <a:defRPr sz="1100">
                <a:latin typeface="+mn-lt"/>
              </a:defRPr>
            </a:lvl1pPr>
          </a:lstStyle>
          <a:p>
            <a:pPr marL="176213" lvl="1" indent="-17621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es-ES" sz="1100">
                <a:latin typeface="+mn-lt"/>
              </a:rPr>
              <a:t>Altos costos fijos administrativos e incapacidad de apalancar economías de escala en la prestación de servicios (Banco Mundial, 2021)</a:t>
            </a:r>
          </a:p>
          <a:p>
            <a:pPr marL="176213" lvl="1" indent="-17621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es-ES" sz="1100">
                <a:latin typeface="+mn-lt"/>
              </a:rPr>
              <a:t>Dificulta la coordinación y cooperación entre gobiernos regionales y locales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9B0D058-4196-B3CE-583A-3BD8E4314881}"/>
              </a:ext>
            </a:extLst>
          </p:cNvPr>
          <p:cNvSpPr/>
          <p:nvPr/>
        </p:nvSpPr>
        <p:spPr>
          <a:xfrm>
            <a:off x="1256251" y="1442234"/>
            <a:ext cx="7679909" cy="50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b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El actual ordenamiento territorial impide una eficiente prestación de servicios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CD17249-7F79-2B2E-94A6-E5F649CF4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61646"/>
              </p:ext>
            </p:extLst>
          </p:nvPr>
        </p:nvGraphicFramePr>
        <p:xfrm>
          <a:off x="7314921" y="4345312"/>
          <a:ext cx="1153841" cy="184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D3B3484A-4A8B-5407-1C76-1847F8FDC697}"/>
              </a:ext>
            </a:extLst>
          </p:cNvPr>
          <p:cNvSpPr/>
          <p:nvPr/>
        </p:nvSpPr>
        <p:spPr>
          <a:xfrm>
            <a:off x="8045563" y="4737018"/>
            <a:ext cx="993845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>
                <a:solidFill>
                  <a:schemeClr val="tx1">
                    <a:lumMod val="50000"/>
                  </a:schemeClr>
                </a:solidFill>
              </a:rPr>
              <a:t>25%-50%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03AB3F8-C8EC-F0CC-42A9-7F2A1EB0891F}"/>
              </a:ext>
            </a:extLst>
          </p:cNvPr>
          <p:cNvSpPr/>
          <p:nvPr/>
        </p:nvSpPr>
        <p:spPr>
          <a:xfrm>
            <a:off x="8045563" y="4958012"/>
            <a:ext cx="993845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>
                <a:solidFill>
                  <a:schemeClr val="tx1">
                    <a:lumMod val="50000"/>
                  </a:schemeClr>
                </a:solidFill>
              </a:rPr>
              <a:t>50%-75%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F948B7-9BA1-FF73-5AC0-361CFF339455}"/>
              </a:ext>
            </a:extLst>
          </p:cNvPr>
          <p:cNvSpPr/>
          <p:nvPr/>
        </p:nvSpPr>
        <p:spPr>
          <a:xfrm>
            <a:off x="8045563" y="5413293"/>
            <a:ext cx="993845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>
                <a:solidFill>
                  <a:schemeClr val="tx1">
                    <a:lumMod val="50000"/>
                  </a:schemeClr>
                </a:solidFill>
              </a:rPr>
              <a:t>75%-100%</a:t>
            </a:r>
          </a:p>
        </p:txBody>
      </p:sp>
      <p:sp>
        <p:nvSpPr>
          <p:cNvPr id="4" name="Google Shape;20;p9">
            <a:extLst>
              <a:ext uri="{FF2B5EF4-FFF2-40B4-BE49-F238E27FC236}">
                <a16:creationId xmlns:a16="http://schemas.microsoft.com/office/drawing/2014/main" id="{B2175783-CE92-972B-BB4F-9947E3AB9AEB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86C37C-52BD-90CB-CE6B-C5DB9311FDA9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Ordenamiento territorial: el país está muy atomizado, por lo que se debe promover la cooperación entre GL y GR para prestar servicios eficientemente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6770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D5E43F-3F7C-48A7-A569-5872010C6E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9753" y="6414305"/>
            <a:ext cx="9872662" cy="365125"/>
          </a:xfrm>
        </p:spPr>
        <p:txBody>
          <a:bodyPr>
            <a:normAutofit/>
          </a:bodyPr>
          <a:lstStyle/>
          <a:p>
            <a:r>
              <a:rPr lang="es-PE" sz="800" dirty="0"/>
              <a:t>Fuente: </a:t>
            </a:r>
            <a:r>
              <a:rPr lang="es-PE" sz="800" dirty="0" err="1"/>
              <a:t>McNulty</a:t>
            </a:r>
            <a:r>
              <a:rPr lang="es-PE" sz="800" dirty="0"/>
              <a:t> (2021), </a:t>
            </a:r>
            <a:r>
              <a:rPr lang="es-ES" sz="800" dirty="0">
                <a:latin typeface="+mn-lt"/>
              </a:rPr>
              <a:t>Alvarado &amp; </a:t>
            </a:r>
            <a:r>
              <a:rPr lang="es-ES" sz="800" dirty="0" err="1">
                <a:latin typeface="+mn-lt"/>
              </a:rPr>
              <a:t>Faniche</a:t>
            </a:r>
            <a:r>
              <a:rPr lang="es-ES" sz="800" dirty="0">
                <a:latin typeface="+mn-lt"/>
              </a:rPr>
              <a:t> (2011), </a:t>
            </a:r>
            <a:r>
              <a:rPr lang="es-PE" sz="800" dirty="0"/>
              <a:t>Vega (2008), Banco Mundial (2010), Comisión de Alto Nivel para la Reforma Política (CANRP), Madrid y Palomino (2020), </a:t>
            </a:r>
            <a:r>
              <a:rPr lang="es-PE" sz="800" dirty="0" err="1"/>
              <a:t>Marquez</a:t>
            </a:r>
            <a:r>
              <a:rPr lang="es-PE" sz="800" dirty="0"/>
              <a:t> et al. (2009), Muñoz (2014), </a:t>
            </a:r>
            <a:r>
              <a:rPr lang="es-ES" sz="800" dirty="0">
                <a:latin typeface="+mn-lt"/>
              </a:rPr>
              <a:t>Remy, Urrutia &amp; Veas, (2020)</a:t>
            </a:r>
            <a:r>
              <a:rPr lang="es-PE" sz="800" dirty="0"/>
              <a:t>. Elaboración: APOYO Consultoría.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D8ABC12-BDCA-292C-A68D-D32F04F5F91C}"/>
              </a:ext>
            </a:extLst>
          </p:cNvPr>
          <p:cNvSpPr txBox="1"/>
          <p:nvPr/>
        </p:nvSpPr>
        <p:spPr>
          <a:xfrm>
            <a:off x="1158280" y="1800190"/>
            <a:ext cx="3554439" cy="48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+mn-lt"/>
              </a:rPr>
              <a:t>El principal mecanismo de fiscalización de la ciudadanía es el </a:t>
            </a:r>
            <a:r>
              <a:rPr lang="es-ES" sz="1100" b="1" dirty="0">
                <a:latin typeface="+mn-lt"/>
              </a:rPr>
              <a:t>presupuesto participativo, </a:t>
            </a:r>
            <a:r>
              <a:rPr lang="es-ES" sz="1100" dirty="0">
                <a:latin typeface="+mn-lt"/>
              </a:rPr>
              <a:t>el cual no está funcionando eficientemente (</a:t>
            </a:r>
            <a:r>
              <a:rPr lang="es-ES" sz="1100" dirty="0" err="1">
                <a:latin typeface="+mn-lt"/>
              </a:rPr>
              <a:t>McNulty</a:t>
            </a:r>
            <a:r>
              <a:rPr lang="es-ES" sz="1100" dirty="0">
                <a:latin typeface="+mn-lt"/>
              </a:rPr>
              <a:t>, 2021):</a:t>
            </a: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261938" indent="-174625" algn="just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ES" sz="1100" dirty="0">
              <a:latin typeface="+mn-lt"/>
            </a:endParaRPr>
          </a:p>
          <a:p>
            <a:pPr marL="180975" lvl="1" indent="-180975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endParaRPr lang="es-ES" sz="1100" dirty="0">
              <a:latin typeface="+mn-lt"/>
            </a:endParaRPr>
          </a:p>
          <a:p>
            <a:pPr marL="180975" lvl="1" indent="-180975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 dirty="0">
                <a:latin typeface="+mn-lt"/>
              </a:rPr>
              <a:t>Participan organizaciones de la sociedad civil no representativas (</a:t>
            </a:r>
            <a:r>
              <a:rPr lang="es-ES" sz="1100" dirty="0" err="1">
                <a:latin typeface="+mn-lt"/>
              </a:rPr>
              <a:t>McNulty</a:t>
            </a:r>
            <a:r>
              <a:rPr lang="es-ES" sz="1100" dirty="0">
                <a:latin typeface="+mn-lt"/>
              </a:rPr>
              <a:t>, 2021)  </a:t>
            </a:r>
          </a:p>
          <a:p>
            <a:pPr marL="180975" lvl="1" indent="-180975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 dirty="0">
                <a:latin typeface="+mn-lt"/>
              </a:rPr>
              <a:t>Demoras por vacíos de conocimiento sobre:</a:t>
            </a:r>
          </a:p>
          <a:p>
            <a:pPr marL="638175" lvl="2" indent="-180975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s-ES" sz="1100" dirty="0">
                <a:latin typeface="+mn-lt"/>
              </a:rPr>
              <a:t>planificación presupuestal por parte de la ciudadanía (</a:t>
            </a:r>
            <a:r>
              <a:rPr lang="es-ES" sz="1100" dirty="0" err="1">
                <a:latin typeface="+mn-lt"/>
              </a:rPr>
              <a:t>McNulty</a:t>
            </a:r>
            <a:r>
              <a:rPr lang="es-ES" sz="1100" dirty="0">
                <a:latin typeface="+mn-lt"/>
              </a:rPr>
              <a:t>, 2021)</a:t>
            </a:r>
          </a:p>
          <a:p>
            <a:pPr marL="638175" lvl="2" indent="-180975">
              <a:spcAft>
                <a:spcPts val="4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s-ES" sz="1100" dirty="0">
                <a:latin typeface="+mn-lt"/>
              </a:rPr>
              <a:t>complejidad burocrática (Remy, Urrutia &amp; Veas, 2020) </a:t>
            </a:r>
          </a:p>
          <a:p>
            <a:pPr marL="180975" lvl="1" indent="-180975"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 dirty="0">
                <a:latin typeface="+mn-lt"/>
              </a:rPr>
              <a:t>Desorganiza la ejecución presupuestal y la vuelve incongruente con los planes de inversión (Vega, 2008)</a:t>
            </a:r>
          </a:p>
          <a:p>
            <a:pPr marL="171450" indent="-171450" algn="just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s-ES" sz="1100" dirty="0">
              <a:latin typeface="+mn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B9A2515-F54E-02E5-E6E9-E98D9F9C9876}"/>
              </a:ext>
            </a:extLst>
          </p:cNvPr>
          <p:cNvSpPr txBox="1"/>
          <p:nvPr/>
        </p:nvSpPr>
        <p:spPr>
          <a:xfrm>
            <a:off x="5945651" y="4211106"/>
            <a:ext cx="28064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latin typeface="+mn-lt"/>
              </a:rPr>
              <a:t>El rol de la Contraloría es reactivo (Alvarado &amp; </a:t>
            </a:r>
            <a:r>
              <a:rPr lang="es-ES" sz="1100" err="1">
                <a:latin typeface="+mn-lt"/>
              </a:rPr>
              <a:t>Faniche</a:t>
            </a:r>
            <a:r>
              <a:rPr lang="es-ES" sz="1100">
                <a:latin typeface="+mn-lt"/>
              </a:rPr>
              <a:t>, 2011)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6BE1C63-AA60-63E3-58BD-485EEF58C3E7}"/>
              </a:ext>
            </a:extLst>
          </p:cNvPr>
          <p:cNvSpPr/>
          <p:nvPr/>
        </p:nvSpPr>
        <p:spPr>
          <a:xfrm>
            <a:off x="1183680" y="1135132"/>
            <a:ext cx="7596000" cy="2562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Diagnóstico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CA76611-5678-0671-F0CF-B66428027A97}"/>
              </a:ext>
            </a:extLst>
          </p:cNvPr>
          <p:cNvSpPr/>
          <p:nvPr/>
        </p:nvSpPr>
        <p:spPr>
          <a:xfrm>
            <a:off x="8869565" y="1135132"/>
            <a:ext cx="2518706" cy="2562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cs typeface="Arial" panose="020B0604020202020204" pitchFamily="34" charset="0"/>
              </a:rPr>
              <a:t>Propuesta de ajuste</a:t>
            </a:r>
            <a:endParaRPr lang="es-PE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B1F1EAC-8FC1-25F3-21DA-C9BC88A4D142}"/>
              </a:ext>
            </a:extLst>
          </p:cNvPr>
          <p:cNvSpPr/>
          <p:nvPr/>
        </p:nvSpPr>
        <p:spPr>
          <a:xfrm>
            <a:off x="8869565" y="1509997"/>
            <a:ext cx="2518706" cy="495551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CB7DEE4-883E-77B1-BE6D-B2FA5D587CDB}"/>
              </a:ext>
            </a:extLst>
          </p:cNvPr>
          <p:cNvSpPr/>
          <p:nvPr/>
        </p:nvSpPr>
        <p:spPr>
          <a:xfrm>
            <a:off x="8855706" y="1600533"/>
            <a:ext cx="2557966" cy="5072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Prescindir de la obligatoriedad del presupuesto participativo</a:t>
            </a:r>
            <a:endParaRPr lang="es-PE" sz="18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Modificar el presupuesto participativo para que sea más estratégico, inclusivo, y de calidad </a:t>
            </a:r>
          </a:p>
          <a:p>
            <a:pPr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</a:pPr>
            <a:endParaRPr lang="es-PE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PE" sz="1100">
                <a:solidFill>
                  <a:schemeClr val="tx1"/>
                </a:solidFill>
                <a:cs typeface="Arial" panose="020B0604020202020204" pitchFamily="34" charset="0"/>
              </a:rPr>
              <a:t>Adoptar sugerencias de CANRP:</a:t>
            </a:r>
          </a:p>
          <a:p>
            <a:pPr marL="180975" lvl="1" indent="-180975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solidFill>
                  <a:schemeClr val="tx1"/>
                </a:solidFill>
                <a:cs typeface="Arial" charset="0"/>
              </a:rPr>
              <a:t>Eliminar la necesidad de autorización del Concejo para solicitar información </a:t>
            </a:r>
          </a:p>
          <a:p>
            <a:pPr marL="180975" lvl="1" indent="-180975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solidFill>
                  <a:schemeClr val="tx1"/>
                </a:solidFill>
                <a:cs typeface="Arial" charset="0"/>
              </a:rPr>
              <a:t>Establecer plazos máximos para remitir información </a:t>
            </a:r>
          </a:p>
          <a:p>
            <a:pPr marL="180975" lvl="1" indent="-180975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solidFill>
                  <a:schemeClr val="tx1"/>
                </a:solidFill>
                <a:cs typeface="Arial" charset="0"/>
              </a:rPr>
              <a:t>Establecer un mecanismo de interpelación de gerentes regionales </a:t>
            </a:r>
          </a:p>
          <a:p>
            <a:pPr marL="180975" lvl="1" indent="-180975"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solidFill>
                  <a:schemeClr val="tx1"/>
                </a:solidFill>
                <a:cs typeface="Arial" charset="0"/>
              </a:rPr>
              <a:t>Equiparar el mecanismo de vacancia de autoridades regionales con las municipales</a:t>
            </a:r>
          </a:p>
          <a:p>
            <a:pPr marL="0" lvl="1">
              <a:buClr>
                <a:srgbClr val="C00000"/>
              </a:buClr>
              <a:tabLst>
                <a:tab pos="85725" algn="l"/>
              </a:tabLst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indent="17780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Fortalecer el rol fiscalizador de la Contraloría por medio de la asignación de un mayor presupuesto, capacitaciones y especialización del equipo</a:t>
            </a:r>
          </a:p>
          <a:p>
            <a:pPr marL="0" lvl="1" indent="177800" algn="just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solidFill>
                  <a:schemeClr val="tx1"/>
                </a:solidFill>
                <a:cs typeface="Arial" panose="020B0604020202020204" pitchFamily="34" charset="0"/>
              </a:rPr>
              <a:t>Fortalecer la rectoría de los sectores por medio de la implementación de sistemas de monitoreo, entre otros.</a:t>
            </a:r>
          </a:p>
          <a:p>
            <a:pPr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</a:pPr>
            <a:endParaRPr lang="es-PE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</a:pPr>
            <a:endParaRPr lang="es-ES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  <a:buFont typeface="Wingdings" panose="05000000000000000000" pitchFamily="2" charset="2"/>
            </a:pPr>
            <a:endParaRPr lang="es-PE" sz="1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7800" lvl="1" algn="just">
              <a:spcBef>
                <a:spcPts val="0"/>
              </a:spcBef>
              <a:spcAft>
                <a:spcPts val="100"/>
              </a:spcAft>
              <a:buClr>
                <a:srgbClr val="C00000"/>
              </a:buClr>
            </a:pPr>
            <a:endParaRPr lang="es-ES" sz="1100" baseline="30000">
              <a:solidFill>
                <a:schemeClr val="tx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3FFB1CB-CC8F-308B-F3B0-EBAB261BEAE8}"/>
              </a:ext>
            </a:extLst>
          </p:cNvPr>
          <p:cNvGrpSpPr/>
          <p:nvPr/>
        </p:nvGrpSpPr>
        <p:grpSpPr>
          <a:xfrm>
            <a:off x="4651024" y="3381614"/>
            <a:ext cx="1289051" cy="1114507"/>
            <a:chOff x="4995742" y="3265714"/>
            <a:chExt cx="1289051" cy="1114507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539CFD7-3D57-0F5F-3B85-043D5F4BBB36}"/>
                </a:ext>
              </a:extLst>
            </p:cNvPr>
            <p:cNvSpPr/>
            <p:nvPr/>
          </p:nvSpPr>
          <p:spPr>
            <a:xfrm>
              <a:off x="4995742" y="3265714"/>
              <a:ext cx="1289051" cy="11145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6" name="Magnifying_glass6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2CE5357D-4395-0A94-D48E-53833760F1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8086" y="3403867"/>
              <a:ext cx="744362" cy="838200"/>
              <a:chOff x="5156201" y="379413"/>
              <a:chExt cx="188912" cy="212726"/>
            </a:xfrm>
            <a:solidFill>
              <a:schemeClr val="accent1"/>
            </a:solidFill>
          </p:grpSpPr>
          <p:sp>
            <p:nvSpPr>
              <p:cNvPr id="47" name="Freeform 316">
                <a:extLst>
                  <a:ext uri="{FF2B5EF4-FFF2-40B4-BE49-F238E27FC236}">
                    <a16:creationId xmlns:a16="http://schemas.microsoft.com/office/drawing/2014/main" id="{6D053D9D-B194-7DD2-53BB-A043F103ED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6201" y="379413"/>
                <a:ext cx="163513" cy="163513"/>
              </a:xfrm>
              <a:custGeom>
                <a:avLst/>
                <a:gdLst>
                  <a:gd name="T0" fmla="*/ 2255 w 4510"/>
                  <a:gd name="T1" fmla="*/ 200 h 4511"/>
                  <a:gd name="T2" fmla="*/ 200 w 4510"/>
                  <a:gd name="T3" fmla="*/ 2255 h 4511"/>
                  <a:gd name="T4" fmla="*/ 2255 w 4510"/>
                  <a:gd name="T5" fmla="*/ 4310 h 4511"/>
                  <a:gd name="T6" fmla="*/ 4310 w 4510"/>
                  <a:gd name="T7" fmla="*/ 2255 h 4511"/>
                  <a:gd name="T8" fmla="*/ 2255 w 4510"/>
                  <a:gd name="T9" fmla="*/ 200 h 4511"/>
                  <a:gd name="T10" fmla="*/ 2255 w 4510"/>
                  <a:gd name="T11" fmla="*/ 4511 h 4511"/>
                  <a:gd name="T12" fmla="*/ 0 w 4510"/>
                  <a:gd name="T13" fmla="*/ 2255 h 4511"/>
                  <a:gd name="T14" fmla="*/ 2255 w 4510"/>
                  <a:gd name="T15" fmla="*/ 0 h 4511"/>
                  <a:gd name="T16" fmla="*/ 4510 w 4510"/>
                  <a:gd name="T17" fmla="*/ 2255 h 4511"/>
                  <a:gd name="T18" fmla="*/ 2255 w 4510"/>
                  <a:gd name="T19" fmla="*/ 4511 h 4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10" h="4511">
                    <a:moveTo>
                      <a:pt x="2255" y="200"/>
                    </a:moveTo>
                    <a:cubicBezTo>
                      <a:pt x="1122" y="200"/>
                      <a:pt x="200" y="1121"/>
                      <a:pt x="200" y="2255"/>
                    </a:cubicBezTo>
                    <a:cubicBezTo>
                      <a:pt x="200" y="3388"/>
                      <a:pt x="1122" y="4310"/>
                      <a:pt x="2255" y="4310"/>
                    </a:cubicBezTo>
                    <a:cubicBezTo>
                      <a:pt x="3388" y="4310"/>
                      <a:pt x="4310" y="3388"/>
                      <a:pt x="4310" y="2255"/>
                    </a:cubicBezTo>
                    <a:cubicBezTo>
                      <a:pt x="4310" y="1121"/>
                      <a:pt x="3388" y="200"/>
                      <a:pt x="2255" y="200"/>
                    </a:cubicBezTo>
                    <a:close/>
                    <a:moveTo>
                      <a:pt x="2255" y="4511"/>
                    </a:moveTo>
                    <a:cubicBezTo>
                      <a:pt x="1011" y="4511"/>
                      <a:pt x="0" y="3498"/>
                      <a:pt x="0" y="2255"/>
                    </a:cubicBezTo>
                    <a:cubicBezTo>
                      <a:pt x="0" y="1011"/>
                      <a:pt x="1011" y="0"/>
                      <a:pt x="2255" y="0"/>
                    </a:cubicBezTo>
                    <a:cubicBezTo>
                      <a:pt x="3498" y="0"/>
                      <a:pt x="4510" y="1011"/>
                      <a:pt x="4510" y="2255"/>
                    </a:cubicBezTo>
                    <a:cubicBezTo>
                      <a:pt x="4510" y="3498"/>
                      <a:pt x="3498" y="4511"/>
                      <a:pt x="2255" y="45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317">
                <a:extLst>
                  <a:ext uri="{FF2B5EF4-FFF2-40B4-BE49-F238E27FC236}">
                    <a16:creationId xmlns:a16="http://schemas.microsoft.com/office/drawing/2014/main" id="{C32AE554-3F59-4990-CF30-8B1EA37B3E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2076" y="396876"/>
                <a:ext cx="130175" cy="130175"/>
              </a:xfrm>
              <a:custGeom>
                <a:avLst/>
                <a:gdLst>
                  <a:gd name="T0" fmla="*/ 1797 w 3594"/>
                  <a:gd name="T1" fmla="*/ 200 h 3594"/>
                  <a:gd name="T2" fmla="*/ 200 w 3594"/>
                  <a:gd name="T3" fmla="*/ 1797 h 3594"/>
                  <a:gd name="T4" fmla="*/ 1797 w 3594"/>
                  <a:gd name="T5" fmla="*/ 3394 h 3594"/>
                  <a:gd name="T6" fmla="*/ 3394 w 3594"/>
                  <a:gd name="T7" fmla="*/ 1797 h 3594"/>
                  <a:gd name="T8" fmla="*/ 1797 w 3594"/>
                  <a:gd name="T9" fmla="*/ 200 h 3594"/>
                  <a:gd name="T10" fmla="*/ 1797 w 3594"/>
                  <a:gd name="T11" fmla="*/ 3594 h 3594"/>
                  <a:gd name="T12" fmla="*/ 0 w 3594"/>
                  <a:gd name="T13" fmla="*/ 1797 h 3594"/>
                  <a:gd name="T14" fmla="*/ 1797 w 3594"/>
                  <a:gd name="T15" fmla="*/ 0 h 3594"/>
                  <a:gd name="T16" fmla="*/ 3594 w 3594"/>
                  <a:gd name="T17" fmla="*/ 1797 h 3594"/>
                  <a:gd name="T18" fmla="*/ 1797 w 3594"/>
                  <a:gd name="T19" fmla="*/ 3594 h 3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4" h="3594">
                    <a:moveTo>
                      <a:pt x="1797" y="200"/>
                    </a:moveTo>
                    <a:cubicBezTo>
                      <a:pt x="917" y="200"/>
                      <a:pt x="200" y="917"/>
                      <a:pt x="200" y="1797"/>
                    </a:cubicBezTo>
                    <a:cubicBezTo>
                      <a:pt x="200" y="2678"/>
                      <a:pt x="917" y="3394"/>
                      <a:pt x="1797" y="3394"/>
                    </a:cubicBezTo>
                    <a:cubicBezTo>
                      <a:pt x="2678" y="3394"/>
                      <a:pt x="3394" y="2678"/>
                      <a:pt x="3394" y="1797"/>
                    </a:cubicBezTo>
                    <a:cubicBezTo>
                      <a:pt x="3394" y="917"/>
                      <a:pt x="2678" y="200"/>
                      <a:pt x="1797" y="200"/>
                    </a:cubicBezTo>
                    <a:close/>
                    <a:moveTo>
                      <a:pt x="1797" y="3594"/>
                    </a:moveTo>
                    <a:cubicBezTo>
                      <a:pt x="806" y="3594"/>
                      <a:pt x="0" y="2788"/>
                      <a:pt x="0" y="1797"/>
                    </a:cubicBezTo>
                    <a:cubicBezTo>
                      <a:pt x="0" y="806"/>
                      <a:pt x="806" y="0"/>
                      <a:pt x="1797" y="0"/>
                    </a:cubicBezTo>
                    <a:cubicBezTo>
                      <a:pt x="2788" y="0"/>
                      <a:pt x="3594" y="806"/>
                      <a:pt x="3594" y="1797"/>
                    </a:cubicBezTo>
                    <a:cubicBezTo>
                      <a:pt x="3594" y="2788"/>
                      <a:pt x="2788" y="3594"/>
                      <a:pt x="1797" y="35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18">
                <a:extLst>
                  <a:ext uri="{FF2B5EF4-FFF2-40B4-BE49-F238E27FC236}">
                    <a16:creationId xmlns:a16="http://schemas.microsoft.com/office/drawing/2014/main" id="{2D6FC9EF-463C-57BB-D26A-CA6B6F9B3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088" y="514351"/>
                <a:ext cx="73025" cy="77788"/>
              </a:xfrm>
              <a:custGeom>
                <a:avLst/>
                <a:gdLst>
                  <a:gd name="T0" fmla="*/ 1330 w 2005"/>
                  <a:gd name="T1" fmla="*/ 2133 h 2133"/>
                  <a:gd name="T2" fmla="*/ 994 w 2005"/>
                  <a:gd name="T3" fmla="*/ 1950 h 2133"/>
                  <a:gd name="T4" fmla="*/ 993 w 2005"/>
                  <a:gd name="T5" fmla="*/ 1948 h 2133"/>
                  <a:gd name="T6" fmla="*/ 984 w 2005"/>
                  <a:gd name="T7" fmla="*/ 1938 h 2133"/>
                  <a:gd name="T8" fmla="*/ 35 w 2005"/>
                  <a:gd name="T9" fmla="*/ 761 h 2133"/>
                  <a:gd name="T10" fmla="*/ 50 w 2005"/>
                  <a:gd name="T11" fmla="*/ 621 h 2133"/>
                  <a:gd name="T12" fmla="*/ 191 w 2005"/>
                  <a:gd name="T13" fmla="*/ 636 h 2133"/>
                  <a:gd name="T14" fmla="*/ 1136 w 2005"/>
                  <a:gd name="T15" fmla="*/ 1808 h 2133"/>
                  <a:gd name="T16" fmla="*/ 1346 w 2005"/>
                  <a:gd name="T17" fmla="*/ 1931 h 2133"/>
                  <a:gd name="T18" fmla="*/ 1600 w 2005"/>
                  <a:gd name="T19" fmla="*/ 1759 h 2133"/>
                  <a:gd name="T20" fmla="*/ 1618 w 2005"/>
                  <a:gd name="T21" fmla="*/ 1742 h 2133"/>
                  <a:gd name="T22" fmla="*/ 1664 w 2005"/>
                  <a:gd name="T23" fmla="*/ 1701 h 2133"/>
                  <a:gd name="T24" fmla="*/ 1743 w 2005"/>
                  <a:gd name="T25" fmla="*/ 1608 h 2133"/>
                  <a:gd name="T26" fmla="*/ 1638 w 2005"/>
                  <a:gd name="T27" fmla="*/ 1304 h 2133"/>
                  <a:gd name="T28" fmla="*/ 1002 w 2005"/>
                  <a:gd name="T29" fmla="*/ 559 h 2133"/>
                  <a:gd name="T30" fmla="*/ 675 w 2005"/>
                  <a:gd name="T31" fmla="*/ 176 h 2133"/>
                  <a:gd name="T32" fmla="*/ 686 w 2005"/>
                  <a:gd name="T33" fmla="*/ 36 h 2133"/>
                  <a:gd name="T34" fmla="*/ 827 w 2005"/>
                  <a:gd name="T35" fmla="*/ 47 h 2133"/>
                  <a:gd name="T36" fmla="*/ 1154 w 2005"/>
                  <a:gd name="T37" fmla="*/ 429 h 2133"/>
                  <a:gd name="T38" fmla="*/ 1790 w 2005"/>
                  <a:gd name="T39" fmla="*/ 1174 h 2133"/>
                  <a:gd name="T40" fmla="*/ 1933 w 2005"/>
                  <a:gd name="T41" fmla="*/ 1672 h 2133"/>
                  <a:gd name="T42" fmla="*/ 1795 w 2005"/>
                  <a:gd name="T43" fmla="*/ 1852 h 2133"/>
                  <a:gd name="T44" fmla="*/ 1757 w 2005"/>
                  <a:gd name="T45" fmla="*/ 1886 h 2133"/>
                  <a:gd name="T46" fmla="*/ 1740 w 2005"/>
                  <a:gd name="T47" fmla="*/ 1902 h 2133"/>
                  <a:gd name="T48" fmla="*/ 1374 w 2005"/>
                  <a:gd name="T49" fmla="*/ 2130 h 2133"/>
                  <a:gd name="T50" fmla="*/ 1330 w 2005"/>
                  <a:gd name="T51" fmla="*/ 2133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05" h="2133">
                    <a:moveTo>
                      <a:pt x="1330" y="2133"/>
                    </a:moveTo>
                    <a:cubicBezTo>
                      <a:pt x="1185" y="2133"/>
                      <a:pt x="1076" y="2028"/>
                      <a:pt x="994" y="1950"/>
                    </a:cubicBezTo>
                    <a:lnTo>
                      <a:pt x="993" y="1948"/>
                    </a:lnTo>
                    <a:cubicBezTo>
                      <a:pt x="990" y="1945"/>
                      <a:pt x="987" y="1941"/>
                      <a:pt x="984" y="1938"/>
                    </a:cubicBezTo>
                    <a:lnTo>
                      <a:pt x="35" y="761"/>
                    </a:lnTo>
                    <a:cubicBezTo>
                      <a:pt x="0" y="718"/>
                      <a:pt x="7" y="655"/>
                      <a:pt x="50" y="621"/>
                    </a:cubicBezTo>
                    <a:cubicBezTo>
                      <a:pt x="93" y="586"/>
                      <a:pt x="156" y="592"/>
                      <a:pt x="191" y="636"/>
                    </a:cubicBezTo>
                    <a:lnTo>
                      <a:pt x="1136" y="1808"/>
                    </a:lnTo>
                    <a:cubicBezTo>
                      <a:pt x="1205" y="1874"/>
                      <a:pt x="1276" y="1941"/>
                      <a:pt x="1346" y="1931"/>
                    </a:cubicBezTo>
                    <a:cubicBezTo>
                      <a:pt x="1437" y="1918"/>
                      <a:pt x="1524" y="1834"/>
                      <a:pt x="1600" y="1759"/>
                    </a:cubicBezTo>
                    <a:lnTo>
                      <a:pt x="1618" y="1742"/>
                    </a:lnTo>
                    <a:cubicBezTo>
                      <a:pt x="1634" y="1727"/>
                      <a:pt x="1649" y="1714"/>
                      <a:pt x="1664" y="1701"/>
                    </a:cubicBezTo>
                    <a:cubicBezTo>
                      <a:pt x="1706" y="1665"/>
                      <a:pt x="1732" y="1640"/>
                      <a:pt x="1743" y="1608"/>
                    </a:cubicBezTo>
                    <a:cubicBezTo>
                      <a:pt x="1775" y="1513"/>
                      <a:pt x="1710" y="1389"/>
                      <a:pt x="1638" y="1304"/>
                    </a:cubicBezTo>
                    <a:cubicBezTo>
                      <a:pt x="1426" y="1055"/>
                      <a:pt x="1210" y="803"/>
                      <a:pt x="1002" y="559"/>
                    </a:cubicBezTo>
                    <a:cubicBezTo>
                      <a:pt x="893" y="432"/>
                      <a:pt x="784" y="305"/>
                      <a:pt x="675" y="176"/>
                    </a:cubicBezTo>
                    <a:cubicBezTo>
                      <a:pt x="639" y="135"/>
                      <a:pt x="644" y="72"/>
                      <a:pt x="686" y="36"/>
                    </a:cubicBezTo>
                    <a:cubicBezTo>
                      <a:pt x="728" y="0"/>
                      <a:pt x="791" y="5"/>
                      <a:pt x="827" y="47"/>
                    </a:cubicBezTo>
                    <a:cubicBezTo>
                      <a:pt x="936" y="174"/>
                      <a:pt x="1045" y="302"/>
                      <a:pt x="1154" y="429"/>
                    </a:cubicBezTo>
                    <a:cubicBezTo>
                      <a:pt x="1362" y="672"/>
                      <a:pt x="1578" y="926"/>
                      <a:pt x="1790" y="1174"/>
                    </a:cubicBezTo>
                    <a:cubicBezTo>
                      <a:pt x="1857" y="1253"/>
                      <a:pt x="2005" y="1459"/>
                      <a:pt x="1933" y="1672"/>
                    </a:cubicBezTo>
                    <a:cubicBezTo>
                      <a:pt x="1903" y="1758"/>
                      <a:pt x="1843" y="1810"/>
                      <a:pt x="1795" y="1852"/>
                    </a:cubicBezTo>
                    <a:cubicBezTo>
                      <a:pt x="1782" y="1863"/>
                      <a:pt x="1769" y="1874"/>
                      <a:pt x="1757" y="1886"/>
                    </a:cubicBezTo>
                    <a:lnTo>
                      <a:pt x="1740" y="1902"/>
                    </a:lnTo>
                    <a:cubicBezTo>
                      <a:pt x="1646" y="1994"/>
                      <a:pt x="1530" y="2106"/>
                      <a:pt x="1374" y="2130"/>
                    </a:cubicBezTo>
                    <a:cubicBezTo>
                      <a:pt x="1359" y="2132"/>
                      <a:pt x="1344" y="2133"/>
                      <a:pt x="1330" y="21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19">
                <a:extLst>
                  <a:ext uri="{FF2B5EF4-FFF2-40B4-BE49-F238E27FC236}">
                    <a16:creationId xmlns:a16="http://schemas.microsoft.com/office/drawing/2014/main" id="{A1D903AA-24CD-5E9E-7EC2-893D9D78B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538" y="430213"/>
                <a:ext cx="36513" cy="77788"/>
              </a:xfrm>
              <a:custGeom>
                <a:avLst/>
                <a:gdLst>
                  <a:gd name="T0" fmla="*/ 914 w 1027"/>
                  <a:gd name="T1" fmla="*/ 2109 h 2109"/>
                  <a:gd name="T2" fmla="*/ 879 w 1027"/>
                  <a:gd name="T3" fmla="*/ 2102 h 2109"/>
                  <a:gd name="T4" fmla="*/ 0 w 1027"/>
                  <a:gd name="T5" fmla="*/ 840 h 2109"/>
                  <a:gd name="T6" fmla="*/ 254 w 1027"/>
                  <a:gd name="T7" fmla="*/ 55 h 2109"/>
                  <a:gd name="T8" fmla="*/ 393 w 1027"/>
                  <a:gd name="T9" fmla="*/ 32 h 2109"/>
                  <a:gd name="T10" fmla="*/ 416 w 1027"/>
                  <a:gd name="T11" fmla="*/ 172 h 2109"/>
                  <a:gd name="T12" fmla="*/ 200 w 1027"/>
                  <a:gd name="T13" fmla="*/ 840 h 2109"/>
                  <a:gd name="T14" fmla="*/ 949 w 1027"/>
                  <a:gd name="T15" fmla="*/ 1915 h 2109"/>
                  <a:gd name="T16" fmla="*/ 1008 w 1027"/>
                  <a:gd name="T17" fmla="*/ 2043 h 2109"/>
                  <a:gd name="T18" fmla="*/ 914 w 1027"/>
                  <a:gd name="T19" fmla="*/ 2109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7" h="2109">
                    <a:moveTo>
                      <a:pt x="914" y="2109"/>
                    </a:moveTo>
                    <a:cubicBezTo>
                      <a:pt x="903" y="2109"/>
                      <a:pt x="891" y="2107"/>
                      <a:pt x="879" y="2102"/>
                    </a:cubicBezTo>
                    <a:cubicBezTo>
                      <a:pt x="354" y="1908"/>
                      <a:pt x="0" y="1402"/>
                      <a:pt x="0" y="840"/>
                    </a:cubicBezTo>
                    <a:cubicBezTo>
                      <a:pt x="0" y="557"/>
                      <a:pt x="88" y="285"/>
                      <a:pt x="254" y="55"/>
                    </a:cubicBezTo>
                    <a:cubicBezTo>
                      <a:pt x="286" y="9"/>
                      <a:pt x="349" y="0"/>
                      <a:pt x="393" y="32"/>
                    </a:cubicBezTo>
                    <a:cubicBezTo>
                      <a:pt x="438" y="65"/>
                      <a:pt x="448" y="126"/>
                      <a:pt x="416" y="172"/>
                    </a:cubicBezTo>
                    <a:cubicBezTo>
                      <a:pt x="275" y="367"/>
                      <a:pt x="200" y="599"/>
                      <a:pt x="200" y="840"/>
                    </a:cubicBezTo>
                    <a:cubicBezTo>
                      <a:pt x="200" y="1318"/>
                      <a:pt x="501" y="1749"/>
                      <a:pt x="949" y="1915"/>
                    </a:cubicBezTo>
                    <a:cubicBezTo>
                      <a:pt x="1000" y="1933"/>
                      <a:pt x="1027" y="1991"/>
                      <a:pt x="1008" y="2043"/>
                    </a:cubicBezTo>
                    <a:cubicBezTo>
                      <a:pt x="993" y="2084"/>
                      <a:pt x="955" y="2109"/>
                      <a:pt x="914" y="21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20">
                <a:extLst>
                  <a:ext uri="{FF2B5EF4-FFF2-40B4-BE49-F238E27FC236}">
                    <a16:creationId xmlns:a16="http://schemas.microsoft.com/office/drawing/2014/main" id="{0CD27C11-FF8D-459A-0D3C-6E5A55F6D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0176" y="415926"/>
                <a:ext cx="12700" cy="11113"/>
              </a:xfrm>
              <a:custGeom>
                <a:avLst/>
                <a:gdLst>
                  <a:gd name="T0" fmla="*/ 114 w 340"/>
                  <a:gd name="T1" fmla="*/ 277 h 277"/>
                  <a:gd name="T2" fmla="*/ 30 w 340"/>
                  <a:gd name="T3" fmla="*/ 230 h 277"/>
                  <a:gd name="T4" fmla="*/ 61 w 340"/>
                  <a:gd name="T5" fmla="*/ 92 h 277"/>
                  <a:gd name="T6" fmla="*/ 182 w 340"/>
                  <a:gd name="T7" fmla="*/ 25 h 277"/>
                  <a:gd name="T8" fmla="*/ 316 w 340"/>
                  <a:gd name="T9" fmla="*/ 69 h 277"/>
                  <a:gd name="T10" fmla="*/ 270 w 340"/>
                  <a:gd name="T11" fmla="*/ 204 h 277"/>
                  <a:gd name="T12" fmla="*/ 168 w 340"/>
                  <a:gd name="T13" fmla="*/ 261 h 277"/>
                  <a:gd name="T14" fmla="*/ 114 w 340"/>
                  <a:gd name="T15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0" h="277">
                    <a:moveTo>
                      <a:pt x="114" y="277"/>
                    </a:moveTo>
                    <a:cubicBezTo>
                      <a:pt x="81" y="277"/>
                      <a:pt x="49" y="260"/>
                      <a:pt x="30" y="230"/>
                    </a:cubicBezTo>
                    <a:cubicBezTo>
                      <a:pt x="0" y="183"/>
                      <a:pt x="14" y="121"/>
                      <a:pt x="61" y="92"/>
                    </a:cubicBezTo>
                    <a:cubicBezTo>
                      <a:pt x="100" y="67"/>
                      <a:pt x="141" y="44"/>
                      <a:pt x="182" y="25"/>
                    </a:cubicBezTo>
                    <a:cubicBezTo>
                      <a:pt x="231" y="0"/>
                      <a:pt x="291" y="20"/>
                      <a:pt x="316" y="69"/>
                    </a:cubicBezTo>
                    <a:cubicBezTo>
                      <a:pt x="340" y="119"/>
                      <a:pt x="320" y="179"/>
                      <a:pt x="270" y="204"/>
                    </a:cubicBezTo>
                    <a:cubicBezTo>
                      <a:pt x="235" y="221"/>
                      <a:pt x="201" y="241"/>
                      <a:pt x="168" y="261"/>
                    </a:cubicBezTo>
                    <a:cubicBezTo>
                      <a:pt x="151" y="271"/>
                      <a:pt x="132" y="277"/>
                      <a:pt x="114" y="2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1A70BD4-0981-3420-9B71-9D48FCA35D69}"/>
              </a:ext>
            </a:extLst>
          </p:cNvPr>
          <p:cNvSpPr/>
          <p:nvPr/>
        </p:nvSpPr>
        <p:spPr>
          <a:xfrm>
            <a:off x="3424045" y="1546193"/>
            <a:ext cx="1289051" cy="276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u="sng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Ciudadanía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3FD1347-C9B4-A60F-8EA2-F0E5A6E8158E}"/>
              </a:ext>
            </a:extLst>
          </p:cNvPr>
          <p:cNvSpPr/>
          <p:nvPr/>
        </p:nvSpPr>
        <p:spPr>
          <a:xfrm>
            <a:off x="6023874" y="3856950"/>
            <a:ext cx="1394899" cy="29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u="sng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Contraloría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21E336D-D59F-7672-B5C7-6AEF849DAB64}"/>
              </a:ext>
            </a:extLst>
          </p:cNvPr>
          <p:cNvSpPr/>
          <p:nvPr/>
        </p:nvSpPr>
        <p:spPr>
          <a:xfrm>
            <a:off x="5580700" y="1546193"/>
            <a:ext cx="2926273" cy="492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u="sng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Consejos regionales y Concejos municipales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142951D-5C39-9725-61F0-93C2193EEC8E}"/>
              </a:ext>
            </a:extLst>
          </p:cNvPr>
          <p:cNvGrpSpPr/>
          <p:nvPr/>
        </p:nvGrpSpPr>
        <p:grpSpPr>
          <a:xfrm rot="16200000">
            <a:off x="4933694" y="2320011"/>
            <a:ext cx="1570637" cy="379145"/>
            <a:chOff x="5095035" y="2800762"/>
            <a:chExt cx="1346482" cy="228884"/>
          </a:xfrm>
        </p:grpSpPr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E471E15A-4E70-129B-BE3B-9FE4C7810B9A}"/>
                </a:ext>
              </a:extLst>
            </p:cNvPr>
            <p:cNvCxnSpPr/>
            <p:nvPr/>
          </p:nvCxnSpPr>
          <p:spPr>
            <a:xfrm flipV="1">
              <a:off x="6441517" y="2800762"/>
              <a:ext cx="0" cy="228884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114FB0D1-150E-5B65-E668-AD6733C7AD6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68276" y="2127522"/>
              <a:ext cx="0" cy="134648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ángulo 61">
            <a:extLst>
              <a:ext uri="{FF2B5EF4-FFF2-40B4-BE49-F238E27FC236}">
                <a16:creationId xmlns:a16="http://schemas.microsoft.com/office/drawing/2014/main" id="{F834C7EA-33FE-7A46-47C9-BA1453D576DB}"/>
              </a:ext>
            </a:extLst>
          </p:cNvPr>
          <p:cNvSpPr/>
          <p:nvPr/>
        </p:nvSpPr>
        <p:spPr>
          <a:xfrm>
            <a:off x="5869193" y="5126601"/>
            <a:ext cx="1289051" cy="28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400" b="1" u="sng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Ministerios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36345478-F57A-71A9-869C-79302E22EEB7}"/>
              </a:ext>
            </a:extLst>
          </p:cNvPr>
          <p:cNvGrpSpPr/>
          <p:nvPr/>
        </p:nvGrpSpPr>
        <p:grpSpPr>
          <a:xfrm rot="5400000" flipH="1">
            <a:off x="4116972" y="2320015"/>
            <a:ext cx="1570641" cy="379143"/>
            <a:chOff x="5095035" y="2800762"/>
            <a:chExt cx="1346482" cy="228884"/>
          </a:xfrm>
        </p:grpSpPr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E1A9E5D0-1E6E-B15F-7939-BDD9BD6F9B0D}"/>
                </a:ext>
              </a:extLst>
            </p:cNvPr>
            <p:cNvCxnSpPr/>
            <p:nvPr/>
          </p:nvCxnSpPr>
          <p:spPr>
            <a:xfrm flipV="1">
              <a:off x="6441517" y="2800762"/>
              <a:ext cx="0" cy="228884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7D0C882C-D4AB-762D-F2F8-4E1D72DC9C2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68276" y="2127522"/>
              <a:ext cx="0" cy="134648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4E922617-3D47-0349-F12B-49A37E324742}"/>
              </a:ext>
            </a:extLst>
          </p:cNvPr>
          <p:cNvGrpSpPr/>
          <p:nvPr/>
        </p:nvGrpSpPr>
        <p:grpSpPr>
          <a:xfrm rot="5400000" flipV="1">
            <a:off x="5332245" y="4720490"/>
            <a:ext cx="769444" cy="379144"/>
            <a:chOff x="5095035" y="2800762"/>
            <a:chExt cx="1346482" cy="228884"/>
          </a:xfrm>
        </p:grpSpPr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E8582D44-C342-BF64-F852-17E7AD317BFB}"/>
                </a:ext>
              </a:extLst>
            </p:cNvPr>
            <p:cNvCxnSpPr/>
            <p:nvPr/>
          </p:nvCxnSpPr>
          <p:spPr>
            <a:xfrm flipV="1">
              <a:off x="6441517" y="2800762"/>
              <a:ext cx="0" cy="228884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8BE278C3-8645-2F0B-6A85-DB82D29480E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68276" y="2127522"/>
              <a:ext cx="0" cy="1346481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27FE6E2E-D4B9-9826-1AEC-88D58FF08A0B}"/>
              </a:ext>
            </a:extLst>
          </p:cNvPr>
          <p:cNvCxnSpPr>
            <a:cxnSpLocks/>
          </p:cNvCxnSpPr>
          <p:nvPr/>
        </p:nvCxnSpPr>
        <p:spPr>
          <a:xfrm>
            <a:off x="5908584" y="4015070"/>
            <a:ext cx="201341" cy="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3F67DF0C-706C-CA9E-38EE-7A78FDD792F6}"/>
              </a:ext>
            </a:extLst>
          </p:cNvPr>
          <p:cNvSpPr/>
          <p:nvPr/>
        </p:nvSpPr>
        <p:spPr>
          <a:xfrm>
            <a:off x="1232782" y="2862430"/>
            <a:ext cx="1793698" cy="103858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100" b="1">
                <a:solidFill>
                  <a:schemeClr val="tx1"/>
                </a:solidFill>
                <a:latin typeface="Arial" charset="0"/>
                <a:cs typeface="Arial" charset="0"/>
              </a:rPr>
              <a:t>de peruanos han asistido a reuniones de presupuesto municipal durante 2008-2014</a:t>
            </a:r>
            <a:endParaRPr lang="es-PE" sz="1100" b="1" baseline="30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Rectángulo: esquinas redondeadas 79">
            <a:extLst>
              <a:ext uri="{FF2B5EF4-FFF2-40B4-BE49-F238E27FC236}">
                <a16:creationId xmlns:a16="http://schemas.microsoft.com/office/drawing/2014/main" id="{073420F4-E6CE-3C8F-DE35-AD59586B2AA3}"/>
              </a:ext>
            </a:extLst>
          </p:cNvPr>
          <p:cNvSpPr/>
          <p:nvPr/>
        </p:nvSpPr>
        <p:spPr>
          <a:xfrm>
            <a:off x="1353576" y="2604716"/>
            <a:ext cx="1552111" cy="42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C00000"/>
                </a:solidFill>
              </a:rPr>
              <a:t>3% - 5%</a:t>
            </a:r>
            <a:endParaRPr lang="es-PE" b="1">
              <a:solidFill>
                <a:srgbClr val="C00000"/>
              </a:solidFill>
            </a:endParaRP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9C2B3CEF-A170-8ADB-5713-C524D1FEE011}"/>
              </a:ext>
            </a:extLst>
          </p:cNvPr>
          <p:cNvSpPr/>
          <p:nvPr/>
        </p:nvSpPr>
        <p:spPr>
          <a:xfrm>
            <a:off x="2786195" y="2862430"/>
            <a:ext cx="1922789" cy="103858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s-ES" sz="1100" b="1"/>
              <a:t>de los proyectos de presupuesto participativo del 2007 no fueron ejecutados ese mismo año </a:t>
            </a:r>
            <a:endParaRPr lang="es-PE" sz="1100" b="1"/>
          </a:p>
        </p:txBody>
      </p: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EAC4D516-0964-1350-4DB2-1657DE3D0629}"/>
              </a:ext>
            </a:extLst>
          </p:cNvPr>
          <p:cNvSpPr/>
          <p:nvPr/>
        </p:nvSpPr>
        <p:spPr>
          <a:xfrm>
            <a:off x="2971534" y="2604716"/>
            <a:ext cx="1552111" cy="429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C00000"/>
                </a:solidFill>
              </a:rPr>
              <a:t>50%</a:t>
            </a:r>
            <a:endParaRPr lang="es-PE" b="1">
              <a:solidFill>
                <a:srgbClr val="C00000"/>
              </a:solidFill>
            </a:endParaRPr>
          </a:p>
        </p:txBody>
      </p:sp>
      <p:sp>
        <p:nvSpPr>
          <p:cNvPr id="83" name="Cerrar llave 82">
            <a:extLst>
              <a:ext uri="{FF2B5EF4-FFF2-40B4-BE49-F238E27FC236}">
                <a16:creationId xmlns:a16="http://schemas.microsoft.com/office/drawing/2014/main" id="{7B1C1246-0259-4D31-0E7E-0A00A131BE01}"/>
              </a:ext>
            </a:extLst>
          </p:cNvPr>
          <p:cNvSpPr/>
          <p:nvPr/>
        </p:nvSpPr>
        <p:spPr>
          <a:xfrm rot="5400000">
            <a:off x="2917945" y="2408040"/>
            <a:ext cx="196636" cy="31853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BC3B906-8E28-981F-A195-975ADC3307E1}"/>
              </a:ext>
            </a:extLst>
          </p:cNvPr>
          <p:cNvSpPr txBox="1"/>
          <p:nvPr/>
        </p:nvSpPr>
        <p:spPr>
          <a:xfrm>
            <a:off x="5946795" y="2065093"/>
            <a:ext cx="287662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latin typeface="+mn-lt"/>
              </a:rPr>
              <a:t>En la práctica, no están ejerciendo un rol fiscalizador (</a:t>
            </a:r>
            <a:r>
              <a:rPr lang="es-ES" sz="1100" err="1">
                <a:latin typeface="+mn-lt"/>
              </a:rPr>
              <a:t>Marquez</a:t>
            </a:r>
            <a:r>
              <a:rPr lang="es-ES" sz="1100">
                <a:latin typeface="+mn-lt"/>
              </a:rPr>
              <a:t> et al., 2009):</a:t>
            </a:r>
          </a:p>
          <a:p>
            <a:pPr marL="180975" lvl="1" indent="-180975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latin typeface="+mn-lt"/>
              </a:rPr>
              <a:t>El poder de las instancias de fiscalización frente al ejecutivo subnacional es limitado (CANRP, 2019)</a:t>
            </a:r>
          </a:p>
          <a:p>
            <a:pPr marL="180975" lvl="1" indent="-180975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85725" algn="l"/>
              </a:tabLst>
            </a:pPr>
            <a:r>
              <a:rPr lang="es-ES" sz="1100">
                <a:latin typeface="+mn-lt"/>
              </a:rPr>
              <a:t>Las labores de fiscalización ejercidas parten de intereses políticos personales (Muñoz, 2014)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D651F7F5-4A9D-EA75-35D6-9D72E0F765CA}"/>
              </a:ext>
            </a:extLst>
          </p:cNvPr>
          <p:cNvSpPr txBox="1"/>
          <p:nvPr/>
        </p:nvSpPr>
        <p:spPr>
          <a:xfrm>
            <a:off x="5945651" y="5402268"/>
            <a:ext cx="28064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100">
                <a:latin typeface="+mn-lt"/>
              </a:rPr>
              <a:t>Las entidades públicas no cuentan con sistemas de seguimiento y evaluación para todos los niveles de gobierno</a:t>
            </a:r>
          </a:p>
        </p:txBody>
      </p:sp>
      <p:sp>
        <p:nvSpPr>
          <p:cNvPr id="3" name="Google Shape;20;p9">
            <a:extLst>
              <a:ext uri="{FF2B5EF4-FFF2-40B4-BE49-F238E27FC236}">
                <a16:creationId xmlns:a16="http://schemas.microsoft.com/office/drawing/2014/main" id="{479643B7-80C4-2D9C-4E6C-AA01DA56F73A}"/>
              </a:ext>
            </a:extLst>
          </p:cNvPr>
          <p:cNvSpPr/>
          <p:nvPr/>
        </p:nvSpPr>
        <p:spPr>
          <a:xfrm>
            <a:off x="0" y="-8514"/>
            <a:ext cx="12192000" cy="1124585"/>
          </a:xfrm>
          <a:custGeom>
            <a:avLst/>
            <a:gdLst/>
            <a:ahLst/>
            <a:cxnLst/>
            <a:rect l="l" t="t" r="r" b="b"/>
            <a:pathLst>
              <a:path w="12192000" h="1124585" extrusionOk="0">
                <a:moveTo>
                  <a:pt x="12192000" y="0"/>
                </a:moveTo>
                <a:lnTo>
                  <a:pt x="0" y="0"/>
                </a:lnTo>
                <a:lnTo>
                  <a:pt x="0" y="1124203"/>
                </a:lnTo>
                <a:lnTo>
                  <a:pt x="12192000" y="11242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239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F77A70E-601F-70B5-FE11-A9174490AA87}"/>
              </a:ext>
            </a:extLst>
          </p:cNvPr>
          <p:cNvSpPr txBox="1">
            <a:spLocks/>
          </p:cNvSpPr>
          <p:nvPr/>
        </p:nvSpPr>
        <p:spPr>
          <a:xfrm>
            <a:off x="197427" y="317649"/>
            <a:ext cx="11584707" cy="49132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3D393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sz="2800" b="1" dirty="0">
                <a:solidFill>
                  <a:schemeClr val="bg1"/>
                </a:solidFill>
                <a:latin typeface="+mn-lt"/>
              </a:rPr>
              <a:t>Fiscalización: Se deben adoptar mecanismos de fiscalización que garanticen el adecuado uso de los recursos 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37336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-creation*brainstorming*crowsourcing*solution*puzzle pieces*complementarity*synergies*optimizati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*group*people*users*work*workers*colleagues*friends*friendship*coworkers*mates*family*business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Microsoft Office PowerPoint</Application>
  <PresentationFormat>Panorámica</PresentationFormat>
  <Paragraphs>303</Paragraphs>
  <Slides>14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Tema de Office</vt:lpstr>
      <vt:lpstr>Diapositiva de think-cell</vt:lpstr>
      <vt:lpstr>Presentación de PowerPoint</vt:lpstr>
      <vt:lpstr>Presentación de PowerPoint</vt:lpstr>
      <vt:lpstr>Objetivos del estudio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Anexos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Humberto Paredes Núñez</dc:creator>
  <cp:lastModifiedBy>fparedes@congreso.gob.pe</cp:lastModifiedBy>
  <cp:revision>1</cp:revision>
  <dcterms:modified xsi:type="dcterms:W3CDTF">2023-04-27T15:06:34Z</dcterms:modified>
</cp:coreProperties>
</file>