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32"/>
  </p:notesMasterIdLst>
  <p:sldIdLst>
    <p:sldId id="256" r:id="rId2"/>
    <p:sldId id="257" r:id="rId3"/>
    <p:sldId id="378" r:id="rId4"/>
    <p:sldId id="377" r:id="rId5"/>
    <p:sldId id="387" r:id="rId6"/>
    <p:sldId id="392" r:id="rId7"/>
    <p:sldId id="388" r:id="rId8"/>
    <p:sldId id="274" r:id="rId9"/>
    <p:sldId id="379" r:id="rId10"/>
    <p:sldId id="446" r:id="rId11"/>
    <p:sldId id="382" r:id="rId12"/>
    <p:sldId id="301" r:id="rId13"/>
    <p:sldId id="302" r:id="rId14"/>
    <p:sldId id="303" r:id="rId15"/>
    <p:sldId id="271" r:id="rId16"/>
    <p:sldId id="304" r:id="rId17"/>
    <p:sldId id="355" r:id="rId18"/>
    <p:sldId id="358" r:id="rId19"/>
    <p:sldId id="385" r:id="rId20"/>
    <p:sldId id="314" r:id="rId21"/>
    <p:sldId id="443" r:id="rId22"/>
    <p:sldId id="391" r:id="rId23"/>
    <p:sldId id="316" r:id="rId24"/>
    <p:sldId id="447" r:id="rId25"/>
    <p:sldId id="380" r:id="rId26"/>
    <p:sldId id="299" r:id="rId27"/>
    <p:sldId id="381" r:id="rId28"/>
    <p:sldId id="261" r:id="rId29"/>
    <p:sldId id="444"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68" autoAdjust="0"/>
    <p:restoredTop sz="94660"/>
  </p:normalViewPr>
  <p:slideViewPr>
    <p:cSldViewPr snapToGrid="0">
      <p:cViewPr varScale="1">
        <p:scale>
          <a:sx n="72" d="100"/>
          <a:sy n="72" d="100"/>
        </p:scale>
        <p:origin x="60" y="100"/>
      </p:cViewPr>
      <p:guideLst/>
    </p:cSldViewPr>
  </p:slideViewPr>
  <p:notesTextViewPr>
    <p:cViewPr>
      <p:scale>
        <a:sx n="1" d="1"/>
        <a:sy n="1" d="1"/>
      </p:scale>
      <p:origin x="0" y="0"/>
    </p:cViewPr>
  </p:notesTextViewPr>
  <p:sorterViewPr>
    <p:cViewPr>
      <p:scale>
        <a:sx n="86" d="100"/>
        <a:sy n="86" d="100"/>
      </p:scale>
      <p:origin x="0" y="-38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187555600877588"/>
          <c:y val="0.83609322759385818"/>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3852969566309942E-2"/>
          <c:y val="2.4454853572063732E-2"/>
          <c:w val="0.94546628937007871"/>
          <c:h val="0.79350175371289378"/>
        </c:manualLayout>
      </c:layout>
      <c:pieChart>
        <c:varyColors val="1"/>
        <c:ser>
          <c:idx val="0"/>
          <c:order val="0"/>
          <c:tx>
            <c:strRef>
              <c:f>Sheet1!$B$1</c:f>
              <c:strCache>
                <c:ptCount val="1"/>
                <c:pt idx="0">
                  <c:v>Población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77-4DAD-B158-7E4734CF7E7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C07-47C7-B561-1AA3E64DD4B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C07-47C7-B561-1AA3E64DD4B5}"/>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C07-47C7-B561-1AA3E64DD4B5}"/>
              </c:ext>
            </c:extLst>
          </c:dPt>
          <c:dLbls>
            <c:dLbl>
              <c:idx val="0"/>
              <c:layout>
                <c:manualLayout>
                  <c:x val="4.7115679504555766E-2"/>
                  <c:y val="2.0608163476300758E-2"/>
                </c:manualLayout>
              </c:layout>
              <c:spPr>
                <a:solidFill>
                  <a:schemeClr val="bg1"/>
                </a:solidFill>
                <a:ln>
                  <a:solidFill>
                    <a:schemeClr val="accent1"/>
                  </a:solid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bestFit"/>
              <c:showLegendKey val="0"/>
              <c:showVal val="0"/>
              <c:showCatName val="1"/>
              <c:showSerName val="0"/>
              <c:showPercent val="1"/>
              <c:showBubbleSize val="0"/>
              <c:extLst>
                <c:ext xmlns:c15="http://schemas.microsoft.com/office/drawing/2012/chart" uri="{CE6537A1-D6FC-4f65-9D91-7224C49458BB}">
                  <c15:layout>
                    <c:manualLayout>
                      <c:w val="9.3965578252931975E-2"/>
                      <c:h val="0.10751452349199894"/>
                    </c:manualLayout>
                  </c15:layout>
                </c:ext>
                <c:ext xmlns:c16="http://schemas.microsoft.com/office/drawing/2014/chart" uri="{C3380CC4-5D6E-409C-BE32-E72D297353CC}">
                  <c16:uniqueId val="{00000001-B577-4DAD-B158-7E4734CF7E7F}"/>
                </c:ext>
              </c:extLst>
            </c:dLbl>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Rural</c:v>
                </c:pt>
                <c:pt idx="1">
                  <c:v>Semi intensiva</c:v>
                </c:pt>
                <c:pt idx="2">
                  <c:v>Intensiva</c:v>
                </c:pt>
              </c:strCache>
            </c:strRef>
          </c:cat>
          <c:val>
            <c:numRef>
              <c:f>Sheet1!$B$2:$B$5</c:f>
              <c:numCache>
                <c:formatCode>General</c:formatCode>
                <c:ptCount val="4"/>
                <c:pt idx="0">
                  <c:v>75</c:v>
                </c:pt>
                <c:pt idx="1">
                  <c:v>5</c:v>
                </c:pt>
                <c:pt idx="2">
                  <c:v>20</c:v>
                </c:pt>
              </c:numCache>
            </c:numRef>
          </c:val>
          <c:extLst>
            <c:ext xmlns:c16="http://schemas.microsoft.com/office/drawing/2014/chart" uri="{C3380CC4-5D6E-409C-BE32-E72D297353CC}">
              <c16:uniqueId val="{00000000-2CCF-4A13-B1FC-2042CE47673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425847359276988"/>
          <c:y val="0.8449251983078778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4.3852969566309942E-2"/>
          <c:y val="2.4454853572063732E-2"/>
          <c:w val="0.94546628937007871"/>
          <c:h val="0.79350175371289378"/>
        </c:manualLayout>
      </c:layout>
      <c:pieChart>
        <c:varyColors val="1"/>
        <c:ser>
          <c:idx val="0"/>
          <c:order val="0"/>
          <c:tx>
            <c:strRef>
              <c:f>Sheet1!$B$1</c:f>
              <c:strCache>
                <c:ptCount val="1"/>
                <c:pt idx="0">
                  <c:v>Producción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9C-4C8A-ABDD-4BEB2570D0A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89C-4C8A-ABDD-4BEB2570D0A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89C-4C8A-ABDD-4BEB2570D0A0}"/>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289C-4C8A-ABDD-4BEB2570D0A0}"/>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Rural</c:v>
                </c:pt>
                <c:pt idx="1">
                  <c:v>Semi intensiva</c:v>
                </c:pt>
                <c:pt idx="2">
                  <c:v>Intensiva</c:v>
                </c:pt>
              </c:strCache>
            </c:strRef>
          </c:cat>
          <c:val>
            <c:numRef>
              <c:f>Sheet1!$B$2:$B$5</c:f>
              <c:numCache>
                <c:formatCode>General</c:formatCode>
                <c:ptCount val="4"/>
                <c:pt idx="0">
                  <c:v>20</c:v>
                </c:pt>
                <c:pt idx="1">
                  <c:v>5</c:v>
                </c:pt>
                <c:pt idx="2">
                  <c:v>75</c:v>
                </c:pt>
              </c:numCache>
            </c:numRef>
          </c:val>
          <c:extLst>
            <c:ext xmlns:c16="http://schemas.microsoft.com/office/drawing/2014/chart" uri="{C3380CC4-5D6E-409C-BE32-E72D297353CC}">
              <c16:uniqueId val="{00000008-289C-4C8A-ABDD-4BEB2570D0A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E"/>
              <a:t>Producto Bruto Pecuario %</a:t>
            </a:r>
          </a:p>
        </c:rich>
      </c:tx>
      <c:layout>
        <c:manualLayout>
          <c:xMode val="edge"/>
          <c:yMode val="edge"/>
          <c:x val="0.3463705371852121"/>
          <c:y val="2.05544523047691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pieChart>
        <c:varyColors val="1"/>
        <c:ser>
          <c:idx val="0"/>
          <c:order val="0"/>
          <c:tx>
            <c:strRef>
              <c:f>'[Graficos NO Jaulas.xlsx]Hoja1'!$D$5</c:f>
              <c:strCache>
                <c:ptCount val="1"/>
                <c:pt idx="0">
                  <c:v>%</c:v>
                </c:pt>
              </c:strCache>
            </c:strRef>
          </c:tx>
          <c:dPt>
            <c:idx val="0"/>
            <c:bubble3D val="0"/>
            <c:explosion val="7"/>
            <c:spPr>
              <a:solidFill>
                <a:schemeClr val="accent1">
                  <a:shade val="76000"/>
                </a:schemeClr>
              </a:solidFill>
              <a:ln w="19050">
                <a:solidFill>
                  <a:schemeClr val="lt1"/>
                </a:solidFill>
              </a:ln>
              <a:effectLst/>
            </c:spPr>
            <c:extLst>
              <c:ext xmlns:c16="http://schemas.microsoft.com/office/drawing/2014/chart" uri="{C3380CC4-5D6E-409C-BE32-E72D297353CC}">
                <c16:uniqueId val="{00000001-0EEE-4DD9-A8A4-2DC6723D3AB8}"/>
              </c:ext>
            </c:extLst>
          </c:dPt>
          <c:dPt>
            <c:idx val="1"/>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3-0EEE-4DD9-A8A4-2DC6723D3AB8}"/>
              </c:ext>
            </c:extLst>
          </c:dPt>
          <c:dPt>
            <c:idx val="2"/>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5-0EEE-4DD9-A8A4-2DC6723D3AB8}"/>
              </c:ext>
            </c:extLst>
          </c:dPt>
          <c:dPt>
            <c:idx val="3"/>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7-0EEE-4DD9-A8A4-2DC6723D3AB8}"/>
              </c:ext>
            </c:extLst>
          </c:dPt>
          <c:dPt>
            <c:idx val="4"/>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9-0EEE-4DD9-A8A4-2DC6723D3AB8}"/>
              </c:ext>
            </c:extLst>
          </c:dPt>
          <c:dPt>
            <c:idx val="5"/>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B-0EEE-4DD9-A8A4-2DC6723D3AB8}"/>
              </c:ext>
            </c:extLst>
          </c:dPt>
          <c:dLbls>
            <c:dLbl>
              <c:idx val="5"/>
              <c:layout>
                <c:manualLayout>
                  <c:x val="9.166666666666666E-2"/>
                  <c:y val="1.85185185185185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EEE-4DD9-A8A4-2DC6723D3AB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P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'[Graficos NO Jaulas.xlsx]Hoja1'!$C$6:$C$11</c:f>
              <c:strCache>
                <c:ptCount val="6"/>
                <c:pt idx="0">
                  <c:v>Aves de carne</c:v>
                </c:pt>
                <c:pt idx="1">
                  <c:v>Leche fresca</c:v>
                </c:pt>
                <c:pt idx="2">
                  <c:v>Vacuno</c:v>
                </c:pt>
                <c:pt idx="3">
                  <c:v>Huevo</c:v>
                </c:pt>
                <c:pt idx="4">
                  <c:v>Porcino</c:v>
                </c:pt>
                <c:pt idx="5">
                  <c:v>Otros</c:v>
                </c:pt>
              </c:strCache>
            </c:strRef>
          </c:cat>
          <c:val>
            <c:numRef>
              <c:f>'[Graficos NO Jaulas.xlsx]Hoja1'!$D$6:$D$11</c:f>
              <c:numCache>
                <c:formatCode>General</c:formatCode>
                <c:ptCount val="6"/>
                <c:pt idx="0">
                  <c:v>56</c:v>
                </c:pt>
                <c:pt idx="1">
                  <c:v>11</c:v>
                </c:pt>
                <c:pt idx="2">
                  <c:v>10</c:v>
                </c:pt>
                <c:pt idx="3">
                  <c:v>12</c:v>
                </c:pt>
                <c:pt idx="4">
                  <c:v>6</c:v>
                </c:pt>
                <c:pt idx="5">
                  <c:v>5</c:v>
                </c:pt>
              </c:numCache>
            </c:numRef>
          </c:val>
          <c:extLst>
            <c:ext xmlns:c16="http://schemas.microsoft.com/office/drawing/2014/chart" uri="{C3380CC4-5D6E-409C-BE32-E72D297353CC}">
              <c16:uniqueId val="{0000000C-0EEE-4DD9-A8A4-2DC6723D3AB8}"/>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Consumo</a:t>
            </a:r>
            <a:r>
              <a:rPr lang="en-US" dirty="0"/>
              <a:t> </a:t>
            </a:r>
            <a:r>
              <a:rPr lang="en-US" dirty="0" err="1"/>
              <a:t>proteina</a:t>
            </a:r>
            <a:r>
              <a:rPr lang="en-US" baseline="0" dirty="0"/>
              <a:t> animal </a:t>
            </a:r>
            <a:r>
              <a:rPr lang="en-US" dirty="0"/>
              <a:t>en el Peru, Kg</a:t>
            </a:r>
          </a:p>
        </c:rich>
      </c:tx>
      <c:layout>
        <c:manualLayout>
          <c:xMode val="edge"/>
          <c:yMode val="edge"/>
          <c:x val="0.36451412261300936"/>
          <c:y val="3.44228947486112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'[Graficos NO Jaulas.xlsx]Hoja1'!$D$22</c:f>
              <c:strCache>
                <c:ptCount val="1"/>
                <c:pt idx="0">
                  <c:v>Kg</c:v>
                </c:pt>
              </c:strCache>
            </c:strRef>
          </c:tx>
          <c:spPr>
            <a:solidFill>
              <a:schemeClr val="dk1">
                <a:tint val="88000"/>
              </a:schemeClr>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BBF7-4BBB-9B8D-0570E410A80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BBF7-4BBB-9B8D-0570E410A80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BBF7-4BBB-9B8D-0570E410A80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BBF7-4BBB-9B8D-0570E410A80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BBF7-4BBB-9B8D-0570E410A808}"/>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s-PE"/>
              </a:p>
            </c:txPr>
            <c:dLblPos val="outEnd"/>
            <c:showLegendKey val="0"/>
            <c:showVal val="1"/>
            <c:showCatName val="1"/>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'[Graficos NO Jaulas.xlsx]Hoja1'!$C$23:$C$27</c:f>
              <c:strCache>
                <c:ptCount val="5"/>
                <c:pt idx="0">
                  <c:v>Pollo</c:v>
                </c:pt>
                <c:pt idx="1">
                  <c:v>Huevos</c:v>
                </c:pt>
                <c:pt idx="2">
                  <c:v>Cerdo</c:v>
                </c:pt>
                <c:pt idx="3">
                  <c:v>Res</c:v>
                </c:pt>
                <c:pt idx="4">
                  <c:v>Pescado</c:v>
                </c:pt>
              </c:strCache>
            </c:strRef>
          </c:cat>
          <c:val>
            <c:numRef>
              <c:f>'[Graficos NO Jaulas.xlsx]Hoja1'!$D$23:$D$27</c:f>
              <c:numCache>
                <c:formatCode>General</c:formatCode>
                <c:ptCount val="5"/>
                <c:pt idx="0">
                  <c:v>45</c:v>
                </c:pt>
                <c:pt idx="1">
                  <c:v>14</c:v>
                </c:pt>
                <c:pt idx="2">
                  <c:v>10</c:v>
                </c:pt>
                <c:pt idx="3">
                  <c:v>6</c:v>
                </c:pt>
                <c:pt idx="4">
                  <c:v>18</c:v>
                </c:pt>
              </c:numCache>
            </c:numRef>
          </c:val>
          <c:extLst>
            <c:ext xmlns:c16="http://schemas.microsoft.com/office/drawing/2014/chart" uri="{C3380CC4-5D6E-409C-BE32-E72D297353CC}">
              <c16:uniqueId val="{0000000A-BBF7-4BBB-9B8D-0570E410A808}"/>
            </c:ext>
          </c:extLst>
        </c:ser>
        <c:dLbls>
          <c:showLegendKey val="0"/>
          <c:showVal val="0"/>
          <c:showCatName val="0"/>
          <c:showSerName val="0"/>
          <c:showPercent val="0"/>
          <c:showBubbleSize val="0"/>
        </c:dLbls>
        <c:gapWidth val="100"/>
        <c:axId val="1843460272"/>
        <c:axId val="1843462192"/>
      </c:barChart>
      <c:catAx>
        <c:axId val="1843460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843462192"/>
        <c:crosses val="autoZero"/>
        <c:auto val="1"/>
        <c:lblAlgn val="ctr"/>
        <c:lblOffset val="100"/>
        <c:noMultiLvlLbl val="0"/>
      </c:catAx>
      <c:valAx>
        <c:axId val="184346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84346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4F0EE-F618-4A34-860E-6F81A0981A2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702BC3F-94DC-477E-852D-400C2BAF95CE}">
      <dgm:prSet/>
      <dgm:spPr/>
      <dgm:t>
        <a:bodyPr/>
        <a:lstStyle/>
        <a:p>
          <a:pPr>
            <a:lnSpc>
              <a:spcPct val="100000"/>
            </a:lnSpc>
            <a:defRPr cap="all"/>
          </a:pPr>
          <a:r>
            <a:rPr lang="es-MX" dirty="0"/>
            <a:t>Producción DE CERDO en el Perú</a:t>
          </a:r>
          <a:endParaRPr lang="en-US" dirty="0"/>
        </a:p>
      </dgm:t>
    </dgm:pt>
    <dgm:pt modelId="{EBA07CB6-CE9D-4645-8601-DEF4AB6D9665}" type="parTrans" cxnId="{56CEB2BD-E8A4-401A-81F0-FEEEF82B75FA}">
      <dgm:prSet/>
      <dgm:spPr/>
      <dgm:t>
        <a:bodyPr/>
        <a:lstStyle/>
        <a:p>
          <a:endParaRPr lang="en-US"/>
        </a:p>
      </dgm:t>
    </dgm:pt>
    <dgm:pt modelId="{32A16CB0-60BD-45FB-92BC-AFE78D7F81F3}" type="sibTrans" cxnId="{56CEB2BD-E8A4-401A-81F0-FEEEF82B75FA}">
      <dgm:prSet/>
      <dgm:spPr/>
      <dgm:t>
        <a:bodyPr/>
        <a:lstStyle/>
        <a:p>
          <a:endParaRPr lang="en-US"/>
        </a:p>
      </dgm:t>
    </dgm:pt>
    <dgm:pt modelId="{F76363FF-1362-406E-A29B-EEA1090E56BE}">
      <dgm:prSet/>
      <dgm:spPr/>
      <dgm:t>
        <a:bodyPr/>
        <a:lstStyle/>
        <a:p>
          <a:pPr>
            <a:lnSpc>
              <a:spcPct val="100000"/>
            </a:lnSpc>
            <a:defRPr cap="all"/>
          </a:pPr>
          <a:r>
            <a:rPr lang="en-US" dirty="0"/>
            <a:t>Importancia económica</a:t>
          </a:r>
        </a:p>
      </dgm:t>
    </dgm:pt>
    <dgm:pt modelId="{6E306219-BF33-4E2F-8DBB-37E149206139}" type="parTrans" cxnId="{23B4E902-61C0-46F4-91CF-67501DB9FBF8}">
      <dgm:prSet/>
      <dgm:spPr/>
      <dgm:t>
        <a:bodyPr/>
        <a:lstStyle/>
        <a:p>
          <a:endParaRPr lang="en-US"/>
        </a:p>
      </dgm:t>
    </dgm:pt>
    <dgm:pt modelId="{FFC7B21D-CB12-421B-A0BF-1838D209B523}" type="sibTrans" cxnId="{23B4E902-61C0-46F4-91CF-67501DB9FBF8}">
      <dgm:prSet/>
      <dgm:spPr/>
      <dgm:t>
        <a:bodyPr/>
        <a:lstStyle/>
        <a:p>
          <a:endParaRPr lang="en-US"/>
        </a:p>
      </dgm:t>
    </dgm:pt>
    <dgm:pt modelId="{FE997690-86D2-4B6E-BE15-8BD33866F2F3}">
      <dgm:prSet/>
      <dgm:spPr/>
      <dgm:t>
        <a:bodyPr/>
        <a:lstStyle/>
        <a:p>
          <a:pPr>
            <a:lnSpc>
              <a:spcPct val="100000"/>
            </a:lnSpc>
            <a:defRPr cap="all"/>
          </a:pPr>
          <a:r>
            <a:rPr lang="es-MX" dirty="0"/>
            <a:t>Características </a:t>
          </a:r>
        </a:p>
        <a:p>
          <a:pPr>
            <a:lnSpc>
              <a:spcPct val="100000"/>
            </a:lnSpc>
            <a:defRPr cap="all"/>
          </a:pPr>
          <a:r>
            <a:rPr lang="es-MX" dirty="0"/>
            <a:t>del negocio</a:t>
          </a:r>
          <a:endParaRPr lang="en-US" dirty="0"/>
        </a:p>
      </dgm:t>
    </dgm:pt>
    <dgm:pt modelId="{94AEA65D-AA61-4F13-BE30-501506148EED}" type="parTrans" cxnId="{DFCA643B-4081-4030-8C12-E2C7F68D34C0}">
      <dgm:prSet/>
      <dgm:spPr/>
      <dgm:t>
        <a:bodyPr/>
        <a:lstStyle/>
        <a:p>
          <a:endParaRPr lang="en-US"/>
        </a:p>
      </dgm:t>
    </dgm:pt>
    <dgm:pt modelId="{606CA25A-EB0B-492C-A087-7BF88BE64F37}" type="sibTrans" cxnId="{DFCA643B-4081-4030-8C12-E2C7F68D34C0}">
      <dgm:prSet/>
      <dgm:spPr/>
      <dgm:t>
        <a:bodyPr/>
        <a:lstStyle/>
        <a:p>
          <a:endParaRPr lang="en-US"/>
        </a:p>
      </dgm:t>
    </dgm:pt>
    <dgm:pt modelId="{2868E8FF-C324-4AEB-91E3-60EEBBD39311}">
      <dgm:prSet/>
      <dgm:spPr/>
      <dgm:t>
        <a:bodyPr/>
        <a:lstStyle/>
        <a:p>
          <a:pPr>
            <a:lnSpc>
              <a:spcPct val="100000"/>
            </a:lnSpc>
            <a:defRPr cap="all"/>
          </a:pPr>
          <a:r>
            <a:rPr lang="en-US" dirty="0"/>
            <a:t>ANALISIS CRITICO </a:t>
          </a:r>
        </a:p>
      </dgm:t>
    </dgm:pt>
    <dgm:pt modelId="{530292E0-3031-4FEF-9C6B-42FF916FA7D1}" type="parTrans" cxnId="{7B78A490-179A-466A-8A9A-BF7229C7F82E}">
      <dgm:prSet/>
      <dgm:spPr/>
      <dgm:t>
        <a:bodyPr/>
        <a:lstStyle/>
        <a:p>
          <a:endParaRPr lang="en-US"/>
        </a:p>
      </dgm:t>
    </dgm:pt>
    <dgm:pt modelId="{0D427046-0E6D-4090-A5A4-6AA593D8EF31}" type="sibTrans" cxnId="{7B78A490-179A-466A-8A9A-BF7229C7F82E}">
      <dgm:prSet/>
      <dgm:spPr/>
      <dgm:t>
        <a:bodyPr/>
        <a:lstStyle/>
        <a:p>
          <a:endParaRPr lang="en-US"/>
        </a:p>
      </dgm:t>
    </dgm:pt>
    <dgm:pt modelId="{565D6871-183E-4171-A47E-7C5A70EBE271}" type="pres">
      <dgm:prSet presAssocID="{9C14F0EE-F618-4A34-860E-6F81A0981A21}" presName="root" presStyleCnt="0">
        <dgm:presLayoutVars>
          <dgm:dir/>
          <dgm:resizeHandles val="exact"/>
        </dgm:presLayoutVars>
      </dgm:prSet>
      <dgm:spPr/>
    </dgm:pt>
    <dgm:pt modelId="{BFF08EF6-F133-4B06-AA0F-37418BA577A9}" type="pres">
      <dgm:prSet presAssocID="{F702BC3F-94DC-477E-852D-400C2BAF95CE}" presName="compNode" presStyleCnt="0"/>
      <dgm:spPr/>
    </dgm:pt>
    <dgm:pt modelId="{A9883465-74D0-4B96-A0B8-ABAE335F718E}" type="pres">
      <dgm:prSet presAssocID="{F702BC3F-94DC-477E-852D-400C2BAF95CE}" presName="iconBgRect" presStyleLbl="bgShp" presStyleIdx="0" presStyleCnt="4"/>
      <dgm:spPr/>
    </dgm:pt>
    <dgm:pt modelId="{91460D50-B149-4B99-930A-BC369B19DB1C}" type="pres">
      <dgm:prSet presAssocID="{F702BC3F-94DC-477E-852D-400C2BAF95CE}"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scena de una granja con relleno sólido"/>
        </a:ext>
      </dgm:extLst>
    </dgm:pt>
    <dgm:pt modelId="{6F5D4250-A9A5-4231-A6A1-B77FACF70EA8}" type="pres">
      <dgm:prSet presAssocID="{F702BC3F-94DC-477E-852D-400C2BAF95CE}" presName="spaceRect" presStyleCnt="0"/>
      <dgm:spPr/>
    </dgm:pt>
    <dgm:pt modelId="{9F96F2B7-453B-4E34-A2ED-FF208052F728}" type="pres">
      <dgm:prSet presAssocID="{F702BC3F-94DC-477E-852D-400C2BAF95CE}" presName="textRect" presStyleLbl="revTx" presStyleIdx="0" presStyleCnt="4">
        <dgm:presLayoutVars>
          <dgm:chMax val="1"/>
          <dgm:chPref val="1"/>
        </dgm:presLayoutVars>
      </dgm:prSet>
      <dgm:spPr/>
    </dgm:pt>
    <dgm:pt modelId="{E2AD3D4F-99C3-4230-84C1-961457AA7F4B}" type="pres">
      <dgm:prSet presAssocID="{32A16CB0-60BD-45FB-92BC-AFE78D7F81F3}" presName="sibTrans" presStyleCnt="0"/>
      <dgm:spPr/>
    </dgm:pt>
    <dgm:pt modelId="{F18962B4-A062-4CFB-AB82-A1657D47A8D4}" type="pres">
      <dgm:prSet presAssocID="{F76363FF-1362-406E-A29B-EEA1090E56BE}" presName="compNode" presStyleCnt="0"/>
      <dgm:spPr/>
    </dgm:pt>
    <dgm:pt modelId="{135221FA-CE71-41D9-8A6D-FDA4A2E360C8}" type="pres">
      <dgm:prSet presAssocID="{F76363FF-1362-406E-A29B-EEA1090E56BE}" presName="iconBgRect" presStyleLbl="bgShp" presStyleIdx="1" presStyleCnt="4"/>
      <dgm:spPr/>
    </dgm:pt>
    <dgm:pt modelId="{E84C89C2-5C90-4F71-9873-7BE8DC57D643}" type="pres">
      <dgm:prSet presAssocID="{F76363FF-1362-406E-A29B-EEA1090E56BE}"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das con relleno sólido"/>
        </a:ext>
      </dgm:extLst>
    </dgm:pt>
    <dgm:pt modelId="{3799FC0B-2DCD-49C3-9AE7-BA72E7C3BC4E}" type="pres">
      <dgm:prSet presAssocID="{F76363FF-1362-406E-A29B-EEA1090E56BE}" presName="spaceRect" presStyleCnt="0"/>
      <dgm:spPr/>
    </dgm:pt>
    <dgm:pt modelId="{88EC2E8C-2310-4382-BB16-71AF4FF1EA8C}" type="pres">
      <dgm:prSet presAssocID="{F76363FF-1362-406E-A29B-EEA1090E56BE}" presName="textRect" presStyleLbl="revTx" presStyleIdx="1" presStyleCnt="4">
        <dgm:presLayoutVars>
          <dgm:chMax val="1"/>
          <dgm:chPref val="1"/>
        </dgm:presLayoutVars>
      </dgm:prSet>
      <dgm:spPr/>
    </dgm:pt>
    <dgm:pt modelId="{2E329550-5B41-4330-8CB2-8AD9263608F6}" type="pres">
      <dgm:prSet presAssocID="{FFC7B21D-CB12-421B-A0BF-1838D209B523}" presName="sibTrans" presStyleCnt="0"/>
      <dgm:spPr/>
    </dgm:pt>
    <dgm:pt modelId="{7F742065-48DA-46FD-8B93-7F8424F86977}" type="pres">
      <dgm:prSet presAssocID="{FE997690-86D2-4B6E-BE15-8BD33866F2F3}" presName="compNode" presStyleCnt="0"/>
      <dgm:spPr/>
    </dgm:pt>
    <dgm:pt modelId="{43D71D06-E5EE-49FF-9D7E-1278CD52D47E}" type="pres">
      <dgm:prSet presAssocID="{FE997690-86D2-4B6E-BE15-8BD33866F2F3}" presName="iconBgRect" presStyleLbl="bgShp" presStyleIdx="2" presStyleCnt="4"/>
      <dgm:spPr/>
    </dgm:pt>
    <dgm:pt modelId="{C0179E21-C462-414C-8014-D573C0D35E14}" type="pres">
      <dgm:prSet presAssocID="{FE997690-86D2-4B6E-BE15-8BD33866F2F3}" presName="iconRect" presStyleLbl="node1" presStyleIdx="2" presStyleCnt="4" custLinFactNeighborX="213" custLinFactNeighborY="411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iezas de rompecabezas con relleno sólido"/>
        </a:ext>
      </dgm:extLst>
    </dgm:pt>
    <dgm:pt modelId="{E2362D7D-D32A-478B-BF50-F70345EFF21F}" type="pres">
      <dgm:prSet presAssocID="{FE997690-86D2-4B6E-BE15-8BD33866F2F3}" presName="spaceRect" presStyleCnt="0"/>
      <dgm:spPr/>
    </dgm:pt>
    <dgm:pt modelId="{D6395593-E5C1-466E-992F-5850F4D57680}" type="pres">
      <dgm:prSet presAssocID="{FE997690-86D2-4B6E-BE15-8BD33866F2F3}" presName="textRect" presStyleLbl="revTx" presStyleIdx="2" presStyleCnt="4" custLinFactNeighborX="-1667" custLinFactNeighborY="-12925">
        <dgm:presLayoutVars>
          <dgm:chMax val="1"/>
          <dgm:chPref val="1"/>
        </dgm:presLayoutVars>
      </dgm:prSet>
      <dgm:spPr/>
    </dgm:pt>
    <dgm:pt modelId="{FD09C971-0B0F-4F6A-96AE-C0BE81073C49}" type="pres">
      <dgm:prSet presAssocID="{606CA25A-EB0B-492C-A087-7BF88BE64F37}" presName="sibTrans" presStyleCnt="0"/>
      <dgm:spPr/>
    </dgm:pt>
    <dgm:pt modelId="{5932222B-7CC3-4A4C-9C3F-408758A26469}" type="pres">
      <dgm:prSet presAssocID="{2868E8FF-C324-4AEB-91E3-60EEBBD39311}" presName="compNode" presStyleCnt="0"/>
      <dgm:spPr/>
    </dgm:pt>
    <dgm:pt modelId="{C66689E4-FD0D-4234-8911-E27CBD5F9E01}" type="pres">
      <dgm:prSet presAssocID="{2868E8FF-C324-4AEB-91E3-60EEBBD39311}" presName="iconBgRect" presStyleLbl="bgShp" presStyleIdx="3" presStyleCnt="4"/>
      <dgm:spPr/>
    </dgm:pt>
    <dgm:pt modelId="{480785C9-6FEB-49AC-998C-F1D4A6B913FD}" type="pres">
      <dgm:prSet presAssocID="{2868E8FF-C324-4AEB-91E3-60EEBBD3931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ortapapeles con relleno sólido"/>
        </a:ext>
      </dgm:extLst>
    </dgm:pt>
    <dgm:pt modelId="{EC54B35F-3042-4640-81E5-2A2C2382A19C}" type="pres">
      <dgm:prSet presAssocID="{2868E8FF-C324-4AEB-91E3-60EEBBD39311}" presName="spaceRect" presStyleCnt="0"/>
      <dgm:spPr/>
    </dgm:pt>
    <dgm:pt modelId="{491A1D36-0D62-47D6-A82D-061D6EFFCEDB}" type="pres">
      <dgm:prSet presAssocID="{2868E8FF-C324-4AEB-91E3-60EEBBD39311}" presName="textRect" presStyleLbl="revTx" presStyleIdx="3" presStyleCnt="4">
        <dgm:presLayoutVars>
          <dgm:chMax val="1"/>
          <dgm:chPref val="1"/>
        </dgm:presLayoutVars>
      </dgm:prSet>
      <dgm:spPr/>
    </dgm:pt>
  </dgm:ptLst>
  <dgm:cxnLst>
    <dgm:cxn modelId="{23B4E902-61C0-46F4-91CF-67501DB9FBF8}" srcId="{9C14F0EE-F618-4A34-860E-6F81A0981A21}" destId="{F76363FF-1362-406E-A29B-EEA1090E56BE}" srcOrd="1" destOrd="0" parTransId="{6E306219-BF33-4E2F-8DBB-37E149206139}" sibTransId="{FFC7B21D-CB12-421B-A0BF-1838D209B523}"/>
    <dgm:cxn modelId="{9ECC7D24-AB74-47E4-B4E5-6BF961AE4212}" type="presOf" srcId="{F702BC3F-94DC-477E-852D-400C2BAF95CE}" destId="{9F96F2B7-453B-4E34-A2ED-FF208052F728}" srcOrd="0" destOrd="0" presId="urn:microsoft.com/office/officeart/2018/5/layout/IconCircleLabelList"/>
    <dgm:cxn modelId="{DFCA643B-4081-4030-8C12-E2C7F68D34C0}" srcId="{9C14F0EE-F618-4A34-860E-6F81A0981A21}" destId="{FE997690-86D2-4B6E-BE15-8BD33866F2F3}" srcOrd="2" destOrd="0" parTransId="{94AEA65D-AA61-4F13-BE30-501506148EED}" sibTransId="{606CA25A-EB0B-492C-A087-7BF88BE64F37}"/>
    <dgm:cxn modelId="{ADC73B49-429C-4D7F-9AE0-0635C604C33E}" type="presOf" srcId="{2868E8FF-C324-4AEB-91E3-60EEBBD39311}" destId="{491A1D36-0D62-47D6-A82D-061D6EFFCEDB}" srcOrd="0" destOrd="0" presId="urn:microsoft.com/office/officeart/2018/5/layout/IconCircleLabelList"/>
    <dgm:cxn modelId="{AF60506C-21AC-4F35-875A-C6D28F10723D}" type="presOf" srcId="{FE997690-86D2-4B6E-BE15-8BD33866F2F3}" destId="{D6395593-E5C1-466E-992F-5850F4D57680}" srcOrd="0" destOrd="0" presId="urn:microsoft.com/office/officeart/2018/5/layout/IconCircleLabelList"/>
    <dgm:cxn modelId="{1DF7B976-F045-4161-A5D1-FEBEB6E24C2F}" type="presOf" srcId="{F76363FF-1362-406E-A29B-EEA1090E56BE}" destId="{88EC2E8C-2310-4382-BB16-71AF4FF1EA8C}" srcOrd="0" destOrd="0" presId="urn:microsoft.com/office/officeart/2018/5/layout/IconCircleLabelList"/>
    <dgm:cxn modelId="{7B78A490-179A-466A-8A9A-BF7229C7F82E}" srcId="{9C14F0EE-F618-4A34-860E-6F81A0981A21}" destId="{2868E8FF-C324-4AEB-91E3-60EEBBD39311}" srcOrd="3" destOrd="0" parTransId="{530292E0-3031-4FEF-9C6B-42FF916FA7D1}" sibTransId="{0D427046-0E6D-4090-A5A4-6AA593D8EF31}"/>
    <dgm:cxn modelId="{56CEB2BD-E8A4-401A-81F0-FEEEF82B75FA}" srcId="{9C14F0EE-F618-4A34-860E-6F81A0981A21}" destId="{F702BC3F-94DC-477E-852D-400C2BAF95CE}" srcOrd="0" destOrd="0" parTransId="{EBA07CB6-CE9D-4645-8601-DEF4AB6D9665}" sibTransId="{32A16CB0-60BD-45FB-92BC-AFE78D7F81F3}"/>
    <dgm:cxn modelId="{E2E252E1-D739-46BD-B3AC-71966D5EE140}" type="presOf" srcId="{9C14F0EE-F618-4A34-860E-6F81A0981A21}" destId="{565D6871-183E-4171-A47E-7C5A70EBE271}" srcOrd="0" destOrd="0" presId="urn:microsoft.com/office/officeart/2018/5/layout/IconCircleLabelList"/>
    <dgm:cxn modelId="{9694D05B-5EAB-45C3-8D24-88735FF419CB}" type="presParOf" srcId="{565D6871-183E-4171-A47E-7C5A70EBE271}" destId="{BFF08EF6-F133-4B06-AA0F-37418BA577A9}" srcOrd="0" destOrd="0" presId="urn:microsoft.com/office/officeart/2018/5/layout/IconCircleLabelList"/>
    <dgm:cxn modelId="{E4B59FFE-D760-4423-89E0-F9BDA39FF32F}" type="presParOf" srcId="{BFF08EF6-F133-4B06-AA0F-37418BA577A9}" destId="{A9883465-74D0-4B96-A0B8-ABAE335F718E}" srcOrd="0" destOrd="0" presId="urn:microsoft.com/office/officeart/2018/5/layout/IconCircleLabelList"/>
    <dgm:cxn modelId="{213E71AD-C32E-442A-B218-DA982620C146}" type="presParOf" srcId="{BFF08EF6-F133-4B06-AA0F-37418BA577A9}" destId="{91460D50-B149-4B99-930A-BC369B19DB1C}" srcOrd="1" destOrd="0" presId="urn:microsoft.com/office/officeart/2018/5/layout/IconCircleLabelList"/>
    <dgm:cxn modelId="{28124E01-CD74-44B3-9D87-22351E7A71D0}" type="presParOf" srcId="{BFF08EF6-F133-4B06-AA0F-37418BA577A9}" destId="{6F5D4250-A9A5-4231-A6A1-B77FACF70EA8}" srcOrd="2" destOrd="0" presId="urn:microsoft.com/office/officeart/2018/5/layout/IconCircleLabelList"/>
    <dgm:cxn modelId="{D5476EAF-4A88-447F-A0E0-379196B6F191}" type="presParOf" srcId="{BFF08EF6-F133-4B06-AA0F-37418BA577A9}" destId="{9F96F2B7-453B-4E34-A2ED-FF208052F728}" srcOrd="3" destOrd="0" presId="urn:microsoft.com/office/officeart/2018/5/layout/IconCircleLabelList"/>
    <dgm:cxn modelId="{3941FE17-3AB4-41C0-B7EB-84D4CA4A1807}" type="presParOf" srcId="{565D6871-183E-4171-A47E-7C5A70EBE271}" destId="{E2AD3D4F-99C3-4230-84C1-961457AA7F4B}" srcOrd="1" destOrd="0" presId="urn:microsoft.com/office/officeart/2018/5/layout/IconCircleLabelList"/>
    <dgm:cxn modelId="{F9279449-EFB5-49EA-8B0E-E0C320F59707}" type="presParOf" srcId="{565D6871-183E-4171-A47E-7C5A70EBE271}" destId="{F18962B4-A062-4CFB-AB82-A1657D47A8D4}" srcOrd="2" destOrd="0" presId="urn:microsoft.com/office/officeart/2018/5/layout/IconCircleLabelList"/>
    <dgm:cxn modelId="{1F9BBD8F-9181-48CF-9D6B-79B4CC56FDEB}" type="presParOf" srcId="{F18962B4-A062-4CFB-AB82-A1657D47A8D4}" destId="{135221FA-CE71-41D9-8A6D-FDA4A2E360C8}" srcOrd="0" destOrd="0" presId="urn:microsoft.com/office/officeart/2018/5/layout/IconCircleLabelList"/>
    <dgm:cxn modelId="{88E26C4A-6DA7-4885-9458-E7514A5BD844}" type="presParOf" srcId="{F18962B4-A062-4CFB-AB82-A1657D47A8D4}" destId="{E84C89C2-5C90-4F71-9873-7BE8DC57D643}" srcOrd="1" destOrd="0" presId="urn:microsoft.com/office/officeart/2018/5/layout/IconCircleLabelList"/>
    <dgm:cxn modelId="{1D4A5D5C-C184-4D00-9044-18A6668F5115}" type="presParOf" srcId="{F18962B4-A062-4CFB-AB82-A1657D47A8D4}" destId="{3799FC0B-2DCD-49C3-9AE7-BA72E7C3BC4E}" srcOrd="2" destOrd="0" presId="urn:microsoft.com/office/officeart/2018/5/layout/IconCircleLabelList"/>
    <dgm:cxn modelId="{32EBCDF5-2153-49F5-9E7A-C3278AFC1203}" type="presParOf" srcId="{F18962B4-A062-4CFB-AB82-A1657D47A8D4}" destId="{88EC2E8C-2310-4382-BB16-71AF4FF1EA8C}" srcOrd="3" destOrd="0" presId="urn:microsoft.com/office/officeart/2018/5/layout/IconCircleLabelList"/>
    <dgm:cxn modelId="{0142E98B-E87D-47D5-A44A-578B3A92EE61}" type="presParOf" srcId="{565D6871-183E-4171-A47E-7C5A70EBE271}" destId="{2E329550-5B41-4330-8CB2-8AD9263608F6}" srcOrd="3" destOrd="0" presId="urn:microsoft.com/office/officeart/2018/5/layout/IconCircleLabelList"/>
    <dgm:cxn modelId="{8E5A4724-3432-4C19-B2E1-EE7137D351F9}" type="presParOf" srcId="{565D6871-183E-4171-A47E-7C5A70EBE271}" destId="{7F742065-48DA-46FD-8B93-7F8424F86977}" srcOrd="4" destOrd="0" presId="urn:microsoft.com/office/officeart/2018/5/layout/IconCircleLabelList"/>
    <dgm:cxn modelId="{5ED5BBA1-62D6-4343-BE2D-CB8888B27F3A}" type="presParOf" srcId="{7F742065-48DA-46FD-8B93-7F8424F86977}" destId="{43D71D06-E5EE-49FF-9D7E-1278CD52D47E}" srcOrd="0" destOrd="0" presId="urn:microsoft.com/office/officeart/2018/5/layout/IconCircleLabelList"/>
    <dgm:cxn modelId="{728B3D81-1B36-4432-9BE8-87DA54054D26}" type="presParOf" srcId="{7F742065-48DA-46FD-8B93-7F8424F86977}" destId="{C0179E21-C462-414C-8014-D573C0D35E14}" srcOrd="1" destOrd="0" presId="urn:microsoft.com/office/officeart/2018/5/layout/IconCircleLabelList"/>
    <dgm:cxn modelId="{530F7BE6-3501-4051-AFCF-9BB37BF7CA98}" type="presParOf" srcId="{7F742065-48DA-46FD-8B93-7F8424F86977}" destId="{E2362D7D-D32A-478B-BF50-F70345EFF21F}" srcOrd="2" destOrd="0" presId="urn:microsoft.com/office/officeart/2018/5/layout/IconCircleLabelList"/>
    <dgm:cxn modelId="{5DD19506-0978-47A7-B2B2-8CFEEAB352E5}" type="presParOf" srcId="{7F742065-48DA-46FD-8B93-7F8424F86977}" destId="{D6395593-E5C1-466E-992F-5850F4D57680}" srcOrd="3" destOrd="0" presId="urn:microsoft.com/office/officeart/2018/5/layout/IconCircleLabelList"/>
    <dgm:cxn modelId="{BE6C8653-869F-4980-8D69-C4FFFC03F482}" type="presParOf" srcId="{565D6871-183E-4171-A47E-7C5A70EBE271}" destId="{FD09C971-0B0F-4F6A-96AE-C0BE81073C49}" srcOrd="5" destOrd="0" presId="urn:microsoft.com/office/officeart/2018/5/layout/IconCircleLabelList"/>
    <dgm:cxn modelId="{6855215A-A7D4-47CA-85BD-57D6FFDC497C}" type="presParOf" srcId="{565D6871-183E-4171-A47E-7C5A70EBE271}" destId="{5932222B-7CC3-4A4C-9C3F-408758A26469}" srcOrd="6" destOrd="0" presId="urn:microsoft.com/office/officeart/2018/5/layout/IconCircleLabelList"/>
    <dgm:cxn modelId="{926C875E-7E29-4A48-922D-EDBB703F5B47}" type="presParOf" srcId="{5932222B-7CC3-4A4C-9C3F-408758A26469}" destId="{C66689E4-FD0D-4234-8911-E27CBD5F9E01}" srcOrd="0" destOrd="0" presId="urn:microsoft.com/office/officeart/2018/5/layout/IconCircleLabelList"/>
    <dgm:cxn modelId="{E2649575-3A5A-4CDE-9232-5CB1BC4ED67E}" type="presParOf" srcId="{5932222B-7CC3-4A4C-9C3F-408758A26469}" destId="{480785C9-6FEB-49AC-998C-F1D4A6B913FD}" srcOrd="1" destOrd="0" presId="urn:microsoft.com/office/officeart/2018/5/layout/IconCircleLabelList"/>
    <dgm:cxn modelId="{9B17811D-F858-4B59-A9AE-6702D4C03A32}" type="presParOf" srcId="{5932222B-7CC3-4A4C-9C3F-408758A26469}" destId="{EC54B35F-3042-4640-81E5-2A2C2382A19C}" srcOrd="2" destOrd="0" presId="urn:microsoft.com/office/officeart/2018/5/layout/IconCircleLabelList"/>
    <dgm:cxn modelId="{48D5EDE3-431D-4BEB-A97B-B7E11FE2C9D8}" type="presParOf" srcId="{5932222B-7CC3-4A4C-9C3F-408758A26469}" destId="{491A1D36-0D62-47D6-A82D-061D6EFFCED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0214C5A-089C-4A8B-B121-C98617ADE539}" type="doc">
      <dgm:prSet loTypeId="urn:microsoft.com/office/officeart/2018/2/layout/IconVerticalSolidList" loCatId="icon" qsTypeId="urn:microsoft.com/office/officeart/2005/8/quickstyle/simple4" qsCatId="simple" csTypeId="urn:microsoft.com/office/officeart/2005/8/colors/accent3_2" csCatId="accent3" phldr="1"/>
      <dgm:spPr/>
      <dgm:t>
        <a:bodyPr/>
        <a:lstStyle/>
        <a:p>
          <a:endParaRPr lang="en-US"/>
        </a:p>
      </dgm:t>
    </dgm:pt>
    <dgm:pt modelId="{163B3E08-7214-4A1B-A5DE-F79AD5AC9399}">
      <dgm:prSet custT="1"/>
      <dgm:spPr/>
      <dgm:t>
        <a:bodyPr/>
        <a:lstStyle/>
        <a:p>
          <a:pPr>
            <a:lnSpc>
              <a:spcPct val="100000"/>
            </a:lnSpc>
          </a:pPr>
          <a:r>
            <a:rPr lang="es-PE" sz="1800" dirty="0"/>
            <a:t>Las granjas tecnificadas actuales siguen una serie de pautas de manejo y cuidados sanitarios que las hacen sanas y muy eficientes, única manera de producir en forma exitosa en un escenario de altos costos. Mantener a los animales sanos y bien alimentados son detalles principales de esas pautas.</a:t>
          </a:r>
          <a:endParaRPr lang="en-US" sz="1800" dirty="0"/>
        </a:p>
      </dgm:t>
    </dgm:pt>
    <dgm:pt modelId="{1A4219EB-3D51-4720-BE03-6F82BA432D34}" type="parTrans" cxnId="{EF9759E1-6F3F-4A18-BC84-8CFE087303D2}">
      <dgm:prSet/>
      <dgm:spPr/>
      <dgm:t>
        <a:bodyPr/>
        <a:lstStyle/>
        <a:p>
          <a:endParaRPr lang="en-US"/>
        </a:p>
      </dgm:t>
    </dgm:pt>
    <dgm:pt modelId="{DF7FB07C-9F42-419D-8B7B-9313E41D2B36}" type="sibTrans" cxnId="{EF9759E1-6F3F-4A18-BC84-8CFE087303D2}">
      <dgm:prSet/>
      <dgm:spPr/>
      <dgm:t>
        <a:bodyPr/>
        <a:lstStyle/>
        <a:p>
          <a:endParaRPr lang="en-US"/>
        </a:p>
      </dgm:t>
    </dgm:pt>
    <dgm:pt modelId="{CD60F7F6-F5A6-4712-AA30-B1E3AA00EEB8}">
      <dgm:prSet custT="1"/>
      <dgm:spPr/>
      <dgm:t>
        <a:bodyPr/>
        <a:lstStyle/>
        <a:p>
          <a:pPr>
            <a:lnSpc>
              <a:spcPct val="100000"/>
            </a:lnSpc>
          </a:pPr>
          <a:r>
            <a:rPr lang="es-PE" sz="1800" dirty="0"/>
            <a:t>Los cambios sugeridos en el PL demandan inversiones bastante elevadas, que elevaran los costos productivos y son además de retorno dudoso dada la estructura de comercialización en el Peru. Son muy pocos los productores que son vendedores finales, el beneficio (si el público lo percibe), lo recibirá el intermediario. </a:t>
          </a:r>
          <a:endParaRPr lang="en-US" sz="1800" dirty="0"/>
        </a:p>
      </dgm:t>
    </dgm:pt>
    <dgm:pt modelId="{6C509789-5BBA-4590-BC74-95943BD6C9E2}" type="parTrans" cxnId="{957B0329-E2E7-4AC6-8066-54CB0AC359A8}">
      <dgm:prSet/>
      <dgm:spPr/>
      <dgm:t>
        <a:bodyPr/>
        <a:lstStyle/>
        <a:p>
          <a:endParaRPr lang="en-US"/>
        </a:p>
      </dgm:t>
    </dgm:pt>
    <dgm:pt modelId="{003BA8AC-29CB-42D9-A389-47B99E89F62D}" type="sibTrans" cxnId="{957B0329-E2E7-4AC6-8066-54CB0AC359A8}">
      <dgm:prSet/>
      <dgm:spPr/>
      <dgm:t>
        <a:bodyPr/>
        <a:lstStyle/>
        <a:p>
          <a:endParaRPr lang="en-US"/>
        </a:p>
      </dgm:t>
    </dgm:pt>
    <dgm:pt modelId="{1CDCCAC5-1821-4CC6-A6AD-AE3161B5ACBB}">
      <dgm:prSet custT="1"/>
      <dgm:spPr/>
      <dgm:t>
        <a:bodyPr/>
        <a:lstStyle/>
        <a:p>
          <a:pPr>
            <a:lnSpc>
              <a:spcPct val="100000"/>
            </a:lnSpc>
          </a:pPr>
          <a:r>
            <a:rPr lang="es-PE" sz="2000" dirty="0"/>
            <a:t>Los granjeros tecnificados del Perú vienen de 2 años muy malos por efecto de los altos costos de insumos, y no están en capacidad de invertir en modificaciones al momento. Los granos bajaran, pero no a niveles pre pandemia.</a:t>
          </a:r>
          <a:endParaRPr lang="en-US" sz="2000" dirty="0"/>
        </a:p>
      </dgm:t>
    </dgm:pt>
    <dgm:pt modelId="{8C6CD557-5881-4722-9B5F-B30895564888}" type="parTrans" cxnId="{C2EEDE97-BF8B-40D9-BCF4-6048F71A7065}">
      <dgm:prSet/>
      <dgm:spPr/>
      <dgm:t>
        <a:bodyPr/>
        <a:lstStyle/>
        <a:p>
          <a:endParaRPr lang="en-US"/>
        </a:p>
      </dgm:t>
    </dgm:pt>
    <dgm:pt modelId="{D8491948-62CD-4A69-8346-C2740EB3AFC5}" type="sibTrans" cxnId="{C2EEDE97-BF8B-40D9-BCF4-6048F71A7065}">
      <dgm:prSet/>
      <dgm:spPr/>
      <dgm:t>
        <a:bodyPr/>
        <a:lstStyle/>
        <a:p>
          <a:endParaRPr lang="en-US"/>
        </a:p>
      </dgm:t>
    </dgm:pt>
    <dgm:pt modelId="{3A147FDD-FBDF-4A5B-ADA1-6C83D5528783}">
      <dgm:prSet custT="1"/>
      <dgm:spPr/>
      <dgm:t>
        <a:bodyPr/>
        <a:lstStyle/>
        <a:p>
          <a:pPr>
            <a:lnSpc>
              <a:spcPct val="100000"/>
            </a:lnSpc>
          </a:pPr>
          <a:r>
            <a:rPr lang="es-PE"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Evidentemente no es el momento de retirar las jaulas, es el momento de invertir para crecer, trabajar en la seguridad alimentaria del país y pensar en exportar los excedentes.</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BDFF8D56-8758-48C4-9792-B7D7542C6371}" type="parTrans" cxnId="{3A981BC1-EF37-4238-AA05-1DD9B4CAE96E}">
      <dgm:prSet/>
      <dgm:spPr/>
      <dgm:t>
        <a:bodyPr/>
        <a:lstStyle/>
        <a:p>
          <a:endParaRPr lang="en-US"/>
        </a:p>
      </dgm:t>
    </dgm:pt>
    <dgm:pt modelId="{A5FB731A-607B-4DEE-BC3A-A436056CB8E5}" type="sibTrans" cxnId="{3A981BC1-EF37-4238-AA05-1DD9B4CAE96E}">
      <dgm:prSet/>
      <dgm:spPr/>
      <dgm:t>
        <a:bodyPr/>
        <a:lstStyle/>
        <a:p>
          <a:endParaRPr lang="en-US"/>
        </a:p>
      </dgm:t>
    </dgm:pt>
    <dgm:pt modelId="{B16DAC69-E6F9-4A2B-ADF4-15A916260DC8}" type="pres">
      <dgm:prSet presAssocID="{00214C5A-089C-4A8B-B121-C98617ADE539}" presName="root" presStyleCnt="0">
        <dgm:presLayoutVars>
          <dgm:dir/>
          <dgm:resizeHandles val="exact"/>
        </dgm:presLayoutVars>
      </dgm:prSet>
      <dgm:spPr/>
    </dgm:pt>
    <dgm:pt modelId="{C4DF61AC-D859-482D-BBC6-F2D2887D1102}" type="pres">
      <dgm:prSet presAssocID="{163B3E08-7214-4A1B-A5DE-F79AD5AC9399}" presName="compNode" presStyleCnt="0"/>
      <dgm:spPr/>
    </dgm:pt>
    <dgm:pt modelId="{7DE7FE5A-ABAA-4A65-A433-5B4B56FFBF4E}" type="pres">
      <dgm:prSet presAssocID="{163B3E08-7214-4A1B-A5DE-F79AD5AC9399}" presName="bgRect" presStyleLbl="bgShp" presStyleIdx="0" presStyleCnt="4"/>
      <dgm:spPr/>
    </dgm:pt>
    <dgm:pt modelId="{8D4B54D7-1140-422A-AB9E-4BC7E78C718B}" type="pres">
      <dgm:prSet presAssocID="{163B3E08-7214-4A1B-A5DE-F79AD5AC939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ca de verificación"/>
        </a:ext>
      </dgm:extLst>
    </dgm:pt>
    <dgm:pt modelId="{98D9459B-C85E-480D-A655-F3452C8A112B}" type="pres">
      <dgm:prSet presAssocID="{163B3E08-7214-4A1B-A5DE-F79AD5AC9399}" presName="spaceRect" presStyleCnt="0"/>
      <dgm:spPr/>
    </dgm:pt>
    <dgm:pt modelId="{DEF373D8-F075-47C2-BA2C-FCB8E0F4BD99}" type="pres">
      <dgm:prSet presAssocID="{163B3E08-7214-4A1B-A5DE-F79AD5AC9399}" presName="parTx" presStyleLbl="revTx" presStyleIdx="0" presStyleCnt="4">
        <dgm:presLayoutVars>
          <dgm:chMax val="0"/>
          <dgm:chPref val="0"/>
        </dgm:presLayoutVars>
      </dgm:prSet>
      <dgm:spPr/>
    </dgm:pt>
    <dgm:pt modelId="{F69625BF-CC85-4317-826B-E56BD5DA489C}" type="pres">
      <dgm:prSet presAssocID="{DF7FB07C-9F42-419D-8B7B-9313E41D2B36}" presName="sibTrans" presStyleCnt="0"/>
      <dgm:spPr/>
    </dgm:pt>
    <dgm:pt modelId="{485DB235-AF1F-4AC9-9EFF-40242D63A149}" type="pres">
      <dgm:prSet presAssocID="{CD60F7F6-F5A6-4712-AA30-B1E3AA00EEB8}" presName="compNode" presStyleCnt="0"/>
      <dgm:spPr/>
    </dgm:pt>
    <dgm:pt modelId="{A317A54A-D168-4B85-A54E-420C0685DD14}" type="pres">
      <dgm:prSet presAssocID="{CD60F7F6-F5A6-4712-AA30-B1E3AA00EEB8}" presName="bgRect" presStyleLbl="bgShp" presStyleIdx="1" presStyleCnt="4" custLinFactNeighborX="255"/>
      <dgm:spPr/>
    </dgm:pt>
    <dgm:pt modelId="{229CB0CA-8C19-4DCD-AD3B-78735FBF6BFB}" type="pres">
      <dgm:prSet presAssocID="{CD60F7F6-F5A6-4712-AA30-B1E3AA00EE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nero"/>
        </a:ext>
      </dgm:extLst>
    </dgm:pt>
    <dgm:pt modelId="{099AB52D-6076-4D04-8B3C-1E4AF9A4FF89}" type="pres">
      <dgm:prSet presAssocID="{CD60F7F6-F5A6-4712-AA30-B1E3AA00EEB8}" presName="spaceRect" presStyleCnt="0"/>
      <dgm:spPr/>
    </dgm:pt>
    <dgm:pt modelId="{98A4D739-EDFA-4EC8-87A3-FF1862C99341}" type="pres">
      <dgm:prSet presAssocID="{CD60F7F6-F5A6-4712-AA30-B1E3AA00EEB8}" presName="parTx" presStyleLbl="revTx" presStyleIdx="1" presStyleCnt="4">
        <dgm:presLayoutVars>
          <dgm:chMax val="0"/>
          <dgm:chPref val="0"/>
        </dgm:presLayoutVars>
      </dgm:prSet>
      <dgm:spPr/>
    </dgm:pt>
    <dgm:pt modelId="{C02DFEAD-BCD3-4807-9D47-CA833CAE3650}" type="pres">
      <dgm:prSet presAssocID="{003BA8AC-29CB-42D9-A389-47B99E89F62D}" presName="sibTrans" presStyleCnt="0"/>
      <dgm:spPr/>
    </dgm:pt>
    <dgm:pt modelId="{064656FE-C50C-4AC4-8100-24B0F0FEC624}" type="pres">
      <dgm:prSet presAssocID="{1CDCCAC5-1821-4CC6-A6AD-AE3161B5ACBB}" presName="compNode" presStyleCnt="0"/>
      <dgm:spPr/>
    </dgm:pt>
    <dgm:pt modelId="{F68CD1DB-3073-4137-8C9E-765E0E1EADE8}" type="pres">
      <dgm:prSet presAssocID="{1CDCCAC5-1821-4CC6-A6AD-AE3161B5ACBB}" presName="bgRect" presStyleLbl="bgShp" presStyleIdx="2" presStyleCnt="4"/>
      <dgm:spPr/>
    </dgm:pt>
    <dgm:pt modelId="{008D1EC8-43B7-4A65-9258-DB109FAFC0FA}" type="pres">
      <dgm:prSet presAssocID="{1CDCCAC5-1821-4CC6-A6AD-AE3161B5AC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rm scene"/>
        </a:ext>
      </dgm:extLst>
    </dgm:pt>
    <dgm:pt modelId="{2A09453F-8B88-4ABA-B1FC-90A2EB804176}" type="pres">
      <dgm:prSet presAssocID="{1CDCCAC5-1821-4CC6-A6AD-AE3161B5ACBB}" presName="spaceRect" presStyleCnt="0"/>
      <dgm:spPr/>
    </dgm:pt>
    <dgm:pt modelId="{FE12CA57-4E54-4E2E-BD5D-D9E08A3B8765}" type="pres">
      <dgm:prSet presAssocID="{1CDCCAC5-1821-4CC6-A6AD-AE3161B5ACBB}" presName="parTx" presStyleLbl="revTx" presStyleIdx="2" presStyleCnt="4" custLinFactNeighborX="-41">
        <dgm:presLayoutVars>
          <dgm:chMax val="0"/>
          <dgm:chPref val="0"/>
        </dgm:presLayoutVars>
      </dgm:prSet>
      <dgm:spPr/>
    </dgm:pt>
    <dgm:pt modelId="{37D7D453-9AA4-4416-8B09-35CE9631D083}" type="pres">
      <dgm:prSet presAssocID="{D8491948-62CD-4A69-8346-C2740EB3AFC5}" presName="sibTrans" presStyleCnt="0"/>
      <dgm:spPr/>
    </dgm:pt>
    <dgm:pt modelId="{9C9463C8-6A52-49E8-B4E0-4F3CDC138B2B}" type="pres">
      <dgm:prSet presAssocID="{3A147FDD-FBDF-4A5B-ADA1-6C83D5528783}" presName="compNode" presStyleCnt="0"/>
      <dgm:spPr/>
    </dgm:pt>
    <dgm:pt modelId="{A8D52A2E-0E01-4687-BFC2-D822D6CDE56C}" type="pres">
      <dgm:prSet presAssocID="{3A147FDD-FBDF-4A5B-ADA1-6C83D5528783}" presName="bgRect" presStyleLbl="bgShp" presStyleIdx="3" presStyleCnt="4"/>
      <dgm:spPr/>
    </dgm:pt>
    <dgm:pt modelId="{8E5C0B18-18B5-4B4B-AB9F-7153853997E6}" type="pres">
      <dgm:prSet presAssocID="{3A147FDD-FBDF-4A5B-ADA1-6C83D55287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das"/>
        </a:ext>
      </dgm:extLst>
    </dgm:pt>
    <dgm:pt modelId="{AAE22FB9-2DE2-493B-A25C-F9CC54EB7FC5}" type="pres">
      <dgm:prSet presAssocID="{3A147FDD-FBDF-4A5B-ADA1-6C83D5528783}" presName="spaceRect" presStyleCnt="0"/>
      <dgm:spPr/>
    </dgm:pt>
    <dgm:pt modelId="{EF712F41-EB0C-4A37-878F-A83E03FE981C}" type="pres">
      <dgm:prSet presAssocID="{3A147FDD-FBDF-4A5B-ADA1-6C83D5528783}" presName="parTx" presStyleLbl="revTx" presStyleIdx="3" presStyleCnt="4" custLinFactNeighborX="-41">
        <dgm:presLayoutVars>
          <dgm:chMax val="0"/>
          <dgm:chPref val="0"/>
        </dgm:presLayoutVars>
      </dgm:prSet>
      <dgm:spPr/>
    </dgm:pt>
  </dgm:ptLst>
  <dgm:cxnLst>
    <dgm:cxn modelId="{957B0329-E2E7-4AC6-8066-54CB0AC359A8}" srcId="{00214C5A-089C-4A8B-B121-C98617ADE539}" destId="{CD60F7F6-F5A6-4712-AA30-B1E3AA00EEB8}" srcOrd="1" destOrd="0" parTransId="{6C509789-5BBA-4590-BC74-95943BD6C9E2}" sibTransId="{003BA8AC-29CB-42D9-A389-47B99E89F62D}"/>
    <dgm:cxn modelId="{860C8094-093F-47AA-9FFD-3BF3C35B0FB5}" type="presOf" srcId="{3A147FDD-FBDF-4A5B-ADA1-6C83D5528783}" destId="{EF712F41-EB0C-4A37-878F-A83E03FE981C}" srcOrd="0" destOrd="0" presId="urn:microsoft.com/office/officeart/2018/2/layout/IconVerticalSolidList"/>
    <dgm:cxn modelId="{C2EEDE97-BF8B-40D9-BCF4-6048F71A7065}" srcId="{00214C5A-089C-4A8B-B121-C98617ADE539}" destId="{1CDCCAC5-1821-4CC6-A6AD-AE3161B5ACBB}" srcOrd="2" destOrd="0" parTransId="{8C6CD557-5881-4722-9B5F-B30895564888}" sibTransId="{D8491948-62CD-4A69-8346-C2740EB3AFC5}"/>
    <dgm:cxn modelId="{538D35BB-48FA-40E1-A38B-10083BAEE20F}" type="presOf" srcId="{CD60F7F6-F5A6-4712-AA30-B1E3AA00EEB8}" destId="{98A4D739-EDFA-4EC8-87A3-FF1862C99341}" srcOrd="0" destOrd="0" presId="urn:microsoft.com/office/officeart/2018/2/layout/IconVerticalSolidList"/>
    <dgm:cxn modelId="{3A981BC1-EF37-4238-AA05-1DD9B4CAE96E}" srcId="{00214C5A-089C-4A8B-B121-C98617ADE539}" destId="{3A147FDD-FBDF-4A5B-ADA1-6C83D5528783}" srcOrd="3" destOrd="0" parTransId="{BDFF8D56-8758-48C4-9792-B7D7542C6371}" sibTransId="{A5FB731A-607B-4DEE-BC3A-A436056CB8E5}"/>
    <dgm:cxn modelId="{483BEEC1-DF26-474C-9071-7C5320C5CACB}" type="presOf" srcId="{00214C5A-089C-4A8B-B121-C98617ADE539}" destId="{B16DAC69-E6F9-4A2B-ADF4-15A916260DC8}" srcOrd="0" destOrd="0" presId="urn:microsoft.com/office/officeart/2018/2/layout/IconVerticalSolidList"/>
    <dgm:cxn modelId="{EF9759E1-6F3F-4A18-BC84-8CFE087303D2}" srcId="{00214C5A-089C-4A8B-B121-C98617ADE539}" destId="{163B3E08-7214-4A1B-A5DE-F79AD5AC9399}" srcOrd="0" destOrd="0" parTransId="{1A4219EB-3D51-4720-BE03-6F82BA432D34}" sibTransId="{DF7FB07C-9F42-419D-8B7B-9313E41D2B36}"/>
    <dgm:cxn modelId="{58A65CEA-4A00-4109-91E1-C2A31EBDF0BD}" type="presOf" srcId="{1CDCCAC5-1821-4CC6-A6AD-AE3161B5ACBB}" destId="{FE12CA57-4E54-4E2E-BD5D-D9E08A3B8765}" srcOrd="0" destOrd="0" presId="urn:microsoft.com/office/officeart/2018/2/layout/IconVerticalSolidList"/>
    <dgm:cxn modelId="{9D1556F3-25B6-40BA-B7DF-D7D8C42043FF}" type="presOf" srcId="{163B3E08-7214-4A1B-A5DE-F79AD5AC9399}" destId="{DEF373D8-F075-47C2-BA2C-FCB8E0F4BD99}" srcOrd="0" destOrd="0" presId="urn:microsoft.com/office/officeart/2018/2/layout/IconVerticalSolidList"/>
    <dgm:cxn modelId="{351954CF-7EF4-401A-BC7C-EA1AC2FC86FD}" type="presParOf" srcId="{B16DAC69-E6F9-4A2B-ADF4-15A916260DC8}" destId="{C4DF61AC-D859-482D-BBC6-F2D2887D1102}" srcOrd="0" destOrd="0" presId="urn:microsoft.com/office/officeart/2018/2/layout/IconVerticalSolidList"/>
    <dgm:cxn modelId="{871D1DB1-7D70-4110-A187-62C3E4CA0D99}" type="presParOf" srcId="{C4DF61AC-D859-482D-BBC6-F2D2887D1102}" destId="{7DE7FE5A-ABAA-4A65-A433-5B4B56FFBF4E}" srcOrd="0" destOrd="0" presId="urn:microsoft.com/office/officeart/2018/2/layout/IconVerticalSolidList"/>
    <dgm:cxn modelId="{1E6F3D62-9975-4D37-AE37-952902212368}" type="presParOf" srcId="{C4DF61AC-D859-482D-BBC6-F2D2887D1102}" destId="{8D4B54D7-1140-422A-AB9E-4BC7E78C718B}" srcOrd="1" destOrd="0" presId="urn:microsoft.com/office/officeart/2018/2/layout/IconVerticalSolidList"/>
    <dgm:cxn modelId="{4E3FC69C-3713-4F6B-A15A-D3BF0644360F}" type="presParOf" srcId="{C4DF61AC-D859-482D-BBC6-F2D2887D1102}" destId="{98D9459B-C85E-480D-A655-F3452C8A112B}" srcOrd="2" destOrd="0" presId="urn:microsoft.com/office/officeart/2018/2/layout/IconVerticalSolidList"/>
    <dgm:cxn modelId="{9CF64A31-3964-43C7-8D4C-2DEA0F56AE05}" type="presParOf" srcId="{C4DF61AC-D859-482D-BBC6-F2D2887D1102}" destId="{DEF373D8-F075-47C2-BA2C-FCB8E0F4BD99}" srcOrd="3" destOrd="0" presId="urn:microsoft.com/office/officeart/2018/2/layout/IconVerticalSolidList"/>
    <dgm:cxn modelId="{8FB6213D-F675-4B14-BB5F-B42F30CE5375}" type="presParOf" srcId="{B16DAC69-E6F9-4A2B-ADF4-15A916260DC8}" destId="{F69625BF-CC85-4317-826B-E56BD5DA489C}" srcOrd="1" destOrd="0" presId="urn:microsoft.com/office/officeart/2018/2/layout/IconVerticalSolidList"/>
    <dgm:cxn modelId="{3FF3014A-0452-4AA5-B79A-115BBA2A93C2}" type="presParOf" srcId="{B16DAC69-E6F9-4A2B-ADF4-15A916260DC8}" destId="{485DB235-AF1F-4AC9-9EFF-40242D63A149}" srcOrd="2" destOrd="0" presId="urn:microsoft.com/office/officeart/2018/2/layout/IconVerticalSolidList"/>
    <dgm:cxn modelId="{05DC0354-62EB-4666-B793-59009DDA1AC2}" type="presParOf" srcId="{485DB235-AF1F-4AC9-9EFF-40242D63A149}" destId="{A317A54A-D168-4B85-A54E-420C0685DD14}" srcOrd="0" destOrd="0" presId="urn:microsoft.com/office/officeart/2018/2/layout/IconVerticalSolidList"/>
    <dgm:cxn modelId="{C526FDFE-E736-45B4-9E3F-D526D34CC28E}" type="presParOf" srcId="{485DB235-AF1F-4AC9-9EFF-40242D63A149}" destId="{229CB0CA-8C19-4DCD-AD3B-78735FBF6BFB}" srcOrd="1" destOrd="0" presId="urn:microsoft.com/office/officeart/2018/2/layout/IconVerticalSolidList"/>
    <dgm:cxn modelId="{25E3FF1A-8F50-4F0E-9F0E-4818FEA693F3}" type="presParOf" srcId="{485DB235-AF1F-4AC9-9EFF-40242D63A149}" destId="{099AB52D-6076-4D04-8B3C-1E4AF9A4FF89}" srcOrd="2" destOrd="0" presId="urn:microsoft.com/office/officeart/2018/2/layout/IconVerticalSolidList"/>
    <dgm:cxn modelId="{93E945DD-2016-4167-94E5-1AB66FDEDA45}" type="presParOf" srcId="{485DB235-AF1F-4AC9-9EFF-40242D63A149}" destId="{98A4D739-EDFA-4EC8-87A3-FF1862C99341}" srcOrd="3" destOrd="0" presId="urn:microsoft.com/office/officeart/2018/2/layout/IconVerticalSolidList"/>
    <dgm:cxn modelId="{51DCC53C-8FC9-4946-BE8F-9BC404ED12D6}" type="presParOf" srcId="{B16DAC69-E6F9-4A2B-ADF4-15A916260DC8}" destId="{C02DFEAD-BCD3-4807-9D47-CA833CAE3650}" srcOrd="3" destOrd="0" presId="urn:microsoft.com/office/officeart/2018/2/layout/IconVerticalSolidList"/>
    <dgm:cxn modelId="{9A9B785B-69A5-49D9-A545-F889EF79B8FC}" type="presParOf" srcId="{B16DAC69-E6F9-4A2B-ADF4-15A916260DC8}" destId="{064656FE-C50C-4AC4-8100-24B0F0FEC624}" srcOrd="4" destOrd="0" presId="urn:microsoft.com/office/officeart/2018/2/layout/IconVerticalSolidList"/>
    <dgm:cxn modelId="{C09F5990-2307-48B6-AE4B-348025706A0D}" type="presParOf" srcId="{064656FE-C50C-4AC4-8100-24B0F0FEC624}" destId="{F68CD1DB-3073-4137-8C9E-765E0E1EADE8}" srcOrd="0" destOrd="0" presId="urn:microsoft.com/office/officeart/2018/2/layout/IconVerticalSolidList"/>
    <dgm:cxn modelId="{0C46F66E-9BA7-4BED-A6FA-E70EEDD57F54}" type="presParOf" srcId="{064656FE-C50C-4AC4-8100-24B0F0FEC624}" destId="{008D1EC8-43B7-4A65-9258-DB109FAFC0FA}" srcOrd="1" destOrd="0" presId="urn:microsoft.com/office/officeart/2018/2/layout/IconVerticalSolidList"/>
    <dgm:cxn modelId="{EA0B3350-EAAC-4434-BB5B-0452AE777295}" type="presParOf" srcId="{064656FE-C50C-4AC4-8100-24B0F0FEC624}" destId="{2A09453F-8B88-4ABA-B1FC-90A2EB804176}" srcOrd="2" destOrd="0" presId="urn:microsoft.com/office/officeart/2018/2/layout/IconVerticalSolidList"/>
    <dgm:cxn modelId="{B9326C67-95DF-422A-A22F-90BA58962637}" type="presParOf" srcId="{064656FE-C50C-4AC4-8100-24B0F0FEC624}" destId="{FE12CA57-4E54-4E2E-BD5D-D9E08A3B8765}" srcOrd="3" destOrd="0" presId="urn:microsoft.com/office/officeart/2018/2/layout/IconVerticalSolidList"/>
    <dgm:cxn modelId="{87EFEAD6-B614-42DB-9BFD-E5A9AE3543E6}" type="presParOf" srcId="{B16DAC69-E6F9-4A2B-ADF4-15A916260DC8}" destId="{37D7D453-9AA4-4416-8B09-35CE9631D083}" srcOrd="5" destOrd="0" presId="urn:microsoft.com/office/officeart/2018/2/layout/IconVerticalSolidList"/>
    <dgm:cxn modelId="{3A9948B8-C023-478A-A18C-70BB661D342E}" type="presParOf" srcId="{B16DAC69-E6F9-4A2B-ADF4-15A916260DC8}" destId="{9C9463C8-6A52-49E8-B4E0-4F3CDC138B2B}" srcOrd="6" destOrd="0" presId="urn:microsoft.com/office/officeart/2018/2/layout/IconVerticalSolidList"/>
    <dgm:cxn modelId="{FE606CDD-1B62-4C8F-9FC7-0A865213E052}" type="presParOf" srcId="{9C9463C8-6A52-49E8-B4E0-4F3CDC138B2B}" destId="{A8D52A2E-0E01-4687-BFC2-D822D6CDE56C}" srcOrd="0" destOrd="0" presId="urn:microsoft.com/office/officeart/2018/2/layout/IconVerticalSolidList"/>
    <dgm:cxn modelId="{3A79A177-E5A1-48F1-8F76-E6DF1523B814}" type="presParOf" srcId="{9C9463C8-6A52-49E8-B4E0-4F3CDC138B2B}" destId="{8E5C0B18-18B5-4B4B-AB9F-7153853997E6}" srcOrd="1" destOrd="0" presId="urn:microsoft.com/office/officeart/2018/2/layout/IconVerticalSolidList"/>
    <dgm:cxn modelId="{A8E7FA11-F3A8-4897-A0C6-67958867D577}" type="presParOf" srcId="{9C9463C8-6A52-49E8-B4E0-4F3CDC138B2B}" destId="{AAE22FB9-2DE2-493B-A25C-F9CC54EB7FC5}" srcOrd="2" destOrd="0" presId="urn:microsoft.com/office/officeart/2018/2/layout/IconVerticalSolidList"/>
    <dgm:cxn modelId="{8AB14FF7-CDF9-4CA0-A0E8-2F646C04DB2E}" type="presParOf" srcId="{9C9463C8-6A52-49E8-B4E0-4F3CDC138B2B}" destId="{EF712F41-EB0C-4A37-878F-A83E03FE98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A70FC-71CA-4D81-973D-71E39AC106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AE89524-4265-4C8F-9164-2D318B98B613}">
      <dgm:prSet/>
      <dgm:spPr/>
      <dgm:t>
        <a:bodyPr/>
        <a:lstStyle/>
        <a:p>
          <a:r>
            <a:rPr lang="en-US" dirty="0"/>
            <a:t>La </a:t>
          </a:r>
          <a:r>
            <a:rPr lang="en-US" dirty="0" err="1"/>
            <a:t>crianza</a:t>
          </a:r>
          <a:r>
            <a:rPr lang="en-US" dirty="0"/>
            <a:t> de </a:t>
          </a:r>
          <a:r>
            <a:rPr lang="en-US" dirty="0" err="1"/>
            <a:t>porcinos</a:t>
          </a:r>
          <a:r>
            <a:rPr lang="en-US" dirty="0"/>
            <a:t> en el Perú </a:t>
          </a:r>
          <a:r>
            <a:rPr lang="en-US" dirty="0" err="1"/>
            <a:t>puede</a:t>
          </a:r>
          <a:r>
            <a:rPr lang="en-US" dirty="0"/>
            <a:t> </a:t>
          </a:r>
          <a:r>
            <a:rPr lang="en-US" dirty="0" err="1"/>
            <a:t>dividirse</a:t>
          </a:r>
          <a:r>
            <a:rPr lang="en-US" dirty="0"/>
            <a:t> en 3 </a:t>
          </a:r>
          <a:r>
            <a:rPr lang="en-US" dirty="0" err="1"/>
            <a:t>segmentos</a:t>
          </a:r>
          <a:r>
            <a:rPr lang="en-US" dirty="0"/>
            <a:t>:</a:t>
          </a:r>
        </a:p>
      </dgm:t>
    </dgm:pt>
    <dgm:pt modelId="{EC9EAF94-D7B0-4A3E-8397-3D811D05EA91}" type="parTrans" cxnId="{28BB5AA4-C1E6-4A02-9EDB-464084230314}">
      <dgm:prSet/>
      <dgm:spPr/>
      <dgm:t>
        <a:bodyPr/>
        <a:lstStyle/>
        <a:p>
          <a:endParaRPr lang="en-US"/>
        </a:p>
      </dgm:t>
    </dgm:pt>
    <dgm:pt modelId="{E4541709-25E2-474C-BF2F-437BABBD02C9}" type="sibTrans" cxnId="{28BB5AA4-C1E6-4A02-9EDB-464084230314}">
      <dgm:prSet/>
      <dgm:spPr/>
      <dgm:t>
        <a:bodyPr/>
        <a:lstStyle/>
        <a:p>
          <a:endParaRPr lang="en-US"/>
        </a:p>
      </dgm:t>
    </dgm:pt>
    <dgm:pt modelId="{BE495DA9-2617-40C0-A341-CE6B920C7D95}">
      <dgm:prSet/>
      <dgm:spPr/>
      <dgm:t>
        <a:bodyPr/>
        <a:lstStyle/>
        <a:p>
          <a:r>
            <a:rPr lang="en-US" dirty="0" err="1"/>
            <a:t>Intensiva</a:t>
          </a:r>
          <a:r>
            <a:rPr lang="en-US" dirty="0"/>
            <a:t> y </a:t>
          </a:r>
          <a:r>
            <a:rPr lang="en-US" dirty="0" err="1"/>
            <a:t>tecnificada</a:t>
          </a:r>
          <a:r>
            <a:rPr lang="en-US" dirty="0"/>
            <a:t>, 75% de la producción </a:t>
          </a:r>
          <a:r>
            <a:rPr lang="en-US" dirty="0" err="1"/>
            <a:t>anual</a:t>
          </a:r>
          <a:endParaRPr lang="en-US" dirty="0"/>
        </a:p>
      </dgm:t>
    </dgm:pt>
    <dgm:pt modelId="{3AD67198-38A2-4D47-B60A-D94EFE3AAA70}" type="parTrans" cxnId="{FAAAD9BA-B6A2-401F-8CC0-98676212A97C}">
      <dgm:prSet/>
      <dgm:spPr/>
      <dgm:t>
        <a:bodyPr/>
        <a:lstStyle/>
        <a:p>
          <a:endParaRPr lang="en-US"/>
        </a:p>
      </dgm:t>
    </dgm:pt>
    <dgm:pt modelId="{0FAA861B-B7FE-40B4-AC3B-F364076DC50A}" type="sibTrans" cxnId="{FAAAD9BA-B6A2-401F-8CC0-98676212A97C}">
      <dgm:prSet/>
      <dgm:spPr/>
      <dgm:t>
        <a:bodyPr/>
        <a:lstStyle/>
        <a:p>
          <a:endParaRPr lang="en-US"/>
        </a:p>
      </dgm:t>
    </dgm:pt>
    <dgm:pt modelId="{599A69D9-57E9-4AAA-8AD0-47C19DC9A93D}">
      <dgm:prSet/>
      <dgm:spPr/>
      <dgm:t>
        <a:bodyPr/>
        <a:lstStyle/>
        <a:p>
          <a:r>
            <a:rPr lang="en-US" dirty="0"/>
            <a:t>Semi </a:t>
          </a:r>
          <a:r>
            <a:rPr lang="en-US" dirty="0" err="1"/>
            <a:t>intensiva</a:t>
          </a:r>
          <a:r>
            <a:rPr lang="en-US" dirty="0"/>
            <a:t>, </a:t>
          </a:r>
          <a:r>
            <a:rPr lang="en-US" dirty="0" err="1"/>
            <a:t>usa</a:t>
          </a:r>
          <a:r>
            <a:rPr lang="en-US" dirty="0"/>
            <a:t> </a:t>
          </a:r>
          <a:r>
            <a:rPr lang="en-US" dirty="0" err="1"/>
            <a:t>residuos</a:t>
          </a:r>
          <a:r>
            <a:rPr lang="en-US" dirty="0"/>
            <a:t> de </a:t>
          </a:r>
          <a:r>
            <a:rPr lang="en-US" dirty="0" err="1"/>
            <a:t>comid</a:t>
          </a:r>
          <a:endParaRPr lang="en-US" dirty="0"/>
        </a:p>
      </dgm:t>
    </dgm:pt>
    <dgm:pt modelId="{BF6FDC5D-79DD-4CCA-BEB4-E9C553CECC49}" type="parTrans" cxnId="{84D94EF1-118F-4F7E-B97F-9192597E1628}">
      <dgm:prSet/>
      <dgm:spPr/>
      <dgm:t>
        <a:bodyPr/>
        <a:lstStyle/>
        <a:p>
          <a:endParaRPr lang="en-US"/>
        </a:p>
      </dgm:t>
    </dgm:pt>
    <dgm:pt modelId="{D90B47CC-B72A-4B29-8939-AD9854278E86}" type="sibTrans" cxnId="{84D94EF1-118F-4F7E-B97F-9192597E1628}">
      <dgm:prSet/>
      <dgm:spPr/>
      <dgm:t>
        <a:bodyPr/>
        <a:lstStyle/>
        <a:p>
          <a:endParaRPr lang="en-US"/>
        </a:p>
      </dgm:t>
    </dgm:pt>
    <dgm:pt modelId="{6C4F28F7-6BCA-4537-B4ED-D51A7B088104}">
      <dgm:prSet/>
      <dgm:spPr/>
      <dgm:t>
        <a:bodyPr/>
        <a:lstStyle/>
        <a:p>
          <a:r>
            <a:rPr lang="en-US" dirty="0"/>
            <a:t>Rural, para auto </a:t>
          </a:r>
          <a:r>
            <a:rPr lang="en-US" dirty="0" err="1"/>
            <a:t>consumo</a:t>
          </a:r>
          <a:endParaRPr lang="en-US" dirty="0"/>
        </a:p>
      </dgm:t>
    </dgm:pt>
    <dgm:pt modelId="{AAB95889-EA15-4008-8229-EA5A55C1B8B2}" type="parTrans" cxnId="{59451E8B-54D9-4AD3-8CB8-35020D5214A9}">
      <dgm:prSet/>
      <dgm:spPr/>
      <dgm:t>
        <a:bodyPr/>
        <a:lstStyle/>
        <a:p>
          <a:endParaRPr lang="es-PE"/>
        </a:p>
      </dgm:t>
    </dgm:pt>
    <dgm:pt modelId="{0D115725-DED1-49A0-BC8F-F9A6A62C7F65}" type="sibTrans" cxnId="{59451E8B-54D9-4AD3-8CB8-35020D5214A9}">
      <dgm:prSet/>
      <dgm:spPr/>
      <dgm:t>
        <a:bodyPr/>
        <a:lstStyle/>
        <a:p>
          <a:endParaRPr lang="es-PE"/>
        </a:p>
      </dgm:t>
    </dgm:pt>
    <dgm:pt modelId="{268F2FF3-4D32-42FF-BC2E-3D7FC5B01A47}" type="pres">
      <dgm:prSet presAssocID="{8B1A70FC-71CA-4D81-973D-71E39AC106AE}" presName="linear" presStyleCnt="0">
        <dgm:presLayoutVars>
          <dgm:animLvl val="lvl"/>
          <dgm:resizeHandles val="exact"/>
        </dgm:presLayoutVars>
      </dgm:prSet>
      <dgm:spPr/>
    </dgm:pt>
    <dgm:pt modelId="{CB6C2B8F-0C99-4FFB-A7FB-BE6B6B718AFD}" type="pres">
      <dgm:prSet presAssocID="{FAE89524-4265-4C8F-9164-2D318B98B613}" presName="parentText" presStyleLbl="node1" presStyleIdx="0" presStyleCnt="1">
        <dgm:presLayoutVars>
          <dgm:chMax val="0"/>
          <dgm:bulletEnabled val="1"/>
        </dgm:presLayoutVars>
      </dgm:prSet>
      <dgm:spPr/>
    </dgm:pt>
    <dgm:pt modelId="{1B9FC1EA-A8B2-4824-B0DF-FBE7EC01E68B}" type="pres">
      <dgm:prSet presAssocID="{FAE89524-4265-4C8F-9164-2D318B98B613}" presName="childText" presStyleLbl="revTx" presStyleIdx="0" presStyleCnt="1">
        <dgm:presLayoutVars>
          <dgm:bulletEnabled val="1"/>
        </dgm:presLayoutVars>
      </dgm:prSet>
      <dgm:spPr/>
    </dgm:pt>
  </dgm:ptLst>
  <dgm:cxnLst>
    <dgm:cxn modelId="{EFDA5749-E656-4A02-A0EB-F1DA182AC500}" type="presOf" srcId="{6C4F28F7-6BCA-4537-B4ED-D51A7B088104}" destId="{1B9FC1EA-A8B2-4824-B0DF-FBE7EC01E68B}" srcOrd="0" destOrd="1" presId="urn:microsoft.com/office/officeart/2005/8/layout/vList2"/>
    <dgm:cxn modelId="{AC37334F-6D2A-4167-A07E-2B11AC7229BE}" type="presOf" srcId="{BE495DA9-2617-40C0-A341-CE6B920C7D95}" destId="{1B9FC1EA-A8B2-4824-B0DF-FBE7EC01E68B}" srcOrd="0" destOrd="0" presId="urn:microsoft.com/office/officeart/2005/8/layout/vList2"/>
    <dgm:cxn modelId="{F878407E-5441-4FEE-937C-E2CF238A5737}" type="presOf" srcId="{FAE89524-4265-4C8F-9164-2D318B98B613}" destId="{CB6C2B8F-0C99-4FFB-A7FB-BE6B6B718AFD}" srcOrd="0" destOrd="0" presId="urn:microsoft.com/office/officeart/2005/8/layout/vList2"/>
    <dgm:cxn modelId="{59451E8B-54D9-4AD3-8CB8-35020D5214A9}" srcId="{FAE89524-4265-4C8F-9164-2D318B98B613}" destId="{6C4F28F7-6BCA-4537-B4ED-D51A7B088104}" srcOrd="1" destOrd="0" parTransId="{AAB95889-EA15-4008-8229-EA5A55C1B8B2}" sibTransId="{0D115725-DED1-49A0-BC8F-F9A6A62C7F65}"/>
    <dgm:cxn modelId="{28BB5AA4-C1E6-4A02-9EDB-464084230314}" srcId="{8B1A70FC-71CA-4D81-973D-71E39AC106AE}" destId="{FAE89524-4265-4C8F-9164-2D318B98B613}" srcOrd="0" destOrd="0" parTransId="{EC9EAF94-D7B0-4A3E-8397-3D811D05EA91}" sibTransId="{E4541709-25E2-474C-BF2F-437BABBD02C9}"/>
    <dgm:cxn modelId="{87CD05A8-2B5E-4C95-890E-AFD0DA6826D9}" type="presOf" srcId="{8B1A70FC-71CA-4D81-973D-71E39AC106AE}" destId="{268F2FF3-4D32-42FF-BC2E-3D7FC5B01A47}" srcOrd="0" destOrd="0" presId="urn:microsoft.com/office/officeart/2005/8/layout/vList2"/>
    <dgm:cxn modelId="{FAAAD9BA-B6A2-401F-8CC0-98676212A97C}" srcId="{FAE89524-4265-4C8F-9164-2D318B98B613}" destId="{BE495DA9-2617-40C0-A341-CE6B920C7D95}" srcOrd="0" destOrd="0" parTransId="{3AD67198-38A2-4D47-B60A-D94EFE3AAA70}" sibTransId="{0FAA861B-B7FE-40B4-AC3B-F364076DC50A}"/>
    <dgm:cxn modelId="{856EB6E3-56C4-4E92-80B0-02043653AF77}" type="presOf" srcId="{599A69D9-57E9-4AAA-8AD0-47C19DC9A93D}" destId="{1B9FC1EA-A8B2-4824-B0DF-FBE7EC01E68B}" srcOrd="0" destOrd="2" presId="urn:microsoft.com/office/officeart/2005/8/layout/vList2"/>
    <dgm:cxn modelId="{84D94EF1-118F-4F7E-B97F-9192597E1628}" srcId="{FAE89524-4265-4C8F-9164-2D318B98B613}" destId="{599A69D9-57E9-4AAA-8AD0-47C19DC9A93D}" srcOrd="2" destOrd="0" parTransId="{BF6FDC5D-79DD-4CCA-BEB4-E9C553CECC49}" sibTransId="{D90B47CC-B72A-4B29-8939-AD9854278E86}"/>
    <dgm:cxn modelId="{F2ABC523-F30C-43DE-A3E9-A120A96EC1B2}" type="presParOf" srcId="{268F2FF3-4D32-42FF-BC2E-3D7FC5B01A47}" destId="{CB6C2B8F-0C99-4FFB-A7FB-BE6B6B718AFD}" srcOrd="0" destOrd="0" presId="urn:microsoft.com/office/officeart/2005/8/layout/vList2"/>
    <dgm:cxn modelId="{CD2A1825-B917-4F7B-A0B9-487EF4FB17AA}" type="presParOf" srcId="{268F2FF3-4D32-42FF-BC2E-3D7FC5B01A47}" destId="{1B9FC1EA-A8B2-4824-B0DF-FBE7EC01E68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374352-F4CE-4F0F-8BF8-6FD2A3DC8F7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6019F816-17DD-44AC-B575-253E97011BA7}">
      <dgm:prSet custT="1"/>
      <dgm:spPr/>
      <dgm:t>
        <a:bodyPr/>
        <a:lstStyle/>
        <a:p>
          <a:pPr>
            <a:lnSpc>
              <a:spcPct val="100000"/>
            </a:lnSpc>
          </a:pPr>
          <a:r>
            <a:rPr lang="en-US" sz="1800" dirty="0">
              <a:solidFill>
                <a:schemeClr val="bg1"/>
              </a:solidFill>
            </a:rPr>
            <a:t>Se </a:t>
          </a:r>
          <a:r>
            <a:rPr lang="en-US" sz="1800" dirty="0" err="1">
              <a:solidFill>
                <a:schemeClr val="bg1"/>
              </a:solidFill>
            </a:rPr>
            <a:t>producen</a:t>
          </a:r>
          <a:r>
            <a:rPr lang="en-US" sz="1800" dirty="0">
              <a:solidFill>
                <a:schemeClr val="bg1"/>
              </a:solidFill>
            </a:rPr>
            <a:t> 2,600,000 animales que </a:t>
          </a:r>
          <a:r>
            <a:rPr lang="en-US" sz="1800" dirty="0" err="1">
              <a:solidFill>
                <a:schemeClr val="bg1"/>
              </a:solidFill>
            </a:rPr>
            <a:t>llegan</a:t>
          </a:r>
          <a:r>
            <a:rPr lang="en-US" sz="1800" dirty="0">
              <a:solidFill>
                <a:schemeClr val="bg1"/>
              </a:solidFill>
            </a:rPr>
            <a:t> a </a:t>
          </a:r>
          <a:r>
            <a:rPr lang="en-US" sz="1800" dirty="0" err="1">
              <a:solidFill>
                <a:schemeClr val="bg1"/>
              </a:solidFill>
            </a:rPr>
            <a:t>plantas</a:t>
          </a:r>
          <a:r>
            <a:rPr lang="en-US" sz="1800" dirty="0">
              <a:solidFill>
                <a:schemeClr val="bg1"/>
              </a:solidFill>
            </a:rPr>
            <a:t> de </a:t>
          </a:r>
          <a:r>
            <a:rPr lang="en-US" sz="1800" dirty="0" err="1">
              <a:solidFill>
                <a:schemeClr val="bg1"/>
              </a:solidFill>
            </a:rPr>
            <a:t>beneficio</a:t>
          </a:r>
          <a:r>
            <a:rPr lang="en-US" sz="1800" dirty="0">
              <a:solidFill>
                <a:schemeClr val="bg1"/>
              </a:solidFill>
            </a:rPr>
            <a:t> del (sector </a:t>
          </a:r>
          <a:r>
            <a:rPr lang="en-US" sz="1800" dirty="0" err="1">
              <a:solidFill>
                <a:schemeClr val="bg1"/>
              </a:solidFill>
            </a:rPr>
            <a:t>intensivo</a:t>
          </a:r>
          <a:r>
            <a:rPr lang="en-US" sz="1800" dirty="0">
              <a:solidFill>
                <a:schemeClr val="bg1"/>
              </a:solidFill>
            </a:rPr>
            <a:t>) y </a:t>
          </a:r>
          <a:r>
            <a:rPr lang="en-US" sz="1800" dirty="0" err="1">
              <a:solidFill>
                <a:schemeClr val="bg1"/>
              </a:solidFill>
            </a:rPr>
            <a:t>cerca</a:t>
          </a:r>
          <a:r>
            <a:rPr lang="en-US" sz="1800" dirty="0">
              <a:solidFill>
                <a:schemeClr val="bg1"/>
              </a:solidFill>
            </a:rPr>
            <a:t> de 1,500,000 mas de </a:t>
          </a:r>
          <a:r>
            <a:rPr lang="en-US" sz="1800" dirty="0" err="1">
              <a:solidFill>
                <a:schemeClr val="bg1"/>
              </a:solidFill>
            </a:rPr>
            <a:t>los</a:t>
          </a:r>
          <a:r>
            <a:rPr lang="en-US" sz="1800" dirty="0">
              <a:solidFill>
                <a:schemeClr val="bg1"/>
              </a:solidFill>
            </a:rPr>
            <a:t> </a:t>
          </a:r>
          <a:r>
            <a:rPr lang="en-US" sz="1800" dirty="0" err="1">
              <a:solidFill>
                <a:schemeClr val="bg1"/>
              </a:solidFill>
            </a:rPr>
            <a:t>otros</a:t>
          </a:r>
          <a:r>
            <a:rPr lang="en-US" sz="1800" dirty="0">
              <a:solidFill>
                <a:schemeClr val="bg1"/>
              </a:solidFill>
            </a:rPr>
            <a:t> 2 </a:t>
          </a:r>
          <a:r>
            <a:rPr lang="en-US" sz="1800" dirty="0" err="1">
              <a:solidFill>
                <a:schemeClr val="bg1"/>
              </a:solidFill>
            </a:rPr>
            <a:t>sectores</a:t>
          </a:r>
          <a:r>
            <a:rPr lang="en-US" sz="1800" dirty="0">
              <a:solidFill>
                <a:schemeClr val="bg1"/>
              </a:solidFill>
            </a:rPr>
            <a:t>.</a:t>
          </a:r>
        </a:p>
      </dgm:t>
    </dgm:pt>
    <dgm:pt modelId="{F65D4740-9ECC-467C-AA24-E68A08AAE4C5}" type="parTrans" cxnId="{B717D847-777C-47EE-AE18-BBFCD3626CD3}">
      <dgm:prSet/>
      <dgm:spPr/>
      <dgm:t>
        <a:bodyPr/>
        <a:lstStyle/>
        <a:p>
          <a:endParaRPr lang="en-US"/>
        </a:p>
      </dgm:t>
    </dgm:pt>
    <dgm:pt modelId="{C186D8A4-6FA4-4489-953C-3AB5741400BE}" type="sibTrans" cxnId="{B717D847-777C-47EE-AE18-BBFCD3626CD3}">
      <dgm:prSet phldrT="01" phldr="0"/>
      <dgm:spPr/>
      <dgm:t>
        <a:bodyPr/>
        <a:lstStyle/>
        <a:p>
          <a:r>
            <a:rPr lang="en-US"/>
            <a:t>01</a:t>
          </a:r>
        </a:p>
      </dgm:t>
    </dgm:pt>
    <dgm:pt modelId="{04B83604-417D-42A4-99D3-F5AD64AF4BF6}">
      <dgm:prSet custT="1"/>
      <dgm:spPr/>
      <dgm:t>
        <a:bodyPr/>
        <a:lstStyle/>
        <a:p>
          <a:pPr>
            <a:lnSpc>
              <a:spcPct val="100000"/>
            </a:lnSpc>
          </a:pPr>
          <a:r>
            <a:rPr lang="en-US" sz="1800" dirty="0"/>
            <a:t>La </a:t>
          </a:r>
          <a:r>
            <a:rPr lang="en-US" sz="1800" dirty="0" err="1"/>
            <a:t>suma</a:t>
          </a:r>
          <a:r>
            <a:rPr lang="en-US" sz="1800" dirty="0"/>
            <a:t> de </a:t>
          </a:r>
          <a:r>
            <a:rPr lang="en-US" sz="1800" dirty="0" err="1"/>
            <a:t>los</a:t>
          </a:r>
          <a:r>
            <a:rPr lang="en-US" sz="1800" dirty="0"/>
            <a:t> 3 </a:t>
          </a:r>
          <a:r>
            <a:rPr lang="en-US" sz="1800" dirty="0" err="1"/>
            <a:t>segmentos</a:t>
          </a:r>
          <a:r>
            <a:rPr lang="en-US" sz="1800" dirty="0"/>
            <a:t> genera    250 mil toneladas de carne de cerdo.</a:t>
          </a:r>
        </a:p>
        <a:p>
          <a:pPr>
            <a:lnSpc>
              <a:spcPct val="100000"/>
            </a:lnSpc>
          </a:pPr>
          <a:r>
            <a:rPr lang="en-US" sz="1800" dirty="0"/>
            <a:t>(Sector </a:t>
          </a:r>
          <a:r>
            <a:rPr lang="en-US" sz="1800" dirty="0" err="1"/>
            <a:t>tecnificado</a:t>
          </a:r>
          <a:r>
            <a:rPr lang="en-US" sz="1800" dirty="0"/>
            <a:t> 190 mil toneladas) </a:t>
          </a:r>
        </a:p>
      </dgm:t>
    </dgm:pt>
    <dgm:pt modelId="{F50F622D-9DD1-4A7E-A62D-8A97302576EB}" type="parTrans" cxnId="{6BC0961F-54A1-4C44-8F9F-C3AC6FC14449}">
      <dgm:prSet/>
      <dgm:spPr/>
      <dgm:t>
        <a:bodyPr/>
        <a:lstStyle/>
        <a:p>
          <a:endParaRPr lang="en-US"/>
        </a:p>
      </dgm:t>
    </dgm:pt>
    <dgm:pt modelId="{BA657336-CC02-4E73-88CA-6571AE15CBAE}" type="sibTrans" cxnId="{6BC0961F-54A1-4C44-8F9F-C3AC6FC14449}">
      <dgm:prSet phldrT="02" phldr="0"/>
      <dgm:spPr/>
      <dgm:t>
        <a:bodyPr/>
        <a:lstStyle/>
        <a:p>
          <a:r>
            <a:rPr lang="en-US"/>
            <a:t>02</a:t>
          </a:r>
        </a:p>
      </dgm:t>
    </dgm:pt>
    <dgm:pt modelId="{4766304E-0FB5-45E2-BB3D-CACB3AB227D9}">
      <dgm:prSet custT="1"/>
      <dgm:spPr/>
      <dgm:t>
        <a:bodyPr/>
        <a:lstStyle/>
        <a:p>
          <a:pPr>
            <a:lnSpc>
              <a:spcPct val="100000"/>
            </a:lnSpc>
          </a:pPr>
          <a:r>
            <a:rPr lang="en-US" sz="1800" dirty="0"/>
            <a:t>El valor </a:t>
          </a:r>
          <a:r>
            <a:rPr lang="en-US" sz="1800" dirty="0" err="1"/>
            <a:t>bruto</a:t>
          </a:r>
          <a:r>
            <a:rPr lang="en-US" sz="1800" dirty="0"/>
            <a:t> de </a:t>
          </a:r>
          <a:r>
            <a:rPr lang="en-US" sz="1800" dirty="0" err="1"/>
            <a:t>estos</a:t>
          </a:r>
          <a:r>
            <a:rPr lang="en-US" sz="1800" dirty="0"/>
            <a:t> kilos de carne es  de     S/. 3,500 </a:t>
          </a:r>
          <a:r>
            <a:rPr lang="en-US" sz="1800" dirty="0" err="1"/>
            <a:t>millones</a:t>
          </a:r>
          <a:r>
            <a:rPr lang="en-US" sz="1800" dirty="0"/>
            <a:t>.</a:t>
          </a:r>
        </a:p>
        <a:p>
          <a:pPr>
            <a:lnSpc>
              <a:spcPct val="100000"/>
            </a:lnSpc>
          </a:pPr>
          <a:r>
            <a:rPr lang="en-US" sz="1800" dirty="0"/>
            <a:t>(</a:t>
          </a:r>
          <a:r>
            <a:rPr lang="en-US" sz="1800" dirty="0" err="1"/>
            <a:t>Precio</a:t>
          </a:r>
          <a:r>
            <a:rPr lang="en-US" sz="1800" dirty="0"/>
            <a:t> hoy S/. 13 + igv)</a:t>
          </a:r>
        </a:p>
      </dgm:t>
    </dgm:pt>
    <dgm:pt modelId="{461182D6-D0B2-49AF-B04B-D26D4C3E771F}" type="parTrans" cxnId="{63C732B7-29FE-44EF-ACE8-6A98A958CD4C}">
      <dgm:prSet/>
      <dgm:spPr/>
      <dgm:t>
        <a:bodyPr/>
        <a:lstStyle/>
        <a:p>
          <a:endParaRPr lang="en-US"/>
        </a:p>
      </dgm:t>
    </dgm:pt>
    <dgm:pt modelId="{B65DB2E8-FABF-4667-8924-4495FB9D69AC}" type="sibTrans" cxnId="{63C732B7-29FE-44EF-ACE8-6A98A958CD4C}">
      <dgm:prSet phldrT="03" phldr="0"/>
      <dgm:spPr/>
      <dgm:t>
        <a:bodyPr/>
        <a:lstStyle/>
        <a:p>
          <a:r>
            <a:rPr lang="en-US"/>
            <a:t>03</a:t>
          </a:r>
        </a:p>
      </dgm:t>
    </dgm:pt>
    <dgm:pt modelId="{A6840FAF-52F8-472F-9719-FB888D69CBD8}">
      <dgm:prSet custT="1"/>
      <dgm:spPr/>
      <dgm:t>
        <a:bodyPr/>
        <a:lstStyle/>
        <a:p>
          <a:pPr>
            <a:lnSpc>
              <a:spcPct val="100000"/>
            </a:lnSpc>
          </a:pPr>
          <a:r>
            <a:rPr lang="en-US" sz="1800" dirty="0"/>
            <a:t>Los 3 </a:t>
          </a:r>
          <a:r>
            <a:rPr lang="en-US" sz="1800" dirty="0" err="1"/>
            <a:t>segmentos</a:t>
          </a:r>
          <a:r>
            <a:rPr lang="en-US" sz="1800" dirty="0"/>
            <a:t> </a:t>
          </a:r>
          <a:r>
            <a:rPr lang="en-US" sz="1800" dirty="0" err="1"/>
            <a:t>representan</a:t>
          </a:r>
          <a:r>
            <a:rPr lang="en-US" sz="1800" dirty="0"/>
            <a:t> </a:t>
          </a:r>
          <a:r>
            <a:rPr lang="en-US" sz="1800" dirty="0" err="1"/>
            <a:t>aproximadamente</a:t>
          </a:r>
          <a:r>
            <a:rPr lang="en-US" sz="1800" dirty="0"/>
            <a:t> el 6% del PBI </a:t>
          </a:r>
          <a:r>
            <a:rPr lang="en-US" sz="1800" dirty="0" err="1"/>
            <a:t>agropecuario</a:t>
          </a:r>
          <a:r>
            <a:rPr lang="en-US" sz="1800" dirty="0"/>
            <a:t>.</a:t>
          </a:r>
        </a:p>
      </dgm:t>
    </dgm:pt>
    <dgm:pt modelId="{F69751BF-3D38-4499-80F1-2AE31DF0954D}" type="parTrans" cxnId="{7F26F527-7ED0-464F-9C8C-5795984562DD}">
      <dgm:prSet/>
      <dgm:spPr/>
      <dgm:t>
        <a:bodyPr/>
        <a:lstStyle/>
        <a:p>
          <a:endParaRPr lang="en-US"/>
        </a:p>
      </dgm:t>
    </dgm:pt>
    <dgm:pt modelId="{D85BDB8B-22DA-48E5-A57A-A5C56615FAAD}" type="sibTrans" cxnId="{7F26F527-7ED0-464F-9C8C-5795984562DD}">
      <dgm:prSet phldrT="04" phldr="0"/>
      <dgm:spPr/>
      <dgm:t>
        <a:bodyPr/>
        <a:lstStyle/>
        <a:p>
          <a:r>
            <a:rPr lang="en-US"/>
            <a:t>04</a:t>
          </a:r>
        </a:p>
      </dgm:t>
    </dgm:pt>
    <dgm:pt modelId="{EE0DD86A-9889-48BE-9A29-E2548A9051F1}" type="pres">
      <dgm:prSet presAssocID="{8C374352-F4CE-4F0F-8BF8-6FD2A3DC8F77}" presName="Name0" presStyleCnt="0">
        <dgm:presLayoutVars>
          <dgm:animLvl val="lvl"/>
          <dgm:resizeHandles val="exact"/>
        </dgm:presLayoutVars>
      </dgm:prSet>
      <dgm:spPr/>
    </dgm:pt>
    <dgm:pt modelId="{0409E0A4-F3D9-459A-865F-FB41CA1B783F}" type="pres">
      <dgm:prSet presAssocID="{6019F816-17DD-44AC-B575-253E97011BA7}" presName="compositeNode" presStyleCnt="0">
        <dgm:presLayoutVars>
          <dgm:bulletEnabled val="1"/>
        </dgm:presLayoutVars>
      </dgm:prSet>
      <dgm:spPr/>
    </dgm:pt>
    <dgm:pt modelId="{1B7C5AD4-9C09-4DF6-B1B0-C120A292DD03}" type="pres">
      <dgm:prSet presAssocID="{6019F816-17DD-44AC-B575-253E97011BA7}" presName="bgRect" presStyleLbl="alignNode1" presStyleIdx="0" presStyleCnt="4"/>
      <dgm:spPr/>
    </dgm:pt>
    <dgm:pt modelId="{A89EDB9C-687E-430B-9F37-EA46D999280F}" type="pres">
      <dgm:prSet presAssocID="{C186D8A4-6FA4-4489-953C-3AB5741400BE}" presName="sibTransNodeRect" presStyleLbl="alignNode1" presStyleIdx="0" presStyleCnt="4">
        <dgm:presLayoutVars>
          <dgm:chMax val="0"/>
          <dgm:bulletEnabled val="1"/>
        </dgm:presLayoutVars>
      </dgm:prSet>
      <dgm:spPr/>
    </dgm:pt>
    <dgm:pt modelId="{0FF0FD68-02A9-43C0-82A4-1748297F00C2}" type="pres">
      <dgm:prSet presAssocID="{6019F816-17DD-44AC-B575-253E97011BA7}" presName="nodeRect" presStyleLbl="alignNode1" presStyleIdx="0" presStyleCnt="4">
        <dgm:presLayoutVars>
          <dgm:bulletEnabled val="1"/>
        </dgm:presLayoutVars>
      </dgm:prSet>
      <dgm:spPr/>
    </dgm:pt>
    <dgm:pt modelId="{4B5E938F-37A6-45E8-BBE4-CFE20E7B7446}" type="pres">
      <dgm:prSet presAssocID="{C186D8A4-6FA4-4489-953C-3AB5741400BE}" presName="sibTrans" presStyleCnt="0"/>
      <dgm:spPr/>
    </dgm:pt>
    <dgm:pt modelId="{53B17F1F-77D7-48D7-B666-2B0BE994C506}" type="pres">
      <dgm:prSet presAssocID="{04B83604-417D-42A4-99D3-F5AD64AF4BF6}" presName="compositeNode" presStyleCnt="0">
        <dgm:presLayoutVars>
          <dgm:bulletEnabled val="1"/>
        </dgm:presLayoutVars>
      </dgm:prSet>
      <dgm:spPr/>
    </dgm:pt>
    <dgm:pt modelId="{01F0158B-8761-4BDB-9009-96EBF0569740}" type="pres">
      <dgm:prSet presAssocID="{04B83604-417D-42A4-99D3-F5AD64AF4BF6}" presName="bgRect" presStyleLbl="alignNode1" presStyleIdx="1" presStyleCnt="4" custLinFactNeighborX="-1371"/>
      <dgm:spPr/>
    </dgm:pt>
    <dgm:pt modelId="{1FE5CE60-E667-4737-9929-5750A2C4FEA3}" type="pres">
      <dgm:prSet presAssocID="{BA657336-CC02-4E73-88CA-6571AE15CBAE}" presName="sibTransNodeRect" presStyleLbl="alignNode1" presStyleIdx="1" presStyleCnt="4">
        <dgm:presLayoutVars>
          <dgm:chMax val="0"/>
          <dgm:bulletEnabled val="1"/>
        </dgm:presLayoutVars>
      </dgm:prSet>
      <dgm:spPr/>
    </dgm:pt>
    <dgm:pt modelId="{E4A6B8E3-DF2E-4B63-9FF5-D4D704E862B9}" type="pres">
      <dgm:prSet presAssocID="{04B83604-417D-42A4-99D3-F5AD64AF4BF6}" presName="nodeRect" presStyleLbl="alignNode1" presStyleIdx="1" presStyleCnt="4">
        <dgm:presLayoutVars>
          <dgm:bulletEnabled val="1"/>
        </dgm:presLayoutVars>
      </dgm:prSet>
      <dgm:spPr/>
    </dgm:pt>
    <dgm:pt modelId="{25AB9664-CC99-4CB1-9F19-748976D3B30D}" type="pres">
      <dgm:prSet presAssocID="{BA657336-CC02-4E73-88CA-6571AE15CBAE}" presName="sibTrans" presStyleCnt="0"/>
      <dgm:spPr/>
    </dgm:pt>
    <dgm:pt modelId="{82432E1D-D723-4567-A845-11F3B44CC08B}" type="pres">
      <dgm:prSet presAssocID="{4766304E-0FB5-45E2-BB3D-CACB3AB227D9}" presName="compositeNode" presStyleCnt="0">
        <dgm:presLayoutVars>
          <dgm:bulletEnabled val="1"/>
        </dgm:presLayoutVars>
      </dgm:prSet>
      <dgm:spPr/>
    </dgm:pt>
    <dgm:pt modelId="{6F53BA83-FCA7-4DE5-977F-17E10CEBB1C0}" type="pres">
      <dgm:prSet presAssocID="{4766304E-0FB5-45E2-BB3D-CACB3AB227D9}" presName="bgRect" presStyleLbl="alignNode1" presStyleIdx="2" presStyleCnt="4"/>
      <dgm:spPr/>
    </dgm:pt>
    <dgm:pt modelId="{63FBB0EB-8678-411D-A333-1EED961539F0}" type="pres">
      <dgm:prSet presAssocID="{B65DB2E8-FABF-4667-8924-4495FB9D69AC}" presName="sibTransNodeRect" presStyleLbl="alignNode1" presStyleIdx="2" presStyleCnt="4">
        <dgm:presLayoutVars>
          <dgm:chMax val="0"/>
          <dgm:bulletEnabled val="1"/>
        </dgm:presLayoutVars>
      </dgm:prSet>
      <dgm:spPr/>
    </dgm:pt>
    <dgm:pt modelId="{61F6B44B-A468-4DDC-B2BD-DE8959B136BC}" type="pres">
      <dgm:prSet presAssocID="{4766304E-0FB5-45E2-BB3D-CACB3AB227D9}" presName="nodeRect" presStyleLbl="alignNode1" presStyleIdx="2" presStyleCnt="4">
        <dgm:presLayoutVars>
          <dgm:bulletEnabled val="1"/>
        </dgm:presLayoutVars>
      </dgm:prSet>
      <dgm:spPr/>
    </dgm:pt>
    <dgm:pt modelId="{3532741E-C623-4265-A981-2A82135D422A}" type="pres">
      <dgm:prSet presAssocID="{B65DB2E8-FABF-4667-8924-4495FB9D69AC}" presName="sibTrans" presStyleCnt="0"/>
      <dgm:spPr/>
    </dgm:pt>
    <dgm:pt modelId="{10C4A913-6BE9-45D2-BE15-3B611AF2385C}" type="pres">
      <dgm:prSet presAssocID="{A6840FAF-52F8-472F-9719-FB888D69CBD8}" presName="compositeNode" presStyleCnt="0">
        <dgm:presLayoutVars>
          <dgm:bulletEnabled val="1"/>
        </dgm:presLayoutVars>
      </dgm:prSet>
      <dgm:spPr/>
    </dgm:pt>
    <dgm:pt modelId="{0A5F54A0-D8DF-48BD-B1C3-B6E260EAAAD5}" type="pres">
      <dgm:prSet presAssocID="{A6840FAF-52F8-472F-9719-FB888D69CBD8}" presName="bgRect" presStyleLbl="alignNode1" presStyleIdx="3" presStyleCnt="4"/>
      <dgm:spPr/>
    </dgm:pt>
    <dgm:pt modelId="{16042081-0D72-45C9-BA6B-8CFDA33963F4}" type="pres">
      <dgm:prSet presAssocID="{D85BDB8B-22DA-48E5-A57A-A5C56615FAAD}" presName="sibTransNodeRect" presStyleLbl="alignNode1" presStyleIdx="3" presStyleCnt="4">
        <dgm:presLayoutVars>
          <dgm:chMax val="0"/>
          <dgm:bulletEnabled val="1"/>
        </dgm:presLayoutVars>
      </dgm:prSet>
      <dgm:spPr/>
    </dgm:pt>
    <dgm:pt modelId="{2B904C27-63A7-416F-845E-60B508895E16}" type="pres">
      <dgm:prSet presAssocID="{A6840FAF-52F8-472F-9719-FB888D69CBD8}" presName="nodeRect" presStyleLbl="alignNode1" presStyleIdx="3" presStyleCnt="4">
        <dgm:presLayoutVars>
          <dgm:bulletEnabled val="1"/>
        </dgm:presLayoutVars>
      </dgm:prSet>
      <dgm:spPr/>
    </dgm:pt>
  </dgm:ptLst>
  <dgm:cxnLst>
    <dgm:cxn modelId="{2E039A1C-C2CC-4BCB-B1FB-2D929A7D54F2}" type="presOf" srcId="{C186D8A4-6FA4-4489-953C-3AB5741400BE}" destId="{A89EDB9C-687E-430B-9F37-EA46D999280F}" srcOrd="0" destOrd="0" presId="urn:microsoft.com/office/officeart/2016/7/layout/LinearBlockProcessNumbered"/>
    <dgm:cxn modelId="{6BC0961F-54A1-4C44-8F9F-C3AC6FC14449}" srcId="{8C374352-F4CE-4F0F-8BF8-6FD2A3DC8F77}" destId="{04B83604-417D-42A4-99D3-F5AD64AF4BF6}" srcOrd="1" destOrd="0" parTransId="{F50F622D-9DD1-4A7E-A62D-8A97302576EB}" sibTransId="{BA657336-CC02-4E73-88CA-6571AE15CBAE}"/>
    <dgm:cxn modelId="{7F26F527-7ED0-464F-9C8C-5795984562DD}" srcId="{8C374352-F4CE-4F0F-8BF8-6FD2A3DC8F77}" destId="{A6840FAF-52F8-472F-9719-FB888D69CBD8}" srcOrd="3" destOrd="0" parTransId="{F69751BF-3D38-4499-80F1-2AE31DF0954D}" sibTransId="{D85BDB8B-22DA-48E5-A57A-A5C56615FAAD}"/>
    <dgm:cxn modelId="{B717D847-777C-47EE-AE18-BBFCD3626CD3}" srcId="{8C374352-F4CE-4F0F-8BF8-6FD2A3DC8F77}" destId="{6019F816-17DD-44AC-B575-253E97011BA7}" srcOrd="0" destOrd="0" parTransId="{F65D4740-9ECC-467C-AA24-E68A08AAE4C5}" sibTransId="{C186D8A4-6FA4-4489-953C-3AB5741400BE}"/>
    <dgm:cxn modelId="{8CBFE572-2FF2-4AC7-BD9D-A94997B6AABF}" type="presOf" srcId="{8C374352-F4CE-4F0F-8BF8-6FD2A3DC8F77}" destId="{EE0DD86A-9889-48BE-9A29-E2548A9051F1}" srcOrd="0" destOrd="0" presId="urn:microsoft.com/office/officeart/2016/7/layout/LinearBlockProcessNumbered"/>
    <dgm:cxn modelId="{FB355154-4CFD-4D72-BB7A-A7C3CDB6F8B1}" type="presOf" srcId="{A6840FAF-52F8-472F-9719-FB888D69CBD8}" destId="{0A5F54A0-D8DF-48BD-B1C3-B6E260EAAAD5}" srcOrd="0" destOrd="0" presId="urn:microsoft.com/office/officeart/2016/7/layout/LinearBlockProcessNumbered"/>
    <dgm:cxn modelId="{DC588275-3E3B-477C-9641-9D91F5A26B64}" type="presOf" srcId="{6019F816-17DD-44AC-B575-253E97011BA7}" destId="{0FF0FD68-02A9-43C0-82A4-1748297F00C2}" srcOrd="1" destOrd="0" presId="urn:microsoft.com/office/officeart/2016/7/layout/LinearBlockProcessNumbered"/>
    <dgm:cxn modelId="{E96BC198-A0DD-4540-A1B4-D2A37520D792}" type="presOf" srcId="{4766304E-0FB5-45E2-BB3D-CACB3AB227D9}" destId="{6F53BA83-FCA7-4DE5-977F-17E10CEBB1C0}" srcOrd="0" destOrd="0" presId="urn:microsoft.com/office/officeart/2016/7/layout/LinearBlockProcessNumbered"/>
    <dgm:cxn modelId="{87ACAAA8-0E4F-495A-BDB1-5D1666633A2C}" type="presOf" srcId="{B65DB2E8-FABF-4667-8924-4495FB9D69AC}" destId="{63FBB0EB-8678-411D-A333-1EED961539F0}" srcOrd="0" destOrd="0" presId="urn:microsoft.com/office/officeart/2016/7/layout/LinearBlockProcessNumbered"/>
    <dgm:cxn modelId="{16FE89AA-3670-47A1-BA4B-2B46FB5BF85A}" type="presOf" srcId="{4766304E-0FB5-45E2-BB3D-CACB3AB227D9}" destId="{61F6B44B-A468-4DDC-B2BD-DE8959B136BC}" srcOrd="1" destOrd="0" presId="urn:microsoft.com/office/officeart/2016/7/layout/LinearBlockProcessNumbered"/>
    <dgm:cxn modelId="{9DC5F9B1-7CB5-4A38-8B6F-DA5C80888D66}" type="presOf" srcId="{04B83604-417D-42A4-99D3-F5AD64AF4BF6}" destId="{E4A6B8E3-DF2E-4B63-9FF5-D4D704E862B9}" srcOrd="1" destOrd="0" presId="urn:microsoft.com/office/officeart/2016/7/layout/LinearBlockProcessNumbered"/>
    <dgm:cxn modelId="{63C732B7-29FE-44EF-ACE8-6A98A958CD4C}" srcId="{8C374352-F4CE-4F0F-8BF8-6FD2A3DC8F77}" destId="{4766304E-0FB5-45E2-BB3D-CACB3AB227D9}" srcOrd="2" destOrd="0" parTransId="{461182D6-D0B2-49AF-B04B-D26D4C3E771F}" sibTransId="{B65DB2E8-FABF-4667-8924-4495FB9D69AC}"/>
    <dgm:cxn modelId="{BAC7CDBA-06FA-44A2-9239-CDAAD70FAD2C}" type="presOf" srcId="{A6840FAF-52F8-472F-9719-FB888D69CBD8}" destId="{2B904C27-63A7-416F-845E-60B508895E16}" srcOrd="1" destOrd="0" presId="urn:microsoft.com/office/officeart/2016/7/layout/LinearBlockProcessNumbered"/>
    <dgm:cxn modelId="{6D9845BE-4726-4ED4-86EB-1A3EBEB9F774}" type="presOf" srcId="{6019F816-17DD-44AC-B575-253E97011BA7}" destId="{1B7C5AD4-9C09-4DF6-B1B0-C120A292DD03}" srcOrd="0" destOrd="0" presId="urn:microsoft.com/office/officeart/2016/7/layout/LinearBlockProcessNumbered"/>
    <dgm:cxn modelId="{0CDDF5D7-9C8D-4BC3-8457-862C5501F2F3}" type="presOf" srcId="{04B83604-417D-42A4-99D3-F5AD64AF4BF6}" destId="{01F0158B-8761-4BDB-9009-96EBF0569740}" srcOrd="0" destOrd="0" presId="urn:microsoft.com/office/officeart/2016/7/layout/LinearBlockProcessNumbered"/>
    <dgm:cxn modelId="{2BE14DDB-D47B-4E9D-BEC3-3846F582C323}" type="presOf" srcId="{BA657336-CC02-4E73-88CA-6571AE15CBAE}" destId="{1FE5CE60-E667-4737-9929-5750A2C4FEA3}" srcOrd="0" destOrd="0" presId="urn:microsoft.com/office/officeart/2016/7/layout/LinearBlockProcessNumbered"/>
    <dgm:cxn modelId="{CA53FCE0-40EB-44D7-BEB5-E0A98858A9F0}" type="presOf" srcId="{D85BDB8B-22DA-48E5-A57A-A5C56615FAAD}" destId="{16042081-0D72-45C9-BA6B-8CFDA33963F4}" srcOrd="0" destOrd="0" presId="urn:microsoft.com/office/officeart/2016/7/layout/LinearBlockProcessNumbered"/>
    <dgm:cxn modelId="{3225A3F3-53B3-4954-AFDD-87A071413171}" type="presParOf" srcId="{EE0DD86A-9889-48BE-9A29-E2548A9051F1}" destId="{0409E0A4-F3D9-459A-865F-FB41CA1B783F}" srcOrd="0" destOrd="0" presId="urn:microsoft.com/office/officeart/2016/7/layout/LinearBlockProcessNumbered"/>
    <dgm:cxn modelId="{68CCF292-88AB-4BFE-86A3-059BFDAA21D7}" type="presParOf" srcId="{0409E0A4-F3D9-459A-865F-FB41CA1B783F}" destId="{1B7C5AD4-9C09-4DF6-B1B0-C120A292DD03}" srcOrd="0" destOrd="0" presId="urn:microsoft.com/office/officeart/2016/7/layout/LinearBlockProcessNumbered"/>
    <dgm:cxn modelId="{11728177-CD5C-4D85-81DF-082622F64D13}" type="presParOf" srcId="{0409E0A4-F3D9-459A-865F-FB41CA1B783F}" destId="{A89EDB9C-687E-430B-9F37-EA46D999280F}" srcOrd="1" destOrd="0" presId="urn:microsoft.com/office/officeart/2016/7/layout/LinearBlockProcessNumbered"/>
    <dgm:cxn modelId="{6C4E2141-4BE7-4503-B6B1-106D64EEAC3C}" type="presParOf" srcId="{0409E0A4-F3D9-459A-865F-FB41CA1B783F}" destId="{0FF0FD68-02A9-43C0-82A4-1748297F00C2}" srcOrd="2" destOrd="0" presId="urn:microsoft.com/office/officeart/2016/7/layout/LinearBlockProcessNumbered"/>
    <dgm:cxn modelId="{0250F9D6-9C8F-4B35-AEC2-66E7C651160E}" type="presParOf" srcId="{EE0DD86A-9889-48BE-9A29-E2548A9051F1}" destId="{4B5E938F-37A6-45E8-BBE4-CFE20E7B7446}" srcOrd="1" destOrd="0" presId="urn:microsoft.com/office/officeart/2016/7/layout/LinearBlockProcessNumbered"/>
    <dgm:cxn modelId="{2C287F31-43DA-47A6-815C-4051D71C8CE5}" type="presParOf" srcId="{EE0DD86A-9889-48BE-9A29-E2548A9051F1}" destId="{53B17F1F-77D7-48D7-B666-2B0BE994C506}" srcOrd="2" destOrd="0" presId="urn:microsoft.com/office/officeart/2016/7/layout/LinearBlockProcessNumbered"/>
    <dgm:cxn modelId="{4BEFAAF1-513D-4244-A54F-FD0E92EC6FD5}" type="presParOf" srcId="{53B17F1F-77D7-48D7-B666-2B0BE994C506}" destId="{01F0158B-8761-4BDB-9009-96EBF0569740}" srcOrd="0" destOrd="0" presId="urn:microsoft.com/office/officeart/2016/7/layout/LinearBlockProcessNumbered"/>
    <dgm:cxn modelId="{BEE88B54-A6A1-4B92-B86F-EB816401BECE}" type="presParOf" srcId="{53B17F1F-77D7-48D7-B666-2B0BE994C506}" destId="{1FE5CE60-E667-4737-9929-5750A2C4FEA3}" srcOrd="1" destOrd="0" presId="urn:microsoft.com/office/officeart/2016/7/layout/LinearBlockProcessNumbered"/>
    <dgm:cxn modelId="{D4F0ACF7-8AF7-43BB-90DA-EE2BFD830D3D}" type="presParOf" srcId="{53B17F1F-77D7-48D7-B666-2B0BE994C506}" destId="{E4A6B8E3-DF2E-4B63-9FF5-D4D704E862B9}" srcOrd="2" destOrd="0" presId="urn:microsoft.com/office/officeart/2016/7/layout/LinearBlockProcessNumbered"/>
    <dgm:cxn modelId="{884FFF2F-8E41-4872-89F7-24A69D064738}" type="presParOf" srcId="{EE0DD86A-9889-48BE-9A29-E2548A9051F1}" destId="{25AB9664-CC99-4CB1-9F19-748976D3B30D}" srcOrd="3" destOrd="0" presId="urn:microsoft.com/office/officeart/2016/7/layout/LinearBlockProcessNumbered"/>
    <dgm:cxn modelId="{C5D4997E-4A3F-4ADD-85C7-073434FDFBBB}" type="presParOf" srcId="{EE0DD86A-9889-48BE-9A29-E2548A9051F1}" destId="{82432E1D-D723-4567-A845-11F3B44CC08B}" srcOrd="4" destOrd="0" presId="urn:microsoft.com/office/officeart/2016/7/layout/LinearBlockProcessNumbered"/>
    <dgm:cxn modelId="{B241A29A-4046-498A-A4EE-B9FFFD6FBE99}" type="presParOf" srcId="{82432E1D-D723-4567-A845-11F3B44CC08B}" destId="{6F53BA83-FCA7-4DE5-977F-17E10CEBB1C0}" srcOrd="0" destOrd="0" presId="urn:microsoft.com/office/officeart/2016/7/layout/LinearBlockProcessNumbered"/>
    <dgm:cxn modelId="{EBF81BA6-3714-4A88-AF10-602740102307}" type="presParOf" srcId="{82432E1D-D723-4567-A845-11F3B44CC08B}" destId="{63FBB0EB-8678-411D-A333-1EED961539F0}" srcOrd="1" destOrd="0" presId="urn:microsoft.com/office/officeart/2016/7/layout/LinearBlockProcessNumbered"/>
    <dgm:cxn modelId="{F066234F-8409-4A36-8B88-B628891AC5BA}" type="presParOf" srcId="{82432E1D-D723-4567-A845-11F3B44CC08B}" destId="{61F6B44B-A468-4DDC-B2BD-DE8959B136BC}" srcOrd="2" destOrd="0" presId="urn:microsoft.com/office/officeart/2016/7/layout/LinearBlockProcessNumbered"/>
    <dgm:cxn modelId="{4A3C6D56-1693-4355-A19B-C7AB649F0144}" type="presParOf" srcId="{EE0DD86A-9889-48BE-9A29-E2548A9051F1}" destId="{3532741E-C623-4265-A981-2A82135D422A}" srcOrd="5" destOrd="0" presId="urn:microsoft.com/office/officeart/2016/7/layout/LinearBlockProcessNumbered"/>
    <dgm:cxn modelId="{AE862E89-6040-4426-92A4-F28A2E17E273}" type="presParOf" srcId="{EE0DD86A-9889-48BE-9A29-E2548A9051F1}" destId="{10C4A913-6BE9-45D2-BE15-3B611AF2385C}" srcOrd="6" destOrd="0" presId="urn:microsoft.com/office/officeart/2016/7/layout/LinearBlockProcessNumbered"/>
    <dgm:cxn modelId="{0AB1DC50-73DC-48B8-991F-3DDB5A058FA6}" type="presParOf" srcId="{10C4A913-6BE9-45D2-BE15-3B611AF2385C}" destId="{0A5F54A0-D8DF-48BD-B1C3-B6E260EAAAD5}" srcOrd="0" destOrd="0" presId="urn:microsoft.com/office/officeart/2016/7/layout/LinearBlockProcessNumbered"/>
    <dgm:cxn modelId="{CDFB2ED7-4EE9-4724-A604-C30F8F4C4FE8}" type="presParOf" srcId="{10C4A913-6BE9-45D2-BE15-3B611AF2385C}" destId="{16042081-0D72-45C9-BA6B-8CFDA33963F4}" srcOrd="1" destOrd="0" presId="urn:microsoft.com/office/officeart/2016/7/layout/LinearBlockProcessNumbered"/>
    <dgm:cxn modelId="{5CF31FFA-B6F1-4B6A-B20F-F5937C7E0E7D}" type="presParOf" srcId="{10C4A913-6BE9-45D2-BE15-3B611AF2385C}" destId="{2B904C27-63A7-416F-845E-60B508895E1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B54B47-D64A-4BF1-ACD3-D16A8ABF785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F2D745FB-7A82-4BDB-ACEA-837F988DDB98}">
      <dgm:prSet/>
      <dgm:spPr/>
      <dgm:t>
        <a:bodyPr/>
        <a:lstStyle/>
        <a:p>
          <a:pPr>
            <a:defRPr b="1"/>
          </a:pPr>
          <a:r>
            <a:rPr lang="en-US"/>
            <a:t>Mano de obra directa</a:t>
          </a:r>
        </a:p>
      </dgm:t>
    </dgm:pt>
    <dgm:pt modelId="{2893E671-70D3-443C-91CE-08D04C4770FA}" type="parTrans" cxnId="{40113E66-C3FC-475A-B723-9097A0480F9F}">
      <dgm:prSet/>
      <dgm:spPr/>
      <dgm:t>
        <a:bodyPr/>
        <a:lstStyle/>
        <a:p>
          <a:endParaRPr lang="en-US"/>
        </a:p>
      </dgm:t>
    </dgm:pt>
    <dgm:pt modelId="{AA4988E2-DA6F-44CA-9146-623505BDD946}" type="sibTrans" cxnId="{40113E66-C3FC-475A-B723-9097A0480F9F}">
      <dgm:prSet/>
      <dgm:spPr/>
      <dgm:t>
        <a:bodyPr/>
        <a:lstStyle/>
        <a:p>
          <a:endParaRPr lang="en-US"/>
        </a:p>
      </dgm:t>
    </dgm:pt>
    <dgm:pt modelId="{DAEE3A72-A28A-481A-AFAF-185FC250EA9F}">
      <dgm:prSet/>
      <dgm:spPr/>
      <dgm:t>
        <a:bodyPr/>
        <a:lstStyle/>
        <a:p>
          <a:r>
            <a:rPr lang="en-US"/>
            <a:t>Aproximadamente 75,000 personas como mano de obra directa en granja, criaderos y en corrales de traspatio.</a:t>
          </a:r>
        </a:p>
      </dgm:t>
    </dgm:pt>
    <dgm:pt modelId="{1E7EC6C8-A80F-4887-8C72-AE63CA6D2822}" type="parTrans" cxnId="{DC53CDD0-99B6-4F63-BB67-AEF1DD73271C}">
      <dgm:prSet/>
      <dgm:spPr/>
      <dgm:t>
        <a:bodyPr/>
        <a:lstStyle/>
        <a:p>
          <a:endParaRPr lang="en-US"/>
        </a:p>
      </dgm:t>
    </dgm:pt>
    <dgm:pt modelId="{9E902C21-3263-4A37-9F46-87E5345E04F2}" type="sibTrans" cxnId="{DC53CDD0-99B6-4F63-BB67-AEF1DD73271C}">
      <dgm:prSet/>
      <dgm:spPr/>
      <dgm:t>
        <a:bodyPr/>
        <a:lstStyle/>
        <a:p>
          <a:endParaRPr lang="en-US"/>
        </a:p>
      </dgm:t>
    </dgm:pt>
    <dgm:pt modelId="{75897661-DBB9-42D4-AAC2-6A81C91750D1}">
      <dgm:prSet/>
      <dgm:spPr/>
      <dgm:t>
        <a:bodyPr/>
        <a:lstStyle/>
        <a:p>
          <a:pPr>
            <a:defRPr b="1"/>
          </a:pPr>
          <a:r>
            <a:rPr lang="en-US"/>
            <a:t>Mano de obra indirecta</a:t>
          </a:r>
        </a:p>
      </dgm:t>
    </dgm:pt>
    <dgm:pt modelId="{27E80212-3A02-4480-943E-71F9FA115ECA}" type="parTrans" cxnId="{800573AD-057A-4D51-B78D-8FD64B12B045}">
      <dgm:prSet/>
      <dgm:spPr/>
      <dgm:t>
        <a:bodyPr/>
        <a:lstStyle/>
        <a:p>
          <a:endParaRPr lang="en-US"/>
        </a:p>
      </dgm:t>
    </dgm:pt>
    <dgm:pt modelId="{4240682B-2A19-41E0-B483-80F4CB6ED72D}" type="sibTrans" cxnId="{800573AD-057A-4D51-B78D-8FD64B12B045}">
      <dgm:prSet/>
      <dgm:spPr/>
      <dgm:t>
        <a:bodyPr/>
        <a:lstStyle/>
        <a:p>
          <a:endParaRPr lang="en-US"/>
        </a:p>
      </dgm:t>
    </dgm:pt>
    <dgm:pt modelId="{A46ACBCE-8A7A-4DF4-9E19-61AEE9D5A00D}">
      <dgm:prSet/>
      <dgm:spPr/>
      <dgm:t>
        <a:bodyPr/>
        <a:lstStyle/>
        <a:p>
          <a:r>
            <a:rPr lang="en-US" dirty="0"/>
            <a:t>100,000 personas mas entre fabricantes de alimento y transportistas (Insumos, alimento y animales).</a:t>
          </a:r>
        </a:p>
      </dgm:t>
    </dgm:pt>
    <dgm:pt modelId="{9A7794AA-0C5B-4A61-9BB9-4B22CC85B77D}" type="parTrans" cxnId="{21EF3B01-51B4-478E-953E-D24A9A65816A}">
      <dgm:prSet/>
      <dgm:spPr/>
      <dgm:t>
        <a:bodyPr/>
        <a:lstStyle/>
        <a:p>
          <a:endParaRPr lang="en-US"/>
        </a:p>
      </dgm:t>
    </dgm:pt>
    <dgm:pt modelId="{28EAD8C1-197E-4DD6-A41E-B723FBEFA90C}" type="sibTrans" cxnId="{21EF3B01-51B4-478E-953E-D24A9A65816A}">
      <dgm:prSet/>
      <dgm:spPr/>
      <dgm:t>
        <a:bodyPr/>
        <a:lstStyle/>
        <a:p>
          <a:endParaRPr lang="en-US"/>
        </a:p>
      </dgm:t>
    </dgm:pt>
    <dgm:pt modelId="{157A2B2C-3B53-4F0A-890D-5CC56989B84B}">
      <dgm:prSet/>
      <dgm:spPr/>
      <dgm:t>
        <a:bodyPr/>
        <a:lstStyle/>
        <a:p>
          <a:pPr>
            <a:defRPr b="1"/>
          </a:pPr>
          <a:r>
            <a:rPr lang="en-US"/>
            <a:t>Comercializadores</a:t>
          </a:r>
        </a:p>
      </dgm:t>
    </dgm:pt>
    <dgm:pt modelId="{C2942A15-BEC5-4D6F-A961-C6E25D071600}" type="parTrans" cxnId="{B5695ABA-ED26-427B-B982-88B61F0841D1}">
      <dgm:prSet/>
      <dgm:spPr/>
      <dgm:t>
        <a:bodyPr/>
        <a:lstStyle/>
        <a:p>
          <a:endParaRPr lang="en-US"/>
        </a:p>
      </dgm:t>
    </dgm:pt>
    <dgm:pt modelId="{AC6BD80C-E14B-487A-A49B-D241D46AAD6D}" type="sibTrans" cxnId="{B5695ABA-ED26-427B-B982-88B61F0841D1}">
      <dgm:prSet/>
      <dgm:spPr/>
      <dgm:t>
        <a:bodyPr/>
        <a:lstStyle/>
        <a:p>
          <a:endParaRPr lang="en-US"/>
        </a:p>
      </dgm:t>
    </dgm:pt>
    <dgm:pt modelId="{1C7CCDA0-C73A-40D0-8B86-82D41E887351}">
      <dgm:prSet/>
      <dgm:spPr/>
      <dgm:t>
        <a:bodyPr/>
        <a:lstStyle/>
        <a:p>
          <a:r>
            <a:rPr lang="en-US"/>
            <a:t>100,000 personas entre matarifes, mayoristas, minoristas, carniceros, menudencieros y puestos de venta.</a:t>
          </a:r>
        </a:p>
      </dgm:t>
    </dgm:pt>
    <dgm:pt modelId="{97076094-F997-49A4-9546-E8B0E802D952}" type="parTrans" cxnId="{A13395F2-C74B-4B3C-9FD5-BF308A889212}">
      <dgm:prSet/>
      <dgm:spPr/>
      <dgm:t>
        <a:bodyPr/>
        <a:lstStyle/>
        <a:p>
          <a:endParaRPr lang="en-US"/>
        </a:p>
      </dgm:t>
    </dgm:pt>
    <dgm:pt modelId="{E71F719A-9E99-4A7C-9B96-7E71515AC1FD}" type="sibTrans" cxnId="{A13395F2-C74B-4B3C-9FD5-BF308A889212}">
      <dgm:prSet/>
      <dgm:spPr/>
      <dgm:t>
        <a:bodyPr/>
        <a:lstStyle/>
        <a:p>
          <a:endParaRPr lang="en-US"/>
        </a:p>
      </dgm:t>
    </dgm:pt>
    <dgm:pt modelId="{2A3E9D89-7F1B-4709-9C32-689E80CBEDD1}">
      <dgm:prSet/>
      <dgm:spPr/>
      <dgm:t>
        <a:bodyPr/>
        <a:lstStyle/>
        <a:p>
          <a:pPr>
            <a:defRPr b="1"/>
          </a:pPr>
          <a:r>
            <a:rPr lang="en-US"/>
            <a:t>Negocios relacionados</a:t>
          </a:r>
        </a:p>
      </dgm:t>
    </dgm:pt>
    <dgm:pt modelId="{9BB47B64-D0FC-41CC-92EE-300C11BC6F2B}" type="parTrans" cxnId="{21147FA6-65C7-4A39-B516-0E27E9B0A3A8}">
      <dgm:prSet/>
      <dgm:spPr/>
      <dgm:t>
        <a:bodyPr/>
        <a:lstStyle/>
        <a:p>
          <a:endParaRPr lang="en-US"/>
        </a:p>
      </dgm:t>
    </dgm:pt>
    <dgm:pt modelId="{AE7AA87E-35C0-4BD8-82E7-34CFF041AB58}" type="sibTrans" cxnId="{21147FA6-65C7-4A39-B516-0E27E9B0A3A8}">
      <dgm:prSet/>
      <dgm:spPr/>
      <dgm:t>
        <a:bodyPr/>
        <a:lstStyle/>
        <a:p>
          <a:endParaRPr lang="en-US"/>
        </a:p>
      </dgm:t>
    </dgm:pt>
    <dgm:pt modelId="{B8262861-B78B-4168-9B05-77015F2D424D}">
      <dgm:prSet/>
      <dgm:spPr/>
      <dgm:t>
        <a:bodyPr/>
        <a:lstStyle/>
        <a:p>
          <a:r>
            <a:rPr lang="en-US"/>
            <a:t>150,000 personas mas entre laboratorios proveedores de vacunas y medicinas, transporte de productos, etc.</a:t>
          </a:r>
        </a:p>
      </dgm:t>
    </dgm:pt>
    <dgm:pt modelId="{806A1EA0-142C-4BCF-93C3-EC1362C00752}" type="parTrans" cxnId="{886CE321-37D7-40B9-A615-CC4EE69B5B3E}">
      <dgm:prSet/>
      <dgm:spPr/>
      <dgm:t>
        <a:bodyPr/>
        <a:lstStyle/>
        <a:p>
          <a:endParaRPr lang="en-US"/>
        </a:p>
      </dgm:t>
    </dgm:pt>
    <dgm:pt modelId="{FD94F499-08B9-469E-A67F-72B56BF9B196}" type="sibTrans" cxnId="{886CE321-37D7-40B9-A615-CC4EE69B5B3E}">
      <dgm:prSet/>
      <dgm:spPr/>
      <dgm:t>
        <a:bodyPr/>
        <a:lstStyle/>
        <a:p>
          <a:endParaRPr lang="en-US"/>
        </a:p>
      </dgm:t>
    </dgm:pt>
    <dgm:pt modelId="{4D384FCE-4E84-4BC5-A52C-85FA8D3DB59A}" type="pres">
      <dgm:prSet presAssocID="{72B54B47-D64A-4BF1-ACD3-D16A8ABF7850}" presName="Name0" presStyleCnt="0">
        <dgm:presLayoutVars>
          <dgm:dir/>
          <dgm:animLvl val="lvl"/>
          <dgm:resizeHandles val="exact"/>
        </dgm:presLayoutVars>
      </dgm:prSet>
      <dgm:spPr/>
    </dgm:pt>
    <dgm:pt modelId="{10236259-6DA7-4D1D-AF09-992E5380AC58}" type="pres">
      <dgm:prSet presAssocID="{F2D745FB-7A82-4BDB-ACEA-837F988DDB98}" presName="composite" presStyleCnt="0"/>
      <dgm:spPr/>
    </dgm:pt>
    <dgm:pt modelId="{1E2A053C-588B-4B9B-8B40-0CA53BB769C9}" type="pres">
      <dgm:prSet presAssocID="{F2D745FB-7A82-4BDB-ACEA-837F988DDB98}" presName="parTx" presStyleLbl="alignNode1" presStyleIdx="0" presStyleCnt="4">
        <dgm:presLayoutVars>
          <dgm:chMax val="0"/>
          <dgm:chPref val="0"/>
          <dgm:bulletEnabled val="1"/>
        </dgm:presLayoutVars>
      </dgm:prSet>
      <dgm:spPr/>
    </dgm:pt>
    <dgm:pt modelId="{38EDB654-432A-4B57-9C23-E29CC595516C}" type="pres">
      <dgm:prSet presAssocID="{F2D745FB-7A82-4BDB-ACEA-837F988DDB98}" presName="desTx" presStyleLbl="alignAccFollowNode1" presStyleIdx="0" presStyleCnt="4">
        <dgm:presLayoutVars>
          <dgm:bulletEnabled val="1"/>
        </dgm:presLayoutVars>
      </dgm:prSet>
      <dgm:spPr/>
    </dgm:pt>
    <dgm:pt modelId="{69333A60-270F-4ACF-B543-92131F7C4E98}" type="pres">
      <dgm:prSet presAssocID="{AA4988E2-DA6F-44CA-9146-623505BDD946}" presName="space" presStyleCnt="0"/>
      <dgm:spPr/>
    </dgm:pt>
    <dgm:pt modelId="{83F60C6E-B569-46E8-B9F5-CE6D600FC04C}" type="pres">
      <dgm:prSet presAssocID="{75897661-DBB9-42D4-AAC2-6A81C91750D1}" presName="composite" presStyleCnt="0"/>
      <dgm:spPr/>
    </dgm:pt>
    <dgm:pt modelId="{4484065D-F416-477A-978F-A95BBFBD307F}" type="pres">
      <dgm:prSet presAssocID="{75897661-DBB9-42D4-AAC2-6A81C91750D1}" presName="parTx" presStyleLbl="alignNode1" presStyleIdx="1" presStyleCnt="4">
        <dgm:presLayoutVars>
          <dgm:chMax val="0"/>
          <dgm:chPref val="0"/>
          <dgm:bulletEnabled val="1"/>
        </dgm:presLayoutVars>
      </dgm:prSet>
      <dgm:spPr/>
    </dgm:pt>
    <dgm:pt modelId="{36F843C7-CF63-4BB3-A680-C4A708833621}" type="pres">
      <dgm:prSet presAssocID="{75897661-DBB9-42D4-AAC2-6A81C91750D1}" presName="desTx" presStyleLbl="alignAccFollowNode1" presStyleIdx="1" presStyleCnt="4">
        <dgm:presLayoutVars>
          <dgm:bulletEnabled val="1"/>
        </dgm:presLayoutVars>
      </dgm:prSet>
      <dgm:spPr/>
    </dgm:pt>
    <dgm:pt modelId="{9F2AD457-2CC7-417E-926A-218F23306FEE}" type="pres">
      <dgm:prSet presAssocID="{4240682B-2A19-41E0-B483-80F4CB6ED72D}" presName="space" presStyleCnt="0"/>
      <dgm:spPr/>
    </dgm:pt>
    <dgm:pt modelId="{57BC2A39-AD8F-4329-820D-C4415CF24B5E}" type="pres">
      <dgm:prSet presAssocID="{157A2B2C-3B53-4F0A-890D-5CC56989B84B}" presName="composite" presStyleCnt="0"/>
      <dgm:spPr/>
    </dgm:pt>
    <dgm:pt modelId="{484A97ED-F65F-4985-BB06-BC09FB4BA6CE}" type="pres">
      <dgm:prSet presAssocID="{157A2B2C-3B53-4F0A-890D-5CC56989B84B}" presName="parTx" presStyleLbl="alignNode1" presStyleIdx="2" presStyleCnt="4">
        <dgm:presLayoutVars>
          <dgm:chMax val="0"/>
          <dgm:chPref val="0"/>
          <dgm:bulletEnabled val="1"/>
        </dgm:presLayoutVars>
      </dgm:prSet>
      <dgm:spPr/>
    </dgm:pt>
    <dgm:pt modelId="{D8B7E84C-87EC-47A3-9C93-F90486001744}" type="pres">
      <dgm:prSet presAssocID="{157A2B2C-3B53-4F0A-890D-5CC56989B84B}" presName="desTx" presStyleLbl="alignAccFollowNode1" presStyleIdx="2" presStyleCnt="4">
        <dgm:presLayoutVars>
          <dgm:bulletEnabled val="1"/>
        </dgm:presLayoutVars>
      </dgm:prSet>
      <dgm:spPr/>
    </dgm:pt>
    <dgm:pt modelId="{4E6C7DF9-9304-4574-8558-272386A6F94B}" type="pres">
      <dgm:prSet presAssocID="{AC6BD80C-E14B-487A-A49B-D241D46AAD6D}" presName="space" presStyleCnt="0"/>
      <dgm:spPr/>
    </dgm:pt>
    <dgm:pt modelId="{D4C4AA5D-33A1-477F-8743-E9A110745F89}" type="pres">
      <dgm:prSet presAssocID="{2A3E9D89-7F1B-4709-9C32-689E80CBEDD1}" presName="composite" presStyleCnt="0"/>
      <dgm:spPr/>
    </dgm:pt>
    <dgm:pt modelId="{F55CCE3D-BE6A-44ED-90B4-DAB9306397E4}" type="pres">
      <dgm:prSet presAssocID="{2A3E9D89-7F1B-4709-9C32-689E80CBEDD1}" presName="parTx" presStyleLbl="alignNode1" presStyleIdx="3" presStyleCnt="4">
        <dgm:presLayoutVars>
          <dgm:chMax val="0"/>
          <dgm:chPref val="0"/>
          <dgm:bulletEnabled val="1"/>
        </dgm:presLayoutVars>
      </dgm:prSet>
      <dgm:spPr/>
    </dgm:pt>
    <dgm:pt modelId="{BF6A15E0-24C4-487D-A959-49F02150DF2F}" type="pres">
      <dgm:prSet presAssocID="{2A3E9D89-7F1B-4709-9C32-689E80CBEDD1}" presName="desTx" presStyleLbl="alignAccFollowNode1" presStyleIdx="3" presStyleCnt="4">
        <dgm:presLayoutVars>
          <dgm:bulletEnabled val="1"/>
        </dgm:presLayoutVars>
      </dgm:prSet>
      <dgm:spPr/>
    </dgm:pt>
  </dgm:ptLst>
  <dgm:cxnLst>
    <dgm:cxn modelId="{21EF3B01-51B4-478E-953E-D24A9A65816A}" srcId="{75897661-DBB9-42D4-AAC2-6A81C91750D1}" destId="{A46ACBCE-8A7A-4DF4-9E19-61AEE9D5A00D}" srcOrd="0" destOrd="0" parTransId="{9A7794AA-0C5B-4A61-9BB9-4B22CC85B77D}" sibTransId="{28EAD8C1-197E-4DD6-A41E-B723FBEFA90C}"/>
    <dgm:cxn modelId="{0B17401A-09EF-46FA-9338-0FE20645BFB2}" type="presOf" srcId="{F2D745FB-7A82-4BDB-ACEA-837F988DDB98}" destId="{1E2A053C-588B-4B9B-8B40-0CA53BB769C9}" srcOrd="0" destOrd="0" presId="urn:microsoft.com/office/officeart/2005/8/layout/hList1"/>
    <dgm:cxn modelId="{886CE321-37D7-40B9-A615-CC4EE69B5B3E}" srcId="{2A3E9D89-7F1B-4709-9C32-689E80CBEDD1}" destId="{B8262861-B78B-4168-9B05-77015F2D424D}" srcOrd="0" destOrd="0" parTransId="{806A1EA0-142C-4BCF-93C3-EC1362C00752}" sibTransId="{FD94F499-08B9-469E-A67F-72B56BF9B196}"/>
    <dgm:cxn modelId="{D67C0E43-6CD1-4599-80CA-FE64008EFE20}" type="presOf" srcId="{1C7CCDA0-C73A-40D0-8B86-82D41E887351}" destId="{D8B7E84C-87EC-47A3-9C93-F90486001744}" srcOrd="0" destOrd="0" presId="urn:microsoft.com/office/officeart/2005/8/layout/hList1"/>
    <dgm:cxn modelId="{40113E66-C3FC-475A-B723-9097A0480F9F}" srcId="{72B54B47-D64A-4BF1-ACD3-D16A8ABF7850}" destId="{F2D745FB-7A82-4BDB-ACEA-837F988DDB98}" srcOrd="0" destOrd="0" parTransId="{2893E671-70D3-443C-91CE-08D04C4770FA}" sibTransId="{AA4988E2-DA6F-44CA-9146-623505BDD946}"/>
    <dgm:cxn modelId="{52DC5A6D-AB03-48A8-9AC6-1DA4F7829821}" type="presOf" srcId="{B8262861-B78B-4168-9B05-77015F2D424D}" destId="{BF6A15E0-24C4-487D-A959-49F02150DF2F}" srcOrd="0" destOrd="0" presId="urn:microsoft.com/office/officeart/2005/8/layout/hList1"/>
    <dgm:cxn modelId="{803AB750-77DC-4BC0-AB96-B007D0ED1EA1}" type="presOf" srcId="{DAEE3A72-A28A-481A-AFAF-185FC250EA9F}" destId="{38EDB654-432A-4B57-9C23-E29CC595516C}" srcOrd="0" destOrd="0" presId="urn:microsoft.com/office/officeart/2005/8/layout/hList1"/>
    <dgm:cxn modelId="{BC27858E-629E-40BC-84E3-890F4427129E}" type="presOf" srcId="{72B54B47-D64A-4BF1-ACD3-D16A8ABF7850}" destId="{4D384FCE-4E84-4BC5-A52C-85FA8D3DB59A}" srcOrd="0" destOrd="0" presId="urn:microsoft.com/office/officeart/2005/8/layout/hList1"/>
    <dgm:cxn modelId="{E0100697-70B2-42A6-B5A8-ADDB5A64FA1A}" type="presOf" srcId="{75897661-DBB9-42D4-AAC2-6A81C91750D1}" destId="{4484065D-F416-477A-978F-A95BBFBD307F}" srcOrd="0" destOrd="0" presId="urn:microsoft.com/office/officeart/2005/8/layout/hList1"/>
    <dgm:cxn modelId="{21147FA6-65C7-4A39-B516-0E27E9B0A3A8}" srcId="{72B54B47-D64A-4BF1-ACD3-D16A8ABF7850}" destId="{2A3E9D89-7F1B-4709-9C32-689E80CBEDD1}" srcOrd="3" destOrd="0" parTransId="{9BB47B64-D0FC-41CC-92EE-300C11BC6F2B}" sibTransId="{AE7AA87E-35C0-4BD8-82E7-34CFF041AB58}"/>
    <dgm:cxn modelId="{800573AD-057A-4D51-B78D-8FD64B12B045}" srcId="{72B54B47-D64A-4BF1-ACD3-D16A8ABF7850}" destId="{75897661-DBB9-42D4-AAC2-6A81C91750D1}" srcOrd="1" destOrd="0" parTransId="{27E80212-3A02-4480-943E-71F9FA115ECA}" sibTransId="{4240682B-2A19-41E0-B483-80F4CB6ED72D}"/>
    <dgm:cxn modelId="{B5695ABA-ED26-427B-B982-88B61F0841D1}" srcId="{72B54B47-D64A-4BF1-ACD3-D16A8ABF7850}" destId="{157A2B2C-3B53-4F0A-890D-5CC56989B84B}" srcOrd="2" destOrd="0" parTransId="{C2942A15-BEC5-4D6F-A961-C6E25D071600}" sibTransId="{AC6BD80C-E14B-487A-A49B-D241D46AAD6D}"/>
    <dgm:cxn modelId="{DC53CDD0-99B6-4F63-BB67-AEF1DD73271C}" srcId="{F2D745FB-7A82-4BDB-ACEA-837F988DDB98}" destId="{DAEE3A72-A28A-481A-AFAF-185FC250EA9F}" srcOrd="0" destOrd="0" parTransId="{1E7EC6C8-A80F-4887-8C72-AE63CA6D2822}" sibTransId="{9E902C21-3263-4A37-9F46-87E5345E04F2}"/>
    <dgm:cxn modelId="{DA8363D2-06BD-458B-AF97-57A0A5B8CADB}" type="presOf" srcId="{A46ACBCE-8A7A-4DF4-9E19-61AEE9D5A00D}" destId="{36F843C7-CF63-4BB3-A680-C4A708833621}" srcOrd="0" destOrd="0" presId="urn:microsoft.com/office/officeart/2005/8/layout/hList1"/>
    <dgm:cxn modelId="{71C39BE3-8301-4808-95D1-2AB05F924713}" type="presOf" srcId="{157A2B2C-3B53-4F0A-890D-5CC56989B84B}" destId="{484A97ED-F65F-4985-BB06-BC09FB4BA6CE}" srcOrd="0" destOrd="0" presId="urn:microsoft.com/office/officeart/2005/8/layout/hList1"/>
    <dgm:cxn modelId="{945B55EC-4CFB-4B6D-815F-7E76707512EE}" type="presOf" srcId="{2A3E9D89-7F1B-4709-9C32-689E80CBEDD1}" destId="{F55CCE3D-BE6A-44ED-90B4-DAB9306397E4}" srcOrd="0" destOrd="0" presId="urn:microsoft.com/office/officeart/2005/8/layout/hList1"/>
    <dgm:cxn modelId="{A13395F2-C74B-4B3C-9FD5-BF308A889212}" srcId="{157A2B2C-3B53-4F0A-890D-5CC56989B84B}" destId="{1C7CCDA0-C73A-40D0-8B86-82D41E887351}" srcOrd="0" destOrd="0" parTransId="{97076094-F997-49A4-9546-E8B0E802D952}" sibTransId="{E71F719A-9E99-4A7C-9B96-7E71515AC1FD}"/>
    <dgm:cxn modelId="{4F32B8DC-D279-4588-B9FA-9DC6FA58C5E0}" type="presParOf" srcId="{4D384FCE-4E84-4BC5-A52C-85FA8D3DB59A}" destId="{10236259-6DA7-4D1D-AF09-992E5380AC58}" srcOrd="0" destOrd="0" presId="urn:microsoft.com/office/officeart/2005/8/layout/hList1"/>
    <dgm:cxn modelId="{C49FBFF2-2A65-41AB-8DDE-DD405EF978BE}" type="presParOf" srcId="{10236259-6DA7-4D1D-AF09-992E5380AC58}" destId="{1E2A053C-588B-4B9B-8B40-0CA53BB769C9}" srcOrd="0" destOrd="0" presId="urn:microsoft.com/office/officeart/2005/8/layout/hList1"/>
    <dgm:cxn modelId="{32FED27B-0054-4CA8-8A20-714256211351}" type="presParOf" srcId="{10236259-6DA7-4D1D-AF09-992E5380AC58}" destId="{38EDB654-432A-4B57-9C23-E29CC595516C}" srcOrd="1" destOrd="0" presId="urn:microsoft.com/office/officeart/2005/8/layout/hList1"/>
    <dgm:cxn modelId="{F7FA95E0-08CD-4CF7-BECD-496B3A997CF7}" type="presParOf" srcId="{4D384FCE-4E84-4BC5-A52C-85FA8D3DB59A}" destId="{69333A60-270F-4ACF-B543-92131F7C4E98}" srcOrd="1" destOrd="0" presId="urn:microsoft.com/office/officeart/2005/8/layout/hList1"/>
    <dgm:cxn modelId="{F770EDE4-31FF-476C-B220-C6EE82790757}" type="presParOf" srcId="{4D384FCE-4E84-4BC5-A52C-85FA8D3DB59A}" destId="{83F60C6E-B569-46E8-B9F5-CE6D600FC04C}" srcOrd="2" destOrd="0" presId="urn:microsoft.com/office/officeart/2005/8/layout/hList1"/>
    <dgm:cxn modelId="{F2230616-07D5-47C0-A3D0-34C263C7B698}" type="presParOf" srcId="{83F60C6E-B569-46E8-B9F5-CE6D600FC04C}" destId="{4484065D-F416-477A-978F-A95BBFBD307F}" srcOrd="0" destOrd="0" presId="urn:microsoft.com/office/officeart/2005/8/layout/hList1"/>
    <dgm:cxn modelId="{4949791E-EAAD-463C-856F-0C3652DC81BF}" type="presParOf" srcId="{83F60C6E-B569-46E8-B9F5-CE6D600FC04C}" destId="{36F843C7-CF63-4BB3-A680-C4A708833621}" srcOrd="1" destOrd="0" presId="urn:microsoft.com/office/officeart/2005/8/layout/hList1"/>
    <dgm:cxn modelId="{59C3F04C-5267-4F8D-AAFC-AEC81699B84B}" type="presParOf" srcId="{4D384FCE-4E84-4BC5-A52C-85FA8D3DB59A}" destId="{9F2AD457-2CC7-417E-926A-218F23306FEE}" srcOrd="3" destOrd="0" presId="urn:microsoft.com/office/officeart/2005/8/layout/hList1"/>
    <dgm:cxn modelId="{8FCDAF8C-3CC1-4960-B7C2-F250FF82F57A}" type="presParOf" srcId="{4D384FCE-4E84-4BC5-A52C-85FA8D3DB59A}" destId="{57BC2A39-AD8F-4329-820D-C4415CF24B5E}" srcOrd="4" destOrd="0" presId="urn:microsoft.com/office/officeart/2005/8/layout/hList1"/>
    <dgm:cxn modelId="{BBDBCFDA-E7F7-45C5-A72A-C2DA489852A9}" type="presParOf" srcId="{57BC2A39-AD8F-4329-820D-C4415CF24B5E}" destId="{484A97ED-F65F-4985-BB06-BC09FB4BA6CE}" srcOrd="0" destOrd="0" presId="urn:microsoft.com/office/officeart/2005/8/layout/hList1"/>
    <dgm:cxn modelId="{44F0750C-1800-4AE4-BE67-8417D698713F}" type="presParOf" srcId="{57BC2A39-AD8F-4329-820D-C4415CF24B5E}" destId="{D8B7E84C-87EC-47A3-9C93-F90486001744}" srcOrd="1" destOrd="0" presId="urn:microsoft.com/office/officeart/2005/8/layout/hList1"/>
    <dgm:cxn modelId="{E1C148ED-1C0D-4873-AF93-F8A433B590C9}" type="presParOf" srcId="{4D384FCE-4E84-4BC5-A52C-85FA8D3DB59A}" destId="{4E6C7DF9-9304-4574-8558-272386A6F94B}" srcOrd="5" destOrd="0" presId="urn:microsoft.com/office/officeart/2005/8/layout/hList1"/>
    <dgm:cxn modelId="{FBB4840E-FAC9-48E1-927D-7880067EA998}" type="presParOf" srcId="{4D384FCE-4E84-4BC5-A52C-85FA8D3DB59A}" destId="{D4C4AA5D-33A1-477F-8743-E9A110745F89}" srcOrd="6" destOrd="0" presId="urn:microsoft.com/office/officeart/2005/8/layout/hList1"/>
    <dgm:cxn modelId="{D35D9B7A-000A-470A-AD28-E09026ACEF06}" type="presParOf" srcId="{D4C4AA5D-33A1-477F-8743-E9A110745F89}" destId="{F55CCE3D-BE6A-44ED-90B4-DAB9306397E4}" srcOrd="0" destOrd="0" presId="urn:microsoft.com/office/officeart/2005/8/layout/hList1"/>
    <dgm:cxn modelId="{1F5ED017-FE2F-4BFC-89BC-7343BAB5A56C}" type="presParOf" srcId="{D4C4AA5D-33A1-477F-8743-E9A110745F89}" destId="{BF6A15E0-24C4-487D-A959-49F02150DF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97A87F-F178-47E7-94A0-DD7CBB53EB4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1FCFB5F-C740-4A24-9C50-478FE922DD46}">
      <dgm:prSet custT="1"/>
      <dgm:spPr/>
      <dgm:t>
        <a:bodyPr/>
        <a:lstStyle/>
        <a:p>
          <a:r>
            <a:rPr lang="es-MX" sz="2000" dirty="0"/>
            <a:t>Alojamiento individual (jaulas) en 90% de los casos, gestación y lactancia</a:t>
          </a:r>
          <a:endParaRPr lang="en-US" sz="2000" dirty="0"/>
        </a:p>
      </dgm:t>
    </dgm:pt>
    <dgm:pt modelId="{97829CD8-15BC-4CB8-90E0-55351B18E145}" type="parTrans" cxnId="{79D5FFE2-0359-45C7-9380-54684C84DBE6}">
      <dgm:prSet/>
      <dgm:spPr/>
      <dgm:t>
        <a:bodyPr/>
        <a:lstStyle/>
        <a:p>
          <a:endParaRPr lang="en-US" sz="2000"/>
        </a:p>
      </dgm:t>
    </dgm:pt>
    <dgm:pt modelId="{AC4F2DFF-D233-4F97-A987-9D8A8CB066B0}" type="sibTrans" cxnId="{79D5FFE2-0359-45C7-9380-54684C84DBE6}">
      <dgm:prSet custT="1"/>
      <dgm:spPr/>
      <dgm:t>
        <a:bodyPr/>
        <a:lstStyle/>
        <a:p>
          <a:endParaRPr lang="en-US" sz="3200"/>
        </a:p>
      </dgm:t>
    </dgm:pt>
    <dgm:pt modelId="{63A7BD1D-CC23-4F46-AEE0-F902CCFD6DBC}">
      <dgm:prSet custT="1"/>
      <dgm:spPr/>
      <dgm:t>
        <a:bodyPr/>
        <a:lstStyle/>
        <a:p>
          <a:r>
            <a:rPr lang="es-MX" sz="2000" dirty="0"/>
            <a:t>Instalaciones de Recría y engorde  (pisos slat en ambas etapas)</a:t>
          </a:r>
          <a:endParaRPr lang="en-US" sz="2000" dirty="0"/>
        </a:p>
      </dgm:t>
    </dgm:pt>
    <dgm:pt modelId="{8E03458C-5AEE-4898-BF6D-844C2693C638}" type="parTrans" cxnId="{64BAC934-D655-4A9D-B889-7E0CE2D93D9A}">
      <dgm:prSet/>
      <dgm:spPr/>
      <dgm:t>
        <a:bodyPr/>
        <a:lstStyle/>
        <a:p>
          <a:endParaRPr lang="en-US" sz="2000"/>
        </a:p>
      </dgm:t>
    </dgm:pt>
    <dgm:pt modelId="{1BE54320-6388-4133-A1A5-553BFCA722B3}" type="sibTrans" cxnId="{64BAC934-D655-4A9D-B889-7E0CE2D93D9A}">
      <dgm:prSet custT="1"/>
      <dgm:spPr/>
      <dgm:t>
        <a:bodyPr/>
        <a:lstStyle/>
        <a:p>
          <a:endParaRPr lang="en-US" sz="3200"/>
        </a:p>
      </dgm:t>
    </dgm:pt>
    <dgm:pt modelId="{E67DD634-9374-4979-AE3C-527E79712BA5}">
      <dgm:prSet custT="1"/>
      <dgm:spPr/>
      <dgm:t>
        <a:bodyPr/>
        <a:lstStyle/>
        <a:p>
          <a:r>
            <a:rPr lang="es-MX" sz="2000"/>
            <a:t>Inseminación artificial al 100%</a:t>
          </a:r>
          <a:endParaRPr lang="en-US" sz="2000"/>
        </a:p>
      </dgm:t>
    </dgm:pt>
    <dgm:pt modelId="{ECF571E5-4A21-4121-8899-6C26185538DD}" type="parTrans" cxnId="{213BF5FB-8213-402F-8727-68E61690CF29}">
      <dgm:prSet/>
      <dgm:spPr/>
      <dgm:t>
        <a:bodyPr/>
        <a:lstStyle/>
        <a:p>
          <a:endParaRPr lang="en-US" sz="2000"/>
        </a:p>
      </dgm:t>
    </dgm:pt>
    <dgm:pt modelId="{AD2C0940-FB49-4C46-A4AE-538A10D44B13}" type="sibTrans" cxnId="{213BF5FB-8213-402F-8727-68E61690CF29}">
      <dgm:prSet custT="1"/>
      <dgm:spPr/>
      <dgm:t>
        <a:bodyPr/>
        <a:lstStyle/>
        <a:p>
          <a:endParaRPr lang="en-US" sz="3200"/>
        </a:p>
      </dgm:t>
    </dgm:pt>
    <dgm:pt modelId="{E5864613-D91C-4701-B828-14EC0B5E9766}">
      <dgm:prSet custT="1"/>
      <dgm:spPr/>
      <dgm:t>
        <a:bodyPr/>
        <a:lstStyle/>
        <a:p>
          <a:r>
            <a:rPr lang="es-MX" sz="2000" dirty="0"/>
            <a:t>Poca automatización (falta energía eléctrica)</a:t>
          </a:r>
          <a:endParaRPr lang="en-US" sz="2000" dirty="0"/>
        </a:p>
      </dgm:t>
    </dgm:pt>
    <dgm:pt modelId="{DA6CFDFE-5045-4200-A26A-0DA78C65F018}" type="parTrans" cxnId="{A62442EF-5E09-4A53-9558-10F35AF80A4D}">
      <dgm:prSet/>
      <dgm:spPr/>
      <dgm:t>
        <a:bodyPr/>
        <a:lstStyle/>
        <a:p>
          <a:endParaRPr lang="en-US" sz="2000"/>
        </a:p>
      </dgm:t>
    </dgm:pt>
    <dgm:pt modelId="{B62533D3-834D-416F-9DD5-9F46E1EC7D4E}" type="sibTrans" cxnId="{A62442EF-5E09-4A53-9558-10F35AF80A4D}">
      <dgm:prSet custT="1"/>
      <dgm:spPr/>
      <dgm:t>
        <a:bodyPr/>
        <a:lstStyle/>
        <a:p>
          <a:endParaRPr lang="en-US" sz="3200"/>
        </a:p>
      </dgm:t>
    </dgm:pt>
    <dgm:pt modelId="{937DD3A5-B1A8-4E28-98B0-3E4CEA1FD6F3}">
      <dgm:prSet custT="1"/>
      <dgm:spPr/>
      <dgm:t>
        <a:bodyPr/>
        <a:lstStyle/>
        <a:p>
          <a:r>
            <a:rPr lang="es-MX" sz="2000" dirty="0"/>
            <a:t>Ventilación natural 99% de los casos</a:t>
          </a:r>
          <a:endParaRPr lang="en-US" sz="2000" dirty="0"/>
        </a:p>
      </dgm:t>
    </dgm:pt>
    <dgm:pt modelId="{6F21994A-30FC-4FC4-836C-C993D7797DC1}" type="parTrans" cxnId="{682A8030-6428-4090-9482-816897C0CC77}">
      <dgm:prSet/>
      <dgm:spPr/>
      <dgm:t>
        <a:bodyPr/>
        <a:lstStyle/>
        <a:p>
          <a:endParaRPr lang="en-US" sz="2000"/>
        </a:p>
      </dgm:t>
    </dgm:pt>
    <dgm:pt modelId="{4AB1E0A1-2F38-49EA-8B45-6D73691E3717}" type="sibTrans" cxnId="{682A8030-6428-4090-9482-816897C0CC77}">
      <dgm:prSet/>
      <dgm:spPr/>
      <dgm:t>
        <a:bodyPr/>
        <a:lstStyle/>
        <a:p>
          <a:endParaRPr lang="en-US" sz="2000"/>
        </a:p>
      </dgm:t>
    </dgm:pt>
    <dgm:pt modelId="{F01B6A09-6B86-4A9E-B3E8-A42F7F39BDC1}" type="pres">
      <dgm:prSet presAssocID="{0F97A87F-F178-47E7-94A0-DD7CBB53EB42}" presName="outerComposite" presStyleCnt="0">
        <dgm:presLayoutVars>
          <dgm:chMax val="5"/>
          <dgm:dir/>
          <dgm:resizeHandles val="exact"/>
        </dgm:presLayoutVars>
      </dgm:prSet>
      <dgm:spPr/>
    </dgm:pt>
    <dgm:pt modelId="{A1D1312D-7539-4A93-87BC-42B3E6A926F4}" type="pres">
      <dgm:prSet presAssocID="{0F97A87F-F178-47E7-94A0-DD7CBB53EB42}" presName="dummyMaxCanvas" presStyleCnt="0">
        <dgm:presLayoutVars/>
      </dgm:prSet>
      <dgm:spPr/>
    </dgm:pt>
    <dgm:pt modelId="{BB556BBD-1DD1-4085-B2D3-1EA3F2CF97A1}" type="pres">
      <dgm:prSet presAssocID="{0F97A87F-F178-47E7-94A0-DD7CBB53EB42}" presName="FiveNodes_1" presStyleLbl="node1" presStyleIdx="0" presStyleCnt="5">
        <dgm:presLayoutVars>
          <dgm:bulletEnabled val="1"/>
        </dgm:presLayoutVars>
      </dgm:prSet>
      <dgm:spPr/>
    </dgm:pt>
    <dgm:pt modelId="{3F4EDBB4-D440-453F-9B7B-B1B1192F24B4}" type="pres">
      <dgm:prSet presAssocID="{0F97A87F-F178-47E7-94A0-DD7CBB53EB42}" presName="FiveNodes_2" presStyleLbl="node1" presStyleIdx="1" presStyleCnt="5">
        <dgm:presLayoutVars>
          <dgm:bulletEnabled val="1"/>
        </dgm:presLayoutVars>
      </dgm:prSet>
      <dgm:spPr/>
    </dgm:pt>
    <dgm:pt modelId="{B107DA61-883D-4775-8082-F38D2058BC2E}" type="pres">
      <dgm:prSet presAssocID="{0F97A87F-F178-47E7-94A0-DD7CBB53EB42}" presName="FiveNodes_3" presStyleLbl="node1" presStyleIdx="2" presStyleCnt="5">
        <dgm:presLayoutVars>
          <dgm:bulletEnabled val="1"/>
        </dgm:presLayoutVars>
      </dgm:prSet>
      <dgm:spPr/>
    </dgm:pt>
    <dgm:pt modelId="{A6DCD65F-8E16-4C6A-881B-816F7AB10FAA}" type="pres">
      <dgm:prSet presAssocID="{0F97A87F-F178-47E7-94A0-DD7CBB53EB42}" presName="FiveNodes_4" presStyleLbl="node1" presStyleIdx="3" presStyleCnt="5" custLinFactNeighborX="595" custLinFactNeighborY="-3809">
        <dgm:presLayoutVars>
          <dgm:bulletEnabled val="1"/>
        </dgm:presLayoutVars>
      </dgm:prSet>
      <dgm:spPr/>
    </dgm:pt>
    <dgm:pt modelId="{33CFBBBB-8127-4B60-A4F8-19A59DC29253}" type="pres">
      <dgm:prSet presAssocID="{0F97A87F-F178-47E7-94A0-DD7CBB53EB42}" presName="FiveNodes_5" presStyleLbl="node1" presStyleIdx="4" presStyleCnt="5">
        <dgm:presLayoutVars>
          <dgm:bulletEnabled val="1"/>
        </dgm:presLayoutVars>
      </dgm:prSet>
      <dgm:spPr/>
    </dgm:pt>
    <dgm:pt modelId="{F8BAE3D3-5EA3-40C5-BC61-0BB11772267C}" type="pres">
      <dgm:prSet presAssocID="{0F97A87F-F178-47E7-94A0-DD7CBB53EB42}" presName="FiveConn_1-2" presStyleLbl="fgAccFollowNode1" presStyleIdx="0" presStyleCnt="4">
        <dgm:presLayoutVars>
          <dgm:bulletEnabled val="1"/>
        </dgm:presLayoutVars>
      </dgm:prSet>
      <dgm:spPr/>
    </dgm:pt>
    <dgm:pt modelId="{A021DD76-8D81-4611-A8BB-C8181DA66D55}" type="pres">
      <dgm:prSet presAssocID="{0F97A87F-F178-47E7-94A0-DD7CBB53EB42}" presName="FiveConn_2-3" presStyleLbl="fgAccFollowNode1" presStyleIdx="1" presStyleCnt="4">
        <dgm:presLayoutVars>
          <dgm:bulletEnabled val="1"/>
        </dgm:presLayoutVars>
      </dgm:prSet>
      <dgm:spPr/>
    </dgm:pt>
    <dgm:pt modelId="{55E40FCC-7D75-4E67-8240-FB1EE3BF9524}" type="pres">
      <dgm:prSet presAssocID="{0F97A87F-F178-47E7-94A0-DD7CBB53EB42}" presName="FiveConn_3-4" presStyleLbl="fgAccFollowNode1" presStyleIdx="2" presStyleCnt="4">
        <dgm:presLayoutVars>
          <dgm:bulletEnabled val="1"/>
        </dgm:presLayoutVars>
      </dgm:prSet>
      <dgm:spPr/>
    </dgm:pt>
    <dgm:pt modelId="{A254D34E-1401-4F37-A81F-DB9474F873C2}" type="pres">
      <dgm:prSet presAssocID="{0F97A87F-F178-47E7-94A0-DD7CBB53EB42}" presName="FiveConn_4-5" presStyleLbl="fgAccFollowNode1" presStyleIdx="3" presStyleCnt="4">
        <dgm:presLayoutVars>
          <dgm:bulletEnabled val="1"/>
        </dgm:presLayoutVars>
      </dgm:prSet>
      <dgm:spPr/>
    </dgm:pt>
    <dgm:pt modelId="{15F6E659-EAD4-4CAF-92A9-DD703FA4FE51}" type="pres">
      <dgm:prSet presAssocID="{0F97A87F-F178-47E7-94A0-DD7CBB53EB42}" presName="FiveNodes_1_text" presStyleLbl="node1" presStyleIdx="4" presStyleCnt="5">
        <dgm:presLayoutVars>
          <dgm:bulletEnabled val="1"/>
        </dgm:presLayoutVars>
      </dgm:prSet>
      <dgm:spPr/>
    </dgm:pt>
    <dgm:pt modelId="{3BB17136-4DD0-4484-BECA-AA5F9647E435}" type="pres">
      <dgm:prSet presAssocID="{0F97A87F-F178-47E7-94A0-DD7CBB53EB42}" presName="FiveNodes_2_text" presStyleLbl="node1" presStyleIdx="4" presStyleCnt="5">
        <dgm:presLayoutVars>
          <dgm:bulletEnabled val="1"/>
        </dgm:presLayoutVars>
      </dgm:prSet>
      <dgm:spPr/>
    </dgm:pt>
    <dgm:pt modelId="{5A76C0EB-F201-4E78-A262-CC0B0EB2D035}" type="pres">
      <dgm:prSet presAssocID="{0F97A87F-F178-47E7-94A0-DD7CBB53EB42}" presName="FiveNodes_3_text" presStyleLbl="node1" presStyleIdx="4" presStyleCnt="5">
        <dgm:presLayoutVars>
          <dgm:bulletEnabled val="1"/>
        </dgm:presLayoutVars>
      </dgm:prSet>
      <dgm:spPr/>
    </dgm:pt>
    <dgm:pt modelId="{0D12D9E4-89FC-4CF9-AD2E-6F9C4EE342AC}" type="pres">
      <dgm:prSet presAssocID="{0F97A87F-F178-47E7-94A0-DD7CBB53EB42}" presName="FiveNodes_4_text" presStyleLbl="node1" presStyleIdx="4" presStyleCnt="5">
        <dgm:presLayoutVars>
          <dgm:bulletEnabled val="1"/>
        </dgm:presLayoutVars>
      </dgm:prSet>
      <dgm:spPr/>
    </dgm:pt>
    <dgm:pt modelId="{1979B69F-3980-43F9-B1A1-4079425298FF}" type="pres">
      <dgm:prSet presAssocID="{0F97A87F-F178-47E7-94A0-DD7CBB53EB42}" presName="FiveNodes_5_text" presStyleLbl="node1" presStyleIdx="4" presStyleCnt="5">
        <dgm:presLayoutVars>
          <dgm:bulletEnabled val="1"/>
        </dgm:presLayoutVars>
      </dgm:prSet>
      <dgm:spPr/>
    </dgm:pt>
  </dgm:ptLst>
  <dgm:cxnLst>
    <dgm:cxn modelId="{695A1B09-D362-41E5-ADB7-26A579F85EB3}" type="presOf" srcId="{81FCFB5F-C740-4A24-9C50-478FE922DD46}" destId="{15F6E659-EAD4-4CAF-92A9-DD703FA4FE51}" srcOrd="1" destOrd="0" presId="urn:microsoft.com/office/officeart/2005/8/layout/vProcess5"/>
    <dgm:cxn modelId="{A6C23D1D-4FD2-4793-9610-A5EE03ADBB7E}" type="presOf" srcId="{E5864613-D91C-4701-B828-14EC0B5E9766}" destId="{0D12D9E4-89FC-4CF9-AD2E-6F9C4EE342AC}" srcOrd="1" destOrd="0" presId="urn:microsoft.com/office/officeart/2005/8/layout/vProcess5"/>
    <dgm:cxn modelId="{F2B4B524-958E-42A3-9E6D-3176EA9049BE}" type="presOf" srcId="{63A7BD1D-CC23-4F46-AEE0-F902CCFD6DBC}" destId="{3F4EDBB4-D440-453F-9B7B-B1B1192F24B4}" srcOrd="0" destOrd="0" presId="urn:microsoft.com/office/officeart/2005/8/layout/vProcess5"/>
    <dgm:cxn modelId="{F5EC302F-4922-4143-AE18-ED077305C40F}" type="presOf" srcId="{1BE54320-6388-4133-A1A5-553BFCA722B3}" destId="{A021DD76-8D81-4611-A8BB-C8181DA66D55}" srcOrd="0" destOrd="0" presId="urn:microsoft.com/office/officeart/2005/8/layout/vProcess5"/>
    <dgm:cxn modelId="{682A8030-6428-4090-9482-816897C0CC77}" srcId="{0F97A87F-F178-47E7-94A0-DD7CBB53EB42}" destId="{937DD3A5-B1A8-4E28-98B0-3E4CEA1FD6F3}" srcOrd="4" destOrd="0" parTransId="{6F21994A-30FC-4FC4-836C-C993D7797DC1}" sibTransId="{4AB1E0A1-2F38-49EA-8B45-6D73691E3717}"/>
    <dgm:cxn modelId="{64BAC934-D655-4A9D-B889-7E0CE2D93D9A}" srcId="{0F97A87F-F178-47E7-94A0-DD7CBB53EB42}" destId="{63A7BD1D-CC23-4F46-AEE0-F902CCFD6DBC}" srcOrd="1" destOrd="0" parTransId="{8E03458C-5AEE-4898-BF6D-844C2693C638}" sibTransId="{1BE54320-6388-4133-A1A5-553BFCA722B3}"/>
    <dgm:cxn modelId="{F0CA673B-C811-4C39-BD99-1F059D2FAFBE}" type="presOf" srcId="{63A7BD1D-CC23-4F46-AEE0-F902CCFD6DBC}" destId="{3BB17136-4DD0-4484-BECA-AA5F9647E435}" srcOrd="1" destOrd="0" presId="urn:microsoft.com/office/officeart/2005/8/layout/vProcess5"/>
    <dgm:cxn modelId="{0D40C347-5D8C-40F5-B7A2-93E5946746FA}" type="presOf" srcId="{E5864613-D91C-4701-B828-14EC0B5E9766}" destId="{A6DCD65F-8E16-4C6A-881B-816F7AB10FAA}" srcOrd="0" destOrd="0" presId="urn:microsoft.com/office/officeart/2005/8/layout/vProcess5"/>
    <dgm:cxn modelId="{993E026B-5C16-4C3A-A7AB-91B3D7AF698B}" type="presOf" srcId="{B62533D3-834D-416F-9DD5-9F46E1EC7D4E}" destId="{A254D34E-1401-4F37-A81F-DB9474F873C2}" srcOrd="0" destOrd="0" presId="urn:microsoft.com/office/officeart/2005/8/layout/vProcess5"/>
    <dgm:cxn modelId="{6CDA4B80-FBB0-4138-9CAF-DD17D9F69600}" type="presOf" srcId="{AC4F2DFF-D233-4F97-A987-9D8A8CB066B0}" destId="{F8BAE3D3-5EA3-40C5-BC61-0BB11772267C}" srcOrd="0" destOrd="0" presId="urn:microsoft.com/office/officeart/2005/8/layout/vProcess5"/>
    <dgm:cxn modelId="{B26B8D80-DF9B-40D2-9F33-33160B233683}" type="presOf" srcId="{0F97A87F-F178-47E7-94A0-DD7CBB53EB42}" destId="{F01B6A09-6B86-4A9E-B3E8-A42F7F39BDC1}" srcOrd="0" destOrd="0" presId="urn:microsoft.com/office/officeart/2005/8/layout/vProcess5"/>
    <dgm:cxn modelId="{56D4D68F-9B93-4383-B75D-22BBFFB84B6F}" type="presOf" srcId="{937DD3A5-B1A8-4E28-98B0-3E4CEA1FD6F3}" destId="{1979B69F-3980-43F9-B1A1-4079425298FF}" srcOrd="1" destOrd="0" presId="urn:microsoft.com/office/officeart/2005/8/layout/vProcess5"/>
    <dgm:cxn modelId="{A7E3189B-13D3-4B42-9F18-9576935EE922}" type="presOf" srcId="{E67DD634-9374-4979-AE3C-527E79712BA5}" destId="{B107DA61-883D-4775-8082-F38D2058BC2E}" srcOrd="0" destOrd="0" presId="urn:microsoft.com/office/officeart/2005/8/layout/vProcess5"/>
    <dgm:cxn modelId="{C551C5BF-5CD2-4C08-9C2C-374540FB2251}" type="presOf" srcId="{937DD3A5-B1A8-4E28-98B0-3E4CEA1FD6F3}" destId="{33CFBBBB-8127-4B60-A4F8-19A59DC29253}" srcOrd="0" destOrd="0" presId="urn:microsoft.com/office/officeart/2005/8/layout/vProcess5"/>
    <dgm:cxn modelId="{CCACEDC1-B03B-438F-90A1-99E7421355AC}" type="presOf" srcId="{AD2C0940-FB49-4C46-A4AE-538A10D44B13}" destId="{55E40FCC-7D75-4E67-8240-FB1EE3BF9524}" srcOrd="0" destOrd="0" presId="urn:microsoft.com/office/officeart/2005/8/layout/vProcess5"/>
    <dgm:cxn modelId="{17E148CA-ABC4-4E37-B1A1-F2787473A1F9}" type="presOf" srcId="{81FCFB5F-C740-4A24-9C50-478FE922DD46}" destId="{BB556BBD-1DD1-4085-B2D3-1EA3F2CF97A1}" srcOrd="0" destOrd="0" presId="urn:microsoft.com/office/officeart/2005/8/layout/vProcess5"/>
    <dgm:cxn modelId="{79D5FFE2-0359-45C7-9380-54684C84DBE6}" srcId="{0F97A87F-F178-47E7-94A0-DD7CBB53EB42}" destId="{81FCFB5F-C740-4A24-9C50-478FE922DD46}" srcOrd="0" destOrd="0" parTransId="{97829CD8-15BC-4CB8-90E0-55351B18E145}" sibTransId="{AC4F2DFF-D233-4F97-A987-9D8A8CB066B0}"/>
    <dgm:cxn modelId="{4D856CEC-3431-4260-8467-4790E8912DC5}" type="presOf" srcId="{E67DD634-9374-4979-AE3C-527E79712BA5}" destId="{5A76C0EB-F201-4E78-A262-CC0B0EB2D035}" srcOrd="1" destOrd="0" presId="urn:microsoft.com/office/officeart/2005/8/layout/vProcess5"/>
    <dgm:cxn modelId="{A62442EF-5E09-4A53-9558-10F35AF80A4D}" srcId="{0F97A87F-F178-47E7-94A0-DD7CBB53EB42}" destId="{E5864613-D91C-4701-B828-14EC0B5E9766}" srcOrd="3" destOrd="0" parTransId="{DA6CFDFE-5045-4200-A26A-0DA78C65F018}" sibTransId="{B62533D3-834D-416F-9DD5-9F46E1EC7D4E}"/>
    <dgm:cxn modelId="{213BF5FB-8213-402F-8727-68E61690CF29}" srcId="{0F97A87F-F178-47E7-94A0-DD7CBB53EB42}" destId="{E67DD634-9374-4979-AE3C-527E79712BA5}" srcOrd="2" destOrd="0" parTransId="{ECF571E5-4A21-4121-8899-6C26185538DD}" sibTransId="{AD2C0940-FB49-4C46-A4AE-538A10D44B13}"/>
    <dgm:cxn modelId="{2E865A5A-41C5-4215-999C-8E2792401707}" type="presParOf" srcId="{F01B6A09-6B86-4A9E-B3E8-A42F7F39BDC1}" destId="{A1D1312D-7539-4A93-87BC-42B3E6A926F4}" srcOrd="0" destOrd="0" presId="urn:microsoft.com/office/officeart/2005/8/layout/vProcess5"/>
    <dgm:cxn modelId="{9016F03B-0877-43C7-A373-1BF7E7F8DD76}" type="presParOf" srcId="{F01B6A09-6B86-4A9E-B3E8-A42F7F39BDC1}" destId="{BB556BBD-1DD1-4085-B2D3-1EA3F2CF97A1}" srcOrd="1" destOrd="0" presId="urn:microsoft.com/office/officeart/2005/8/layout/vProcess5"/>
    <dgm:cxn modelId="{600CE080-90BD-4824-9481-2D39491DA1C6}" type="presParOf" srcId="{F01B6A09-6B86-4A9E-B3E8-A42F7F39BDC1}" destId="{3F4EDBB4-D440-453F-9B7B-B1B1192F24B4}" srcOrd="2" destOrd="0" presId="urn:microsoft.com/office/officeart/2005/8/layout/vProcess5"/>
    <dgm:cxn modelId="{90A2848B-65FC-40C5-93C0-BA1740FB4224}" type="presParOf" srcId="{F01B6A09-6B86-4A9E-B3E8-A42F7F39BDC1}" destId="{B107DA61-883D-4775-8082-F38D2058BC2E}" srcOrd="3" destOrd="0" presId="urn:microsoft.com/office/officeart/2005/8/layout/vProcess5"/>
    <dgm:cxn modelId="{8CD4E2A3-5636-49BB-BEC8-1B223043D810}" type="presParOf" srcId="{F01B6A09-6B86-4A9E-B3E8-A42F7F39BDC1}" destId="{A6DCD65F-8E16-4C6A-881B-816F7AB10FAA}" srcOrd="4" destOrd="0" presId="urn:microsoft.com/office/officeart/2005/8/layout/vProcess5"/>
    <dgm:cxn modelId="{7483A17E-0D57-4BC4-9C68-966794385CB7}" type="presParOf" srcId="{F01B6A09-6B86-4A9E-B3E8-A42F7F39BDC1}" destId="{33CFBBBB-8127-4B60-A4F8-19A59DC29253}" srcOrd="5" destOrd="0" presId="urn:microsoft.com/office/officeart/2005/8/layout/vProcess5"/>
    <dgm:cxn modelId="{6F614F43-EB4D-49B6-B954-004A6B75054E}" type="presParOf" srcId="{F01B6A09-6B86-4A9E-B3E8-A42F7F39BDC1}" destId="{F8BAE3D3-5EA3-40C5-BC61-0BB11772267C}" srcOrd="6" destOrd="0" presId="urn:microsoft.com/office/officeart/2005/8/layout/vProcess5"/>
    <dgm:cxn modelId="{D52C1F29-D5B3-4055-8D06-718F76AF4609}" type="presParOf" srcId="{F01B6A09-6B86-4A9E-B3E8-A42F7F39BDC1}" destId="{A021DD76-8D81-4611-A8BB-C8181DA66D55}" srcOrd="7" destOrd="0" presId="urn:microsoft.com/office/officeart/2005/8/layout/vProcess5"/>
    <dgm:cxn modelId="{D01D0195-F3D5-413B-B56C-6E89DF2C04A3}" type="presParOf" srcId="{F01B6A09-6B86-4A9E-B3E8-A42F7F39BDC1}" destId="{55E40FCC-7D75-4E67-8240-FB1EE3BF9524}" srcOrd="8" destOrd="0" presId="urn:microsoft.com/office/officeart/2005/8/layout/vProcess5"/>
    <dgm:cxn modelId="{9D69780B-E0A6-4B67-9646-5A2CDBB07429}" type="presParOf" srcId="{F01B6A09-6B86-4A9E-B3E8-A42F7F39BDC1}" destId="{A254D34E-1401-4F37-A81F-DB9474F873C2}" srcOrd="9" destOrd="0" presId="urn:microsoft.com/office/officeart/2005/8/layout/vProcess5"/>
    <dgm:cxn modelId="{389D4813-D619-4864-B342-0BF21452E234}" type="presParOf" srcId="{F01B6A09-6B86-4A9E-B3E8-A42F7F39BDC1}" destId="{15F6E659-EAD4-4CAF-92A9-DD703FA4FE51}" srcOrd="10" destOrd="0" presId="urn:microsoft.com/office/officeart/2005/8/layout/vProcess5"/>
    <dgm:cxn modelId="{FCCB25CE-7080-4F15-9F3B-437CFDD9062C}" type="presParOf" srcId="{F01B6A09-6B86-4A9E-B3E8-A42F7F39BDC1}" destId="{3BB17136-4DD0-4484-BECA-AA5F9647E435}" srcOrd="11" destOrd="0" presId="urn:microsoft.com/office/officeart/2005/8/layout/vProcess5"/>
    <dgm:cxn modelId="{4EDA9FA0-9F43-4478-A308-F4BDB4CE6D66}" type="presParOf" srcId="{F01B6A09-6B86-4A9E-B3E8-A42F7F39BDC1}" destId="{5A76C0EB-F201-4E78-A262-CC0B0EB2D035}" srcOrd="12" destOrd="0" presId="urn:microsoft.com/office/officeart/2005/8/layout/vProcess5"/>
    <dgm:cxn modelId="{119686C7-88A9-4662-9A95-3EA6D37824C0}" type="presParOf" srcId="{F01B6A09-6B86-4A9E-B3E8-A42F7F39BDC1}" destId="{0D12D9E4-89FC-4CF9-AD2E-6F9C4EE342AC}" srcOrd="13" destOrd="0" presId="urn:microsoft.com/office/officeart/2005/8/layout/vProcess5"/>
    <dgm:cxn modelId="{74257C42-9930-433A-AE75-578AD12533FB}" type="presParOf" srcId="{F01B6A09-6B86-4A9E-B3E8-A42F7F39BDC1}" destId="{1979B69F-3980-43F9-B1A1-4079425298F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393169-2417-4939-A44D-BAF578D6616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0D390B-E5E7-415F-B452-B77269029CDD}">
      <dgm:prSet/>
      <dgm:spPr/>
      <dgm:t>
        <a:bodyPr/>
        <a:lstStyle/>
        <a:p>
          <a:pPr>
            <a:lnSpc>
              <a:spcPct val="100000"/>
            </a:lnSpc>
          </a:pPr>
          <a:r>
            <a:rPr lang="en-US" dirty="0" err="1"/>
            <a:t>Ligera</a:t>
          </a:r>
          <a:r>
            <a:rPr lang="en-US" dirty="0"/>
            <a:t> </a:t>
          </a:r>
          <a:r>
            <a:rPr lang="en-US" dirty="0" err="1"/>
            <a:t>caída</a:t>
          </a:r>
          <a:r>
            <a:rPr lang="en-US" dirty="0"/>
            <a:t> del </a:t>
          </a:r>
          <a:r>
            <a:rPr lang="en-US" dirty="0" err="1"/>
            <a:t>precio</a:t>
          </a:r>
          <a:r>
            <a:rPr lang="en-US" dirty="0"/>
            <a:t> del bushel, </a:t>
          </a:r>
          <a:r>
            <a:rPr lang="en-US" dirty="0" err="1"/>
            <a:t>pero</a:t>
          </a:r>
          <a:r>
            <a:rPr lang="en-US" dirty="0"/>
            <a:t> </a:t>
          </a:r>
          <a:r>
            <a:rPr lang="en-US" dirty="0" err="1"/>
            <a:t>aun</a:t>
          </a:r>
          <a:r>
            <a:rPr lang="en-US" dirty="0"/>
            <a:t> </a:t>
          </a:r>
          <a:r>
            <a:rPr lang="en-US" dirty="0" err="1"/>
            <a:t>elevado</a:t>
          </a:r>
          <a:endParaRPr lang="en-US" dirty="0"/>
        </a:p>
      </dgm:t>
    </dgm:pt>
    <dgm:pt modelId="{1A3607A3-7F66-4F74-AA84-107063E1FB3C}" type="parTrans" cxnId="{26E2FAA8-697E-4B7C-85CE-33B19166B1D4}">
      <dgm:prSet/>
      <dgm:spPr/>
      <dgm:t>
        <a:bodyPr/>
        <a:lstStyle/>
        <a:p>
          <a:endParaRPr lang="en-US"/>
        </a:p>
      </dgm:t>
    </dgm:pt>
    <dgm:pt modelId="{38546524-D381-401A-AEF8-14B9E4640343}" type="sibTrans" cxnId="{26E2FAA8-697E-4B7C-85CE-33B19166B1D4}">
      <dgm:prSet/>
      <dgm:spPr/>
      <dgm:t>
        <a:bodyPr/>
        <a:lstStyle/>
        <a:p>
          <a:endParaRPr lang="en-US"/>
        </a:p>
      </dgm:t>
    </dgm:pt>
    <dgm:pt modelId="{1EAB1DE7-D341-4EB4-826B-748CE8E004D8}">
      <dgm:prSet/>
      <dgm:spPr/>
      <dgm:t>
        <a:bodyPr/>
        <a:lstStyle/>
        <a:p>
          <a:pPr>
            <a:lnSpc>
              <a:spcPct val="100000"/>
            </a:lnSpc>
          </a:pPr>
          <a:r>
            <a:rPr lang="en-US"/>
            <a:t>China no define sus volumenes de compra.</a:t>
          </a:r>
        </a:p>
      </dgm:t>
    </dgm:pt>
    <dgm:pt modelId="{699C999D-9B89-42CD-8057-C24972E2C02D}" type="parTrans" cxnId="{91D273D3-7076-4984-9879-4510A4CD94FF}">
      <dgm:prSet/>
      <dgm:spPr/>
      <dgm:t>
        <a:bodyPr/>
        <a:lstStyle/>
        <a:p>
          <a:endParaRPr lang="en-US"/>
        </a:p>
      </dgm:t>
    </dgm:pt>
    <dgm:pt modelId="{3731AFFE-BE4D-41F6-8BED-E00B0E482390}" type="sibTrans" cxnId="{91D273D3-7076-4984-9879-4510A4CD94FF}">
      <dgm:prSet/>
      <dgm:spPr/>
      <dgm:t>
        <a:bodyPr/>
        <a:lstStyle/>
        <a:p>
          <a:endParaRPr lang="en-US"/>
        </a:p>
      </dgm:t>
    </dgm:pt>
    <dgm:pt modelId="{D4A9E9A8-95FC-4E0C-99E7-8F240E70FA00}">
      <dgm:prSet/>
      <dgm:spPr/>
      <dgm:t>
        <a:bodyPr/>
        <a:lstStyle/>
        <a:p>
          <a:pPr>
            <a:lnSpc>
              <a:spcPct val="100000"/>
            </a:lnSpc>
          </a:pPr>
          <a:r>
            <a:rPr lang="en-US"/>
            <a:t>Cosecha USA mejoro y LAT aumentó.</a:t>
          </a:r>
        </a:p>
      </dgm:t>
    </dgm:pt>
    <dgm:pt modelId="{893FE7BA-974A-46D9-9158-36FEF0887E05}" type="parTrans" cxnId="{3EE459A9-B27A-4DBA-A377-719EC6268CAF}">
      <dgm:prSet/>
      <dgm:spPr/>
      <dgm:t>
        <a:bodyPr/>
        <a:lstStyle/>
        <a:p>
          <a:endParaRPr lang="en-US"/>
        </a:p>
      </dgm:t>
    </dgm:pt>
    <dgm:pt modelId="{3276C23C-CCDE-4423-871A-541856574E20}" type="sibTrans" cxnId="{3EE459A9-B27A-4DBA-A377-719EC6268CAF}">
      <dgm:prSet/>
      <dgm:spPr/>
      <dgm:t>
        <a:bodyPr/>
        <a:lstStyle/>
        <a:p>
          <a:endParaRPr lang="en-US"/>
        </a:p>
      </dgm:t>
    </dgm:pt>
    <dgm:pt modelId="{996BEEE9-F556-4816-9415-485B5961BD49}">
      <dgm:prSet/>
      <dgm:spPr/>
      <dgm:t>
        <a:bodyPr/>
        <a:lstStyle/>
        <a:p>
          <a:pPr>
            <a:lnSpc>
              <a:spcPct val="100000"/>
            </a:lnSpc>
          </a:pPr>
          <a:r>
            <a:rPr lang="en-US" dirty="0"/>
            <a:t>La </a:t>
          </a:r>
          <a:r>
            <a:rPr lang="en-US" dirty="0" err="1"/>
            <a:t>siembra</a:t>
          </a:r>
          <a:r>
            <a:rPr lang="en-US" dirty="0"/>
            <a:t> 2023 se </a:t>
          </a:r>
          <a:r>
            <a:rPr lang="en-US" dirty="0" err="1"/>
            <a:t>proyecta</a:t>
          </a:r>
          <a:r>
            <a:rPr lang="en-US" dirty="0"/>
            <a:t> </a:t>
          </a:r>
          <a:r>
            <a:rPr lang="en-US" dirty="0" err="1"/>
            <a:t>buena</a:t>
          </a:r>
          <a:endParaRPr lang="en-US" dirty="0"/>
        </a:p>
      </dgm:t>
    </dgm:pt>
    <dgm:pt modelId="{E0D2DBC9-7E69-4C79-BAFC-208629893E16}" type="parTrans" cxnId="{B2F15A33-2ED1-4165-AF4C-0B62BC14825A}">
      <dgm:prSet/>
      <dgm:spPr/>
      <dgm:t>
        <a:bodyPr/>
        <a:lstStyle/>
        <a:p>
          <a:endParaRPr lang="en-US"/>
        </a:p>
      </dgm:t>
    </dgm:pt>
    <dgm:pt modelId="{6025F320-3240-4DD2-B610-7B7374F8A743}" type="sibTrans" cxnId="{B2F15A33-2ED1-4165-AF4C-0B62BC14825A}">
      <dgm:prSet/>
      <dgm:spPr/>
      <dgm:t>
        <a:bodyPr/>
        <a:lstStyle/>
        <a:p>
          <a:endParaRPr lang="en-US"/>
        </a:p>
      </dgm:t>
    </dgm:pt>
    <dgm:pt modelId="{7F606384-9D52-4905-9572-8D7CC8A6A182}" type="pres">
      <dgm:prSet presAssocID="{65393169-2417-4939-A44D-BAF578D66166}" presName="root" presStyleCnt="0">
        <dgm:presLayoutVars>
          <dgm:dir/>
          <dgm:resizeHandles val="exact"/>
        </dgm:presLayoutVars>
      </dgm:prSet>
      <dgm:spPr/>
    </dgm:pt>
    <dgm:pt modelId="{4FC07D76-0E07-4A7E-ADC6-DB6EF798BF65}" type="pres">
      <dgm:prSet presAssocID="{7F0D390B-E5E7-415F-B452-B77269029CDD}" presName="compNode" presStyleCnt="0"/>
      <dgm:spPr/>
    </dgm:pt>
    <dgm:pt modelId="{BC359C49-DF8B-4092-8E9F-A73B7460BEB0}" type="pres">
      <dgm:prSet presAssocID="{7F0D390B-E5E7-415F-B452-B77269029CDD}" presName="bgRect" presStyleLbl="bgShp" presStyleIdx="0" presStyleCnt="4"/>
      <dgm:spPr/>
    </dgm:pt>
    <dgm:pt modelId="{EDB8B847-20B4-4813-B527-9A653E63DD53}" type="pres">
      <dgm:prSet presAssocID="{7F0D390B-E5E7-415F-B452-B77269029C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wnward trend"/>
        </a:ext>
      </dgm:extLst>
    </dgm:pt>
    <dgm:pt modelId="{E1C6958D-2AC3-4428-9879-BC671F11D723}" type="pres">
      <dgm:prSet presAssocID="{7F0D390B-E5E7-415F-B452-B77269029CDD}" presName="spaceRect" presStyleCnt="0"/>
      <dgm:spPr/>
    </dgm:pt>
    <dgm:pt modelId="{0D34B03E-7FDE-48F6-B775-A6E62697F671}" type="pres">
      <dgm:prSet presAssocID="{7F0D390B-E5E7-415F-B452-B77269029CDD}" presName="parTx" presStyleLbl="revTx" presStyleIdx="0" presStyleCnt="4">
        <dgm:presLayoutVars>
          <dgm:chMax val="0"/>
          <dgm:chPref val="0"/>
        </dgm:presLayoutVars>
      </dgm:prSet>
      <dgm:spPr/>
    </dgm:pt>
    <dgm:pt modelId="{E15B661E-C822-4D9D-AB42-2C47F194E423}" type="pres">
      <dgm:prSet presAssocID="{38546524-D381-401A-AEF8-14B9E4640343}" presName="sibTrans" presStyleCnt="0"/>
      <dgm:spPr/>
    </dgm:pt>
    <dgm:pt modelId="{F55FB1E1-8A46-43C5-B310-513D102038BF}" type="pres">
      <dgm:prSet presAssocID="{1EAB1DE7-D341-4EB4-826B-748CE8E004D8}" presName="compNode" presStyleCnt="0"/>
      <dgm:spPr/>
    </dgm:pt>
    <dgm:pt modelId="{A07EF278-98EA-40C5-A01D-98D4559182AA}" type="pres">
      <dgm:prSet presAssocID="{1EAB1DE7-D341-4EB4-826B-748CE8E004D8}" presName="bgRect" presStyleLbl="bgShp" presStyleIdx="1" presStyleCnt="4"/>
      <dgm:spPr/>
    </dgm:pt>
    <dgm:pt modelId="{3F9A2788-AC54-4966-8AEC-2EDB2B7F7B8F}" type="pres">
      <dgm:prSet presAssocID="{1EAB1DE7-D341-4EB4-826B-748CE8E004D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hjong con relleno sólido"/>
        </a:ext>
      </dgm:extLst>
    </dgm:pt>
    <dgm:pt modelId="{97096DEC-191D-4ED9-9C28-6DF78A57B993}" type="pres">
      <dgm:prSet presAssocID="{1EAB1DE7-D341-4EB4-826B-748CE8E004D8}" presName="spaceRect" presStyleCnt="0"/>
      <dgm:spPr/>
    </dgm:pt>
    <dgm:pt modelId="{D8E81F9A-6C01-4927-9B40-22938A92E7B2}" type="pres">
      <dgm:prSet presAssocID="{1EAB1DE7-D341-4EB4-826B-748CE8E004D8}" presName="parTx" presStyleLbl="revTx" presStyleIdx="1" presStyleCnt="4">
        <dgm:presLayoutVars>
          <dgm:chMax val="0"/>
          <dgm:chPref val="0"/>
        </dgm:presLayoutVars>
      </dgm:prSet>
      <dgm:spPr/>
    </dgm:pt>
    <dgm:pt modelId="{DAD68216-1175-45B3-BF75-A30CF2B56D01}" type="pres">
      <dgm:prSet presAssocID="{3731AFFE-BE4D-41F6-8BED-E00B0E482390}" presName="sibTrans" presStyleCnt="0"/>
      <dgm:spPr/>
    </dgm:pt>
    <dgm:pt modelId="{21907E23-1250-4DE2-A0EC-32188655DA52}" type="pres">
      <dgm:prSet presAssocID="{D4A9E9A8-95FC-4E0C-99E7-8F240E70FA00}" presName="compNode" presStyleCnt="0"/>
      <dgm:spPr/>
    </dgm:pt>
    <dgm:pt modelId="{2B3AFDBC-0187-43E7-BB67-A4F30F0821AE}" type="pres">
      <dgm:prSet presAssocID="{D4A9E9A8-95FC-4E0C-99E7-8F240E70FA00}" presName="bgRect" presStyleLbl="bgShp" presStyleIdx="2" presStyleCnt="4"/>
      <dgm:spPr/>
    </dgm:pt>
    <dgm:pt modelId="{C12B1E00-C4FC-438E-A075-BFB1AE3BFC67}" type="pres">
      <dgm:prSet presAssocID="{D4A9E9A8-95FC-4E0C-99E7-8F240E70FA0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íz con relleno sólido"/>
        </a:ext>
      </dgm:extLst>
    </dgm:pt>
    <dgm:pt modelId="{DB841139-C361-4B6A-A729-5778651C2B6D}" type="pres">
      <dgm:prSet presAssocID="{D4A9E9A8-95FC-4E0C-99E7-8F240E70FA00}" presName="spaceRect" presStyleCnt="0"/>
      <dgm:spPr/>
    </dgm:pt>
    <dgm:pt modelId="{FC009309-346C-4602-BD51-C4D1F2229EDC}" type="pres">
      <dgm:prSet presAssocID="{D4A9E9A8-95FC-4E0C-99E7-8F240E70FA00}" presName="parTx" presStyleLbl="revTx" presStyleIdx="2" presStyleCnt="4">
        <dgm:presLayoutVars>
          <dgm:chMax val="0"/>
          <dgm:chPref val="0"/>
        </dgm:presLayoutVars>
      </dgm:prSet>
      <dgm:spPr/>
    </dgm:pt>
    <dgm:pt modelId="{A0772B9E-3EA2-4305-8394-A4C60828F1D6}" type="pres">
      <dgm:prSet presAssocID="{3276C23C-CCDE-4423-871A-541856574E20}" presName="sibTrans" presStyleCnt="0"/>
      <dgm:spPr/>
    </dgm:pt>
    <dgm:pt modelId="{80EC7202-D881-47C2-97C1-75D0BADA0AC9}" type="pres">
      <dgm:prSet presAssocID="{996BEEE9-F556-4816-9415-485B5961BD49}" presName="compNode" presStyleCnt="0"/>
      <dgm:spPr/>
    </dgm:pt>
    <dgm:pt modelId="{70661320-6D42-49C1-BA6C-42763E6BFF84}" type="pres">
      <dgm:prSet presAssocID="{996BEEE9-F556-4816-9415-485B5961BD49}" presName="bgRect" presStyleLbl="bgShp" presStyleIdx="3" presStyleCnt="4"/>
      <dgm:spPr/>
    </dgm:pt>
    <dgm:pt modelId="{20043EB4-A1D6-4AD9-88B6-C4546CE77560}" type="pres">
      <dgm:prSet presAssocID="{996BEEE9-F556-4816-9415-485B5961BD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ca de verificación"/>
        </a:ext>
      </dgm:extLst>
    </dgm:pt>
    <dgm:pt modelId="{2A508607-50C4-442E-B07B-16442163CC5E}" type="pres">
      <dgm:prSet presAssocID="{996BEEE9-F556-4816-9415-485B5961BD49}" presName="spaceRect" presStyleCnt="0"/>
      <dgm:spPr/>
    </dgm:pt>
    <dgm:pt modelId="{1BA90EA9-1662-4785-9973-3FBC405391E0}" type="pres">
      <dgm:prSet presAssocID="{996BEEE9-F556-4816-9415-485B5961BD49}" presName="parTx" presStyleLbl="revTx" presStyleIdx="3" presStyleCnt="4">
        <dgm:presLayoutVars>
          <dgm:chMax val="0"/>
          <dgm:chPref val="0"/>
        </dgm:presLayoutVars>
      </dgm:prSet>
      <dgm:spPr/>
    </dgm:pt>
  </dgm:ptLst>
  <dgm:cxnLst>
    <dgm:cxn modelId="{B2F15A33-2ED1-4165-AF4C-0B62BC14825A}" srcId="{65393169-2417-4939-A44D-BAF578D66166}" destId="{996BEEE9-F556-4816-9415-485B5961BD49}" srcOrd="3" destOrd="0" parTransId="{E0D2DBC9-7E69-4C79-BAFC-208629893E16}" sibTransId="{6025F320-3240-4DD2-B610-7B7374F8A743}"/>
    <dgm:cxn modelId="{4BD67C48-8438-4312-8CA1-B219EAC607E3}" type="presOf" srcId="{D4A9E9A8-95FC-4E0C-99E7-8F240E70FA00}" destId="{FC009309-346C-4602-BD51-C4D1F2229EDC}" srcOrd="0" destOrd="0" presId="urn:microsoft.com/office/officeart/2018/2/layout/IconVerticalSolidList"/>
    <dgm:cxn modelId="{BD97326A-3068-494D-A09D-84DC9FA03AFE}" type="presOf" srcId="{1EAB1DE7-D341-4EB4-826B-748CE8E004D8}" destId="{D8E81F9A-6C01-4927-9B40-22938A92E7B2}" srcOrd="0" destOrd="0" presId="urn:microsoft.com/office/officeart/2018/2/layout/IconVerticalSolidList"/>
    <dgm:cxn modelId="{75E72079-3AED-412B-9398-A00C64E0F7D8}" type="presOf" srcId="{65393169-2417-4939-A44D-BAF578D66166}" destId="{7F606384-9D52-4905-9572-8D7CC8A6A182}" srcOrd="0" destOrd="0" presId="urn:microsoft.com/office/officeart/2018/2/layout/IconVerticalSolidList"/>
    <dgm:cxn modelId="{48B8277F-FC84-44B3-AA7E-B71A252B7A12}" type="presOf" srcId="{996BEEE9-F556-4816-9415-485B5961BD49}" destId="{1BA90EA9-1662-4785-9973-3FBC405391E0}" srcOrd="0" destOrd="0" presId="urn:microsoft.com/office/officeart/2018/2/layout/IconVerticalSolidList"/>
    <dgm:cxn modelId="{26E2FAA8-697E-4B7C-85CE-33B19166B1D4}" srcId="{65393169-2417-4939-A44D-BAF578D66166}" destId="{7F0D390B-E5E7-415F-B452-B77269029CDD}" srcOrd="0" destOrd="0" parTransId="{1A3607A3-7F66-4F74-AA84-107063E1FB3C}" sibTransId="{38546524-D381-401A-AEF8-14B9E4640343}"/>
    <dgm:cxn modelId="{3EE459A9-B27A-4DBA-A377-719EC6268CAF}" srcId="{65393169-2417-4939-A44D-BAF578D66166}" destId="{D4A9E9A8-95FC-4E0C-99E7-8F240E70FA00}" srcOrd="2" destOrd="0" parTransId="{893FE7BA-974A-46D9-9158-36FEF0887E05}" sibTransId="{3276C23C-CCDE-4423-871A-541856574E20}"/>
    <dgm:cxn modelId="{91D273D3-7076-4984-9879-4510A4CD94FF}" srcId="{65393169-2417-4939-A44D-BAF578D66166}" destId="{1EAB1DE7-D341-4EB4-826B-748CE8E004D8}" srcOrd="1" destOrd="0" parTransId="{699C999D-9B89-42CD-8057-C24972E2C02D}" sibTransId="{3731AFFE-BE4D-41F6-8BED-E00B0E482390}"/>
    <dgm:cxn modelId="{476080FC-896D-48C7-9DDB-24890BB8711A}" type="presOf" srcId="{7F0D390B-E5E7-415F-B452-B77269029CDD}" destId="{0D34B03E-7FDE-48F6-B775-A6E62697F671}" srcOrd="0" destOrd="0" presId="urn:microsoft.com/office/officeart/2018/2/layout/IconVerticalSolidList"/>
    <dgm:cxn modelId="{8F17E5AE-7B3B-4DCB-8AE4-997677923A37}" type="presParOf" srcId="{7F606384-9D52-4905-9572-8D7CC8A6A182}" destId="{4FC07D76-0E07-4A7E-ADC6-DB6EF798BF65}" srcOrd="0" destOrd="0" presId="urn:microsoft.com/office/officeart/2018/2/layout/IconVerticalSolidList"/>
    <dgm:cxn modelId="{81062DEB-C00A-4B03-8395-A8AAEE530DC8}" type="presParOf" srcId="{4FC07D76-0E07-4A7E-ADC6-DB6EF798BF65}" destId="{BC359C49-DF8B-4092-8E9F-A73B7460BEB0}" srcOrd="0" destOrd="0" presId="urn:microsoft.com/office/officeart/2018/2/layout/IconVerticalSolidList"/>
    <dgm:cxn modelId="{E38407DA-6792-4640-99B9-65553E1613CC}" type="presParOf" srcId="{4FC07D76-0E07-4A7E-ADC6-DB6EF798BF65}" destId="{EDB8B847-20B4-4813-B527-9A653E63DD53}" srcOrd="1" destOrd="0" presId="urn:microsoft.com/office/officeart/2018/2/layout/IconVerticalSolidList"/>
    <dgm:cxn modelId="{05CA7DA4-1715-494A-A7C1-8CEEDC4345C5}" type="presParOf" srcId="{4FC07D76-0E07-4A7E-ADC6-DB6EF798BF65}" destId="{E1C6958D-2AC3-4428-9879-BC671F11D723}" srcOrd="2" destOrd="0" presId="urn:microsoft.com/office/officeart/2018/2/layout/IconVerticalSolidList"/>
    <dgm:cxn modelId="{9F4BA637-9C89-4F0A-BDBC-2F33EAFD51C3}" type="presParOf" srcId="{4FC07D76-0E07-4A7E-ADC6-DB6EF798BF65}" destId="{0D34B03E-7FDE-48F6-B775-A6E62697F671}" srcOrd="3" destOrd="0" presId="urn:microsoft.com/office/officeart/2018/2/layout/IconVerticalSolidList"/>
    <dgm:cxn modelId="{E0B038D3-C3D4-4261-9E8C-FB4C9FC0D1F7}" type="presParOf" srcId="{7F606384-9D52-4905-9572-8D7CC8A6A182}" destId="{E15B661E-C822-4D9D-AB42-2C47F194E423}" srcOrd="1" destOrd="0" presId="urn:microsoft.com/office/officeart/2018/2/layout/IconVerticalSolidList"/>
    <dgm:cxn modelId="{FF930321-6183-40D1-AB78-B906E4D2E0FE}" type="presParOf" srcId="{7F606384-9D52-4905-9572-8D7CC8A6A182}" destId="{F55FB1E1-8A46-43C5-B310-513D102038BF}" srcOrd="2" destOrd="0" presId="urn:microsoft.com/office/officeart/2018/2/layout/IconVerticalSolidList"/>
    <dgm:cxn modelId="{ACD1B477-E522-458E-9009-7E6B6906F9B9}" type="presParOf" srcId="{F55FB1E1-8A46-43C5-B310-513D102038BF}" destId="{A07EF278-98EA-40C5-A01D-98D4559182AA}" srcOrd="0" destOrd="0" presId="urn:microsoft.com/office/officeart/2018/2/layout/IconVerticalSolidList"/>
    <dgm:cxn modelId="{F5DD0E34-D7F1-4111-8589-547CA5D1361B}" type="presParOf" srcId="{F55FB1E1-8A46-43C5-B310-513D102038BF}" destId="{3F9A2788-AC54-4966-8AEC-2EDB2B7F7B8F}" srcOrd="1" destOrd="0" presId="urn:microsoft.com/office/officeart/2018/2/layout/IconVerticalSolidList"/>
    <dgm:cxn modelId="{42CC7B69-75EB-4933-B5B6-B6538DF52C20}" type="presParOf" srcId="{F55FB1E1-8A46-43C5-B310-513D102038BF}" destId="{97096DEC-191D-4ED9-9C28-6DF78A57B993}" srcOrd="2" destOrd="0" presId="urn:microsoft.com/office/officeart/2018/2/layout/IconVerticalSolidList"/>
    <dgm:cxn modelId="{3D9581F2-F309-4081-BEBC-899625383DCE}" type="presParOf" srcId="{F55FB1E1-8A46-43C5-B310-513D102038BF}" destId="{D8E81F9A-6C01-4927-9B40-22938A92E7B2}" srcOrd="3" destOrd="0" presId="urn:microsoft.com/office/officeart/2018/2/layout/IconVerticalSolidList"/>
    <dgm:cxn modelId="{42A8C8E2-230F-4F6D-A045-645FB3EE491A}" type="presParOf" srcId="{7F606384-9D52-4905-9572-8D7CC8A6A182}" destId="{DAD68216-1175-45B3-BF75-A30CF2B56D01}" srcOrd="3" destOrd="0" presId="urn:microsoft.com/office/officeart/2018/2/layout/IconVerticalSolidList"/>
    <dgm:cxn modelId="{8CC75BC3-51BA-4D4E-84D7-54F0D2F49677}" type="presParOf" srcId="{7F606384-9D52-4905-9572-8D7CC8A6A182}" destId="{21907E23-1250-4DE2-A0EC-32188655DA52}" srcOrd="4" destOrd="0" presId="urn:microsoft.com/office/officeart/2018/2/layout/IconVerticalSolidList"/>
    <dgm:cxn modelId="{0C09D005-0D55-4F1C-B208-1A887F62090C}" type="presParOf" srcId="{21907E23-1250-4DE2-A0EC-32188655DA52}" destId="{2B3AFDBC-0187-43E7-BB67-A4F30F0821AE}" srcOrd="0" destOrd="0" presId="urn:microsoft.com/office/officeart/2018/2/layout/IconVerticalSolidList"/>
    <dgm:cxn modelId="{4D9B27E9-6C75-4BE4-9E53-8F191DDDC0D8}" type="presParOf" srcId="{21907E23-1250-4DE2-A0EC-32188655DA52}" destId="{C12B1E00-C4FC-438E-A075-BFB1AE3BFC67}" srcOrd="1" destOrd="0" presId="urn:microsoft.com/office/officeart/2018/2/layout/IconVerticalSolidList"/>
    <dgm:cxn modelId="{29DBABFB-4B20-480F-90C1-348BBB765E30}" type="presParOf" srcId="{21907E23-1250-4DE2-A0EC-32188655DA52}" destId="{DB841139-C361-4B6A-A729-5778651C2B6D}" srcOrd="2" destOrd="0" presId="urn:microsoft.com/office/officeart/2018/2/layout/IconVerticalSolidList"/>
    <dgm:cxn modelId="{66375D6A-E185-4284-A7E5-05EFAB0B151C}" type="presParOf" srcId="{21907E23-1250-4DE2-A0EC-32188655DA52}" destId="{FC009309-346C-4602-BD51-C4D1F2229EDC}" srcOrd="3" destOrd="0" presId="urn:microsoft.com/office/officeart/2018/2/layout/IconVerticalSolidList"/>
    <dgm:cxn modelId="{DB7AF809-BC76-4C6E-BA48-C498C5382596}" type="presParOf" srcId="{7F606384-9D52-4905-9572-8D7CC8A6A182}" destId="{A0772B9E-3EA2-4305-8394-A4C60828F1D6}" srcOrd="5" destOrd="0" presId="urn:microsoft.com/office/officeart/2018/2/layout/IconVerticalSolidList"/>
    <dgm:cxn modelId="{2995D68F-4AA3-4635-9CB8-551B42D38783}" type="presParOf" srcId="{7F606384-9D52-4905-9572-8D7CC8A6A182}" destId="{80EC7202-D881-47C2-97C1-75D0BADA0AC9}" srcOrd="6" destOrd="0" presId="urn:microsoft.com/office/officeart/2018/2/layout/IconVerticalSolidList"/>
    <dgm:cxn modelId="{F96889CA-798B-4760-9BCA-051C0C4E6C8B}" type="presParOf" srcId="{80EC7202-D881-47C2-97C1-75D0BADA0AC9}" destId="{70661320-6D42-49C1-BA6C-42763E6BFF84}" srcOrd="0" destOrd="0" presId="urn:microsoft.com/office/officeart/2018/2/layout/IconVerticalSolidList"/>
    <dgm:cxn modelId="{36C6B77E-2FEF-4B6D-8369-11DD7CCD88EC}" type="presParOf" srcId="{80EC7202-D881-47C2-97C1-75D0BADA0AC9}" destId="{20043EB4-A1D6-4AD9-88B6-C4546CE77560}" srcOrd="1" destOrd="0" presId="urn:microsoft.com/office/officeart/2018/2/layout/IconVerticalSolidList"/>
    <dgm:cxn modelId="{2B0B42D9-2C95-4768-B0B4-79682AD9244D}" type="presParOf" srcId="{80EC7202-D881-47C2-97C1-75D0BADA0AC9}" destId="{2A508607-50C4-442E-B07B-16442163CC5E}" srcOrd="2" destOrd="0" presId="urn:microsoft.com/office/officeart/2018/2/layout/IconVerticalSolidList"/>
    <dgm:cxn modelId="{036FAD6C-7BFA-404E-98C6-1995CC2B3352}" type="presParOf" srcId="{80EC7202-D881-47C2-97C1-75D0BADA0AC9}" destId="{1BA90EA9-1662-4785-9973-3FBC405391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84E403-D79E-4289-A58A-DC04784AAF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C6648F5-1CB5-457F-95B5-EF8994AD87C5}">
      <dgm:prSet/>
      <dgm:spPr/>
      <dgm:t>
        <a:bodyPr/>
        <a:lstStyle/>
        <a:p>
          <a:r>
            <a:rPr lang="en-US"/>
            <a:t>Ligera disminución de precios.</a:t>
          </a:r>
        </a:p>
      </dgm:t>
    </dgm:pt>
    <dgm:pt modelId="{1811BDBF-8D89-4C53-B50D-35774D26906A}" type="parTrans" cxnId="{573A1AD8-42BE-41AD-B75C-0484846F86DF}">
      <dgm:prSet/>
      <dgm:spPr/>
      <dgm:t>
        <a:bodyPr/>
        <a:lstStyle/>
        <a:p>
          <a:endParaRPr lang="en-US"/>
        </a:p>
      </dgm:t>
    </dgm:pt>
    <dgm:pt modelId="{80CC98E7-79B2-44A2-A028-6B8BB8F9654D}" type="sibTrans" cxnId="{573A1AD8-42BE-41AD-B75C-0484846F86DF}">
      <dgm:prSet/>
      <dgm:spPr/>
      <dgm:t>
        <a:bodyPr/>
        <a:lstStyle/>
        <a:p>
          <a:endParaRPr lang="en-US"/>
        </a:p>
      </dgm:t>
    </dgm:pt>
    <dgm:pt modelId="{750D60FD-F73A-4241-96C8-8C22ADE8B732}">
      <dgm:prSet/>
      <dgm:spPr/>
      <dgm:t>
        <a:bodyPr/>
        <a:lstStyle/>
        <a:p>
          <a:r>
            <a:rPr lang="en-US"/>
            <a:t>China aún no define volúmenes de compra.</a:t>
          </a:r>
        </a:p>
      </dgm:t>
    </dgm:pt>
    <dgm:pt modelId="{358CD2AC-965C-463D-A787-504AD415937D}" type="parTrans" cxnId="{66227C14-07DC-4AA2-9017-EBA26D6177FB}">
      <dgm:prSet/>
      <dgm:spPr/>
      <dgm:t>
        <a:bodyPr/>
        <a:lstStyle/>
        <a:p>
          <a:endParaRPr lang="en-US"/>
        </a:p>
      </dgm:t>
    </dgm:pt>
    <dgm:pt modelId="{6BD56855-E8A1-4626-9284-BBBC988006D6}" type="sibTrans" cxnId="{66227C14-07DC-4AA2-9017-EBA26D6177FB}">
      <dgm:prSet/>
      <dgm:spPr/>
      <dgm:t>
        <a:bodyPr/>
        <a:lstStyle/>
        <a:p>
          <a:endParaRPr lang="en-US"/>
        </a:p>
      </dgm:t>
    </dgm:pt>
    <dgm:pt modelId="{DC900A05-ABD0-4DAE-A900-EA1BED111406}">
      <dgm:prSet/>
      <dgm:spPr/>
      <dgm:t>
        <a:bodyPr/>
        <a:lstStyle/>
        <a:p>
          <a:r>
            <a:rPr lang="en-US"/>
            <a:t>La oferta LAT es fuerte, pero hay condicionantes por calidad.</a:t>
          </a:r>
        </a:p>
      </dgm:t>
    </dgm:pt>
    <dgm:pt modelId="{99ED710E-EA49-4494-9935-59126D42D2DE}" type="parTrans" cxnId="{55E06564-2BEA-4944-8CCC-66C559385525}">
      <dgm:prSet/>
      <dgm:spPr/>
      <dgm:t>
        <a:bodyPr/>
        <a:lstStyle/>
        <a:p>
          <a:endParaRPr lang="en-US"/>
        </a:p>
      </dgm:t>
    </dgm:pt>
    <dgm:pt modelId="{C0DA9005-CB8C-4601-B890-F85C5B1A8C02}" type="sibTrans" cxnId="{55E06564-2BEA-4944-8CCC-66C559385525}">
      <dgm:prSet/>
      <dgm:spPr/>
      <dgm:t>
        <a:bodyPr/>
        <a:lstStyle/>
        <a:p>
          <a:endParaRPr lang="en-US"/>
        </a:p>
      </dgm:t>
    </dgm:pt>
    <dgm:pt modelId="{7532EEF9-CA80-4DD1-A618-AF19ECB25710}">
      <dgm:prSet/>
      <dgm:spPr/>
      <dgm:t>
        <a:bodyPr/>
        <a:lstStyle/>
        <a:p>
          <a:r>
            <a:rPr lang="en-US"/>
            <a:t>La logistica puede decidir donde compre China.</a:t>
          </a:r>
        </a:p>
      </dgm:t>
    </dgm:pt>
    <dgm:pt modelId="{4EA81864-5CDA-4B31-B5F5-E5DC8AC726A7}" type="parTrans" cxnId="{EFC43B87-90B4-4680-B61D-F0E54FC45174}">
      <dgm:prSet/>
      <dgm:spPr/>
      <dgm:t>
        <a:bodyPr/>
        <a:lstStyle/>
        <a:p>
          <a:endParaRPr lang="en-US"/>
        </a:p>
      </dgm:t>
    </dgm:pt>
    <dgm:pt modelId="{572BE2ED-F61D-4336-92CC-3B4F99AC059D}" type="sibTrans" cxnId="{EFC43B87-90B4-4680-B61D-F0E54FC45174}">
      <dgm:prSet/>
      <dgm:spPr/>
      <dgm:t>
        <a:bodyPr/>
        <a:lstStyle/>
        <a:p>
          <a:endParaRPr lang="en-US"/>
        </a:p>
      </dgm:t>
    </dgm:pt>
    <dgm:pt modelId="{2C168D6B-A4B7-41F2-9678-7198E37FAB09}" type="pres">
      <dgm:prSet presAssocID="{5D84E403-D79E-4289-A58A-DC04784AAF1C}" presName="linear" presStyleCnt="0">
        <dgm:presLayoutVars>
          <dgm:animLvl val="lvl"/>
          <dgm:resizeHandles val="exact"/>
        </dgm:presLayoutVars>
      </dgm:prSet>
      <dgm:spPr/>
    </dgm:pt>
    <dgm:pt modelId="{4D38D049-FD57-4D6B-8679-756D057E213C}" type="pres">
      <dgm:prSet presAssocID="{CC6648F5-1CB5-457F-95B5-EF8994AD87C5}" presName="parentText" presStyleLbl="node1" presStyleIdx="0" presStyleCnt="4">
        <dgm:presLayoutVars>
          <dgm:chMax val="0"/>
          <dgm:bulletEnabled val="1"/>
        </dgm:presLayoutVars>
      </dgm:prSet>
      <dgm:spPr/>
    </dgm:pt>
    <dgm:pt modelId="{2348C4D7-A695-4EBC-9B0C-6BB5E7D5C744}" type="pres">
      <dgm:prSet presAssocID="{80CC98E7-79B2-44A2-A028-6B8BB8F9654D}" presName="spacer" presStyleCnt="0"/>
      <dgm:spPr/>
    </dgm:pt>
    <dgm:pt modelId="{2CFBD4D8-C46B-4CBB-8CB8-D7D0A65B649A}" type="pres">
      <dgm:prSet presAssocID="{750D60FD-F73A-4241-96C8-8C22ADE8B732}" presName="parentText" presStyleLbl="node1" presStyleIdx="1" presStyleCnt="4">
        <dgm:presLayoutVars>
          <dgm:chMax val="0"/>
          <dgm:bulletEnabled val="1"/>
        </dgm:presLayoutVars>
      </dgm:prSet>
      <dgm:spPr/>
    </dgm:pt>
    <dgm:pt modelId="{1699AEE6-C76D-4835-825F-B81325533653}" type="pres">
      <dgm:prSet presAssocID="{6BD56855-E8A1-4626-9284-BBBC988006D6}" presName="spacer" presStyleCnt="0"/>
      <dgm:spPr/>
    </dgm:pt>
    <dgm:pt modelId="{B7AEA61D-D8BF-416C-9D64-068C96522CAB}" type="pres">
      <dgm:prSet presAssocID="{DC900A05-ABD0-4DAE-A900-EA1BED111406}" presName="parentText" presStyleLbl="node1" presStyleIdx="2" presStyleCnt="4">
        <dgm:presLayoutVars>
          <dgm:chMax val="0"/>
          <dgm:bulletEnabled val="1"/>
        </dgm:presLayoutVars>
      </dgm:prSet>
      <dgm:spPr/>
    </dgm:pt>
    <dgm:pt modelId="{F51BEB04-ACFD-4B6A-B00E-EF39FC425861}" type="pres">
      <dgm:prSet presAssocID="{C0DA9005-CB8C-4601-B890-F85C5B1A8C02}" presName="spacer" presStyleCnt="0"/>
      <dgm:spPr/>
    </dgm:pt>
    <dgm:pt modelId="{0D7C7A3E-4B02-4099-8DDB-BD1A7C787753}" type="pres">
      <dgm:prSet presAssocID="{7532EEF9-CA80-4DD1-A618-AF19ECB25710}" presName="parentText" presStyleLbl="node1" presStyleIdx="3" presStyleCnt="4">
        <dgm:presLayoutVars>
          <dgm:chMax val="0"/>
          <dgm:bulletEnabled val="1"/>
        </dgm:presLayoutVars>
      </dgm:prSet>
      <dgm:spPr/>
    </dgm:pt>
  </dgm:ptLst>
  <dgm:cxnLst>
    <dgm:cxn modelId="{D221EA02-D263-4DC3-B074-5F1E53F44E71}" type="presOf" srcId="{7532EEF9-CA80-4DD1-A618-AF19ECB25710}" destId="{0D7C7A3E-4B02-4099-8DDB-BD1A7C787753}" srcOrd="0" destOrd="0" presId="urn:microsoft.com/office/officeart/2005/8/layout/vList2"/>
    <dgm:cxn modelId="{DB8ACE04-5760-4BAC-ACBA-F05812BECF9E}" type="presOf" srcId="{CC6648F5-1CB5-457F-95B5-EF8994AD87C5}" destId="{4D38D049-FD57-4D6B-8679-756D057E213C}" srcOrd="0" destOrd="0" presId="urn:microsoft.com/office/officeart/2005/8/layout/vList2"/>
    <dgm:cxn modelId="{66227C14-07DC-4AA2-9017-EBA26D6177FB}" srcId="{5D84E403-D79E-4289-A58A-DC04784AAF1C}" destId="{750D60FD-F73A-4241-96C8-8C22ADE8B732}" srcOrd="1" destOrd="0" parTransId="{358CD2AC-965C-463D-A787-504AD415937D}" sibTransId="{6BD56855-E8A1-4626-9284-BBBC988006D6}"/>
    <dgm:cxn modelId="{E8D0BF17-4952-418E-B8B0-D343CA040AE7}" type="presOf" srcId="{DC900A05-ABD0-4DAE-A900-EA1BED111406}" destId="{B7AEA61D-D8BF-416C-9D64-068C96522CAB}" srcOrd="0" destOrd="0" presId="urn:microsoft.com/office/officeart/2005/8/layout/vList2"/>
    <dgm:cxn modelId="{55E06564-2BEA-4944-8CCC-66C559385525}" srcId="{5D84E403-D79E-4289-A58A-DC04784AAF1C}" destId="{DC900A05-ABD0-4DAE-A900-EA1BED111406}" srcOrd="2" destOrd="0" parTransId="{99ED710E-EA49-4494-9935-59126D42D2DE}" sibTransId="{C0DA9005-CB8C-4601-B890-F85C5B1A8C02}"/>
    <dgm:cxn modelId="{EFC43B87-90B4-4680-B61D-F0E54FC45174}" srcId="{5D84E403-D79E-4289-A58A-DC04784AAF1C}" destId="{7532EEF9-CA80-4DD1-A618-AF19ECB25710}" srcOrd="3" destOrd="0" parTransId="{4EA81864-5CDA-4B31-B5F5-E5DC8AC726A7}" sibTransId="{572BE2ED-F61D-4336-92CC-3B4F99AC059D}"/>
    <dgm:cxn modelId="{30DCEAD4-D75D-4455-9314-B0A9A1366B79}" type="presOf" srcId="{5D84E403-D79E-4289-A58A-DC04784AAF1C}" destId="{2C168D6B-A4B7-41F2-9678-7198E37FAB09}" srcOrd="0" destOrd="0" presId="urn:microsoft.com/office/officeart/2005/8/layout/vList2"/>
    <dgm:cxn modelId="{573A1AD8-42BE-41AD-B75C-0484846F86DF}" srcId="{5D84E403-D79E-4289-A58A-DC04784AAF1C}" destId="{CC6648F5-1CB5-457F-95B5-EF8994AD87C5}" srcOrd="0" destOrd="0" parTransId="{1811BDBF-8D89-4C53-B50D-35774D26906A}" sibTransId="{80CC98E7-79B2-44A2-A028-6B8BB8F9654D}"/>
    <dgm:cxn modelId="{5C1171DA-DE3A-4DA3-9971-95957A5A7C94}" type="presOf" srcId="{750D60FD-F73A-4241-96C8-8C22ADE8B732}" destId="{2CFBD4D8-C46B-4CBB-8CB8-D7D0A65B649A}" srcOrd="0" destOrd="0" presId="urn:microsoft.com/office/officeart/2005/8/layout/vList2"/>
    <dgm:cxn modelId="{0000F63B-2472-40F7-8A2B-9CC4F57E80D1}" type="presParOf" srcId="{2C168D6B-A4B7-41F2-9678-7198E37FAB09}" destId="{4D38D049-FD57-4D6B-8679-756D057E213C}" srcOrd="0" destOrd="0" presId="urn:microsoft.com/office/officeart/2005/8/layout/vList2"/>
    <dgm:cxn modelId="{1F4100ED-457B-425B-A49F-90CB62163229}" type="presParOf" srcId="{2C168D6B-A4B7-41F2-9678-7198E37FAB09}" destId="{2348C4D7-A695-4EBC-9B0C-6BB5E7D5C744}" srcOrd="1" destOrd="0" presId="urn:microsoft.com/office/officeart/2005/8/layout/vList2"/>
    <dgm:cxn modelId="{2886BBF7-BA60-4AEC-A3E7-992ADE943407}" type="presParOf" srcId="{2C168D6B-A4B7-41F2-9678-7198E37FAB09}" destId="{2CFBD4D8-C46B-4CBB-8CB8-D7D0A65B649A}" srcOrd="2" destOrd="0" presId="urn:microsoft.com/office/officeart/2005/8/layout/vList2"/>
    <dgm:cxn modelId="{2BA45308-5E2E-4884-ACDF-5BDBD3FEA21F}" type="presParOf" srcId="{2C168D6B-A4B7-41F2-9678-7198E37FAB09}" destId="{1699AEE6-C76D-4835-825F-B81325533653}" srcOrd="3" destOrd="0" presId="urn:microsoft.com/office/officeart/2005/8/layout/vList2"/>
    <dgm:cxn modelId="{B209E167-FA93-4ABE-A3D8-B7DDD667D730}" type="presParOf" srcId="{2C168D6B-A4B7-41F2-9678-7198E37FAB09}" destId="{B7AEA61D-D8BF-416C-9D64-068C96522CAB}" srcOrd="4" destOrd="0" presId="urn:microsoft.com/office/officeart/2005/8/layout/vList2"/>
    <dgm:cxn modelId="{ECFE2FF6-D035-4B34-82F8-6DD1FD6E7DEB}" type="presParOf" srcId="{2C168D6B-A4B7-41F2-9678-7198E37FAB09}" destId="{F51BEB04-ACFD-4B6A-B00E-EF39FC425861}" srcOrd="5" destOrd="0" presId="urn:microsoft.com/office/officeart/2005/8/layout/vList2"/>
    <dgm:cxn modelId="{9B7DCD1F-E189-413B-B641-85B6072D45F7}" type="presParOf" srcId="{2C168D6B-A4B7-41F2-9678-7198E37FAB09}" destId="{0D7C7A3E-4B02-4099-8DDB-BD1A7C78775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1C4C93-824D-46C8-80C5-8151DCEA440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815C09A-7C7A-4AEC-8E43-B2BCBF6A0B98}">
      <dgm:prSet/>
      <dgm:spPr/>
      <dgm:t>
        <a:bodyPr/>
        <a:lstStyle/>
        <a:p>
          <a:r>
            <a:rPr lang="en-US"/>
            <a:t>La tendencia de los ultimos años muestra que el consumo se incrementa casi medio kilo anual.</a:t>
          </a:r>
        </a:p>
      </dgm:t>
    </dgm:pt>
    <dgm:pt modelId="{3F293FC7-92A9-413A-83EB-55D4A29E39ED}" type="parTrans" cxnId="{738E2B07-720C-45CA-81FF-017E87E5A342}">
      <dgm:prSet/>
      <dgm:spPr/>
      <dgm:t>
        <a:bodyPr/>
        <a:lstStyle/>
        <a:p>
          <a:endParaRPr lang="en-US" sz="2400"/>
        </a:p>
      </dgm:t>
    </dgm:pt>
    <dgm:pt modelId="{56C03837-E960-44E0-8B85-67C1CC47BCBC}" type="sibTrans" cxnId="{738E2B07-720C-45CA-81FF-017E87E5A342}">
      <dgm:prSet/>
      <dgm:spPr/>
      <dgm:t>
        <a:bodyPr/>
        <a:lstStyle/>
        <a:p>
          <a:endParaRPr lang="en-US"/>
        </a:p>
      </dgm:t>
    </dgm:pt>
    <dgm:pt modelId="{D0CA0292-D429-4EFF-A704-C2A82DA1A6FD}">
      <dgm:prSet/>
      <dgm:spPr/>
      <dgm:t>
        <a:bodyPr/>
        <a:lstStyle/>
        <a:p>
          <a:r>
            <a:rPr lang="en-US"/>
            <a:t>El incremento esta asociado a una major situación economica.</a:t>
          </a:r>
        </a:p>
      </dgm:t>
    </dgm:pt>
    <dgm:pt modelId="{A023E7AE-19A1-4CFD-9444-23C385F95C8D}" type="parTrans" cxnId="{51511D90-7B45-4F5F-A8FC-E2E236B99711}">
      <dgm:prSet/>
      <dgm:spPr/>
      <dgm:t>
        <a:bodyPr/>
        <a:lstStyle/>
        <a:p>
          <a:endParaRPr lang="en-US" sz="2400"/>
        </a:p>
      </dgm:t>
    </dgm:pt>
    <dgm:pt modelId="{F9175B03-D3DE-422E-AE65-E56059EEA2D7}" type="sibTrans" cxnId="{51511D90-7B45-4F5F-A8FC-E2E236B99711}">
      <dgm:prSet/>
      <dgm:spPr/>
      <dgm:t>
        <a:bodyPr/>
        <a:lstStyle/>
        <a:p>
          <a:endParaRPr lang="en-US"/>
        </a:p>
      </dgm:t>
    </dgm:pt>
    <dgm:pt modelId="{623DABF7-755B-4248-85E3-5D9D77140B86}">
      <dgm:prSet/>
      <dgm:spPr/>
      <dgm:t>
        <a:bodyPr/>
        <a:lstStyle/>
        <a:p>
          <a:r>
            <a:rPr lang="en-US"/>
            <a:t>Los 3 ultimos anos (Pandemia) el ingreso se ha visto afectado, pero salvo los 6 meses iniciales del 2020, el consumo no ha decaido.</a:t>
          </a:r>
        </a:p>
      </dgm:t>
    </dgm:pt>
    <dgm:pt modelId="{4D9BAF9F-C183-4A37-9176-08E076EE67E9}" type="parTrans" cxnId="{E8DA47EA-574F-4C65-AA60-563CBFB15771}">
      <dgm:prSet/>
      <dgm:spPr/>
      <dgm:t>
        <a:bodyPr/>
        <a:lstStyle/>
        <a:p>
          <a:endParaRPr lang="en-US" sz="2400"/>
        </a:p>
      </dgm:t>
    </dgm:pt>
    <dgm:pt modelId="{BB132148-9867-4611-A2F0-15911EC61B5F}" type="sibTrans" cxnId="{E8DA47EA-574F-4C65-AA60-563CBFB15771}">
      <dgm:prSet/>
      <dgm:spPr/>
      <dgm:t>
        <a:bodyPr/>
        <a:lstStyle/>
        <a:p>
          <a:endParaRPr lang="en-US"/>
        </a:p>
      </dgm:t>
    </dgm:pt>
    <dgm:pt modelId="{8111E245-3649-462A-8824-7703CA64E63B}">
      <dgm:prSet/>
      <dgm:spPr/>
      <dgm:t>
        <a:bodyPr/>
        <a:lstStyle/>
        <a:p>
          <a:r>
            <a:rPr lang="en-US"/>
            <a:t>El problema es el alto costo de producción. No todos pueden enfrentarlo.</a:t>
          </a:r>
        </a:p>
      </dgm:t>
    </dgm:pt>
    <dgm:pt modelId="{A7BA87AC-16EF-47F2-A82D-FE886EBAFC37}" type="parTrans" cxnId="{E52897A4-F335-4DA4-A841-B5C08D385647}">
      <dgm:prSet/>
      <dgm:spPr/>
      <dgm:t>
        <a:bodyPr/>
        <a:lstStyle/>
        <a:p>
          <a:endParaRPr lang="en-US" sz="2400"/>
        </a:p>
      </dgm:t>
    </dgm:pt>
    <dgm:pt modelId="{957AAE26-8597-4BEE-A244-B3E42FE1ECD6}" type="sibTrans" cxnId="{E52897A4-F335-4DA4-A841-B5C08D385647}">
      <dgm:prSet/>
      <dgm:spPr/>
      <dgm:t>
        <a:bodyPr/>
        <a:lstStyle/>
        <a:p>
          <a:endParaRPr lang="en-US"/>
        </a:p>
      </dgm:t>
    </dgm:pt>
    <dgm:pt modelId="{CC084DB4-9AC6-4C26-9A96-F7E84BC607B7}" type="pres">
      <dgm:prSet presAssocID="{231C4C93-824D-46C8-80C5-8151DCEA4400}" presName="linear" presStyleCnt="0">
        <dgm:presLayoutVars>
          <dgm:animLvl val="lvl"/>
          <dgm:resizeHandles val="exact"/>
        </dgm:presLayoutVars>
      </dgm:prSet>
      <dgm:spPr/>
    </dgm:pt>
    <dgm:pt modelId="{8A14C7AC-5778-4759-A523-F1CCC7A2E2AB}" type="pres">
      <dgm:prSet presAssocID="{A815C09A-7C7A-4AEC-8E43-B2BCBF6A0B98}" presName="parentText" presStyleLbl="node1" presStyleIdx="0" presStyleCnt="4">
        <dgm:presLayoutVars>
          <dgm:chMax val="0"/>
          <dgm:bulletEnabled val="1"/>
        </dgm:presLayoutVars>
      </dgm:prSet>
      <dgm:spPr/>
    </dgm:pt>
    <dgm:pt modelId="{365EA796-B02F-46C1-8392-13427466171E}" type="pres">
      <dgm:prSet presAssocID="{56C03837-E960-44E0-8B85-67C1CC47BCBC}" presName="spacer" presStyleCnt="0"/>
      <dgm:spPr/>
    </dgm:pt>
    <dgm:pt modelId="{6CF067A3-0CA4-4C99-812E-03A48F4A0712}" type="pres">
      <dgm:prSet presAssocID="{D0CA0292-D429-4EFF-A704-C2A82DA1A6FD}" presName="parentText" presStyleLbl="node1" presStyleIdx="1" presStyleCnt="4">
        <dgm:presLayoutVars>
          <dgm:chMax val="0"/>
          <dgm:bulletEnabled val="1"/>
        </dgm:presLayoutVars>
      </dgm:prSet>
      <dgm:spPr/>
    </dgm:pt>
    <dgm:pt modelId="{83ACCEED-7715-41BB-AE6F-46746E0C9683}" type="pres">
      <dgm:prSet presAssocID="{F9175B03-D3DE-422E-AE65-E56059EEA2D7}" presName="spacer" presStyleCnt="0"/>
      <dgm:spPr/>
    </dgm:pt>
    <dgm:pt modelId="{52C3FB53-604E-474A-95A2-D05B8EA305E1}" type="pres">
      <dgm:prSet presAssocID="{623DABF7-755B-4248-85E3-5D9D77140B86}" presName="parentText" presStyleLbl="node1" presStyleIdx="2" presStyleCnt="4">
        <dgm:presLayoutVars>
          <dgm:chMax val="0"/>
          <dgm:bulletEnabled val="1"/>
        </dgm:presLayoutVars>
      </dgm:prSet>
      <dgm:spPr/>
    </dgm:pt>
    <dgm:pt modelId="{7A389147-E1F3-41AB-9932-26D581A438E9}" type="pres">
      <dgm:prSet presAssocID="{BB132148-9867-4611-A2F0-15911EC61B5F}" presName="spacer" presStyleCnt="0"/>
      <dgm:spPr/>
    </dgm:pt>
    <dgm:pt modelId="{03367AC9-9222-48E7-B111-F889C7E343CA}" type="pres">
      <dgm:prSet presAssocID="{8111E245-3649-462A-8824-7703CA64E63B}" presName="parentText" presStyleLbl="node1" presStyleIdx="3" presStyleCnt="4">
        <dgm:presLayoutVars>
          <dgm:chMax val="0"/>
          <dgm:bulletEnabled val="1"/>
        </dgm:presLayoutVars>
      </dgm:prSet>
      <dgm:spPr/>
    </dgm:pt>
  </dgm:ptLst>
  <dgm:cxnLst>
    <dgm:cxn modelId="{738E2B07-720C-45CA-81FF-017E87E5A342}" srcId="{231C4C93-824D-46C8-80C5-8151DCEA4400}" destId="{A815C09A-7C7A-4AEC-8E43-B2BCBF6A0B98}" srcOrd="0" destOrd="0" parTransId="{3F293FC7-92A9-413A-83EB-55D4A29E39ED}" sibTransId="{56C03837-E960-44E0-8B85-67C1CC47BCBC}"/>
    <dgm:cxn modelId="{6BC65161-5803-404D-BA4A-485CCA96C7BB}" type="presOf" srcId="{A815C09A-7C7A-4AEC-8E43-B2BCBF6A0B98}" destId="{8A14C7AC-5778-4759-A523-F1CCC7A2E2AB}" srcOrd="0" destOrd="0" presId="urn:microsoft.com/office/officeart/2005/8/layout/vList2"/>
    <dgm:cxn modelId="{DC84C368-2C6B-4F4D-B5D6-EB7640F81CDF}" type="presOf" srcId="{D0CA0292-D429-4EFF-A704-C2A82DA1A6FD}" destId="{6CF067A3-0CA4-4C99-812E-03A48F4A0712}" srcOrd="0" destOrd="0" presId="urn:microsoft.com/office/officeart/2005/8/layout/vList2"/>
    <dgm:cxn modelId="{D7D1A455-E888-49B4-83C8-76D381369534}" type="presOf" srcId="{623DABF7-755B-4248-85E3-5D9D77140B86}" destId="{52C3FB53-604E-474A-95A2-D05B8EA305E1}" srcOrd="0" destOrd="0" presId="urn:microsoft.com/office/officeart/2005/8/layout/vList2"/>
    <dgm:cxn modelId="{51511D90-7B45-4F5F-A8FC-E2E236B99711}" srcId="{231C4C93-824D-46C8-80C5-8151DCEA4400}" destId="{D0CA0292-D429-4EFF-A704-C2A82DA1A6FD}" srcOrd="1" destOrd="0" parTransId="{A023E7AE-19A1-4CFD-9444-23C385F95C8D}" sibTransId="{F9175B03-D3DE-422E-AE65-E56059EEA2D7}"/>
    <dgm:cxn modelId="{51ABD997-B59C-439F-B97B-AB947AAE9667}" type="presOf" srcId="{231C4C93-824D-46C8-80C5-8151DCEA4400}" destId="{CC084DB4-9AC6-4C26-9A96-F7E84BC607B7}" srcOrd="0" destOrd="0" presId="urn:microsoft.com/office/officeart/2005/8/layout/vList2"/>
    <dgm:cxn modelId="{E52897A4-F335-4DA4-A841-B5C08D385647}" srcId="{231C4C93-824D-46C8-80C5-8151DCEA4400}" destId="{8111E245-3649-462A-8824-7703CA64E63B}" srcOrd="3" destOrd="0" parTransId="{A7BA87AC-16EF-47F2-A82D-FE886EBAFC37}" sibTransId="{957AAE26-8597-4BEE-A244-B3E42FE1ECD6}"/>
    <dgm:cxn modelId="{E8DA47EA-574F-4C65-AA60-563CBFB15771}" srcId="{231C4C93-824D-46C8-80C5-8151DCEA4400}" destId="{623DABF7-755B-4248-85E3-5D9D77140B86}" srcOrd="2" destOrd="0" parTransId="{4D9BAF9F-C183-4A37-9176-08E076EE67E9}" sibTransId="{BB132148-9867-4611-A2F0-15911EC61B5F}"/>
    <dgm:cxn modelId="{267295F7-5614-444E-B3DC-ECB56502A4EF}" type="presOf" srcId="{8111E245-3649-462A-8824-7703CA64E63B}" destId="{03367AC9-9222-48E7-B111-F889C7E343CA}" srcOrd="0" destOrd="0" presId="urn:microsoft.com/office/officeart/2005/8/layout/vList2"/>
    <dgm:cxn modelId="{B9460F66-088F-4E0C-8233-FB2D2728AF87}" type="presParOf" srcId="{CC084DB4-9AC6-4C26-9A96-F7E84BC607B7}" destId="{8A14C7AC-5778-4759-A523-F1CCC7A2E2AB}" srcOrd="0" destOrd="0" presId="urn:microsoft.com/office/officeart/2005/8/layout/vList2"/>
    <dgm:cxn modelId="{E434421C-E7BC-48FF-92C0-7CCBF3376FB3}" type="presParOf" srcId="{CC084DB4-9AC6-4C26-9A96-F7E84BC607B7}" destId="{365EA796-B02F-46C1-8392-13427466171E}" srcOrd="1" destOrd="0" presId="urn:microsoft.com/office/officeart/2005/8/layout/vList2"/>
    <dgm:cxn modelId="{51A35E5A-4138-40F8-B856-819B89939083}" type="presParOf" srcId="{CC084DB4-9AC6-4C26-9A96-F7E84BC607B7}" destId="{6CF067A3-0CA4-4C99-812E-03A48F4A0712}" srcOrd="2" destOrd="0" presId="urn:microsoft.com/office/officeart/2005/8/layout/vList2"/>
    <dgm:cxn modelId="{3E067767-70F3-4E54-82F6-8EFD2E5D5E33}" type="presParOf" srcId="{CC084DB4-9AC6-4C26-9A96-F7E84BC607B7}" destId="{83ACCEED-7715-41BB-AE6F-46746E0C9683}" srcOrd="3" destOrd="0" presId="urn:microsoft.com/office/officeart/2005/8/layout/vList2"/>
    <dgm:cxn modelId="{7A717475-E738-4EA7-BA00-E2F37AAE4C1B}" type="presParOf" srcId="{CC084DB4-9AC6-4C26-9A96-F7E84BC607B7}" destId="{52C3FB53-604E-474A-95A2-D05B8EA305E1}" srcOrd="4" destOrd="0" presId="urn:microsoft.com/office/officeart/2005/8/layout/vList2"/>
    <dgm:cxn modelId="{39C736A7-0721-487B-B14A-B57E246AA594}" type="presParOf" srcId="{CC084DB4-9AC6-4C26-9A96-F7E84BC607B7}" destId="{7A389147-E1F3-41AB-9932-26D581A438E9}" srcOrd="5" destOrd="0" presId="urn:microsoft.com/office/officeart/2005/8/layout/vList2"/>
    <dgm:cxn modelId="{A3F9C959-A224-4CD4-B8F6-87B234D14E51}" type="presParOf" srcId="{CC084DB4-9AC6-4C26-9A96-F7E84BC607B7}" destId="{03367AC9-9222-48E7-B111-F889C7E343C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DAB777-E0B3-4254-B0B2-C879949ED0B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6112BB5-E1C3-4420-AB3C-9571353E1F2C}">
      <dgm:prSet/>
      <dgm:spPr/>
      <dgm:t>
        <a:bodyPr/>
        <a:lstStyle/>
        <a:p>
          <a:r>
            <a:rPr lang="es-MX"/>
            <a:t>Países con similar PBI (o incluso menor) tienen consumos mayores al nuestro</a:t>
          </a:r>
          <a:endParaRPr lang="en-US"/>
        </a:p>
      </dgm:t>
    </dgm:pt>
    <dgm:pt modelId="{492FBC93-4143-4BCE-B563-5AFBE190FF75}" type="parTrans" cxnId="{CD17805D-5AEB-4CEA-ABA1-D60456BA7D5E}">
      <dgm:prSet/>
      <dgm:spPr/>
      <dgm:t>
        <a:bodyPr/>
        <a:lstStyle/>
        <a:p>
          <a:endParaRPr lang="en-US"/>
        </a:p>
      </dgm:t>
    </dgm:pt>
    <dgm:pt modelId="{A3B9AC8D-5495-4223-BB58-C4D3C49DB647}" type="sibTrans" cxnId="{CD17805D-5AEB-4CEA-ABA1-D60456BA7D5E}">
      <dgm:prSet/>
      <dgm:spPr/>
      <dgm:t>
        <a:bodyPr/>
        <a:lstStyle/>
        <a:p>
          <a:endParaRPr lang="en-US"/>
        </a:p>
      </dgm:t>
    </dgm:pt>
    <dgm:pt modelId="{ACB15F4B-AB89-4D5D-BC85-A6D76E54C966}">
      <dgm:prSet/>
      <dgm:spPr/>
      <dgm:t>
        <a:bodyPr/>
        <a:lstStyle/>
        <a:p>
          <a:r>
            <a:rPr lang="es-MX"/>
            <a:t>Crecimiento potencial como Colombia: requiere 40K cerdas mas (40%)</a:t>
          </a:r>
          <a:endParaRPr lang="en-US"/>
        </a:p>
      </dgm:t>
    </dgm:pt>
    <dgm:pt modelId="{76133DA3-D70B-4BAD-9C55-848B4506CF95}" type="parTrans" cxnId="{9FE92135-A1F3-415F-9EB8-D3D7C40DA11F}">
      <dgm:prSet/>
      <dgm:spPr/>
      <dgm:t>
        <a:bodyPr/>
        <a:lstStyle/>
        <a:p>
          <a:endParaRPr lang="en-US"/>
        </a:p>
      </dgm:t>
    </dgm:pt>
    <dgm:pt modelId="{855335B0-70EE-4BF2-A709-2BC819BCC46B}" type="sibTrans" cxnId="{9FE92135-A1F3-415F-9EB8-D3D7C40DA11F}">
      <dgm:prSet/>
      <dgm:spPr/>
      <dgm:t>
        <a:bodyPr/>
        <a:lstStyle/>
        <a:p>
          <a:endParaRPr lang="en-US"/>
        </a:p>
      </dgm:t>
    </dgm:pt>
    <dgm:pt modelId="{F0B5B952-FB50-4540-B3E0-1EA5303AD339}">
      <dgm:prSet/>
      <dgm:spPr/>
      <dgm:t>
        <a:bodyPr/>
        <a:lstStyle/>
        <a:p>
          <a:r>
            <a:rPr lang="es-MX"/>
            <a:t>Como Ecuador: requiere 20K cerdas adicionales de alta producción.</a:t>
          </a:r>
          <a:endParaRPr lang="en-US"/>
        </a:p>
      </dgm:t>
    </dgm:pt>
    <dgm:pt modelId="{D8AAE09E-583F-4274-BCEC-EBFFC6CA38A3}" type="parTrans" cxnId="{5152EAF4-EAB1-4181-92FA-25743D355798}">
      <dgm:prSet/>
      <dgm:spPr/>
      <dgm:t>
        <a:bodyPr/>
        <a:lstStyle/>
        <a:p>
          <a:endParaRPr lang="en-US"/>
        </a:p>
      </dgm:t>
    </dgm:pt>
    <dgm:pt modelId="{2C7E50FB-2B55-4A1E-A865-74BBB8E9CBFC}" type="sibTrans" cxnId="{5152EAF4-EAB1-4181-92FA-25743D355798}">
      <dgm:prSet/>
      <dgm:spPr/>
      <dgm:t>
        <a:bodyPr/>
        <a:lstStyle/>
        <a:p>
          <a:endParaRPr lang="en-US"/>
        </a:p>
      </dgm:t>
    </dgm:pt>
    <dgm:pt modelId="{8E741760-B24A-45C1-A263-C5D9A672CB29}">
      <dgm:prSet/>
      <dgm:spPr/>
      <dgm:t>
        <a:bodyPr/>
        <a:lstStyle/>
        <a:p>
          <a:r>
            <a:rPr lang="es-MX"/>
            <a:t>Al subir el PBI Per cápita sube el consumo en general (en principio)</a:t>
          </a:r>
          <a:endParaRPr lang="en-US"/>
        </a:p>
      </dgm:t>
    </dgm:pt>
    <dgm:pt modelId="{46C1D475-ED69-4C8A-B76D-4C284310F9C9}" type="parTrans" cxnId="{C5838242-2BE4-4919-B841-B50426DE8C9A}">
      <dgm:prSet/>
      <dgm:spPr/>
      <dgm:t>
        <a:bodyPr/>
        <a:lstStyle/>
        <a:p>
          <a:endParaRPr lang="en-US"/>
        </a:p>
      </dgm:t>
    </dgm:pt>
    <dgm:pt modelId="{29A479C1-5870-4AC9-AAC1-0CD14634527E}" type="sibTrans" cxnId="{C5838242-2BE4-4919-B841-B50426DE8C9A}">
      <dgm:prSet/>
      <dgm:spPr/>
      <dgm:t>
        <a:bodyPr/>
        <a:lstStyle/>
        <a:p>
          <a:endParaRPr lang="en-US"/>
        </a:p>
      </dgm:t>
    </dgm:pt>
    <dgm:pt modelId="{5B1C78F5-3C6A-4E5D-9FEF-234E15145262}">
      <dgm:prSet/>
      <dgm:spPr/>
      <dgm:t>
        <a:bodyPr/>
        <a:lstStyle/>
        <a:p>
          <a:r>
            <a:rPr lang="es-MX"/>
            <a:t>Esta “ regla” se cumple en los “Países emergentes”.</a:t>
          </a:r>
          <a:endParaRPr lang="en-US"/>
        </a:p>
      </dgm:t>
    </dgm:pt>
    <dgm:pt modelId="{14BFB83C-120F-443B-8CD7-284910ED9C75}" type="parTrans" cxnId="{D53BFA36-71A3-4278-96AE-5CA9218CA8C0}">
      <dgm:prSet/>
      <dgm:spPr/>
      <dgm:t>
        <a:bodyPr/>
        <a:lstStyle/>
        <a:p>
          <a:endParaRPr lang="en-US"/>
        </a:p>
      </dgm:t>
    </dgm:pt>
    <dgm:pt modelId="{6AB6CBAF-256B-44CB-82C7-77AA68E3D44D}" type="sibTrans" cxnId="{D53BFA36-71A3-4278-96AE-5CA9218CA8C0}">
      <dgm:prSet/>
      <dgm:spPr/>
      <dgm:t>
        <a:bodyPr/>
        <a:lstStyle/>
        <a:p>
          <a:endParaRPr lang="en-US"/>
        </a:p>
      </dgm:t>
    </dgm:pt>
    <dgm:pt modelId="{840FF82F-AAA2-4EE5-9AB5-829FE54CC478}" type="pres">
      <dgm:prSet presAssocID="{E0DAB777-E0B3-4254-B0B2-C879949ED0B1}" presName="diagram" presStyleCnt="0">
        <dgm:presLayoutVars>
          <dgm:dir/>
          <dgm:resizeHandles val="exact"/>
        </dgm:presLayoutVars>
      </dgm:prSet>
      <dgm:spPr/>
    </dgm:pt>
    <dgm:pt modelId="{15EB3C44-A975-4D50-AB86-D3B2AA6E892A}" type="pres">
      <dgm:prSet presAssocID="{76112BB5-E1C3-4420-AB3C-9571353E1F2C}" presName="node" presStyleLbl="node1" presStyleIdx="0" presStyleCnt="5">
        <dgm:presLayoutVars>
          <dgm:bulletEnabled val="1"/>
        </dgm:presLayoutVars>
      </dgm:prSet>
      <dgm:spPr/>
    </dgm:pt>
    <dgm:pt modelId="{4B63C5C0-F4A2-4A1B-A265-094809677772}" type="pres">
      <dgm:prSet presAssocID="{A3B9AC8D-5495-4223-BB58-C4D3C49DB647}" presName="sibTrans" presStyleCnt="0"/>
      <dgm:spPr/>
    </dgm:pt>
    <dgm:pt modelId="{A3B9EBD4-A930-4F91-BF46-29166F820902}" type="pres">
      <dgm:prSet presAssocID="{ACB15F4B-AB89-4D5D-BC85-A6D76E54C966}" presName="node" presStyleLbl="node1" presStyleIdx="1" presStyleCnt="5">
        <dgm:presLayoutVars>
          <dgm:bulletEnabled val="1"/>
        </dgm:presLayoutVars>
      </dgm:prSet>
      <dgm:spPr/>
    </dgm:pt>
    <dgm:pt modelId="{5876A68E-8D06-4F49-831A-6D6DC195B58F}" type="pres">
      <dgm:prSet presAssocID="{855335B0-70EE-4BF2-A709-2BC819BCC46B}" presName="sibTrans" presStyleCnt="0"/>
      <dgm:spPr/>
    </dgm:pt>
    <dgm:pt modelId="{E0D875B1-AAF1-43BD-84A6-6C8BF5F458FD}" type="pres">
      <dgm:prSet presAssocID="{F0B5B952-FB50-4540-B3E0-1EA5303AD339}" presName="node" presStyleLbl="node1" presStyleIdx="2" presStyleCnt="5">
        <dgm:presLayoutVars>
          <dgm:bulletEnabled val="1"/>
        </dgm:presLayoutVars>
      </dgm:prSet>
      <dgm:spPr/>
    </dgm:pt>
    <dgm:pt modelId="{9C24980D-E32F-461E-8044-98F0173BDB45}" type="pres">
      <dgm:prSet presAssocID="{2C7E50FB-2B55-4A1E-A865-74BBB8E9CBFC}" presName="sibTrans" presStyleCnt="0"/>
      <dgm:spPr/>
    </dgm:pt>
    <dgm:pt modelId="{31BCB289-531F-4B88-BC29-4CC977968CA6}" type="pres">
      <dgm:prSet presAssocID="{8E741760-B24A-45C1-A263-C5D9A672CB29}" presName="node" presStyleLbl="node1" presStyleIdx="3" presStyleCnt="5">
        <dgm:presLayoutVars>
          <dgm:bulletEnabled val="1"/>
        </dgm:presLayoutVars>
      </dgm:prSet>
      <dgm:spPr/>
    </dgm:pt>
    <dgm:pt modelId="{C1CF1E5F-9FB6-4108-8EDA-DB4D021EA0E2}" type="pres">
      <dgm:prSet presAssocID="{29A479C1-5870-4AC9-AAC1-0CD14634527E}" presName="sibTrans" presStyleCnt="0"/>
      <dgm:spPr/>
    </dgm:pt>
    <dgm:pt modelId="{4FF0607E-FF0C-4F5C-AE25-4A37A095CB93}" type="pres">
      <dgm:prSet presAssocID="{5B1C78F5-3C6A-4E5D-9FEF-234E15145262}" presName="node" presStyleLbl="node1" presStyleIdx="4" presStyleCnt="5">
        <dgm:presLayoutVars>
          <dgm:bulletEnabled val="1"/>
        </dgm:presLayoutVars>
      </dgm:prSet>
      <dgm:spPr/>
    </dgm:pt>
  </dgm:ptLst>
  <dgm:cxnLst>
    <dgm:cxn modelId="{78628C0E-7045-4B95-BB2F-B4DD7168EAA2}" type="presOf" srcId="{ACB15F4B-AB89-4D5D-BC85-A6D76E54C966}" destId="{A3B9EBD4-A930-4F91-BF46-29166F820902}" srcOrd="0" destOrd="0" presId="urn:microsoft.com/office/officeart/2005/8/layout/default"/>
    <dgm:cxn modelId="{9FE92135-A1F3-415F-9EB8-D3D7C40DA11F}" srcId="{E0DAB777-E0B3-4254-B0B2-C879949ED0B1}" destId="{ACB15F4B-AB89-4D5D-BC85-A6D76E54C966}" srcOrd="1" destOrd="0" parTransId="{76133DA3-D70B-4BAD-9C55-848B4506CF95}" sibTransId="{855335B0-70EE-4BF2-A709-2BC819BCC46B}"/>
    <dgm:cxn modelId="{9BAA5A35-C00B-412C-BFD3-240FBFD747CA}" type="presOf" srcId="{8E741760-B24A-45C1-A263-C5D9A672CB29}" destId="{31BCB289-531F-4B88-BC29-4CC977968CA6}" srcOrd="0" destOrd="0" presId="urn:microsoft.com/office/officeart/2005/8/layout/default"/>
    <dgm:cxn modelId="{D53BFA36-71A3-4278-96AE-5CA9218CA8C0}" srcId="{E0DAB777-E0B3-4254-B0B2-C879949ED0B1}" destId="{5B1C78F5-3C6A-4E5D-9FEF-234E15145262}" srcOrd="4" destOrd="0" parTransId="{14BFB83C-120F-443B-8CD7-284910ED9C75}" sibTransId="{6AB6CBAF-256B-44CB-82C7-77AA68E3D44D}"/>
    <dgm:cxn modelId="{CD17805D-5AEB-4CEA-ABA1-D60456BA7D5E}" srcId="{E0DAB777-E0B3-4254-B0B2-C879949ED0B1}" destId="{76112BB5-E1C3-4420-AB3C-9571353E1F2C}" srcOrd="0" destOrd="0" parTransId="{492FBC93-4143-4BCE-B563-5AFBE190FF75}" sibTransId="{A3B9AC8D-5495-4223-BB58-C4D3C49DB647}"/>
    <dgm:cxn modelId="{C5838242-2BE4-4919-B841-B50426DE8C9A}" srcId="{E0DAB777-E0B3-4254-B0B2-C879949ED0B1}" destId="{8E741760-B24A-45C1-A263-C5D9A672CB29}" srcOrd="3" destOrd="0" parTransId="{46C1D475-ED69-4C8A-B76D-4C284310F9C9}" sibTransId="{29A479C1-5870-4AC9-AAC1-0CD14634527E}"/>
    <dgm:cxn modelId="{BF5F7358-C419-4484-AB1A-A3AFE52A7AAA}" type="presOf" srcId="{F0B5B952-FB50-4540-B3E0-1EA5303AD339}" destId="{E0D875B1-AAF1-43BD-84A6-6C8BF5F458FD}" srcOrd="0" destOrd="0" presId="urn:microsoft.com/office/officeart/2005/8/layout/default"/>
    <dgm:cxn modelId="{291A687C-DCDA-4F23-AF29-0011D82A901E}" type="presOf" srcId="{E0DAB777-E0B3-4254-B0B2-C879949ED0B1}" destId="{840FF82F-AAA2-4EE5-9AB5-829FE54CC478}" srcOrd="0" destOrd="0" presId="urn:microsoft.com/office/officeart/2005/8/layout/default"/>
    <dgm:cxn modelId="{534A368F-181A-4DFB-A7B0-E77A611F07BE}" type="presOf" srcId="{5B1C78F5-3C6A-4E5D-9FEF-234E15145262}" destId="{4FF0607E-FF0C-4F5C-AE25-4A37A095CB93}" srcOrd="0" destOrd="0" presId="urn:microsoft.com/office/officeart/2005/8/layout/default"/>
    <dgm:cxn modelId="{5152EAF4-EAB1-4181-92FA-25743D355798}" srcId="{E0DAB777-E0B3-4254-B0B2-C879949ED0B1}" destId="{F0B5B952-FB50-4540-B3E0-1EA5303AD339}" srcOrd="2" destOrd="0" parTransId="{D8AAE09E-583F-4274-BCEC-EBFFC6CA38A3}" sibTransId="{2C7E50FB-2B55-4A1E-A865-74BBB8E9CBFC}"/>
    <dgm:cxn modelId="{7D0DF9F5-8E49-4882-B808-2731FD4DE2B0}" type="presOf" srcId="{76112BB5-E1C3-4420-AB3C-9571353E1F2C}" destId="{15EB3C44-A975-4D50-AB86-D3B2AA6E892A}" srcOrd="0" destOrd="0" presId="urn:microsoft.com/office/officeart/2005/8/layout/default"/>
    <dgm:cxn modelId="{4D6DFFC4-6ADA-4CF0-9DF0-22889CC9FA3C}" type="presParOf" srcId="{840FF82F-AAA2-4EE5-9AB5-829FE54CC478}" destId="{15EB3C44-A975-4D50-AB86-D3B2AA6E892A}" srcOrd="0" destOrd="0" presId="urn:microsoft.com/office/officeart/2005/8/layout/default"/>
    <dgm:cxn modelId="{B9043CBA-A96A-457B-A106-D0F8E637504E}" type="presParOf" srcId="{840FF82F-AAA2-4EE5-9AB5-829FE54CC478}" destId="{4B63C5C0-F4A2-4A1B-A265-094809677772}" srcOrd="1" destOrd="0" presId="urn:microsoft.com/office/officeart/2005/8/layout/default"/>
    <dgm:cxn modelId="{E12082C3-738C-4798-A208-25825C6F5EDE}" type="presParOf" srcId="{840FF82F-AAA2-4EE5-9AB5-829FE54CC478}" destId="{A3B9EBD4-A930-4F91-BF46-29166F820902}" srcOrd="2" destOrd="0" presId="urn:microsoft.com/office/officeart/2005/8/layout/default"/>
    <dgm:cxn modelId="{0DD5E5AE-579A-4B0D-8739-BF79B09E3BE3}" type="presParOf" srcId="{840FF82F-AAA2-4EE5-9AB5-829FE54CC478}" destId="{5876A68E-8D06-4F49-831A-6D6DC195B58F}" srcOrd="3" destOrd="0" presId="urn:microsoft.com/office/officeart/2005/8/layout/default"/>
    <dgm:cxn modelId="{C5313BA8-96D7-4FCD-AB96-E1B2E55B3C29}" type="presParOf" srcId="{840FF82F-AAA2-4EE5-9AB5-829FE54CC478}" destId="{E0D875B1-AAF1-43BD-84A6-6C8BF5F458FD}" srcOrd="4" destOrd="0" presId="urn:microsoft.com/office/officeart/2005/8/layout/default"/>
    <dgm:cxn modelId="{1EFCF512-4EF1-4443-92E6-196DA698EC88}" type="presParOf" srcId="{840FF82F-AAA2-4EE5-9AB5-829FE54CC478}" destId="{9C24980D-E32F-461E-8044-98F0173BDB45}" srcOrd="5" destOrd="0" presId="urn:microsoft.com/office/officeart/2005/8/layout/default"/>
    <dgm:cxn modelId="{C8A340C7-8103-4AD6-957A-491A0B752078}" type="presParOf" srcId="{840FF82F-AAA2-4EE5-9AB5-829FE54CC478}" destId="{31BCB289-531F-4B88-BC29-4CC977968CA6}" srcOrd="6" destOrd="0" presId="urn:microsoft.com/office/officeart/2005/8/layout/default"/>
    <dgm:cxn modelId="{F487ADBC-D00C-48FE-B3FA-21FF8A46BF0D}" type="presParOf" srcId="{840FF82F-AAA2-4EE5-9AB5-829FE54CC478}" destId="{C1CF1E5F-9FB6-4108-8EDA-DB4D021EA0E2}" srcOrd="7" destOrd="0" presId="urn:microsoft.com/office/officeart/2005/8/layout/default"/>
    <dgm:cxn modelId="{275DB840-7A92-4497-BA9E-31434A2B865A}" type="presParOf" srcId="{840FF82F-AAA2-4EE5-9AB5-829FE54CC478}" destId="{4FF0607E-FF0C-4F5C-AE25-4A37A095CB9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83465-74D0-4B96-A0B8-ABAE335F718E}">
      <dsp:nvSpPr>
        <dsp:cNvPr id="0" name=""/>
        <dsp:cNvSpPr/>
      </dsp:nvSpPr>
      <dsp:spPr>
        <a:xfrm>
          <a:off x="813044" y="25559"/>
          <a:ext cx="1620455" cy="16204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60D50-B149-4B99-930A-BC369B19DB1C}">
      <dsp:nvSpPr>
        <dsp:cNvPr id="0" name=""/>
        <dsp:cNvSpPr/>
      </dsp:nvSpPr>
      <dsp:spPr>
        <a:xfrm>
          <a:off x="1158387" y="370901"/>
          <a:ext cx="929769" cy="92976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96F2B7-453B-4E34-A2ED-FF208052F728}">
      <dsp:nvSpPr>
        <dsp:cNvPr id="0" name=""/>
        <dsp:cNvSpPr/>
      </dsp:nvSpPr>
      <dsp:spPr>
        <a:xfrm>
          <a:off x="295030" y="2150746"/>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s-MX" sz="1900" kern="1200" dirty="0"/>
            <a:t>Producción DE CERDO en el Perú</a:t>
          </a:r>
          <a:endParaRPr lang="en-US" sz="1900" kern="1200" dirty="0"/>
        </a:p>
      </dsp:txBody>
      <dsp:txXfrm>
        <a:off x="295030" y="2150746"/>
        <a:ext cx="2656483" cy="720000"/>
      </dsp:txXfrm>
    </dsp:sp>
    <dsp:sp modelId="{135221FA-CE71-41D9-8A6D-FDA4A2E360C8}">
      <dsp:nvSpPr>
        <dsp:cNvPr id="0" name=""/>
        <dsp:cNvSpPr/>
      </dsp:nvSpPr>
      <dsp:spPr>
        <a:xfrm>
          <a:off x="3934413" y="25559"/>
          <a:ext cx="1620455" cy="162045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C89C2-5C90-4F71-9873-7BE8DC57D643}">
      <dsp:nvSpPr>
        <dsp:cNvPr id="0" name=""/>
        <dsp:cNvSpPr/>
      </dsp:nvSpPr>
      <dsp:spPr>
        <a:xfrm>
          <a:off x="4279756" y="370901"/>
          <a:ext cx="929769" cy="92976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EC2E8C-2310-4382-BB16-71AF4FF1EA8C}">
      <dsp:nvSpPr>
        <dsp:cNvPr id="0" name=""/>
        <dsp:cNvSpPr/>
      </dsp:nvSpPr>
      <dsp:spPr>
        <a:xfrm>
          <a:off x="3416398" y="2150746"/>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Importancia económica</a:t>
          </a:r>
        </a:p>
      </dsp:txBody>
      <dsp:txXfrm>
        <a:off x="3416398" y="2150746"/>
        <a:ext cx="2656483" cy="720000"/>
      </dsp:txXfrm>
    </dsp:sp>
    <dsp:sp modelId="{43D71D06-E5EE-49FF-9D7E-1278CD52D47E}">
      <dsp:nvSpPr>
        <dsp:cNvPr id="0" name=""/>
        <dsp:cNvSpPr/>
      </dsp:nvSpPr>
      <dsp:spPr>
        <a:xfrm>
          <a:off x="813044" y="3534866"/>
          <a:ext cx="1620455" cy="162045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79E21-C462-414C-8014-D573C0D35E14}">
      <dsp:nvSpPr>
        <dsp:cNvPr id="0" name=""/>
        <dsp:cNvSpPr/>
      </dsp:nvSpPr>
      <dsp:spPr>
        <a:xfrm>
          <a:off x="1160368" y="3918479"/>
          <a:ext cx="929769" cy="92976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395593-E5C1-466E-992F-5850F4D57680}">
      <dsp:nvSpPr>
        <dsp:cNvPr id="0" name=""/>
        <dsp:cNvSpPr/>
      </dsp:nvSpPr>
      <dsp:spPr>
        <a:xfrm>
          <a:off x="250746" y="5566993"/>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s-MX" sz="1900" kern="1200" dirty="0"/>
            <a:t>Características </a:t>
          </a:r>
        </a:p>
        <a:p>
          <a:pPr marL="0" lvl="0" indent="0" algn="ctr" defTabSz="844550">
            <a:lnSpc>
              <a:spcPct val="100000"/>
            </a:lnSpc>
            <a:spcBef>
              <a:spcPct val="0"/>
            </a:spcBef>
            <a:spcAft>
              <a:spcPct val="35000"/>
            </a:spcAft>
            <a:buNone/>
            <a:defRPr cap="all"/>
          </a:pPr>
          <a:r>
            <a:rPr lang="es-MX" sz="1900" kern="1200" dirty="0"/>
            <a:t>del negocio</a:t>
          </a:r>
          <a:endParaRPr lang="en-US" sz="1900" kern="1200" dirty="0"/>
        </a:p>
      </dsp:txBody>
      <dsp:txXfrm>
        <a:off x="250746" y="5566993"/>
        <a:ext cx="2656483" cy="720000"/>
      </dsp:txXfrm>
    </dsp:sp>
    <dsp:sp modelId="{C66689E4-FD0D-4234-8911-E27CBD5F9E01}">
      <dsp:nvSpPr>
        <dsp:cNvPr id="0" name=""/>
        <dsp:cNvSpPr/>
      </dsp:nvSpPr>
      <dsp:spPr>
        <a:xfrm>
          <a:off x="3934413" y="3534866"/>
          <a:ext cx="1620455" cy="162045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785C9-6FEB-49AC-998C-F1D4A6B913FD}">
      <dsp:nvSpPr>
        <dsp:cNvPr id="0" name=""/>
        <dsp:cNvSpPr/>
      </dsp:nvSpPr>
      <dsp:spPr>
        <a:xfrm>
          <a:off x="4279756" y="3880209"/>
          <a:ext cx="929769" cy="92976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1A1D36-0D62-47D6-A82D-061D6EFFCEDB}">
      <dsp:nvSpPr>
        <dsp:cNvPr id="0" name=""/>
        <dsp:cNvSpPr/>
      </dsp:nvSpPr>
      <dsp:spPr>
        <a:xfrm>
          <a:off x="3416398" y="5660053"/>
          <a:ext cx="26564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ANALISIS CRITICO </a:t>
          </a:r>
        </a:p>
      </dsp:txBody>
      <dsp:txXfrm>
        <a:off x="3416398" y="5660053"/>
        <a:ext cx="2656483"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7FE5A-ABAA-4A65-A433-5B4B56FFBF4E}">
      <dsp:nvSpPr>
        <dsp:cNvPr id="0" name=""/>
        <dsp:cNvSpPr/>
      </dsp:nvSpPr>
      <dsp:spPr>
        <a:xfrm>
          <a:off x="0" y="4535"/>
          <a:ext cx="11528385" cy="102366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4B54D7-1140-422A-AB9E-4BC7E78C718B}">
      <dsp:nvSpPr>
        <dsp:cNvPr id="0" name=""/>
        <dsp:cNvSpPr/>
      </dsp:nvSpPr>
      <dsp:spPr>
        <a:xfrm>
          <a:off x="309657" y="234859"/>
          <a:ext cx="563564" cy="563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EF373D8-F075-47C2-BA2C-FCB8E0F4BD99}">
      <dsp:nvSpPr>
        <dsp:cNvPr id="0" name=""/>
        <dsp:cNvSpPr/>
      </dsp:nvSpPr>
      <dsp:spPr>
        <a:xfrm>
          <a:off x="1182879" y="4535"/>
          <a:ext cx="10327288" cy="105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23" tIns="111723" rIns="111723" bIns="111723" numCol="1" spcCol="1270" anchor="ctr" anchorCtr="0">
          <a:noAutofit/>
        </a:bodyPr>
        <a:lstStyle/>
        <a:p>
          <a:pPr marL="0" lvl="0" indent="0" algn="l" defTabSz="800100">
            <a:lnSpc>
              <a:spcPct val="100000"/>
            </a:lnSpc>
            <a:spcBef>
              <a:spcPct val="0"/>
            </a:spcBef>
            <a:spcAft>
              <a:spcPct val="35000"/>
            </a:spcAft>
            <a:buNone/>
          </a:pPr>
          <a:r>
            <a:rPr lang="es-PE" sz="1800" kern="1200" dirty="0"/>
            <a:t>Las granjas tecnificadas actuales siguen una serie de pautas de manejo y cuidados sanitarios que las hacen sanas y muy eficientes, única manera de producir en forma exitosa en un escenario de altos costos. Mantener a los animales sanos y bien alimentados son detalles principales de esas pautas.</a:t>
          </a:r>
          <a:endParaRPr lang="en-US" sz="1800" kern="1200" dirty="0"/>
        </a:p>
      </dsp:txBody>
      <dsp:txXfrm>
        <a:off x="1182879" y="4535"/>
        <a:ext cx="10327288" cy="1055650"/>
      </dsp:txXfrm>
    </dsp:sp>
    <dsp:sp modelId="{A317A54A-D168-4B85-A54E-420C0685DD14}">
      <dsp:nvSpPr>
        <dsp:cNvPr id="0" name=""/>
        <dsp:cNvSpPr/>
      </dsp:nvSpPr>
      <dsp:spPr>
        <a:xfrm>
          <a:off x="0" y="1324099"/>
          <a:ext cx="11528385" cy="102366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29CB0CA-8C19-4DCD-AD3B-78735FBF6BFB}">
      <dsp:nvSpPr>
        <dsp:cNvPr id="0" name=""/>
        <dsp:cNvSpPr/>
      </dsp:nvSpPr>
      <dsp:spPr>
        <a:xfrm>
          <a:off x="309657" y="1554423"/>
          <a:ext cx="563564" cy="563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8A4D739-EDFA-4EC8-87A3-FF1862C99341}">
      <dsp:nvSpPr>
        <dsp:cNvPr id="0" name=""/>
        <dsp:cNvSpPr/>
      </dsp:nvSpPr>
      <dsp:spPr>
        <a:xfrm>
          <a:off x="1182879" y="1324099"/>
          <a:ext cx="10327288" cy="105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23" tIns="111723" rIns="111723" bIns="111723" numCol="1" spcCol="1270" anchor="ctr" anchorCtr="0">
          <a:noAutofit/>
        </a:bodyPr>
        <a:lstStyle/>
        <a:p>
          <a:pPr marL="0" lvl="0" indent="0" algn="l" defTabSz="800100">
            <a:lnSpc>
              <a:spcPct val="100000"/>
            </a:lnSpc>
            <a:spcBef>
              <a:spcPct val="0"/>
            </a:spcBef>
            <a:spcAft>
              <a:spcPct val="35000"/>
            </a:spcAft>
            <a:buNone/>
          </a:pPr>
          <a:r>
            <a:rPr lang="es-PE" sz="1800" kern="1200" dirty="0"/>
            <a:t>Los cambios sugeridos en el PL demandan inversiones bastante elevadas, que elevaran los costos productivos y son además de retorno dudoso dada la estructura de comercialización en el Peru. Son muy pocos los productores que son vendedores finales, el beneficio (si el público lo percibe), lo recibirá el intermediario. </a:t>
          </a:r>
          <a:endParaRPr lang="en-US" sz="1800" kern="1200" dirty="0"/>
        </a:p>
      </dsp:txBody>
      <dsp:txXfrm>
        <a:off x="1182879" y="1324099"/>
        <a:ext cx="10327288" cy="1055650"/>
      </dsp:txXfrm>
    </dsp:sp>
    <dsp:sp modelId="{F68CD1DB-3073-4137-8C9E-765E0E1EADE8}">
      <dsp:nvSpPr>
        <dsp:cNvPr id="0" name=""/>
        <dsp:cNvSpPr/>
      </dsp:nvSpPr>
      <dsp:spPr>
        <a:xfrm>
          <a:off x="0" y="2643662"/>
          <a:ext cx="11528385" cy="102366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08D1EC8-43B7-4A65-9258-DB109FAFC0FA}">
      <dsp:nvSpPr>
        <dsp:cNvPr id="0" name=""/>
        <dsp:cNvSpPr/>
      </dsp:nvSpPr>
      <dsp:spPr>
        <a:xfrm>
          <a:off x="309657" y="2873986"/>
          <a:ext cx="563564" cy="5630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E12CA57-4E54-4E2E-BD5D-D9E08A3B8765}">
      <dsp:nvSpPr>
        <dsp:cNvPr id="0" name=""/>
        <dsp:cNvSpPr/>
      </dsp:nvSpPr>
      <dsp:spPr>
        <a:xfrm>
          <a:off x="1178645" y="2643662"/>
          <a:ext cx="10327288" cy="105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23" tIns="111723" rIns="111723" bIns="111723" numCol="1" spcCol="1270" anchor="ctr" anchorCtr="0">
          <a:noAutofit/>
        </a:bodyPr>
        <a:lstStyle/>
        <a:p>
          <a:pPr marL="0" lvl="0" indent="0" algn="l" defTabSz="889000">
            <a:lnSpc>
              <a:spcPct val="100000"/>
            </a:lnSpc>
            <a:spcBef>
              <a:spcPct val="0"/>
            </a:spcBef>
            <a:spcAft>
              <a:spcPct val="35000"/>
            </a:spcAft>
            <a:buNone/>
          </a:pPr>
          <a:r>
            <a:rPr lang="es-PE" sz="2000" kern="1200" dirty="0"/>
            <a:t>Los granjeros tecnificados del Perú vienen de 2 años muy malos por efecto de los altos costos de insumos, y no están en capacidad de invertir en modificaciones al momento. Los granos bajaran, pero no a niveles pre pandemia.</a:t>
          </a:r>
          <a:endParaRPr lang="en-US" sz="2000" kern="1200" dirty="0"/>
        </a:p>
      </dsp:txBody>
      <dsp:txXfrm>
        <a:off x="1178645" y="2643662"/>
        <a:ext cx="10327288" cy="1055650"/>
      </dsp:txXfrm>
    </dsp:sp>
    <dsp:sp modelId="{A8D52A2E-0E01-4687-BFC2-D822D6CDE56C}">
      <dsp:nvSpPr>
        <dsp:cNvPr id="0" name=""/>
        <dsp:cNvSpPr/>
      </dsp:nvSpPr>
      <dsp:spPr>
        <a:xfrm>
          <a:off x="0" y="3963226"/>
          <a:ext cx="11528385" cy="102366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E5C0B18-18B5-4B4B-AB9F-7153853997E6}">
      <dsp:nvSpPr>
        <dsp:cNvPr id="0" name=""/>
        <dsp:cNvSpPr/>
      </dsp:nvSpPr>
      <dsp:spPr>
        <a:xfrm>
          <a:off x="309657" y="4193550"/>
          <a:ext cx="563564" cy="5630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F712F41-EB0C-4A37-878F-A83E03FE981C}">
      <dsp:nvSpPr>
        <dsp:cNvPr id="0" name=""/>
        <dsp:cNvSpPr/>
      </dsp:nvSpPr>
      <dsp:spPr>
        <a:xfrm>
          <a:off x="1178645" y="3963226"/>
          <a:ext cx="10327288" cy="105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723" tIns="111723" rIns="111723" bIns="111723" numCol="1" spcCol="1270" anchor="ctr" anchorCtr="0">
          <a:noAutofit/>
        </a:bodyPr>
        <a:lstStyle/>
        <a:p>
          <a:pPr marL="0" lvl="0" indent="0" algn="l" defTabSz="889000">
            <a:lnSpc>
              <a:spcPct val="100000"/>
            </a:lnSpc>
            <a:spcBef>
              <a:spcPct val="0"/>
            </a:spcBef>
            <a:spcAft>
              <a:spcPct val="35000"/>
            </a:spcAft>
            <a:buNone/>
          </a:pPr>
          <a:r>
            <a:rPr lang="es-PE" sz="2000" u="none" strike="noStrike"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Evidentemente no es el momento de retirar las jaulas, es el momento de invertir para crecer, trabajar en la seguridad alimentaria del país y pensar en exportar los excedentes.</a:t>
          </a:r>
          <a:endPar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178645" y="3963226"/>
        <a:ext cx="10327288" cy="1055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C2B8F-0C99-4FFB-A7FB-BE6B6B718AFD}">
      <dsp:nvSpPr>
        <dsp:cNvPr id="0" name=""/>
        <dsp:cNvSpPr/>
      </dsp:nvSpPr>
      <dsp:spPr>
        <a:xfrm>
          <a:off x="0" y="29335"/>
          <a:ext cx="6322382"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La </a:t>
          </a:r>
          <a:r>
            <a:rPr lang="en-US" sz="3000" kern="1200" dirty="0" err="1"/>
            <a:t>crianza</a:t>
          </a:r>
          <a:r>
            <a:rPr lang="en-US" sz="3000" kern="1200" dirty="0"/>
            <a:t> de </a:t>
          </a:r>
          <a:r>
            <a:rPr lang="en-US" sz="3000" kern="1200" dirty="0" err="1"/>
            <a:t>porcinos</a:t>
          </a:r>
          <a:r>
            <a:rPr lang="en-US" sz="3000" kern="1200" dirty="0"/>
            <a:t> en el Perú </a:t>
          </a:r>
          <a:r>
            <a:rPr lang="en-US" sz="3000" kern="1200" dirty="0" err="1"/>
            <a:t>puede</a:t>
          </a:r>
          <a:r>
            <a:rPr lang="en-US" sz="3000" kern="1200" dirty="0"/>
            <a:t> </a:t>
          </a:r>
          <a:r>
            <a:rPr lang="en-US" sz="3000" kern="1200" dirty="0" err="1"/>
            <a:t>dividirse</a:t>
          </a:r>
          <a:r>
            <a:rPr lang="en-US" sz="3000" kern="1200" dirty="0"/>
            <a:t> en 3 </a:t>
          </a:r>
          <a:r>
            <a:rPr lang="en-US" sz="3000" kern="1200" dirty="0" err="1"/>
            <a:t>segmentos</a:t>
          </a:r>
          <a:r>
            <a:rPr lang="en-US" sz="3000" kern="1200" dirty="0"/>
            <a:t>:</a:t>
          </a:r>
        </a:p>
      </dsp:txBody>
      <dsp:txXfrm>
        <a:off x="58257" y="87592"/>
        <a:ext cx="6205868" cy="1076886"/>
      </dsp:txXfrm>
    </dsp:sp>
    <dsp:sp modelId="{1B9FC1EA-A8B2-4824-B0DF-FBE7EC01E68B}">
      <dsp:nvSpPr>
        <dsp:cNvPr id="0" name=""/>
        <dsp:cNvSpPr/>
      </dsp:nvSpPr>
      <dsp:spPr>
        <a:xfrm>
          <a:off x="0" y="1222735"/>
          <a:ext cx="6322382"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73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err="1"/>
            <a:t>Intensiva</a:t>
          </a:r>
          <a:r>
            <a:rPr lang="en-US" sz="2300" kern="1200" dirty="0"/>
            <a:t> y </a:t>
          </a:r>
          <a:r>
            <a:rPr lang="en-US" sz="2300" kern="1200" dirty="0" err="1"/>
            <a:t>tecnificada</a:t>
          </a:r>
          <a:r>
            <a:rPr lang="en-US" sz="2300" kern="1200" dirty="0"/>
            <a:t>, 75% de la producción </a:t>
          </a:r>
          <a:r>
            <a:rPr lang="en-US" sz="2300" kern="1200" dirty="0" err="1"/>
            <a:t>anual</a:t>
          </a:r>
          <a:endParaRPr lang="en-US" sz="2300" kern="1200" dirty="0"/>
        </a:p>
        <a:p>
          <a:pPr marL="228600" lvl="1" indent="-228600" algn="l" defTabSz="1022350">
            <a:lnSpc>
              <a:spcPct val="90000"/>
            </a:lnSpc>
            <a:spcBef>
              <a:spcPct val="0"/>
            </a:spcBef>
            <a:spcAft>
              <a:spcPct val="20000"/>
            </a:spcAft>
            <a:buChar char="•"/>
          </a:pPr>
          <a:r>
            <a:rPr lang="en-US" sz="2300" kern="1200" dirty="0"/>
            <a:t>Rural, para auto </a:t>
          </a:r>
          <a:r>
            <a:rPr lang="en-US" sz="2300" kern="1200" dirty="0" err="1"/>
            <a:t>consumo</a:t>
          </a:r>
          <a:endParaRPr lang="en-US" sz="2300" kern="1200" dirty="0"/>
        </a:p>
        <a:p>
          <a:pPr marL="228600" lvl="1" indent="-228600" algn="l" defTabSz="1022350">
            <a:lnSpc>
              <a:spcPct val="90000"/>
            </a:lnSpc>
            <a:spcBef>
              <a:spcPct val="0"/>
            </a:spcBef>
            <a:spcAft>
              <a:spcPct val="20000"/>
            </a:spcAft>
            <a:buChar char="•"/>
          </a:pPr>
          <a:r>
            <a:rPr lang="en-US" sz="2300" kern="1200" dirty="0"/>
            <a:t>Semi </a:t>
          </a:r>
          <a:r>
            <a:rPr lang="en-US" sz="2300" kern="1200" dirty="0" err="1"/>
            <a:t>intensiva</a:t>
          </a:r>
          <a:r>
            <a:rPr lang="en-US" sz="2300" kern="1200" dirty="0"/>
            <a:t>, </a:t>
          </a:r>
          <a:r>
            <a:rPr lang="en-US" sz="2300" kern="1200" dirty="0" err="1"/>
            <a:t>usa</a:t>
          </a:r>
          <a:r>
            <a:rPr lang="en-US" sz="2300" kern="1200" dirty="0"/>
            <a:t> </a:t>
          </a:r>
          <a:r>
            <a:rPr lang="en-US" sz="2300" kern="1200" dirty="0" err="1"/>
            <a:t>residuos</a:t>
          </a:r>
          <a:r>
            <a:rPr lang="en-US" sz="2300" kern="1200" dirty="0"/>
            <a:t> de </a:t>
          </a:r>
          <a:r>
            <a:rPr lang="en-US" sz="2300" kern="1200" dirty="0" err="1"/>
            <a:t>comid</a:t>
          </a:r>
          <a:endParaRPr lang="en-US" sz="2300" kern="1200" dirty="0"/>
        </a:p>
      </dsp:txBody>
      <dsp:txXfrm>
        <a:off x="0" y="1222735"/>
        <a:ext cx="6322382" cy="1521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C5AD4-9C09-4DF6-B1B0-C120A292DD03}">
      <dsp:nvSpPr>
        <dsp:cNvPr id="0" name=""/>
        <dsp:cNvSpPr/>
      </dsp:nvSpPr>
      <dsp:spPr>
        <a:xfrm>
          <a:off x="230" y="1011533"/>
          <a:ext cx="2782538" cy="333904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853" tIns="0" rIns="274853" bIns="33020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Se </a:t>
          </a:r>
          <a:r>
            <a:rPr lang="en-US" sz="1800" kern="1200" dirty="0" err="1">
              <a:solidFill>
                <a:schemeClr val="bg1"/>
              </a:solidFill>
            </a:rPr>
            <a:t>producen</a:t>
          </a:r>
          <a:r>
            <a:rPr lang="en-US" sz="1800" kern="1200" dirty="0">
              <a:solidFill>
                <a:schemeClr val="bg1"/>
              </a:solidFill>
            </a:rPr>
            <a:t> 2,600,000 animales que </a:t>
          </a:r>
          <a:r>
            <a:rPr lang="en-US" sz="1800" kern="1200" dirty="0" err="1">
              <a:solidFill>
                <a:schemeClr val="bg1"/>
              </a:solidFill>
            </a:rPr>
            <a:t>llegan</a:t>
          </a:r>
          <a:r>
            <a:rPr lang="en-US" sz="1800" kern="1200" dirty="0">
              <a:solidFill>
                <a:schemeClr val="bg1"/>
              </a:solidFill>
            </a:rPr>
            <a:t> a </a:t>
          </a:r>
          <a:r>
            <a:rPr lang="en-US" sz="1800" kern="1200" dirty="0" err="1">
              <a:solidFill>
                <a:schemeClr val="bg1"/>
              </a:solidFill>
            </a:rPr>
            <a:t>plantas</a:t>
          </a:r>
          <a:r>
            <a:rPr lang="en-US" sz="1800" kern="1200" dirty="0">
              <a:solidFill>
                <a:schemeClr val="bg1"/>
              </a:solidFill>
            </a:rPr>
            <a:t> de </a:t>
          </a:r>
          <a:r>
            <a:rPr lang="en-US" sz="1800" kern="1200" dirty="0" err="1">
              <a:solidFill>
                <a:schemeClr val="bg1"/>
              </a:solidFill>
            </a:rPr>
            <a:t>beneficio</a:t>
          </a:r>
          <a:r>
            <a:rPr lang="en-US" sz="1800" kern="1200" dirty="0">
              <a:solidFill>
                <a:schemeClr val="bg1"/>
              </a:solidFill>
            </a:rPr>
            <a:t> del (sector </a:t>
          </a:r>
          <a:r>
            <a:rPr lang="en-US" sz="1800" kern="1200" dirty="0" err="1">
              <a:solidFill>
                <a:schemeClr val="bg1"/>
              </a:solidFill>
            </a:rPr>
            <a:t>intensivo</a:t>
          </a:r>
          <a:r>
            <a:rPr lang="en-US" sz="1800" kern="1200" dirty="0">
              <a:solidFill>
                <a:schemeClr val="bg1"/>
              </a:solidFill>
            </a:rPr>
            <a:t>) y </a:t>
          </a:r>
          <a:r>
            <a:rPr lang="en-US" sz="1800" kern="1200" dirty="0" err="1">
              <a:solidFill>
                <a:schemeClr val="bg1"/>
              </a:solidFill>
            </a:rPr>
            <a:t>cerca</a:t>
          </a:r>
          <a:r>
            <a:rPr lang="en-US" sz="1800" kern="1200" dirty="0">
              <a:solidFill>
                <a:schemeClr val="bg1"/>
              </a:solidFill>
            </a:rPr>
            <a:t> de 1,500,000 mas de </a:t>
          </a:r>
          <a:r>
            <a:rPr lang="en-US" sz="1800" kern="1200" dirty="0" err="1">
              <a:solidFill>
                <a:schemeClr val="bg1"/>
              </a:solidFill>
            </a:rPr>
            <a:t>los</a:t>
          </a:r>
          <a:r>
            <a:rPr lang="en-US" sz="1800" kern="1200" dirty="0">
              <a:solidFill>
                <a:schemeClr val="bg1"/>
              </a:solidFill>
            </a:rPr>
            <a:t> </a:t>
          </a:r>
          <a:r>
            <a:rPr lang="en-US" sz="1800" kern="1200" dirty="0" err="1">
              <a:solidFill>
                <a:schemeClr val="bg1"/>
              </a:solidFill>
            </a:rPr>
            <a:t>otros</a:t>
          </a:r>
          <a:r>
            <a:rPr lang="en-US" sz="1800" kern="1200" dirty="0">
              <a:solidFill>
                <a:schemeClr val="bg1"/>
              </a:solidFill>
            </a:rPr>
            <a:t> 2 </a:t>
          </a:r>
          <a:r>
            <a:rPr lang="en-US" sz="1800" kern="1200" dirty="0" err="1">
              <a:solidFill>
                <a:schemeClr val="bg1"/>
              </a:solidFill>
            </a:rPr>
            <a:t>sectores</a:t>
          </a:r>
          <a:r>
            <a:rPr lang="en-US" sz="1800" kern="1200" dirty="0">
              <a:solidFill>
                <a:schemeClr val="bg1"/>
              </a:solidFill>
            </a:rPr>
            <a:t>.</a:t>
          </a:r>
        </a:p>
      </dsp:txBody>
      <dsp:txXfrm>
        <a:off x="230" y="2347151"/>
        <a:ext cx="2782538" cy="2003427"/>
      </dsp:txXfrm>
    </dsp:sp>
    <dsp:sp modelId="{A89EDB9C-687E-430B-9F37-EA46D999280F}">
      <dsp:nvSpPr>
        <dsp:cNvPr id="0" name=""/>
        <dsp:cNvSpPr/>
      </dsp:nvSpPr>
      <dsp:spPr>
        <a:xfrm>
          <a:off x="230" y="1011533"/>
          <a:ext cx="2782538" cy="133561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74853" tIns="165100" rIns="27485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30" y="1011533"/>
        <a:ext cx="2782538" cy="1335618"/>
      </dsp:txXfrm>
    </dsp:sp>
    <dsp:sp modelId="{01F0158B-8761-4BDB-9009-96EBF0569740}">
      <dsp:nvSpPr>
        <dsp:cNvPr id="0" name=""/>
        <dsp:cNvSpPr/>
      </dsp:nvSpPr>
      <dsp:spPr>
        <a:xfrm>
          <a:off x="2967223" y="1011533"/>
          <a:ext cx="2782538" cy="333904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853" tIns="0" rIns="274853" bIns="330200" numCol="1" spcCol="1270" anchor="t" anchorCtr="0">
          <a:noAutofit/>
        </a:bodyPr>
        <a:lstStyle/>
        <a:p>
          <a:pPr marL="0" lvl="0" indent="0" algn="l" defTabSz="800100">
            <a:lnSpc>
              <a:spcPct val="100000"/>
            </a:lnSpc>
            <a:spcBef>
              <a:spcPct val="0"/>
            </a:spcBef>
            <a:spcAft>
              <a:spcPct val="35000"/>
            </a:spcAft>
            <a:buNone/>
          </a:pPr>
          <a:r>
            <a:rPr lang="en-US" sz="1800" kern="1200" dirty="0"/>
            <a:t>La </a:t>
          </a:r>
          <a:r>
            <a:rPr lang="en-US" sz="1800" kern="1200" dirty="0" err="1"/>
            <a:t>suma</a:t>
          </a:r>
          <a:r>
            <a:rPr lang="en-US" sz="1800" kern="1200" dirty="0"/>
            <a:t> de </a:t>
          </a:r>
          <a:r>
            <a:rPr lang="en-US" sz="1800" kern="1200" dirty="0" err="1"/>
            <a:t>los</a:t>
          </a:r>
          <a:r>
            <a:rPr lang="en-US" sz="1800" kern="1200" dirty="0"/>
            <a:t> 3 </a:t>
          </a:r>
          <a:r>
            <a:rPr lang="en-US" sz="1800" kern="1200" dirty="0" err="1"/>
            <a:t>segmentos</a:t>
          </a:r>
          <a:r>
            <a:rPr lang="en-US" sz="1800" kern="1200" dirty="0"/>
            <a:t> genera    250 mil toneladas de carne de cerdo.</a:t>
          </a:r>
        </a:p>
        <a:p>
          <a:pPr marL="0" lvl="0" indent="0" algn="l" defTabSz="800100">
            <a:lnSpc>
              <a:spcPct val="100000"/>
            </a:lnSpc>
            <a:spcBef>
              <a:spcPct val="0"/>
            </a:spcBef>
            <a:spcAft>
              <a:spcPct val="35000"/>
            </a:spcAft>
            <a:buNone/>
          </a:pPr>
          <a:r>
            <a:rPr lang="en-US" sz="1800" kern="1200" dirty="0"/>
            <a:t>(Sector </a:t>
          </a:r>
          <a:r>
            <a:rPr lang="en-US" sz="1800" kern="1200" dirty="0" err="1"/>
            <a:t>tecnificado</a:t>
          </a:r>
          <a:r>
            <a:rPr lang="en-US" sz="1800" kern="1200" dirty="0"/>
            <a:t> 190 mil toneladas) </a:t>
          </a:r>
        </a:p>
      </dsp:txBody>
      <dsp:txXfrm>
        <a:off x="2967223" y="2347151"/>
        <a:ext cx="2782538" cy="2003427"/>
      </dsp:txXfrm>
    </dsp:sp>
    <dsp:sp modelId="{1FE5CE60-E667-4737-9929-5750A2C4FEA3}">
      <dsp:nvSpPr>
        <dsp:cNvPr id="0" name=""/>
        <dsp:cNvSpPr/>
      </dsp:nvSpPr>
      <dsp:spPr>
        <a:xfrm>
          <a:off x="3005371" y="1011533"/>
          <a:ext cx="2782538" cy="133561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74853" tIns="165100" rIns="27485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005371" y="1011533"/>
        <a:ext cx="2782538" cy="1335618"/>
      </dsp:txXfrm>
    </dsp:sp>
    <dsp:sp modelId="{6F53BA83-FCA7-4DE5-977F-17E10CEBB1C0}">
      <dsp:nvSpPr>
        <dsp:cNvPr id="0" name=""/>
        <dsp:cNvSpPr/>
      </dsp:nvSpPr>
      <dsp:spPr>
        <a:xfrm>
          <a:off x="6010513" y="1011533"/>
          <a:ext cx="2782538" cy="333904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853" tIns="0" rIns="274853" bIns="330200" numCol="1" spcCol="1270" anchor="t" anchorCtr="0">
          <a:noAutofit/>
        </a:bodyPr>
        <a:lstStyle/>
        <a:p>
          <a:pPr marL="0" lvl="0" indent="0" algn="l" defTabSz="800100">
            <a:lnSpc>
              <a:spcPct val="100000"/>
            </a:lnSpc>
            <a:spcBef>
              <a:spcPct val="0"/>
            </a:spcBef>
            <a:spcAft>
              <a:spcPct val="35000"/>
            </a:spcAft>
            <a:buNone/>
          </a:pPr>
          <a:r>
            <a:rPr lang="en-US" sz="1800" kern="1200" dirty="0"/>
            <a:t>El valor </a:t>
          </a:r>
          <a:r>
            <a:rPr lang="en-US" sz="1800" kern="1200" dirty="0" err="1"/>
            <a:t>bruto</a:t>
          </a:r>
          <a:r>
            <a:rPr lang="en-US" sz="1800" kern="1200" dirty="0"/>
            <a:t> de </a:t>
          </a:r>
          <a:r>
            <a:rPr lang="en-US" sz="1800" kern="1200" dirty="0" err="1"/>
            <a:t>estos</a:t>
          </a:r>
          <a:r>
            <a:rPr lang="en-US" sz="1800" kern="1200" dirty="0"/>
            <a:t> kilos de carne es  de     S/. 3,500 </a:t>
          </a:r>
          <a:r>
            <a:rPr lang="en-US" sz="1800" kern="1200" dirty="0" err="1"/>
            <a:t>millones</a:t>
          </a:r>
          <a:r>
            <a:rPr lang="en-US" sz="1800" kern="1200" dirty="0"/>
            <a:t>.</a:t>
          </a:r>
        </a:p>
        <a:p>
          <a:pPr marL="0" lvl="0" indent="0" algn="l" defTabSz="800100">
            <a:lnSpc>
              <a:spcPct val="100000"/>
            </a:lnSpc>
            <a:spcBef>
              <a:spcPct val="0"/>
            </a:spcBef>
            <a:spcAft>
              <a:spcPct val="35000"/>
            </a:spcAft>
            <a:buNone/>
          </a:pPr>
          <a:r>
            <a:rPr lang="en-US" sz="1800" kern="1200" dirty="0"/>
            <a:t>(</a:t>
          </a:r>
          <a:r>
            <a:rPr lang="en-US" sz="1800" kern="1200" dirty="0" err="1"/>
            <a:t>Precio</a:t>
          </a:r>
          <a:r>
            <a:rPr lang="en-US" sz="1800" kern="1200" dirty="0"/>
            <a:t> hoy S/. 13 + igv)</a:t>
          </a:r>
        </a:p>
      </dsp:txBody>
      <dsp:txXfrm>
        <a:off x="6010513" y="2347151"/>
        <a:ext cx="2782538" cy="2003427"/>
      </dsp:txXfrm>
    </dsp:sp>
    <dsp:sp modelId="{63FBB0EB-8678-411D-A333-1EED961539F0}">
      <dsp:nvSpPr>
        <dsp:cNvPr id="0" name=""/>
        <dsp:cNvSpPr/>
      </dsp:nvSpPr>
      <dsp:spPr>
        <a:xfrm>
          <a:off x="6010513" y="1011533"/>
          <a:ext cx="2782538" cy="133561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74853" tIns="165100" rIns="27485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010513" y="1011533"/>
        <a:ext cx="2782538" cy="1335618"/>
      </dsp:txXfrm>
    </dsp:sp>
    <dsp:sp modelId="{0A5F54A0-D8DF-48BD-B1C3-B6E260EAAAD5}">
      <dsp:nvSpPr>
        <dsp:cNvPr id="0" name=""/>
        <dsp:cNvSpPr/>
      </dsp:nvSpPr>
      <dsp:spPr>
        <a:xfrm>
          <a:off x="9015655" y="1011533"/>
          <a:ext cx="2782538" cy="333904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853" tIns="0" rIns="274853" bIns="330200" numCol="1" spcCol="1270" anchor="t" anchorCtr="0">
          <a:noAutofit/>
        </a:bodyPr>
        <a:lstStyle/>
        <a:p>
          <a:pPr marL="0" lvl="0" indent="0" algn="l" defTabSz="800100">
            <a:lnSpc>
              <a:spcPct val="100000"/>
            </a:lnSpc>
            <a:spcBef>
              <a:spcPct val="0"/>
            </a:spcBef>
            <a:spcAft>
              <a:spcPct val="35000"/>
            </a:spcAft>
            <a:buNone/>
          </a:pPr>
          <a:r>
            <a:rPr lang="en-US" sz="1800" kern="1200" dirty="0"/>
            <a:t>Los 3 </a:t>
          </a:r>
          <a:r>
            <a:rPr lang="en-US" sz="1800" kern="1200" dirty="0" err="1"/>
            <a:t>segmentos</a:t>
          </a:r>
          <a:r>
            <a:rPr lang="en-US" sz="1800" kern="1200" dirty="0"/>
            <a:t> </a:t>
          </a:r>
          <a:r>
            <a:rPr lang="en-US" sz="1800" kern="1200" dirty="0" err="1"/>
            <a:t>representan</a:t>
          </a:r>
          <a:r>
            <a:rPr lang="en-US" sz="1800" kern="1200" dirty="0"/>
            <a:t> </a:t>
          </a:r>
          <a:r>
            <a:rPr lang="en-US" sz="1800" kern="1200" dirty="0" err="1"/>
            <a:t>aproximadamente</a:t>
          </a:r>
          <a:r>
            <a:rPr lang="en-US" sz="1800" kern="1200" dirty="0"/>
            <a:t> el 6% del PBI </a:t>
          </a:r>
          <a:r>
            <a:rPr lang="en-US" sz="1800" kern="1200" dirty="0" err="1"/>
            <a:t>agropecuario</a:t>
          </a:r>
          <a:r>
            <a:rPr lang="en-US" sz="1800" kern="1200" dirty="0"/>
            <a:t>.</a:t>
          </a:r>
        </a:p>
      </dsp:txBody>
      <dsp:txXfrm>
        <a:off x="9015655" y="2347151"/>
        <a:ext cx="2782538" cy="2003427"/>
      </dsp:txXfrm>
    </dsp:sp>
    <dsp:sp modelId="{16042081-0D72-45C9-BA6B-8CFDA33963F4}">
      <dsp:nvSpPr>
        <dsp:cNvPr id="0" name=""/>
        <dsp:cNvSpPr/>
      </dsp:nvSpPr>
      <dsp:spPr>
        <a:xfrm>
          <a:off x="9015655" y="1011533"/>
          <a:ext cx="2782538" cy="133561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74853" tIns="165100" rIns="274853"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9015655" y="1011533"/>
        <a:ext cx="2782538" cy="1335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A053C-588B-4B9B-8B40-0CA53BB769C9}">
      <dsp:nvSpPr>
        <dsp:cNvPr id="0" name=""/>
        <dsp:cNvSpPr/>
      </dsp:nvSpPr>
      <dsp:spPr>
        <a:xfrm>
          <a:off x="3953" y="629854"/>
          <a:ext cx="2377306" cy="68597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defRPr b="1"/>
          </a:pPr>
          <a:r>
            <a:rPr lang="en-US" sz="1900" kern="1200"/>
            <a:t>Mano de obra directa</a:t>
          </a:r>
        </a:p>
      </dsp:txBody>
      <dsp:txXfrm>
        <a:off x="3953" y="629854"/>
        <a:ext cx="2377306" cy="685979"/>
      </dsp:txXfrm>
    </dsp:sp>
    <dsp:sp modelId="{38EDB654-432A-4B57-9C23-E29CC595516C}">
      <dsp:nvSpPr>
        <dsp:cNvPr id="0" name=""/>
        <dsp:cNvSpPr/>
      </dsp:nvSpPr>
      <dsp:spPr>
        <a:xfrm>
          <a:off x="3953" y="1315834"/>
          <a:ext cx="2377306" cy="24056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Aproximadamente 75,000 personas como mano de obra directa en granja, criaderos y en corrales de traspatio.</a:t>
          </a:r>
        </a:p>
      </dsp:txBody>
      <dsp:txXfrm>
        <a:off x="3953" y="1315834"/>
        <a:ext cx="2377306" cy="2405649"/>
      </dsp:txXfrm>
    </dsp:sp>
    <dsp:sp modelId="{4484065D-F416-477A-978F-A95BBFBD307F}">
      <dsp:nvSpPr>
        <dsp:cNvPr id="0" name=""/>
        <dsp:cNvSpPr/>
      </dsp:nvSpPr>
      <dsp:spPr>
        <a:xfrm>
          <a:off x="2714082" y="629854"/>
          <a:ext cx="2377306" cy="685979"/>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defRPr b="1"/>
          </a:pPr>
          <a:r>
            <a:rPr lang="en-US" sz="1900" kern="1200"/>
            <a:t>Mano de obra indirecta</a:t>
          </a:r>
        </a:p>
      </dsp:txBody>
      <dsp:txXfrm>
        <a:off x="2714082" y="629854"/>
        <a:ext cx="2377306" cy="685979"/>
      </dsp:txXfrm>
    </dsp:sp>
    <dsp:sp modelId="{36F843C7-CF63-4BB3-A680-C4A708833621}">
      <dsp:nvSpPr>
        <dsp:cNvPr id="0" name=""/>
        <dsp:cNvSpPr/>
      </dsp:nvSpPr>
      <dsp:spPr>
        <a:xfrm>
          <a:off x="2714082" y="1315834"/>
          <a:ext cx="2377306" cy="2405649"/>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100,000 personas mas entre fabricantes de alimento y transportistas (Insumos, alimento y animales).</a:t>
          </a:r>
        </a:p>
      </dsp:txBody>
      <dsp:txXfrm>
        <a:off x="2714082" y="1315834"/>
        <a:ext cx="2377306" cy="2405649"/>
      </dsp:txXfrm>
    </dsp:sp>
    <dsp:sp modelId="{484A97ED-F65F-4985-BB06-BC09FB4BA6CE}">
      <dsp:nvSpPr>
        <dsp:cNvPr id="0" name=""/>
        <dsp:cNvSpPr/>
      </dsp:nvSpPr>
      <dsp:spPr>
        <a:xfrm>
          <a:off x="5424211" y="629854"/>
          <a:ext cx="2377306" cy="685979"/>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defRPr b="1"/>
          </a:pPr>
          <a:r>
            <a:rPr lang="en-US" sz="1900" kern="1200"/>
            <a:t>Comercializadores</a:t>
          </a:r>
        </a:p>
      </dsp:txBody>
      <dsp:txXfrm>
        <a:off x="5424211" y="629854"/>
        <a:ext cx="2377306" cy="685979"/>
      </dsp:txXfrm>
    </dsp:sp>
    <dsp:sp modelId="{D8B7E84C-87EC-47A3-9C93-F90486001744}">
      <dsp:nvSpPr>
        <dsp:cNvPr id="0" name=""/>
        <dsp:cNvSpPr/>
      </dsp:nvSpPr>
      <dsp:spPr>
        <a:xfrm>
          <a:off x="5424211" y="1315834"/>
          <a:ext cx="2377306" cy="2405649"/>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100,000 personas entre matarifes, mayoristas, minoristas, carniceros, menudencieros y puestos de venta.</a:t>
          </a:r>
        </a:p>
      </dsp:txBody>
      <dsp:txXfrm>
        <a:off x="5424211" y="1315834"/>
        <a:ext cx="2377306" cy="2405649"/>
      </dsp:txXfrm>
    </dsp:sp>
    <dsp:sp modelId="{F55CCE3D-BE6A-44ED-90B4-DAB9306397E4}">
      <dsp:nvSpPr>
        <dsp:cNvPr id="0" name=""/>
        <dsp:cNvSpPr/>
      </dsp:nvSpPr>
      <dsp:spPr>
        <a:xfrm>
          <a:off x="8134340" y="629854"/>
          <a:ext cx="2377306" cy="685979"/>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defRPr b="1"/>
          </a:pPr>
          <a:r>
            <a:rPr lang="en-US" sz="1900" kern="1200"/>
            <a:t>Negocios relacionados</a:t>
          </a:r>
        </a:p>
      </dsp:txBody>
      <dsp:txXfrm>
        <a:off x="8134340" y="629854"/>
        <a:ext cx="2377306" cy="685979"/>
      </dsp:txXfrm>
    </dsp:sp>
    <dsp:sp modelId="{BF6A15E0-24C4-487D-A959-49F02150DF2F}">
      <dsp:nvSpPr>
        <dsp:cNvPr id="0" name=""/>
        <dsp:cNvSpPr/>
      </dsp:nvSpPr>
      <dsp:spPr>
        <a:xfrm>
          <a:off x="8134340" y="1315834"/>
          <a:ext cx="2377306" cy="240564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150,000 personas mas entre laboratorios proveedores de vacunas y medicinas, transporte de productos, etc.</a:t>
          </a:r>
        </a:p>
      </dsp:txBody>
      <dsp:txXfrm>
        <a:off x="8134340" y="1315834"/>
        <a:ext cx="2377306" cy="2405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56BBD-1DD1-4085-B2D3-1EA3F2CF97A1}">
      <dsp:nvSpPr>
        <dsp:cNvPr id="0" name=""/>
        <dsp:cNvSpPr/>
      </dsp:nvSpPr>
      <dsp:spPr>
        <a:xfrm>
          <a:off x="0" y="0"/>
          <a:ext cx="4474568" cy="102207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t>Alojamiento individual (jaulas) en 90% de los casos, gestación y lactancia</a:t>
          </a:r>
          <a:endParaRPr lang="en-US" sz="2000" kern="1200" dirty="0"/>
        </a:p>
      </dsp:txBody>
      <dsp:txXfrm>
        <a:off x="29936" y="29936"/>
        <a:ext cx="3252081" cy="962207"/>
      </dsp:txXfrm>
    </dsp:sp>
    <dsp:sp modelId="{3F4EDBB4-D440-453F-9B7B-B1B1192F24B4}">
      <dsp:nvSpPr>
        <dsp:cNvPr id="0" name=""/>
        <dsp:cNvSpPr/>
      </dsp:nvSpPr>
      <dsp:spPr>
        <a:xfrm>
          <a:off x="334139" y="1164034"/>
          <a:ext cx="4474568" cy="10220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t>Instalaciones de Recría y engorde  (pisos slat en ambas etapas)</a:t>
          </a:r>
          <a:endParaRPr lang="en-US" sz="2000" kern="1200" dirty="0"/>
        </a:p>
      </dsp:txBody>
      <dsp:txXfrm>
        <a:off x="364075" y="1193970"/>
        <a:ext cx="3416205" cy="962207"/>
      </dsp:txXfrm>
    </dsp:sp>
    <dsp:sp modelId="{B107DA61-883D-4775-8082-F38D2058BC2E}">
      <dsp:nvSpPr>
        <dsp:cNvPr id="0" name=""/>
        <dsp:cNvSpPr/>
      </dsp:nvSpPr>
      <dsp:spPr>
        <a:xfrm>
          <a:off x="668279" y="2328069"/>
          <a:ext cx="4474568" cy="10220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a:t>Inseminación artificial al 100%</a:t>
          </a:r>
          <a:endParaRPr lang="en-US" sz="2000" kern="1200"/>
        </a:p>
      </dsp:txBody>
      <dsp:txXfrm>
        <a:off x="698215" y="2358005"/>
        <a:ext cx="3416205" cy="962207"/>
      </dsp:txXfrm>
    </dsp:sp>
    <dsp:sp modelId="{A6DCD65F-8E16-4C6A-881B-816F7AB10FAA}">
      <dsp:nvSpPr>
        <dsp:cNvPr id="0" name=""/>
        <dsp:cNvSpPr/>
      </dsp:nvSpPr>
      <dsp:spPr>
        <a:xfrm>
          <a:off x="1029043" y="3453173"/>
          <a:ext cx="4474568" cy="102207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t>Poca automatización (falta energía eléctrica)</a:t>
          </a:r>
          <a:endParaRPr lang="en-US" sz="2000" kern="1200" dirty="0"/>
        </a:p>
      </dsp:txBody>
      <dsp:txXfrm>
        <a:off x="1058979" y="3483109"/>
        <a:ext cx="3416205" cy="962207"/>
      </dsp:txXfrm>
    </dsp:sp>
    <dsp:sp modelId="{33CFBBBB-8127-4B60-A4F8-19A59DC29253}">
      <dsp:nvSpPr>
        <dsp:cNvPr id="0" name=""/>
        <dsp:cNvSpPr/>
      </dsp:nvSpPr>
      <dsp:spPr>
        <a:xfrm>
          <a:off x="1336559" y="4656139"/>
          <a:ext cx="4474568" cy="10220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t>Ventilación natural 99% de los casos</a:t>
          </a:r>
          <a:endParaRPr lang="en-US" sz="2000" kern="1200" dirty="0"/>
        </a:p>
      </dsp:txBody>
      <dsp:txXfrm>
        <a:off x="1366495" y="4686075"/>
        <a:ext cx="3416205" cy="962207"/>
      </dsp:txXfrm>
    </dsp:sp>
    <dsp:sp modelId="{F8BAE3D3-5EA3-40C5-BC61-0BB11772267C}">
      <dsp:nvSpPr>
        <dsp:cNvPr id="0" name=""/>
        <dsp:cNvSpPr/>
      </dsp:nvSpPr>
      <dsp:spPr>
        <a:xfrm>
          <a:off x="3810216" y="746685"/>
          <a:ext cx="664351" cy="66435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959695" y="746685"/>
        <a:ext cx="365393" cy="499924"/>
      </dsp:txXfrm>
    </dsp:sp>
    <dsp:sp modelId="{A021DD76-8D81-4611-A8BB-C8181DA66D55}">
      <dsp:nvSpPr>
        <dsp:cNvPr id="0" name=""/>
        <dsp:cNvSpPr/>
      </dsp:nvSpPr>
      <dsp:spPr>
        <a:xfrm>
          <a:off x="4144356" y="1910720"/>
          <a:ext cx="664351" cy="66435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293835" y="1910720"/>
        <a:ext cx="365393" cy="499924"/>
      </dsp:txXfrm>
    </dsp:sp>
    <dsp:sp modelId="{55E40FCC-7D75-4E67-8240-FB1EE3BF9524}">
      <dsp:nvSpPr>
        <dsp:cNvPr id="0" name=""/>
        <dsp:cNvSpPr/>
      </dsp:nvSpPr>
      <dsp:spPr>
        <a:xfrm>
          <a:off x="4478496" y="3057720"/>
          <a:ext cx="664351" cy="66435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627975" y="3057720"/>
        <a:ext cx="365393" cy="499924"/>
      </dsp:txXfrm>
    </dsp:sp>
    <dsp:sp modelId="{A254D34E-1401-4F37-A81F-DB9474F873C2}">
      <dsp:nvSpPr>
        <dsp:cNvPr id="0" name=""/>
        <dsp:cNvSpPr/>
      </dsp:nvSpPr>
      <dsp:spPr>
        <a:xfrm>
          <a:off x="4812636" y="4233112"/>
          <a:ext cx="664351" cy="66435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962115" y="4233112"/>
        <a:ext cx="365393" cy="499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59C49-DF8B-4092-8E9F-A73B7460BEB0}">
      <dsp:nvSpPr>
        <dsp:cNvPr id="0" name=""/>
        <dsp:cNvSpPr/>
      </dsp:nvSpPr>
      <dsp:spPr>
        <a:xfrm>
          <a:off x="0" y="1909"/>
          <a:ext cx="4359359" cy="9675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8B847-20B4-4813-B527-9A653E63DD53}">
      <dsp:nvSpPr>
        <dsp:cNvPr id="0" name=""/>
        <dsp:cNvSpPr/>
      </dsp:nvSpPr>
      <dsp:spPr>
        <a:xfrm>
          <a:off x="292680" y="219605"/>
          <a:ext cx="532146" cy="5321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4B03E-7FDE-48F6-B775-A6E62697F671}">
      <dsp:nvSpPr>
        <dsp:cNvPr id="0" name=""/>
        <dsp:cNvSpPr/>
      </dsp:nvSpPr>
      <dsp:spPr>
        <a:xfrm>
          <a:off x="1117506" y="1909"/>
          <a:ext cx="3241852" cy="96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98" tIns="102398" rIns="102398" bIns="102398" numCol="1" spcCol="1270" anchor="ctr" anchorCtr="0">
          <a:noAutofit/>
        </a:bodyPr>
        <a:lstStyle/>
        <a:p>
          <a:pPr marL="0" lvl="0" indent="0" algn="l" defTabSz="977900">
            <a:lnSpc>
              <a:spcPct val="100000"/>
            </a:lnSpc>
            <a:spcBef>
              <a:spcPct val="0"/>
            </a:spcBef>
            <a:spcAft>
              <a:spcPct val="35000"/>
            </a:spcAft>
            <a:buNone/>
          </a:pPr>
          <a:r>
            <a:rPr lang="en-US" sz="2200" kern="1200" dirty="0" err="1"/>
            <a:t>Ligera</a:t>
          </a:r>
          <a:r>
            <a:rPr lang="en-US" sz="2200" kern="1200" dirty="0"/>
            <a:t> </a:t>
          </a:r>
          <a:r>
            <a:rPr lang="en-US" sz="2200" kern="1200" dirty="0" err="1"/>
            <a:t>caída</a:t>
          </a:r>
          <a:r>
            <a:rPr lang="en-US" sz="2200" kern="1200" dirty="0"/>
            <a:t> del </a:t>
          </a:r>
          <a:r>
            <a:rPr lang="en-US" sz="2200" kern="1200" dirty="0" err="1"/>
            <a:t>precio</a:t>
          </a:r>
          <a:r>
            <a:rPr lang="en-US" sz="2200" kern="1200" dirty="0"/>
            <a:t> del bushel, </a:t>
          </a:r>
          <a:r>
            <a:rPr lang="en-US" sz="2200" kern="1200" dirty="0" err="1"/>
            <a:t>pero</a:t>
          </a:r>
          <a:r>
            <a:rPr lang="en-US" sz="2200" kern="1200" dirty="0"/>
            <a:t> </a:t>
          </a:r>
          <a:r>
            <a:rPr lang="en-US" sz="2200" kern="1200" dirty="0" err="1"/>
            <a:t>aun</a:t>
          </a:r>
          <a:r>
            <a:rPr lang="en-US" sz="2200" kern="1200" dirty="0"/>
            <a:t> </a:t>
          </a:r>
          <a:r>
            <a:rPr lang="en-US" sz="2200" kern="1200" dirty="0" err="1"/>
            <a:t>elevado</a:t>
          </a:r>
          <a:endParaRPr lang="en-US" sz="2200" kern="1200" dirty="0"/>
        </a:p>
      </dsp:txBody>
      <dsp:txXfrm>
        <a:off x="1117506" y="1909"/>
        <a:ext cx="3241852" cy="967538"/>
      </dsp:txXfrm>
    </dsp:sp>
    <dsp:sp modelId="{A07EF278-98EA-40C5-A01D-98D4559182AA}">
      <dsp:nvSpPr>
        <dsp:cNvPr id="0" name=""/>
        <dsp:cNvSpPr/>
      </dsp:nvSpPr>
      <dsp:spPr>
        <a:xfrm>
          <a:off x="0" y="1211332"/>
          <a:ext cx="4359359" cy="9675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A2788-AC54-4966-8AEC-2EDB2B7F7B8F}">
      <dsp:nvSpPr>
        <dsp:cNvPr id="0" name=""/>
        <dsp:cNvSpPr/>
      </dsp:nvSpPr>
      <dsp:spPr>
        <a:xfrm>
          <a:off x="292680" y="1429028"/>
          <a:ext cx="532146" cy="53214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81F9A-6C01-4927-9B40-22938A92E7B2}">
      <dsp:nvSpPr>
        <dsp:cNvPr id="0" name=""/>
        <dsp:cNvSpPr/>
      </dsp:nvSpPr>
      <dsp:spPr>
        <a:xfrm>
          <a:off x="1117506" y="1211332"/>
          <a:ext cx="3241852" cy="96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98" tIns="102398" rIns="102398" bIns="102398" numCol="1" spcCol="1270" anchor="ctr" anchorCtr="0">
          <a:noAutofit/>
        </a:bodyPr>
        <a:lstStyle/>
        <a:p>
          <a:pPr marL="0" lvl="0" indent="0" algn="l" defTabSz="977900">
            <a:lnSpc>
              <a:spcPct val="100000"/>
            </a:lnSpc>
            <a:spcBef>
              <a:spcPct val="0"/>
            </a:spcBef>
            <a:spcAft>
              <a:spcPct val="35000"/>
            </a:spcAft>
            <a:buNone/>
          </a:pPr>
          <a:r>
            <a:rPr lang="en-US" sz="2200" kern="1200"/>
            <a:t>China no define sus volumenes de compra.</a:t>
          </a:r>
        </a:p>
      </dsp:txBody>
      <dsp:txXfrm>
        <a:off x="1117506" y="1211332"/>
        <a:ext cx="3241852" cy="967538"/>
      </dsp:txXfrm>
    </dsp:sp>
    <dsp:sp modelId="{2B3AFDBC-0187-43E7-BB67-A4F30F0821AE}">
      <dsp:nvSpPr>
        <dsp:cNvPr id="0" name=""/>
        <dsp:cNvSpPr/>
      </dsp:nvSpPr>
      <dsp:spPr>
        <a:xfrm>
          <a:off x="0" y="2420755"/>
          <a:ext cx="4359359" cy="9675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B1E00-C4FC-438E-A075-BFB1AE3BFC67}">
      <dsp:nvSpPr>
        <dsp:cNvPr id="0" name=""/>
        <dsp:cNvSpPr/>
      </dsp:nvSpPr>
      <dsp:spPr>
        <a:xfrm>
          <a:off x="292680" y="2638451"/>
          <a:ext cx="532146" cy="5321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09309-346C-4602-BD51-C4D1F2229EDC}">
      <dsp:nvSpPr>
        <dsp:cNvPr id="0" name=""/>
        <dsp:cNvSpPr/>
      </dsp:nvSpPr>
      <dsp:spPr>
        <a:xfrm>
          <a:off x="1117506" y="2420755"/>
          <a:ext cx="3241852" cy="96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98" tIns="102398" rIns="102398" bIns="102398" numCol="1" spcCol="1270" anchor="ctr" anchorCtr="0">
          <a:noAutofit/>
        </a:bodyPr>
        <a:lstStyle/>
        <a:p>
          <a:pPr marL="0" lvl="0" indent="0" algn="l" defTabSz="977900">
            <a:lnSpc>
              <a:spcPct val="100000"/>
            </a:lnSpc>
            <a:spcBef>
              <a:spcPct val="0"/>
            </a:spcBef>
            <a:spcAft>
              <a:spcPct val="35000"/>
            </a:spcAft>
            <a:buNone/>
          </a:pPr>
          <a:r>
            <a:rPr lang="en-US" sz="2200" kern="1200"/>
            <a:t>Cosecha USA mejoro y LAT aumentó.</a:t>
          </a:r>
        </a:p>
      </dsp:txBody>
      <dsp:txXfrm>
        <a:off x="1117506" y="2420755"/>
        <a:ext cx="3241852" cy="967538"/>
      </dsp:txXfrm>
    </dsp:sp>
    <dsp:sp modelId="{70661320-6D42-49C1-BA6C-42763E6BFF84}">
      <dsp:nvSpPr>
        <dsp:cNvPr id="0" name=""/>
        <dsp:cNvSpPr/>
      </dsp:nvSpPr>
      <dsp:spPr>
        <a:xfrm>
          <a:off x="0" y="3630178"/>
          <a:ext cx="4359359" cy="9675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43EB4-A1D6-4AD9-88B6-C4546CE77560}">
      <dsp:nvSpPr>
        <dsp:cNvPr id="0" name=""/>
        <dsp:cNvSpPr/>
      </dsp:nvSpPr>
      <dsp:spPr>
        <a:xfrm>
          <a:off x="292680" y="3847874"/>
          <a:ext cx="532146" cy="5321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90EA9-1662-4785-9973-3FBC405391E0}">
      <dsp:nvSpPr>
        <dsp:cNvPr id="0" name=""/>
        <dsp:cNvSpPr/>
      </dsp:nvSpPr>
      <dsp:spPr>
        <a:xfrm>
          <a:off x="1117506" y="3630178"/>
          <a:ext cx="3241852" cy="96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98" tIns="102398" rIns="102398" bIns="102398" numCol="1" spcCol="1270" anchor="ctr" anchorCtr="0">
          <a:noAutofit/>
        </a:bodyPr>
        <a:lstStyle/>
        <a:p>
          <a:pPr marL="0" lvl="0" indent="0" algn="l" defTabSz="977900">
            <a:lnSpc>
              <a:spcPct val="100000"/>
            </a:lnSpc>
            <a:spcBef>
              <a:spcPct val="0"/>
            </a:spcBef>
            <a:spcAft>
              <a:spcPct val="35000"/>
            </a:spcAft>
            <a:buNone/>
          </a:pPr>
          <a:r>
            <a:rPr lang="en-US" sz="2200" kern="1200" dirty="0"/>
            <a:t>La </a:t>
          </a:r>
          <a:r>
            <a:rPr lang="en-US" sz="2200" kern="1200" dirty="0" err="1"/>
            <a:t>siembra</a:t>
          </a:r>
          <a:r>
            <a:rPr lang="en-US" sz="2200" kern="1200" dirty="0"/>
            <a:t> 2023 se </a:t>
          </a:r>
          <a:r>
            <a:rPr lang="en-US" sz="2200" kern="1200" dirty="0" err="1"/>
            <a:t>proyecta</a:t>
          </a:r>
          <a:r>
            <a:rPr lang="en-US" sz="2200" kern="1200" dirty="0"/>
            <a:t> </a:t>
          </a:r>
          <a:r>
            <a:rPr lang="en-US" sz="2200" kern="1200" dirty="0" err="1"/>
            <a:t>buena</a:t>
          </a:r>
          <a:endParaRPr lang="en-US" sz="2200" kern="1200" dirty="0"/>
        </a:p>
      </dsp:txBody>
      <dsp:txXfrm>
        <a:off x="1117506" y="3630178"/>
        <a:ext cx="3241852" cy="967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8D049-FD57-4D6B-8679-756D057E213C}">
      <dsp:nvSpPr>
        <dsp:cNvPr id="0" name=""/>
        <dsp:cNvSpPr/>
      </dsp:nvSpPr>
      <dsp:spPr>
        <a:xfrm>
          <a:off x="0" y="332722"/>
          <a:ext cx="3950985"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Ligera disminución de precios.</a:t>
          </a:r>
        </a:p>
      </dsp:txBody>
      <dsp:txXfrm>
        <a:off x="42663" y="375385"/>
        <a:ext cx="3865659" cy="788627"/>
      </dsp:txXfrm>
    </dsp:sp>
    <dsp:sp modelId="{2CFBD4D8-C46B-4CBB-8CB8-D7D0A65B649A}">
      <dsp:nvSpPr>
        <dsp:cNvPr id="0" name=""/>
        <dsp:cNvSpPr/>
      </dsp:nvSpPr>
      <dsp:spPr>
        <a:xfrm>
          <a:off x="0" y="1270035"/>
          <a:ext cx="3950985"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China aún no define volúmenes de compra.</a:t>
          </a:r>
        </a:p>
      </dsp:txBody>
      <dsp:txXfrm>
        <a:off x="42663" y="1312698"/>
        <a:ext cx="3865659" cy="788627"/>
      </dsp:txXfrm>
    </dsp:sp>
    <dsp:sp modelId="{B7AEA61D-D8BF-416C-9D64-068C96522CAB}">
      <dsp:nvSpPr>
        <dsp:cNvPr id="0" name=""/>
        <dsp:cNvSpPr/>
      </dsp:nvSpPr>
      <dsp:spPr>
        <a:xfrm>
          <a:off x="0" y="2207349"/>
          <a:ext cx="3950985"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La oferta LAT es fuerte, pero hay condicionantes por calidad.</a:t>
          </a:r>
        </a:p>
      </dsp:txBody>
      <dsp:txXfrm>
        <a:off x="42663" y="2250012"/>
        <a:ext cx="3865659" cy="788627"/>
      </dsp:txXfrm>
    </dsp:sp>
    <dsp:sp modelId="{0D7C7A3E-4B02-4099-8DDB-BD1A7C787753}">
      <dsp:nvSpPr>
        <dsp:cNvPr id="0" name=""/>
        <dsp:cNvSpPr/>
      </dsp:nvSpPr>
      <dsp:spPr>
        <a:xfrm>
          <a:off x="0" y="3144662"/>
          <a:ext cx="3950985" cy="8739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La logistica puede decidir donde compre China.</a:t>
          </a:r>
        </a:p>
      </dsp:txBody>
      <dsp:txXfrm>
        <a:off x="42663" y="3187325"/>
        <a:ext cx="3865659" cy="7886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4C7AC-5778-4759-A523-F1CCC7A2E2AB}">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La tendencia de los ultimos años muestra que el consumo se incrementa casi medio kilo anual.</a:t>
          </a:r>
        </a:p>
      </dsp:txBody>
      <dsp:txXfrm>
        <a:off x="48547" y="127216"/>
        <a:ext cx="10418506" cy="897406"/>
      </dsp:txXfrm>
    </dsp:sp>
    <dsp:sp modelId="{6CF067A3-0CA4-4C99-812E-03A48F4A0712}">
      <dsp:nvSpPr>
        <dsp:cNvPr id="0" name=""/>
        <dsp:cNvSpPr/>
      </dsp:nvSpPr>
      <dsp:spPr>
        <a:xfrm>
          <a:off x="0" y="1145169"/>
          <a:ext cx="10515600" cy="9945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El incremento esta asociado a una major situación economica.</a:t>
          </a:r>
        </a:p>
      </dsp:txBody>
      <dsp:txXfrm>
        <a:off x="48547" y="1193716"/>
        <a:ext cx="10418506" cy="897406"/>
      </dsp:txXfrm>
    </dsp:sp>
    <dsp:sp modelId="{52C3FB53-604E-474A-95A2-D05B8EA305E1}">
      <dsp:nvSpPr>
        <dsp:cNvPr id="0" name=""/>
        <dsp:cNvSpPr/>
      </dsp:nvSpPr>
      <dsp:spPr>
        <a:xfrm>
          <a:off x="0" y="2211669"/>
          <a:ext cx="10515600" cy="9945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Los 3 ultimos anos (Pandemia) el ingreso se ha visto afectado, pero salvo los 6 meses iniciales del 2020, el consumo no ha decaido.</a:t>
          </a:r>
        </a:p>
      </dsp:txBody>
      <dsp:txXfrm>
        <a:off x="48547" y="2260216"/>
        <a:ext cx="10418506" cy="897406"/>
      </dsp:txXfrm>
    </dsp:sp>
    <dsp:sp modelId="{03367AC9-9222-48E7-B111-F889C7E343CA}">
      <dsp:nvSpPr>
        <dsp:cNvPr id="0" name=""/>
        <dsp:cNvSpPr/>
      </dsp:nvSpPr>
      <dsp:spPr>
        <a:xfrm>
          <a:off x="0" y="3278169"/>
          <a:ext cx="105156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El problema es el alto costo de producción. No todos pueden enfrentarlo.</a:t>
          </a:r>
        </a:p>
      </dsp:txBody>
      <dsp:txXfrm>
        <a:off x="48547" y="3326716"/>
        <a:ext cx="10418506" cy="897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B3C44-A975-4D50-AB86-D3B2AA6E892A}">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a:t>Países con similar PBI (o incluso menor) tienen consumos mayores al nuestro</a:t>
          </a:r>
          <a:endParaRPr lang="en-US" sz="2500" kern="1200"/>
        </a:p>
      </dsp:txBody>
      <dsp:txXfrm>
        <a:off x="402550" y="1992"/>
        <a:ext cx="3034531" cy="1820718"/>
      </dsp:txXfrm>
    </dsp:sp>
    <dsp:sp modelId="{A3B9EBD4-A930-4F91-BF46-29166F820902}">
      <dsp:nvSpPr>
        <dsp:cNvPr id="0" name=""/>
        <dsp:cNvSpPr/>
      </dsp:nvSpPr>
      <dsp:spPr>
        <a:xfrm>
          <a:off x="3740534" y="1992"/>
          <a:ext cx="3034531" cy="1820718"/>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a:t>Crecimiento potencial como Colombia: requiere 40K cerdas mas (40%)</a:t>
          </a:r>
          <a:endParaRPr lang="en-US" sz="2500" kern="1200"/>
        </a:p>
      </dsp:txBody>
      <dsp:txXfrm>
        <a:off x="3740534" y="1992"/>
        <a:ext cx="3034531" cy="1820718"/>
      </dsp:txXfrm>
    </dsp:sp>
    <dsp:sp modelId="{E0D875B1-AAF1-43BD-84A6-6C8BF5F458FD}">
      <dsp:nvSpPr>
        <dsp:cNvPr id="0" name=""/>
        <dsp:cNvSpPr/>
      </dsp:nvSpPr>
      <dsp:spPr>
        <a:xfrm>
          <a:off x="7078518" y="1992"/>
          <a:ext cx="3034531" cy="182071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a:t>Como Ecuador: requiere 20K cerdas adicionales de alta producción.</a:t>
          </a:r>
          <a:endParaRPr lang="en-US" sz="2500" kern="1200"/>
        </a:p>
      </dsp:txBody>
      <dsp:txXfrm>
        <a:off x="7078518" y="1992"/>
        <a:ext cx="3034531" cy="1820718"/>
      </dsp:txXfrm>
    </dsp:sp>
    <dsp:sp modelId="{31BCB289-531F-4B88-BC29-4CC977968CA6}">
      <dsp:nvSpPr>
        <dsp:cNvPr id="0" name=""/>
        <dsp:cNvSpPr/>
      </dsp:nvSpPr>
      <dsp:spPr>
        <a:xfrm>
          <a:off x="2071542" y="2126164"/>
          <a:ext cx="3034531" cy="1820718"/>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a:t>Al subir el PBI Per cápita sube el consumo en general (en principio)</a:t>
          </a:r>
          <a:endParaRPr lang="en-US" sz="2500" kern="1200"/>
        </a:p>
      </dsp:txBody>
      <dsp:txXfrm>
        <a:off x="2071542" y="2126164"/>
        <a:ext cx="3034531" cy="1820718"/>
      </dsp:txXfrm>
    </dsp:sp>
    <dsp:sp modelId="{4FF0607E-FF0C-4F5C-AE25-4A37A095CB93}">
      <dsp:nvSpPr>
        <dsp:cNvPr id="0" name=""/>
        <dsp:cNvSpPr/>
      </dsp:nvSpPr>
      <dsp:spPr>
        <a:xfrm>
          <a:off x="5409526" y="2126164"/>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a:t>Esta “ regla” se cumple en los “Países emergentes”.</a:t>
          </a:r>
          <a:endParaRPr lang="en-US" sz="2500" kern="1200"/>
        </a:p>
      </dsp:txBody>
      <dsp:txXfrm>
        <a:off x="5409526" y="2126164"/>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A8975-3CFA-449F-B843-DC3C0EA3332C}"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0F7AD-018B-4507-BF47-12E8D68C420C}" type="slidenum">
              <a:rPr lang="en-US" smtClean="0"/>
              <a:t>‹Nº›</a:t>
            </a:fld>
            <a:endParaRPr lang="en-US"/>
          </a:p>
        </p:txBody>
      </p:sp>
    </p:spTree>
    <p:extLst>
      <p:ext uri="{BB962C8B-B14F-4D97-AF65-F5344CB8AC3E}">
        <p14:creationId xmlns:p14="http://schemas.microsoft.com/office/powerpoint/2010/main" val="239263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EE85D185-D876-4A4B-A351-E623992245C2}" type="slidenum">
              <a:rPr lang="es-ES" smtClean="0"/>
              <a:t>3</a:t>
            </a:fld>
            <a:endParaRPr lang="es-ES"/>
          </a:p>
        </p:txBody>
      </p:sp>
    </p:spTree>
    <p:extLst>
      <p:ext uri="{BB962C8B-B14F-4D97-AF65-F5344CB8AC3E}">
        <p14:creationId xmlns:p14="http://schemas.microsoft.com/office/powerpoint/2010/main" val="415896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defTabSz="966612">
              <a:defRPr/>
            </a:pPr>
            <a:endParaRPr lang="es-ES"/>
          </a:p>
        </p:txBody>
      </p:sp>
      <p:sp>
        <p:nvSpPr>
          <p:cNvPr id="4" name="Marcador de número de diapositiva 3"/>
          <p:cNvSpPr>
            <a:spLocks noGrp="1"/>
          </p:cNvSpPr>
          <p:nvPr>
            <p:ph type="sldNum" sz="quarter" idx="5"/>
          </p:nvPr>
        </p:nvSpPr>
        <p:spPr/>
        <p:txBody>
          <a:bodyPr rtlCol="0"/>
          <a:lstStyle/>
          <a:p>
            <a:pPr rtl="0"/>
            <a:fld id="{EE85D185-D876-4A4B-A351-E623992245C2}" type="slidenum">
              <a:rPr lang="es-ES" smtClean="0"/>
              <a:t>4</a:t>
            </a:fld>
            <a:endParaRPr lang="es-ES"/>
          </a:p>
        </p:txBody>
      </p:sp>
    </p:spTree>
    <p:extLst>
      <p:ext uri="{BB962C8B-B14F-4D97-AF65-F5344CB8AC3E}">
        <p14:creationId xmlns:p14="http://schemas.microsoft.com/office/powerpoint/2010/main" val="314115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C223-2F6C-57BA-B96A-E63E4D10B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9A11B-6464-03AD-3DBA-08F15C8F3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DBEDED-9EE7-7C15-DA5B-FA58F1DF0EE3}"/>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5" name="Footer Placeholder 4">
            <a:extLst>
              <a:ext uri="{FF2B5EF4-FFF2-40B4-BE49-F238E27FC236}">
                <a16:creationId xmlns:a16="http://schemas.microsoft.com/office/drawing/2014/main" id="{4EDB32FB-E322-5C5A-4D38-FC6707B0E4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85B4E-161A-EADE-F498-0D00F59DC89F}"/>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8943554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835C-8092-D126-9388-951700069C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6CFDE3-A03A-3734-829D-712A31C7A0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6549F-B461-9AAB-FEFB-97D26D4E0429}"/>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5" name="Footer Placeholder 4">
            <a:extLst>
              <a:ext uri="{FF2B5EF4-FFF2-40B4-BE49-F238E27FC236}">
                <a16:creationId xmlns:a16="http://schemas.microsoft.com/office/drawing/2014/main" id="{F8496199-D102-A5D6-1629-0047DA8ABE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BD4F88-1F14-EFB2-FC22-B90DC8A2DEAE}"/>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205459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D2F2A-11A1-B391-FDB8-007CA16EBE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DA806A-B7AF-7470-F4FF-CD5B43E2F7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80CB8-BFCC-D55B-7E03-88F26C44C912}"/>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5" name="Footer Placeholder 4">
            <a:extLst>
              <a:ext uri="{FF2B5EF4-FFF2-40B4-BE49-F238E27FC236}">
                <a16:creationId xmlns:a16="http://schemas.microsoft.com/office/drawing/2014/main" id="{0122359E-9710-D608-00FC-EE2FDAB27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8CC175-3207-FC54-B9AB-06AA1BE750B3}"/>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652630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91227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ción">
    <p:spTree>
      <p:nvGrpSpPr>
        <p:cNvPr id="1" name=""/>
        <p:cNvGrpSpPr/>
        <p:nvPr/>
      </p:nvGrpSpPr>
      <p:grpSpPr>
        <a:xfrm>
          <a:off x="0" y="0"/>
          <a:ext cx="0" cy="0"/>
          <a:chOff x="0" y="0"/>
          <a:chExt cx="0" cy="0"/>
        </a:xfrm>
      </p:grpSpPr>
      <p:sp useBgFill="1">
        <p:nvSpPr>
          <p:cNvPr id="2" name="Rectángulo 1">
            <a:extLst>
              <a:ext uri="{FF2B5EF4-FFF2-40B4-BE49-F238E27FC236}">
                <a16:creationId xmlns:a16="http://schemas.microsoft.com/office/drawing/2014/main" id="{88878880-76F2-45B5-916B-36E7EE2B1CFF}"/>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3" name="Rectángulo 2">
            <a:extLst>
              <a:ext uri="{FF2B5EF4-FFF2-40B4-BE49-F238E27FC236}">
                <a16:creationId xmlns:a16="http://schemas.microsoft.com/office/drawing/2014/main" id="{1B75C3C8-6E32-4269-9316-DC942E00A4E2}"/>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4" name="Triángulo rectángulo 3">
            <a:extLst>
              <a:ext uri="{FF2B5EF4-FFF2-40B4-BE49-F238E27FC236}">
                <a16:creationId xmlns:a16="http://schemas.microsoft.com/office/drawing/2014/main" id="{247C2144-3704-461F-AEA4-5AD7F2A4BA9E}"/>
              </a:ext>
              <a:ext uri="{C183D7F6-B498-43B3-948B-1728B52AA6E4}">
                <adec:decorative xmlns:adec="http://schemas.microsoft.com/office/drawing/2017/decorative" val="1"/>
              </a:ext>
            </a:extLst>
          </p:cNvPr>
          <p:cNvSpPr/>
          <p:nvPr userDrawn="1"/>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Diagrama de flujo: Documento 4">
            <a:extLst>
              <a:ext uri="{FF2B5EF4-FFF2-40B4-BE49-F238E27FC236}">
                <a16:creationId xmlns:a16="http://schemas.microsoft.com/office/drawing/2014/main" id="{5C2F4A0D-E022-45C1-A4F2-BDD40ECBB273}"/>
              </a:ext>
              <a:ext uri="{C183D7F6-B498-43B3-948B-1728B52AA6E4}">
                <adec:decorative xmlns:adec="http://schemas.microsoft.com/office/drawing/2017/decorative" val="1"/>
              </a:ext>
            </a:extLst>
          </p:cNvPr>
          <p:cNvSpPr/>
          <p:nvPr userDrawn="1"/>
        </p:nvSpPr>
        <p:spPr>
          <a:xfrm rot="5400000">
            <a:off x="7455724" y="2105114"/>
            <a:ext cx="6858000" cy="2647778"/>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1"/>
              </a:solidFill>
            </a:endParaRPr>
          </a:p>
        </p:txBody>
      </p:sp>
      <p:grpSp>
        <p:nvGrpSpPr>
          <p:cNvPr id="6" name="Grupo 5">
            <a:extLst>
              <a:ext uri="{FF2B5EF4-FFF2-40B4-BE49-F238E27FC236}">
                <a16:creationId xmlns:a16="http://schemas.microsoft.com/office/drawing/2014/main" id="{3B95DAD1-C9F8-42EA-938C-AD799D0D1D1F}"/>
              </a:ext>
              <a:ext uri="{C183D7F6-B498-43B3-948B-1728B52AA6E4}">
                <adec:decorative xmlns:adec="http://schemas.microsoft.com/office/drawing/2017/decorative" val="1"/>
              </a:ext>
            </a:extLst>
          </p:cNvPr>
          <p:cNvGrpSpPr/>
          <p:nvPr userDrawn="1"/>
        </p:nvGrpSpPr>
        <p:grpSpPr>
          <a:xfrm>
            <a:off x="0" y="0"/>
            <a:ext cx="12214827" cy="6858000"/>
            <a:chOff x="-6214" y="-1"/>
            <a:chExt cx="12214827" cy="6858000"/>
          </a:xfrm>
        </p:grpSpPr>
        <p:cxnSp>
          <p:nvCxnSpPr>
            <p:cNvPr id="7" name="Conector recto 6">
              <a:extLst>
                <a:ext uri="{FF2B5EF4-FFF2-40B4-BE49-F238E27FC236}">
                  <a16:creationId xmlns:a16="http://schemas.microsoft.com/office/drawing/2014/main"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Título 1">
            <a:extLst>
              <a:ext uri="{FF2B5EF4-FFF2-40B4-BE49-F238E27FC236}">
                <a16:creationId xmlns:a16="http://schemas.microsoft.com/office/drawing/2014/main" id="{EBBBF2BB-36BE-45E7-A35B-260E76E7D477}"/>
              </a:ext>
            </a:extLst>
          </p:cNvPr>
          <p:cNvSpPr>
            <a:spLocks noGrp="1"/>
          </p:cNvSpPr>
          <p:nvPr>
            <p:ph type="title"/>
          </p:nvPr>
        </p:nvSpPr>
        <p:spPr>
          <a:xfrm>
            <a:off x="457200" y="725467"/>
            <a:ext cx="5410197" cy="1982171"/>
          </a:xfrm>
          <a:prstGeom prst="rect">
            <a:avLst/>
          </a:prstGeom>
        </p:spPr>
        <p:txBody>
          <a:bodyPr rtlCol="0">
            <a:normAutofit/>
          </a:bodyPr>
          <a:lstStyle/>
          <a:p>
            <a:pPr rtl="0">
              <a:lnSpc>
                <a:spcPct val="110000"/>
              </a:lnSpc>
            </a:pPr>
            <a:r>
              <a:rPr lang="es-ES" noProof="0">
                <a:solidFill>
                  <a:srgbClr val="FFFFFF"/>
                </a:solidFill>
                <a:cs typeface="Posterama" panose="020B0504020200020000" pitchFamily="34" charset="0"/>
              </a:rPr>
              <a:t>Haga clic para modificar el estilo de título del patrón</a:t>
            </a:r>
          </a:p>
        </p:txBody>
      </p:sp>
      <p:sp>
        <p:nvSpPr>
          <p:cNvPr id="42" name="Marcador de contenido 38">
            <a:extLst>
              <a:ext uri="{FF2B5EF4-FFF2-40B4-BE49-F238E27FC236}">
                <a16:creationId xmlns:a16="http://schemas.microsoft.com/office/drawing/2014/main" id="{03257FF4-6F58-4A1E-866D-198569F9174B}"/>
              </a:ext>
            </a:extLst>
          </p:cNvPr>
          <p:cNvSpPr>
            <a:spLocks noGrp="1"/>
          </p:cNvSpPr>
          <p:nvPr>
            <p:ph sz="quarter" idx="15" hasCustomPrompt="1"/>
          </p:nvPr>
        </p:nvSpPr>
        <p:spPr>
          <a:xfrm>
            <a:off x="453104" y="2957665"/>
            <a:ext cx="5543524" cy="3358733"/>
          </a:xfrm>
          <a:prstGeom prst="rect">
            <a:avLst/>
          </a:prstGeom>
        </p:spPr>
        <p:txBody>
          <a:bodyPr rtlCol="0"/>
          <a:lstStyle>
            <a:lvl1pPr marL="0" indent="0">
              <a:lnSpc>
                <a:spcPct val="120000"/>
              </a:lnSpc>
              <a:buNone/>
              <a:defRPr sz="1800">
                <a:solidFill>
                  <a:schemeClr val="bg1"/>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rtl="0"/>
            <a:r>
              <a:rPr lang="es-ES" noProof="0"/>
              <a:t>Haga clic para agregar texto</a:t>
            </a:r>
          </a:p>
        </p:txBody>
      </p:sp>
      <p:sp>
        <p:nvSpPr>
          <p:cNvPr id="44" name="Marcador de posición de imagen 42">
            <a:extLst>
              <a:ext uri="{FF2B5EF4-FFF2-40B4-BE49-F238E27FC236}">
                <a16:creationId xmlns:a16="http://schemas.microsoft.com/office/drawing/2014/main" id="{32195099-4E20-48F3-8272-F12592AD44FC}"/>
              </a:ext>
            </a:extLst>
          </p:cNvPr>
          <p:cNvSpPr>
            <a:spLocks noGrp="1"/>
          </p:cNvSpPr>
          <p:nvPr>
            <p:ph type="pic" sz="quarter" idx="13" hasCustomPrompt="1"/>
          </p:nvPr>
        </p:nvSpPr>
        <p:spPr>
          <a:xfrm>
            <a:off x="6619875" y="725487"/>
            <a:ext cx="5388490" cy="5519467"/>
          </a:xfrm>
          <a:prstGeom prst="rect">
            <a:avLst/>
          </a:prstGeom>
        </p:spPr>
        <p:txBody>
          <a:bodyPr rtlCol="0"/>
          <a:lstStyle>
            <a:lvl1pPr marL="0" indent="0" algn="ctr">
              <a:buNone/>
              <a:defRPr/>
            </a:lvl1pPr>
          </a:lstStyle>
          <a:p>
            <a:pPr rtl="0"/>
            <a:r>
              <a:rPr lang="es-ES" noProof="0"/>
              <a:t>Inserte la foto aquí</a:t>
            </a:r>
          </a:p>
        </p:txBody>
      </p:sp>
      <p:sp>
        <p:nvSpPr>
          <p:cNvPr id="39" name="Marcador de fecha 3">
            <a:extLst>
              <a:ext uri="{FF2B5EF4-FFF2-40B4-BE49-F238E27FC236}">
                <a16:creationId xmlns:a16="http://schemas.microsoft.com/office/drawing/2014/main" id="{CFCED92E-6EA8-410D-90AD-DF0B229BF33D}"/>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bg1"/>
                </a:solidFill>
              </a:defRPr>
            </a:lvl1pPr>
          </a:lstStyle>
          <a:p>
            <a:pPr rtl="0"/>
            <a:fld id="{901CEF4D-4224-4A3B-BEE1-11BA029AA57F}" type="datetime1">
              <a:rPr lang="es-PE" noProof="0" smtClean="0"/>
              <a:t>6/06/2023</a:t>
            </a:fld>
            <a:endParaRPr lang="es-ES" noProof="0"/>
          </a:p>
        </p:txBody>
      </p:sp>
      <p:sp>
        <p:nvSpPr>
          <p:cNvPr id="40" name="Marcador de pie de página 4">
            <a:extLst>
              <a:ext uri="{FF2B5EF4-FFF2-40B4-BE49-F238E27FC236}">
                <a16:creationId xmlns:a16="http://schemas.microsoft.com/office/drawing/2014/main" id="{FC6D7D3E-FCD8-42CA-A1BB-9112B5530576}"/>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bg1"/>
                </a:solidFill>
              </a:defRPr>
            </a:lvl1pPr>
          </a:lstStyle>
          <a:p>
            <a:pPr rtl="0"/>
            <a:endParaRPr lang="es-ES" noProof="0"/>
          </a:p>
        </p:txBody>
      </p:sp>
      <p:sp>
        <p:nvSpPr>
          <p:cNvPr id="41" name="Marcador de número de diapositiva 5">
            <a:extLst>
              <a:ext uri="{FF2B5EF4-FFF2-40B4-BE49-F238E27FC236}">
                <a16:creationId xmlns:a16="http://schemas.microsoft.com/office/drawing/2014/main" id="{A49CA3E6-DD23-4395-AE34-560EA1122353}"/>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bg1"/>
                </a:solidFill>
              </a:defRPr>
            </a:lvl1pPr>
          </a:lstStyle>
          <a:p>
            <a:pPr rtl="0"/>
            <a:fld id="{11A71338-8BA2-4C79-A6C5-5A8E30081D0C}" type="slidenum">
              <a:rPr lang="es-ES" noProof="0" smtClean="0"/>
              <a:pPr rtl="0"/>
              <a:t>‹Nº›</a:t>
            </a:fld>
            <a:endParaRPr lang="es-ES" noProof="0"/>
          </a:p>
        </p:txBody>
      </p:sp>
    </p:spTree>
    <p:extLst>
      <p:ext uri="{BB962C8B-B14F-4D97-AF65-F5344CB8AC3E}">
        <p14:creationId xmlns:p14="http://schemas.microsoft.com/office/powerpoint/2010/main" val="130003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áfico">
    <p:spTree>
      <p:nvGrpSpPr>
        <p:cNvPr id="1" name=""/>
        <p:cNvGrpSpPr/>
        <p:nvPr/>
      </p:nvGrpSpPr>
      <p:grpSpPr>
        <a:xfrm>
          <a:off x="0" y="0"/>
          <a:ext cx="0" cy="0"/>
          <a:chOff x="0" y="0"/>
          <a:chExt cx="0" cy="0"/>
        </a:xfrm>
      </p:grpSpPr>
      <p:sp useBgFill="1">
        <p:nvSpPr>
          <p:cNvPr id="2" name="Rectángulo 1">
            <a:extLst>
              <a:ext uri="{FF2B5EF4-FFF2-40B4-BE49-F238E27FC236}">
                <a16:creationId xmlns:a16="http://schemas.microsoft.com/office/drawing/2014/main" id="{1BA840BD-172F-4ADB-A4C1-EA3FB3A68A67}"/>
              </a:ext>
              <a:ext uri="{C183D7F6-B498-43B3-948B-1728B52AA6E4}">
                <adec:decorative xmlns:adec="http://schemas.microsoft.com/office/drawing/2017/decorative"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3" name="Rectángulo 2">
            <a:extLst>
              <a:ext uri="{FF2B5EF4-FFF2-40B4-BE49-F238E27FC236}">
                <a16:creationId xmlns:a16="http://schemas.microsoft.com/office/drawing/2014/main" id="{D0D03E71-B54E-4A6E-A4F8-B6056182446C}"/>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2"/>
              </a:solidFill>
            </a:endParaRPr>
          </a:p>
        </p:txBody>
      </p:sp>
      <p:sp>
        <p:nvSpPr>
          <p:cNvPr id="4" name="Triángulo rectángulo 3">
            <a:extLst>
              <a:ext uri="{FF2B5EF4-FFF2-40B4-BE49-F238E27FC236}">
                <a16:creationId xmlns:a16="http://schemas.microsoft.com/office/drawing/2014/main" id="{DD6F5FA1-46FA-4429-A549-1D06D0D7D981}"/>
              </a:ext>
              <a:ext uri="{C183D7F6-B498-43B3-948B-1728B52AA6E4}">
                <adec:decorative xmlns:adec="http://schemas.microsoft.com/office/drawing/2017/decorative"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5" name="Grupo 4">
            <a:extLst>
              <a:ext uri="{FF2B5EF4-FFF2-40B4-BE49-F238E27FC236}">
                <a16:creationId xmlns:a16="http://schemas.microsoft.com/office/drawing/2014/main" id="{971BDD7C-B416-481F-A16C-3B14FBB3132F}"/>
              </a:ext>
              <a:ext uri="{C183D7F6-B498-43B3-948B-1728B52AA6E4}">
                <adec:decorative xmlns:adec="http://schemas.microsoft.com/office/drawing/2017/decorative" val="1"/>
              </a:ext>
            </a:extLst>
          </p:cNvPr>
          <p:cNvGrpSpPr/>
          <p:nvPr userDrawn="1"/>
        </p:nvGrpSpPr>
        <p:grpSpPr>
          <a:xfrm>
            <a:off x="0" y="-1"/>
            <a:ext cx="12214827" cy="6858000"/>
            <a:chOff x="-6214" y="-1"/>
            <a:chExt cx="12214827" cy="6858000"/>
          </a:xfrm>
        </p:grpSpPr>
        <p:cxnSp>
          <p:nvCxnSpPr>
            <p:cNvPr id="6" name="Conector recto 5">
              <a:extLst>
                <a:ext uri="{FF2B5EF4-FFF2-40B4-BE49-F238E27FC236}">
                  <a16:creationId xmlns:a16="http://schemas.microsoft.com/office/drawing/2014/main"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ángulo 34">
            <a:extLst>
              <a:ext uri="{FF2B5EF4-FFF2-40B4-BE49-F238E27FC236}">
                <a16:creationId xmlns:a16="http://schemas.microsoft.com/office/drawing/2014/main" id="{6B10FFBE-9594-45E8-A55B-2C29EC499487}"/>
              </a:ext>
              <a:ext uri="{C183D7F6-B498-43B3-948B-1728B52AA6E4}">
                <adec:decorative xmlns:adec="http://schemas.microsoft.com/office/drawing/2017/decorative"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bg1"/>
              </a:solidFill>
            </a:endParaRPr>
          </a:p>
        </p:txBody>
      </p:sp>
      <p:sp>
        <p:nvSpPr>
          <p:cNvPr id="36" name="Título 1">
            <a:extLst>
              <a:ext uri="{FF2B5EF4-FFF2-40B4-BE49-F238E27FC236}">
                <a16:creationId xmlns:a16="http://schemas.microsoft.com/office/drawing/2014/main" id="{6A6EAAA1-04E1-4507-BB68-77740F2960C1}"/>
              </a:ext>
              <a:ext uri="{C183D7F6-B498-43B3-948B-1728B52AA6E4}">
                <adec:decorative xmlns:adec="http://schemas.microsoft.com/office/drawing/2017/decorative" val="0"/>
              </a:ext>
            </a:extLst>
          </p:cNvPr>
          <p:cNvSpPr>
            <a:spLocks noGrp="1"/>
          </p:cNvSpPr>
          <p:nvPr>
            <p:ph type="title"/>
          </p:nvPr>
        </p:nvSpPr>
        <p:spPr>
          <a:xfrm>
            <a:off x="304804" y="339991"/>
            <a:ext cx="11502142" cy="1499851"/>
          </a:xfrm>
          <a:prstGeom prst="rect">
            <a:avLst/>
          </a:prstGeom>
        </p:spPr>
        <p:txBody>
          <a:bodyPr rtlCol="0" anchor="ctr">
            <a:normAutofit/>
          </a:bodyPr>
          <a:lstStyle>
            <a:lvl1pPr algn="ctr">
              <a:defRPr sz="4400">
                <a:solidFill>
                  <a:schemeClr val="tx1">
                    <a:alpha val="80000"/>
                  </a:schemeClr>
                </a:solidFill>
              </a:defRPr>
            </a:lvl1pPr>
          </a:lstStyle>
          <a:p>
            <a:pPr algn="ctr" rtl="0">
              <a:lnSpc>
                <a:spcPct val="110000"/>
              </a:lnSpc>
            </a:pPr>
            <a:r>
              <a:rPr lang="es-ES" noProof="0">
                <a:solidFill>
                  <a:schemeClr val="tx2">
                    <a:alpha val="80000"/>
                  </a:schemeClr>
                </a:solidFill>
                <a:cs typeface="Posterama" panose="020B0504020200020000" pitchFamily="34" charset="0"/>
              </a:rPr>
              <a:t>Haga clic para modificar el estilo de título del patrón</a:t>
            </a:r>
          </a:p>
        </p:txBody>
      </p:sp>
      <p:sp>
        <p:nvSpPr>
          <p:cNvPr id="38" name="Marcador de contenido 37">
            <a:extLst>
              <a:ext uri="{FF2B5EF4-FFF2-40B4-BE49-F238E27FC236}">
                <a16:creationId xmlns:a16="http://schemas.microsoft.com/office/drawing/2014/main" id="{A3DF4F51-7BE0-4413-AE23-64539333639A}"/>
              </a:ext>
            </a:extLst>
          </p:cNvPr>
          <p:cNvSpPr>
            <a:spLocks noGrp="1"/>
          </p:cNvSpPr>
          <p:nvPr>
            <p:ph sz="quarter" idx="13" hasCustomPrompt="1"/>
          </p:nvPr>
        </p:nvSpPr>
        <p:spPr>
          <a:xfrm>
            <a:off x="839788" y="2124075"/>
            <a:ext cx="10512425" cy="3906838"/>
          </a:xfrm>
          <a:prstGeom prst="rect">
            <a:avLst/>
          </a:prstGeom>
        </p:spPr>
        <p:txBody>
          <a:bodyPr rtlCol="0"/>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rtl="0"/>
            <a:r>
              <a:rPr lang="es-ES" noProof="0"/>
              <a:t>Haga clic para agregar contenido</a:t>
            </a:r>
          </a:p>
        </p:txBody>
      </p:sp>
      <p:sp>
        <p:nvSpPr>
          <p:cNvPr id="40" name="Marcador de fecha 3">
            <a:extLst>
              <a:ext uri="{FF2B5EF4-FFF2-40B4-BE49-F238E27FC236}">
                <a16:creationId xmlns:a16="http://schemas.microsoft.com/office/drawing/2014/main" id="{523D1252-F7F4-4FB8-950F-8E4B712E27C1}"/>
              </a:ext>
            </a:extLst>
          </p:cNvPr>
          <p:cNvSpPr>
            <a:spLocks noGrp="1"/>
          </p:cNvSpPr>
          <p:nvPr>
            <p:ph type="dt" sz="half" idx="10"/>
          </p:nvPr>
        </p:nvSpPr>
        <p:spPr>
          <a:xfrm>
            <a:off x="457200" y="6324600"/>
            <a:ext cx="2560220" cy="365125"/>
          </a:xfrm>
          <a:prstGeom prst="rect">
            <a:avLst/>
          </a:prstGeom>
        </p:spPr>
        <p:txBody>
          <a:bodyPr rtlCol="0" anchor="ctr"/>
          <a:lstStyle>
            <a:lvl1pPr>
              <a:defRPr sz="900" spc="150" baseline="0">
                <a:solidFill>
                  <a:schemeClr val="tx1"/>
                </a:solidFill>
              </a:defRPr>
            </a:lvl1pPr>
          </a:lstStyle>
          <a:p>
            <a:pPr rtl="0"/>
            <a:fld id="{E7AF2786-8970-4B57-ACBA-77279FF563B5}" type="datetime1">
              <a:rPr lang="es-PE" noProof="0" smtClean="0"/>
              <a:t>6/06/2023</a:t>
            </a:fld>
            <a:endParaRPr lang="es-ES" noProof="0"/>
          </a:p>
        </p:txBody>
      </p:sp>
      <p:sp>
        <p:nvSpPr>
          <p:cNvPr id="41" name="Marcador de pie de página 4">
            <a:extLst>
              <a:ext uri="{FF2B5EF4-FFF2-40B4-BE49-F238E27FC236}">
                <a16:creationId xmlns:a16="http://schemas.microsoft.com/office/drawing/2014/main" id="{F83A4E74-05AF-4A1F-A4D9-6EF4B285C271}"/>
              </a:ext>
            </a:extLst>
          </p:cNvPr>
          <p:cNvSpPr>
            <a:spLocks noGrp="1"/>
          </p:cNvSpPr>
          <p:nvPr>
            <p:ph type="ftr" sz="quarter" idx="11"/>
          </p:nvPr>
        </p:nvSpPr>
        <p:spPr>
          <a:xfrm>
            <a:off x="4200861" y="6319838"/>
            <a:ext cx="3982781" cy="365125"/>
          </a:xfrm>
          <a:prstGeom prst="rect">
            <a:avLst/>
          </a:prstGeom>
        </p:spPr>
        <p:txBody>
          <a:bodyPr rtlCol="0" anchor="ctr"/>
          <a:lstStyle>
            <a:lvl1pPr algn="ctr">
              <a:defRPr sz="900" spc="150" baseline="0">
                <a:solidFill>
                  <a:schemeClr val="tx1"/>
                </a:solidFill>
              </a:defRPr>
            </a:lvl1pPr>
          </a:lstStyle>
          <a:p>
            <a:pPr rtl="0"/>
            <a:endParaRPr lang="es-ES" noProof="0"/>
          </a:p>
        </p:txBody>
      </p:sp>
      <p:sp>
        <p:nvSpPr>
          <p:cNvPr id="42" name="Marcador de número de diapositiva 5">
            <a:extLst>
              <a:ext uri="{FF2B5EF4-FFF2-40B4-BE49-F238E27FC236}">
                <a16:creationId xmlns:a16="http://schemas.microsoft.com/office/drawing/2014/main" id="{0E42BF9C-AE51-478A-B770-1FB2E0831E0D}"/>
              </a:ext>
            </a:extLst>
          </p:cNvPr>
          <p:cNvSpPr>
            <a:spLocks noGrp="1"/>
          </p:cNvSpPr>
          <p:nvPr>
            <p:ph type="sldNum" sz="quarter" idx="12"/>
          </p:nvPr>
        </p:nvSpPr>
        <p:spPr>
          <a:xfrm>
            <a:off x="11190806" y="6324600"/>
            <a:ext cx="799078" cy="365125"/>
          </a:xfrm>
          <a:prstGeom prst="rect">
            <a:avLst/>
          </a:prstGeom>
        </p:spPr>
        <p:txBody>
          <a:bodyPr rtlCol="0" anchor="ctr"/>
          <a:lstStyle>
            <a:lvl1pPr algn="ctr">
              <a:defRPr sz="900" spc="150" baseline="0">
                <a:solidFill>
                  <a:schemeClr val="tx1"/>
                </a:solidFill>
              </a:defRPr>
            </a:lvl1pPr>
          </a:lstStyle>
          <a:p>
            <a:pPr rtl="0"/>
            <a:fld id="{11A71338-8BA2-4C79-A6C5-5A8E30081D0C}" type="slidenum">
              <a:rPr lang="es-ES" noProof="0" smtClean="0"/>
              <a:pPr rtl="0"/>
              <a:t>‹Nº›</a:t>
            </a:fld>
            <a:endParaRPr lang="es-ES" noProof="0"/>
          </a:p>
        </p:txBody>
      </p:sp>
    </p:spTree>
    <p:extLst>
      <p:ext uri="{BB962C8B-B14F-4D97-AF65-F5344CB8AC3E}">
        <p14:creationId xmlns:p14="http://schemas.microsoft.com/office/powerpoint/2010/main" val="317592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1D7C-8D1D-2A48-B3D0-2E8BF5496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67D1B-AB45-B1F4-EE2E-39ED01D224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DE7A3-1288-1C21-FFD0-5BB109F32896}"/>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5" name="Footer Placeholder 4">
            <a:extLst>
              <a:ext uri="{FF2B5EF4-FFF2-40B4-BE49-F238E27FC236}">
                <a16:creationId xmlns:a16="http://schemas.microsoft.com/office/drawing/2014/main" id="{0E2A7484-5BD8-7920-D8B9-F71D9E081F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879199-37B6-7B69-058C-9CDE1F0B44B4}"/>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041145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C51C-7F8F-2CE0-9FE6-39D671BAA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F921FB-FC5E-8F76-0741-0600D51DD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CF911-16DC-155D-1EDE-0E27BA05C42E}"/>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5" name="Footer Placeholder 4">
            <a:extLst>
              <a:ext uri="{FF2B5EF4-FFF2-40B4-BE49-F238E27FC236}">
                <a16:creationId xmlns:a16="http://schemas.microsoft.com/office/drawing/2014/main" id="{F6897269-7649-1301-50EA-643D053E04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7809BC-0CDE-149E-6317-669CC9F1D45C}"/>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72305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4ABE-D0AB-BB0B-09CE-7456EAE84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3FDF4-1BD9-C422-E575-391CD2CC0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EE1BD8-A099-FCEA-C48C-904D92C416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9E2822-9EB8-5647-75A3-90D27F27564A}"/>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6" name="Footer Placeholder 5">
            <a:extLst>
              <a:ext uri="{FF2B5EF4-FFF2-40B4-BE49-F238E27FC236}">
                <a16:creationId xmlns:a16="http://schemas.microsoft.com/office/drawing/2014/main" id="{C06ABAB4-89DC-94A0-6643-E0C50DF3E7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689AF3-BC47-2E38-9CFF-726D079F561E}"/>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64687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50FE-345D-9E56-3EFD-1A456BB9C3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90332E-5BC0-411C-1E53-CF6070CF9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1601DA-D8BA-D24C-D85D-E765DC757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5BD5A-7F7F-9CCC-E3ED-55A7B611C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0E7EA-81EE-0DD7-F9F4-6ADC752E88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DACE91-A8AB-C53E-800E-72ED783FBCF1}"/>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8" name="Footer Placeholder 7">
            <a:extLst>
              <a:ext uri="{FF2B5EF4-FFF2-40B4-BE49-F238E27FC236}">
                <a16:creationId xmlns:a16="http://schemas.microsoft.com/office/drawing/2014/main" id="{A33301FC-5C71-0994-B69B-C9EEAF48AC1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831447-B3E9-32EA-5AD5-BDA3330EA06A}"/>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523272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7452-8480-18F6-C5F7-7DEE34BEE5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97F8C5-AA47-BD02-6A94-E94AECA8115F}"/>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4" name="Footer Placeholder 3">
            <a:extLst>
              <a:ext uri="{FF2B5EF4-FFF2-40B4-BE49-F238E27FC236}">
                <a16:creationId xmlns:a16="http://schemas.microsoft.com/office/drawing/2014/main" id="{1BE23132-83F6-2AC2-4CDE-D53CD86748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614A74A-5ABE-116A-CFE2-1957EEEB66A6}"/>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44709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A4842-F849-2601-74FE-B4830C74FCD9}"/>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3" name="Footer Placeholder 2">
            <a:extLst>
              <a:ext uri="{FF2B5EF4-FFF2-40B4-BE49-F238E27FC236}">
                <a16:creationId xmlns:a16="http://schemas.microsoft.com/office/drawing/2014/main" id="{FF472526-4740-B66E-D355-E6BBC351C2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CEB84D-8A12-6A5F-7419-90FACA524503}"/>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829816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3A74-87DE-6ECB-3D37-80B932233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53A6C-426F-0D82-901F-44C475F34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284414-F3D1-FE96-FF60-FFA1E2323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FD94E-92F0-41F8-7AE5-C936BDD150F0}"/>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6" name="Footer Placeholder 5">
            <a:extLst>
              <a:ext uri="{FF2B5EF4-FFF2-40B4-BE49-F238E27FC236}">
                <a16:creationId xmlns:a16="http://schemas.microsoft.com/office/drawing/2014/main" id="{430A703A-5FB6-E7D6-4B9F-D266B9C7B5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5B7FA3-74E5-0D79-3777-1FC9ED562448}"/>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5918046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7C53-D0AA-9584-003C-D19E1C742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1DB9DF-56D0-17F3-F37C-2AF076B305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01E908-1AD5-D9EE-E31E-E81698248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667DC-8DFF-5FAE-28C8-52D8AFCFE83C}"/>
              </a:ext>
            </a:extLst>
          </p:cNvPr>
          <p:cNvSpPr>
            <a:spLocks noGrp="1"/>
          </p:cNvSpPr>
          <p:nvPr>
            <p:ph type="dt" sz="half" idx="10"/>
          </p:nvPr>
        </p:nvSpPr>
        <p:spPr/>
        <p:txBody>
          <a:bodyPr/>
          <a:lstStyle/>
          <a:p>
            <a:fld id="{C35BB1C6-BF8F-4481-8AB2-603A1C8A906A}" type="datetimeFigureOut">
              <a:rPr lang="en-US" smtClean="0"/>
              <a:t>6/6/2023</a:t>
            </a:fld>
            <a:endParaRPr lang="en-US" dirty="0"/>
          </a:p>
        </p:txBody>
      </p:sp>
      <p:sp>
        <p:nvSpPr>
          <p:cNvPr id="6" name="Footer Placeholder 5">
            <a:extLst>
              <a:ext uri="{FF2B5EF4-FFF2-40B4-BE49-F238E27FC236}">
                <a16:creationId xmlns:a16="http://schemas.microsoft.com/office/drawing/2014/main" id="{DDAE3C3B-0572-CD44-B4F0-0AD5F4AE51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CE200-AF00-C727-2138-9FE69C92054B}"/>
              </a:ext>
            </a:extLst>
          </p:cNvPr>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8901935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67B82-76F3-82FA-A26B-3AD5DEF4F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B7B4CB-3757-960F-B70B-3C9FEA1A5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C9A2D-EF27-9A5D-00D6-63A9B6FFF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6/6/2023</a:t>
            </a:fld>
            <a:endParaRPr lang="en-US" dirty="0"/>
          </a:p>
        </p:txBody>
      </p:sp>
      <p:sp>
        <p:nvSpPr>
          <p:cNvPr id="5" name="Footer Placeholder 4">
            <a:extLst>
              <a:ext uri="{FF2B5EF4-FFF2-40B4-BE49-F238E27FC236}">
                <a16:creationId xmlns:a16="http://schemas.microsoft.com/office/drawing/2014/main" id="{15401B06-422E-4619-83E2-574CAEA8B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64A1BF7-D4AE-40CA-A1B8-DDD0061C8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118185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8"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7.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9.png"/><Relationship Id="rId7" Type="http://schemas.openxmlformats.org/officeDocument/2006/relationships/diagramColors" Target="../diagrams/colors7.xml"/><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Texto&#10;&#10;Descripción generada automáticamente">
            <a:extLst>
              <a:ext uri="{FF2B5EF4-FFF2-40B4-BE49-F238E27FC236}">
                <a16:creationId xmlns:a16="http://schemas.microsoft.com/office/drawing/2014/main" id="{0881B087-6F37-8F61-2983-43ABE69869FB}"/>
              </a:ext>
            </a:extLst>
          </p:cNvPr>
          <p:cNvPicPr>
            <a:picLocks noChangeAspect="1"/>
          </p:cNvPicPr>
          <p:nvPr/>
        </p:nvPicPr>
        <p:blipFill>
          <a:blip r:embed="rId2"/>
          <a:stretch>
            <a:fillRect/>
          </a:stretch>
        </p:blipFill>
        <p:spPr>
          <a:xfrm>
            <a:off x="967158" y="3410032"/>
            <a:ext cx="7679693" cy="2597927"/>
          </a:xfrm>
          <a:prstGeom prst="rect">
            <a:avLst/>
          </a:prstGeom>
        </p:spPr>
      </p:pic>
      <p:pic>
        <p:nvPicPr>
          <p:cNvPr id="5" name="Picture 4">
            <a:extLst>
              <a:ext uri="{FF2B5EF4-FFF2-40B4-BE49-F238E27FC236}">
                <a16:creationId xmlns:a16="http://schemas.microsoft.com/office/drawing/2014/main" id="{7C174450-B74A-B101-319B-947E73C2A75E}"/>
              </a:ext>
            </a:extLst>
          </p:cNvPr>
          <p:cNvPicPr>
            <a:picLocks noChangeAspect="1"/>
          </p:cNvPicPr>
          <p:nvPr/>
        </p:nvPicPr>
        <p:blipFill rotWithShape="1">
          <a:blip r:embed="rId3"/>
          <a:srcRect l="1577" r="11476"/>
          <a:stretch/>
        </p:blipFill>
        <p:spPr>
          <a:xfrm>
            <a:off x="9266238" y="3175000"/>
            <a:ext cx="2598738" cy="300037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ítulo 1"/>
          <p:cNvSpPr>
            <a:spLocks noGrp="1"/>
          </p:cNvSpPr>
          <p:nvPr>
            <p:ph type="ctrTitle"/>
          </p:nvPr>
        </p:nvSpPr>
        <p:spPr>
          <a:xfrm>
            <a:off x="638881" y="457201"/>
            <a:ext cx="10909640" cy="1832654"/>
          </a:xfrm>
        </p:spPr>
        <p:txBody>
          <a:bodyPr vert="horz" lIns="91440" tIns="45720" rIns="91440" bIns="45720" rtlCol="0" anchor="b">
            <a:normAutofit/>
          </a:bodyPr>
          <a:lstStyle/>
          <a:p>
            <a:r>
              <a:rPr lang="en-US" sz="6100" dirty="0"/>
              <a:t>Respuesta Tecnica a</a:t>
            </a:r>
            <a:br>
              <a:rPr lang="en-US" sz="6100" dirty="0"/>
            </a:br>
            <a:r>
              <a:rPr lang="en-US" sz="6100" dirty="0"/>
              <a:t>PL 4534/2022</a:t>
            </a:r>
          </a:p>
        </p:txBody>
      </p:sp>
      <p:sp>
        <p:nvSpPr>
          <p:cNvPr id="6" name="Subtítulo 5">
            <a:extLst>
              <a:ext uri="{FF2B5EF4-FFF2-40B4-BE49-F238E27FC236}">
                <a16:creationId xmlns:a16="http://schemas.microsoft.com/office/drawing/2014/main" id="{E6983CC0-A73F-FB8C-1FB9-C0A49901448E}"/>
              </a:ext>
            </a:extLst>
          </p:cNvPr>
          <p:cNvSpPr>
            <a:spLocks noGrp="1"/>
          </p:cNvSpPr>
          <p:nvPr>
            <p:ph type="subTitle" idx="1"/>
          </p:nvPr>
        </p:nvSpPr>
        <p:spPr>
          <a:xfrm>
            <a:off x="638881" y="2419141"/>
            <a:ext cx="10909643" cy="552659"/>
          </a:xfrm>
        </p:spPr>
        <p:txBody>
          <a:bodyPr anchor="t">
            <a:normAutofit/>
          </a:bodyPr>
          <a:lstStyle/>
          <a:p>
            <a:r>
              <a:rPr lang="en-US" sz="1100"/>
              <a:t>Asociación Peruana de Porcicultores</a:t>
            </a:r>
          </a:p>
          <a:p>
            <a:r>
              <a:rPr lang="en-US" sz="1100"/>
              <a:t>Mayo 2023</a:t>
            </a:r>
            <a:endParaRPr lang="es-PE" sz="1100"/>
          </a:p>
        </p:txBody>
      </p:sp>
    </p:spTree>
    <p:extLst>
      <p:ext uri="{BB962C8B-B14F-4D97-AF65-F5344CB8AC3E}">
        <p14:creationId xmlns:p14="http://schemas.microsoft.com/office/powerpoint/2010/main" val="821913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0E5E41C-35F9-0664-E45E-D0CFBBFE323F}"/>
              </a:ext>
            </a:extLst>
          </p:cNvPr>
          <p:cNvSpPr>
            <a:spLocks noGrp="1"/>
          </p:cNvSpPr>
          <p:nvPr>
            <p:ph type="title"/>
          </p:nvPr>
        </p:nvSpPr>
        <p:spPr>
          <a:xfrm>
            <a:off x="1383564" y="348865"/>
            <a:ext cx="9718111" cy="1576446"/>
          </a:xfrm>
        </p:spPr>
        <p:txBody>
          <a:bodyPr anchor="ctr">
            <a:normAutofit/>
          </a:bodyPr>
          <a:lstStyle/>
          <a:p>
            <a:r>
              <a:rPr lang="es-PE" sz="4000" dirty="0">
                <a:solidFill>
                  <a:srgbClr val="FFFFFF"/>
                </a:solidFill>
              </a:rPr>
              <a:t>Seguridad alimentaria</a:t>
            </a:r>
            <a:r>
              <a:rPr lang="en-US" sz="4000" dirty="0">
                <a:solidFill>
                  <a:srgbClr val="FFFFFF"/>
                </a:solidFill>
              </a:rPr>
              <a:t>: </a:t>
            </a:r>
            <a:r>
              <a:rPr lang="en-US" sz="4000">
                <a:solidFill>
                  <a:srgbClr val="FFFFFF"/>
                </a:solidFill>
              </a:rPr>
              <a:t>Consumo</a:t>
            </a:r>
            <a:r>
              <a:rPr lang="en-US" sz="4000" dirty="0">
                <a:solidFill>
                  <a:srgbClr val="FFFFFF"/>
                </a:solidFill>
              </a:rPr>
              <a:t> </a:t>
            </a:r>
            <a:r>
              <a:rPr lang="en-US" sz="4000">
                <a:solidFill>
                  <a:srgbClr val="FFFFFF"/>
                </a:solidFill>
              </a:rPr>
              <a:t>proteina</a:t>
            </a:r>
            <a:r>
              <a:rPr lang="en-US" sz="4000" dirty="0">
                <a:solidFill>
                  <a:srgbClr val="FFFFFF"/>
                </a:solidFill>
              </a:rPr>
              <a:t> animal en el Perú</a:t>
            </a:r>
            <a:endParaRPr lang="es-PE" sz="4000" dirty="0">
              <a:solidFill>
                <a:srgbClr val="FFFFFF"/>
              </a:solidFill>
            </a:endParaRPr>
          </a:p>
        </p:txBody>
      </p:sp>
      <p:graphicFrame>
        <p:nvGraphicFramePr>
          <p:cNvPr id="4" name="Marcador de contenido 3">
            <a:extLst>
              <a:ext uri="{FF2B5EF4-FFF2-40B4-BE49-F238E27FC236}">
                <a16:creationId xmlns:a16="http://schemas.microsoft.com/office/drawing/2014/main" id="{85E8175B-D362-2B08-9A73-97DBE588D70D}"/>
              </a:ext>
            </a:extLst>
          </p:cNvPr>
          <p:cNvGraphicFramePr>
            <a:graphicFrameLocks noGrp="1"/>
          </p:cNvGraphicFramePr>
          <p:nvPr>
            <p:ph idx="1"/>
            <p:extLst>
              <p:ext uri="{D42A27DB-BD31-4B8C-83A1-F6EECF244321}">
                <p14:modId xmlns:p14="http://schemas.microsoft.com/office/powerpoint/2010/main" val="2183670344"/>
              </p:ext>
            </p:extLst>
          </p:nvPr>
        </p:nvGraphicFramePr>
        <p:xfrm>
          <a:off x="644056" y="2615979"/>
          <a:ext cx="10927829" cy="3689405"/>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40353305-B955-9E98-8F56-7B448950A3B9}"/>
              </a:ext>
            </a:extLst>
          </p:cNvPr>
          <p:cNvSpPr txBox="1"/>
          <p:nvPr/>
        </p:nvSpPr>
        <p:spPr>
          <a:xfrm>
            <a:off x="8750461" y="6291593"/>
            <a:ext cx="3288446" cy="369332"/>
          </a:xfrm>
          <a:prstGeom prst="rect">
            <a:avLst/>
          </a:prstGeom>
          <a:noFill/>
        </p:spPr>
        <p:txBody>
          <a:bodyPr wrap="square">
            <a:spAutoFit/>
          </a:bodyPr>
          <a:lstStyle/>
          <a:p>
            <a:r>
              <a:rPr lang="es-PE" sz="1800" b="0" i="0" u="none" strike="noStrike" baseline="0" dirty="0">
                <a:latin typeface="CIDFont+F2"/>
              </a:rPr>
              <a:t>Fuente Minagri 2022 (Adaptado)</a:t>
            </a:r>
            <a:endParaRPr lang="es-PE" dirty="0"/>
          </a:p>
        </p:txBody>
      </p:sp>
    </p:spTree>
    <p:extLst>
      <p:ext uri="{BB962C8B-B14F-4D97-AF65-F5344CB8AC3E}">
        <p14:creationId xmlns:p14="http://schemas.microsoft.com/office/powerpoint/2010/main" val="418226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 bar chart&#10;&#10;Description automatically generated">
            <a:extLst>
              <a:ext uri="{FF2B5EF4-FFF2-40B4-BE49-F238E27FC236}">
                <a16:creationId xmlns:a16="http://schemas.microsoft.com/office/drawing/2014/main" id="{3A67D665-568E-3046-B09D-4D69400C5D6D}"/>
              </a:ext>
            </a:extLst>
          </p:cNvPr>
          <p:cNvPicPr>
            <a:picLocks noChangeAspect="1"/>
          </p:cNvPicPr>
          <p:nvPr/>
        </p:nvPicPr>
        <p:blipFill rotWithShape="1">
          <a:blip r:embed="rId2"/>
          <a:srcRect l="859" r="-1" b="-1"/>
          <a:stretch/>
        </p:blipFill>
        <p:spPr>
          <a:xfrm>
            <a:off x="457200" y="457200"/>
            <a:ext cx="11277600" cy="5943600"/>
          </a:xfrm>
          <a:prstGeom prst="rect">
            <a:avLst/>
          </a:prstGeom>
        </p:spPr>
      </p:pic>
    </p:spTree>
    <p:extLst>
      <p:ext uri="{BB962C8B-B14F-4D97-AF65-F5344CB8AC3E}">
        <p14:creationId xmlns:p14="http://schemas.microsoft.com/office/powerpoint/2010/main" val="356449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838200" y="435006"/>
            <a:ext cx="3502981" cy="2265991"/>
          </a:xfrm>
        </p:spPr>
        <p:txBody>
          <a:bodyPr anchor="t">
            <a:normAutofit fontScale="90000"/>
          </a:bodyPr>
          <a:lstStyle/>
          <a:p>
            <a:r>
              <a:rPr lang="es-MX" sz="4000" dirty="0">
                <a:solidFill>
                  <a:srgbClr val="FFFFFF"/>
                </a:solidFill>
              </a:rPr>
              <a:t>3. Características del negocio: Tecnologías existentes</a:t>
            </a:r>
            <a:endParaRPr lang="es-PE" sz="4000" dirty="0">
              <a:solidFill>
                <a:srgbClr val="FFFFFF"/>
              </a:solidFill>
            </a:endParaRPr>
          </a:p>
        </p:txBody>
      </p:sp>
      <p:graphicFrame>
        <p:nvGraphicFramePr>
          <p:cNvPr id="5" name="Marcador de contenido 2">
            <a:extLst>
              <a:ext uri="{FF2B5EF4-FFF2-40B4-BE49-F238E27FC236}">
                <a16:creationId xmlns:a16="http://schemas.microsoft.com/office/drawing/2014/main" id="{9D586CAC-2BCD-7349-A648-44FC7FDACB5B}"/>
              </a:ext>
            </a:extLst>
          </p:cNvPr>
          <p:cNvGraphicFramePr>
            <a:graphicFrameLocks noGrp="1"/>
          </p:cNvGraphicFramePr>
          <p:nvPr>
            <p:ph sz="quarter" idx="13"/>
            <p:extLst>
              <p:ext uri="{D42A27DB-BD31-4B8C-83A1-F6EECF244321}">
                <p14:modId xmlns:p14="http://schemas.microsoft.com/office/powerpoint/2010/main" val="127809664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89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8632445" y="341517"/>
            <a:ext cx="3091607" cy="1655483"/>
          </a:xfrm>
        </p:spPr>
        <p:txBody>
          <a:bodyPr vert="horz" lIns="91440" tIns="45720" rIns="91440" bIns="45720" rtlCol="0" anchor="b">
            <a:normAutofit/>
          </a:bodyPr>
          <a:lstStyle/>
          <a:p>
            <a:r>
              <a:rPr lang="en-US" sz="5400" b="1" dirty="0" err="1"/>
              <a:t>Gestación</a:t>
            </a:r>
            <a:endParaRPr lang="en-US" sz="4800" b="1" dirty="0"/>
          </a:p>
        </p:txBody>
      </p:sp>
      <p:pic>
        <p:nvPicPr>
          <p:cNvPr id="5" name="4 Marcador de contenido"/>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6850" r="-2" b="10697"/>
          <a:stretch/>
        </p:blipFill>
        <p:spPr>
          <a:xfrm>
            <a:off x="20" y="431"/>
            <a:ext cx="8115280" cy="6408311"/>
          </a:xfrm>
          <a:prstGeom prst="rect">
            <a:avLst/>
          </a:prstGeom>
        </p:spPr>
      </p:pic>
      <p:sp>
        <p:nvSpPr>
          <p:cNvPr id="3" name="2 Marcador de contenido"/>
          <p:cNvSpPr>
            <a:spLocks noGrp="1"/>
          </p:cNvSpPr>
          <p:nvPr>
            <p:ph sz="half" idx="1"/>
          </p:nvPr>
        </p:nvSpPr>
        <p:spPr>
          <a:xfrm>
            <a:off x="8389399" y="2418408"/>
            <a:ext cx="3577700" cy="3982389"/>
          </a:xfrm>
        </p:spPr>
        <p:txBody>
          <a:bodyPr vert="horz" lIns="91440" tIns="45720" rIns="91440" bIns="45720" rtlCol="0">
            <a:normAutofit/>
          </a:bodyPr>
          <a:lstStyle/>
          <a:p>
            <a:r>
              <a:rPr lang="en-US" sz="2400" dirty="0" err="1"/>
              <a:t>Alimentación</a:t>
            </a:r>
            <a:r>
              <a:rPr lang="en-US" sz="2400" dirty="0"/>
              <a:t> semi </a:t>
            </a:r>
            <a:r>
              <a:rPr lang="en-US" sz="2400" dirty="0" err="1"/>
              <a:t>automática</a:t>
            </a:r>
            <a:r>
              <a:rPr lang="en-US" sz="2400" dirty="0"/>
              <a:t>, individual.</a:t>
            </a:r>
          </a:p>
          <a:p>
            <a:r>
              <a:rPr lang="en-US" sz="2400" dirty="0" err="1"/>
              <a:t>Jaulas</a:t>
            </a:r>
            <a:r>
              <a:rPr lang="en-US" sz="2400" dirty="0"/>
              <a:t> </a:t>
            </a:r>
            <a:r>
              <a:rPr lang="en-US" sz="2400" dirty="0" err="1"/>
              <a:t>individuales</a:t>
            </a:r>
            <a:r>
              <a:rPr lang="en-US" sz="2400" dirty="0"/>
              <a:t> 2.20 </a:t>
            </a:r>
            <a:r>
              <a:rPr lang="en-US" sz="2400" dirty="0" err="1"/>
              <a:t>por</a:t>
            </a:r>
            <a:r>
              <a:rPr lang="en-US" sz="2400" dirty="0"/>
              <a:t> 0.65</a:t>
            </a:r>
          </a:p>
          <a:p>
            <a:r>
              <a:rPr lang="en-US" sz="2400" dirty="0" err="1"/>
              <a:t>Pisos</a:t>
            </a:r>
            <a:r>
              <a:rPr lang="en-US" sz="2400" dirty="0"/>
              <a:t> slat </a:t>
            </a:r>
            <a:r>
              <a:rPr lang="en-US" sz="2400" dirty="0" err="1"/>
              <a:t>posteriores</a:t>
            </a:r>
            <a:r>
              <a:rPr lang="en-US" sz="2400" dirty="0"/>
              <a:t> o al menos 40%</a:t>
            </a:r>
          </a:p>
          <a:p>
            <a:r>
              <a:rPr lang="en-US" sz="2400" dirty="0" err="1"/>
              <a:t>Atencion</a:t>
            </a:r>
            <a:r>
              <a:rPr lang="en-US" sz="2400" dirty="0"/>
              <a:t> individual para </a:t>
            </a:r>
            <a:r>
              <a:rPr lang="en-US" sz="2400" dirty="0" err="1"/>
              <a:t>vacunacion</a:t>
            </a:r>
            <a:r>
              <a:rPr lang="en-US" sz="2400" dirty="0"/>
              <a:t>, </a:t>
            </a:r>
            <a:r>
              <a:rPr lang="en-US" sz="2400" dirty="0" err="1"/>
              <a:t>tratamiento</a:t>
            </a:r>
            <a:r>
              <a:rPr lang="en-US" sz="2400" dirty="0"/>
              <a:t>, </a:t>
            </a:r>
            <a:r>
              <a:rPr lang="en-US" sz="2400" dirty="0" err="1"/>
              <a:t>inseminacion</a:t>
            </a:r>
            <a:endParaRPr lang="en-US" sz="2400" dirty="0"/>
          </a:p>
          <a:p>
            <a:r>
              <a:rPr lang="en-US" sz="2400" dirty="0" err="1"/>
              <a:t>Limpieza</a:t>
            </a:r>
            <a:r>
              <a:rPr lang="en-US" sz="2400" dirty="0"/>
              <a:t> </a:t>
            </a:r>
            <a:r>
              <a:rPr lang="en-US" sz="2400" dirty="0" err="1"/>
              <a:t>diaria</a:t>
            </a:r>
            <a:endParaRPr lang="en-US" sz="2400" dirty="0"/>
          </a:p>
          <a:p>
            <a:endParaRPr lang="en-US" sz="2000" dirty="0"/>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6E55B3D1-F07F-D689-1A65-6DB20629CB78}"/>
              </a:ext>
            </a:extLst>
          </p:cNvPr>
          <p:cNvSpPr txBox="1"/>
          <p:nvPr/>
        </p:nvSpPr>
        <p:spPr>
          <a:xfrm>
            <a:off x="8931305" y="6448705"/>
            <a:ext cx="2493885" cy="369332"/>
          </a:xfrm>
          <a:prstGeom prst="rect">
            <a:avLst/>
          </a:prstGeom>
          <a:noFill/>
        </p:spPr>
        <p:txBody>
          <a:bodyPr wrap="square">
            <a:spAutoFit/>
          </a:bodyPr>
          <a:lstStyle/>
          <a:p>
            <a:r>
              <a:rPr lang="es-PE" sz="1800" b="0" i="0" u="none" strike="noStrike" baseline="0" dirty="0">
                <a:latin typeface="CIDFont+F2"/>
              </a:rPr>
              <a:t>Fuente propia APP 2022</a:t>
            </a:r>
            <a:endParaRPr lang="es-PE" dirty="0"/>
          </a:p>
        </p:txBody>
      </p:sp>
    </p:spTree>
    <p:extLst>
      <p:ext uri="{BB962C8B-B14F-4D97-AF65-F5344CB8AC3E}">
        <p14:creationId xmlns:p14="http://schemas.microsoft.com/office/powerpoint/2010/main" val="84280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4 Marcador de contenido"/>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5795" r="1" b="5299"/>
          <a:stretch/>
        </p:blipFill>
        <p:spPr>
          <a:xfrm>
            <a:off x="603671" y="-1"/>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Título"/>
          <p:cNvSpPr>
            <a:spLocks noGrp="1"/>
          </p:cNvSpPr>
          <p:nvPr>
            <p:ph type="title"/>
          </p:nvPr>
        </p:nvSpPr>
        <p:spPr>
          <a:xfrm>
            <a:off x="1166649" y="721805"/>
            <a:ext cx="3874686" cy="2147520"/>
          </a:xfrm>
        </p:spPr>
        <p:txBody>
          <a:bodyPr vert="horz" lIns="91440" tIns="45720" rIns="91440" bIns="45720" rtlCol="0" anchor="ctr">
            <a:normAutofit/>
          </a:bodyPr>
          <a:lstStyle/>
          <a:p>
            <a:r>
              <a:rPr lang="en-US" sz="5400" b="1" dirty="0" err="1">
                <a:solidFill>
                  <a:schemeClr val="bg1"/>
                </a:solidFill>
              </a:rPr>
              <a:t>Maternidad</a:t>
            </a:r>
            <a:endParaRPr lang="en-US" sz="5400" b="1" dirty="0">
              <a:solidFill>
                <a:schemeClr val="bg1"/>
              </a:solidFill>
            </a:endParaRP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Marcador de contenido"/>
          <p:cNvSpPr>
            <a:spLocks noGrp="1"/>
          </p:cNvSpPr>
          <p:nvPr>
            <p:ph sz="half" idx="1"/>
          </p:nvPr>
        </p:nvSpPr>
        <p:spPr>
          <a:xfrm>
            <a:off x="1166649" y="2556769"/>
            <a:ext cx="3874685" cy="4009569"/>
          </a:xfrm>
        </p:spPr>
        <p:txBody>
          <a:bodyPr vert="horz" lIns="91440" tIns="45720" rIns="91440" bIns="45720" rtlCol="0" anchor="ctr">
            <a:normAutofit/>
          </a:bodyPr>
          <a:lstStyle/>
          <a:p>
            <a:r>
              <a:rPr lang="en-US" dirty="0">
                <a:solidFill>
                  <a:schemeClr val="bg1"/>
                </a:solidFill>
              </a:rPr>
              <a:t>Alimentacion individual manual</a:t>
            </a:r>
          </a:p>
          <a:p>
            <a:r>
              <a:rPr lang="en-US" dirty="0" err="1">
                <a:solidFill>
                  <a:schemeClr val="bg1"/>
                </a:solidFill>
              </a:rPr>
              <a:t>Piso</a:t>
            </a:r>
            <a:r>
              <a:rPr lang="en-US" dirty="0">
                <a:solidFill>
                  <a:schemeClr val="bg1"/>
                </a:solidFill>
              </a:rPr>
              <a:t> </a:t>
            </a:r>
            <a:r>
              <a:rPr lang="en-US" dirty="0" err="1">
                <a:solidFill>
                  <a:schemeClr val="bg1"/>
                </a:solidFill>
              </a:rPr>
              <a:t>ranurado</a:t>
            </a:r>
            <a:r>
              <a:rPr lang="en-US" dirty="0">
                <a:solidFill>
                  <a:schemeClr val="bg1"/>
                </a:solidFill>
              </a:rPr>
              <a:t> (</a:t>
            </a:r>
            <a:r>
              <a:rPr lang="en-US" dirty="0" err="1">
                <a:solidFill>
                  <a:schemeClr val="bg1"/>
                </a:solidFill>
              </a:rPr>
              <a:t>plástico</a:t>
            </a:r>
            <a:r>
              <a:rPr lang="en-US" dirty="0">
                <a:solidFill>
                  <a:schemeClr val="bg1"/>
                </a:solidFill>
              </a:rPr>
              <a:t> o de </a:t>
            </a:r>
            <a:r>
              <a:rPr lang="en-US" dirty="0" err="1">
                <a:solidFill>
                  <a:schemeClr val="bg1"/>
                </a:solidFill>
              </a:rPr>
              <a:t>concreto</a:t>
            </a:r>
            <a:r>
              <a:rPr lang="en-US" dirty="0">
                <a:solidFill>
                  <a:schemeClr val="bg1"/>
                </a:solidFill>
              </a:rPr>
              <a:t>) </a:t>
            </a:r>
          </a:p>
          <a:p>
            <a:r>
              <a:rPr lang="en-US" dirty="0" err="1">
                <a:solidFill>
                  <a:schemeClr val="bg1"/>
                </a:solidFill>
              </a:rPr>
              <a:t>Ventilación</a:t>
            </a:r>
            <a:r>
              <a:rPr lang="en-US" dirty="0">
                <a:solidFill>
                  <a:schemeClr val="bg1"/>
                </a:solidFill>
              </a:rPr>
              <a:t> natural</a:t>
            </a:r>
          </a:p>
          <a:p>
            <a:r>
              <a:rPr lang="en-US" dirty="0" err="1">
                <a:solidFill>
                  <a:schemeClr val="bg1"/>
                </a:solidFill>
              </a:rPr>
              <a:t>Calefacción</a:t>
            </a:r>
            <a:r>
              <a:rPr lang="en-US" dirty="0">
                <a:solidFill>
                  <a:schemeClr val="bg1"/>
                </a:solidFill>
              </a:rPr>
              <a:t> para </a:t>
            </a:r>
            <a:r>
              <a:rPr lang="en-US" dirty="0" err="1">
                <a:solidFill>
                  <a:schemeClr val="bg1"/>
                </a:solidFill>
              </a:rPr>
              <a:t>lechones</a:t>
            </a:r>
            <a:endParaRPr lang="en-US" dirty="0">
              <a:solidFill>
                <a:schemeClr val="bg1"/>
              </a:solidFill>
            </a:endParaRPr>
          </a:p>
        </p:txBody>
      </p:sp>
      <p:sp>
        <p:nvSpPr>
          <p:cNvPr id="3" name="CuadroTexto 2">
            <a:extLst>
              <a:ext uri="{FF2B5EF4-FFF2-40B4-BE49-F238E27FC236}">
                <a16:creationId xmlns:a16="http://schemas.microsoft.com/office/drawing/2014/main" id="{7177C3E4-A154-94ED-A8B7-484AB70129DA}"/>
              </a:ext>
            </a:extLst>
          </p:cNvPr>
          <p:cNvSpPr txBox="1"/>
          <p:nvPr/>
        </p:nvSpPr>
        <p:spPr>
          <a:xfrm>
            <a:off x="9586689" y="6381672"/>
            <a:ext cx="2493885" cy="369332"/>
          </a:xfrm>
          <a:prstGeom prst="rect">
            <a:avLst/>
          </a:prstGeom>
          <a:noFill/>
        </p:spPr>
        <p:txBody>
          <a:bodyPr wrap="square">
            <a:spAutoFit/>
          </a:bodyPr>
          <a:lstStyle/>
          <a:p>
            <a:r>
              <a:rPr lang="es-PE" sz="1800" b="0" i="0" u="none" strike="noStrike" baseline="0" dirty="0">
                <a:solidFill>
                  <a:schemeClr val="bg2"/>
                </a:solidFill>
                <a:latin typeface="CIDFont+F2"/>
              </a:rPr>
              <a:t>Fuente propia APP 2022</a:t>
            </a:r>
            <a:endParaRPr lang="es-PE" dirty="0">
              <a:solidFill>
                <a:schemeClr val="bg2"/>
              </a:solidFill>
            </a:endParaRPr>
          </a:p>
        </p:txBody>
      </p:sp>
    </p:spTree>
    <p:extLst>
      <p:ext uri="{BB962C8B-B14F-4D97-AF65-F5344CB8AC3E}">
        <p14:creationId xmlns:p14="http://schemas.microsoft.com/office/powerpoint/2010/main" val="274153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Título"/>
          <p:cNvSpPr>
            <a:spLocks noGrp="1"/>
          </p:cNvSpPr>
          <p:nvPr>
            <p:ph type="title"/>
          </p:nvPr>
        </p:nvSpPr>
        <p:spPr>
          <a:xfrm>
            <a:off x="9100373" y="-148600"/>
            <a:ext cx="3091607" cy="1655483"/>
          </a:xfrm>
        </p:spPr>
        <p:txBody>
          <a:bodyPr vert="horz" lIns="91440" tIns="45720" rIns="91440" bIns="45720" rtlCol="0" anchor="b">
            <a:normAutofit/>
          </a:bodyPr>
          <a:lstStyle/>
          <a:p>
            <a:r>
              <a:rPr lang="en-US" sz="5400" b="1" dirty="0"/>
              <a:t>Recría</a:t>
            </a:r>
          </a:p>
        </p:txBody>
      </p:sp>
      <p:pic>
        <p:nvPicPr>
          <p:cNvPr id="5" name="4 Marcador de contenido"/>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4139" r="9433" b="1"/>
          <a:stretch/>
        </p:blipFill>
        <p:spPr>
          <a:xfrm>
            <a:off x="20" y="431"/>
            <a:ext cx="8115280" cy="6408311"/>
          </a:xfrm>
          <a:prstGeom prst="rect">
            <a:avLst/>
          </a:prstGeom>
        </p:spPr>
      </p:pic>
      <p:sp>
        <p:nvSpPr>
          <p:cNvPr id="3" name="2 Marcador de contenido"/>
          <p:cNvSpPr>
            <a:spLocks noGrp="1"/>
          </p:cNvSpPr>
          <p:nvPr>
            <p:ph sz="half" idx="2"/>
          </p:nvPr>
        </p:nvSpPr>
        <p:spPr>
          <a:xfrm>
            <a:off x="8469297" y="2054423"/>
            <a:ext cx="3488923" cy="4124435"/>
          </a:xfrm>
        </p:spPr>
        <p:txBody>
          <a:bodyPr vert="horz" lIns="91440" tIns="45720" rIns="91440" bIns="45720" rtlCol="0">
            <a:normAutofit/>
          </a:bodyPr>
          <a:lstStyle/>
          <a:p>
            <a:r>
              <a:rPr lang="en-US" dirty="0" err="1"/>
              <a:t>Grupos</a:t>
            </a:r>
            <a:r>
              <a:rPr lang="en-US" dirty="0"/>
              <a:t> </a:t>
            </a:r>
            <a:r>
              <a:rPr lang="en-US" dirty="0" err="1"/>
              <a:t>semanales</a:t>
            </a:r>
            <a:endParaRPr lang="en-US" dirty="0"/>
          </a:p>
          <a:p>
            <a:r>
              <a:rPr lang="en-US" dirty="0" err="1"/>
              <a:t>Cerdos</a:t>
            </a:r>
            <a:r>
              <a:rPr lang="en-US" dirty="0"/>
              <a:t> </a:t>
            </a:r>
            <a:r>
              <a:rPr lang="en-US" dirty="0" err="1"/>
              <a:t>destetados</a:t>
            </a:r>
            <a:r>
              <a:rPr lang="en-US" dirty="0"/>
              <a:t> a 21 o 28 </a:t>
            </a:r>
            <a:r>
              <a:rPr lang="en-US" dirty="0" err="1"/>
              <a:t>dias</a:t>
            </a:r>
            <a:r>
              <a:rPr lang="en-US" dirty="0"/>
              <a:t>.</a:t>
            </a:r>
          </a:p>
          <a:p>
            <a:r>
              <a:rPr lang="en-US" dirty="0" err="1"/>
              <a:t>Piso</a:t>
            </a:r>
            <a:r>
              <a:rPr lang="en-US" dirty="0"/>
              <a:t> </a:t>
            </a:r>
            <a:r>
              <a:rPr lang="en-US" dirty="0" err="1"/>
              <a:t>ranurado</a:t>
            </a:r>
            <a:r>
              <a:rPr lang="en-US" dirty="0"/>
              <a:t> (slat) </a:t>
            </a:r>
            <a:r>
              <a:rPr lang="en-US" dirty="0" err="1"/>
              <a:t>plastico</a:t>
            </a:r>
            <a:r>
              <a:rPr lang="en-US" dirty="0"/>
              <a:t> </a:t>
            </a:r>
            <a:r>
              <a:rPr lang="en-US" dirty="0" err="1"/>
              <a:t>los</a:t>
            </a:r>
            <a:r>
              <a:rPr lang="en-US" dirty="0"/>
              <a:t> </a:t>
            </a:r>
            <a:r>
              <a:rPr lang="en-US" dirty="0" err="1"/>
              <a:t>separa</a:t>
            </a:r>
            <a:r>
              <a:rPr lang="en-US" dirty="0"/>
              <a:t> de </a:t>
            </a:r>
            <a:r>
              <a:rPr lang="en-US" dirty="0" err="1"/>
              <a:t>heces</a:t>
            </a:r>
            <a:r>
              <a:rPr lang="en-US" dirty="0"/>
              <a:t> y </a:t>
            </a:r>
            <a:r>
              <a:rPr lang="en-US" dirty="0" err="1"/>
              <a:t>orina</a:t>
            </a:r>
            <a:r>
              <a:rPr lang="en-US" dirty="0"/>
              <a:t>.</a:t>
            </a:r>
          </a:p>
          <a:p>
            <a:r>
              <a:rPr lang="en-US" dirty="0"/>
              <a:t>Alimentacion y </a:t>
            </a:r>
            <a:r>
              <a:rPr lang="en-US" dirty="0" err="1"/>
              <a:t>agua</a:t>
            </a:r>
            <a:r>
              <a:rPr lang="en-US" dirty="0"/>
              <a:t> </a:t>
            </a:r>
            <a:r>
              <a:rPr lang="en-US" dirty="0" err="1"/>
              <a:t>constantes</a:t>
            </a:r>
            <a:r>
              <a:rPr lang="en-US" dirty="0"/>
              <a:t>.</a:t>
            </a:r>
          </a:p>
          <a:p>
            <a:r>
              <a:rPr lang="en-US" dirty="0" err="1"/>
              <a:t>Ventilación</a:t>
            </a:r>
            <a:r>
              <a:rPr lang="en-US" dirty="0"/>
              <a:t> natural</a:t>
            </a:r>
          </a:p>
          <a:p>
            <a:endParaRPr lang="en-US" dirty="0"/>
          </a:p>
          <a:p>
            <a:endParaRPr lang="en-US" sz="2400" dirty="0"/>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471CC155-1ACC-4BD8-AE38-061223E15A67}"/>
              </a:ext>
            </a:extLst>
          </p:cNvPr>
          <p:cNvSpPr txBox="1"/>
          <p:nvPr/>
        </p:nvSpPr>
        <p:spPr>
          <a:xfrm>
            <a:off x="8906702" y="6392310"/>
            <a:ext cx="2493885" cy="369332"/>
          </a:xfrm>
          <a:prstGeom prst="rect">
            <a:avLst/>
          </a:prstGeom>
          <a:noFill/>
        </p:spPr>
        <p:txBody>
          <a:bodyPr wrap="square">
            <a:spAutoFit/>
          </a:bodyPr>
          <a:lstStyle/>
          <a:p>
            <a:r>
              <a:rPr lang="es-PE" sz="1800" b="0" i="0" u="none" strike="noStrike" baseline="0" dirty="0">
                <a:latin typeface="CIDFont+F2"/>
              </a:rPr>
              <a:t>Fuente propia APP 2022</a:t>
            </a:r>
            <a:endParaRPr lang="es-PE" dirty="0"/>
          </a:p>
        </p:txBody>
      </p:sp>
    </p:spTree>
    <p:extLst>
      <p:ext uri="{BB962C8B-B14F-4D97-AF65-F5344CB8AC3E}">
        <p14:creationId xmlns:p14="http://schemas.microsoft.com/office/powerpoint/2010/main" val="286859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Título"/>
          <p:cNvSpPr>
            <a:spLocks noGrp="1"/>
          </p:cNvSpPr>
          <p:nvPr>
            <p:ph type="title"/>
          </p:nvPr>
        </p:nvSpPr>
        <p:spPr>
          <a:xfrm>
            <a:off x="1230389" y="-62367"/>
            <a:ext cx="4368602" cy="1956841"/>
          </a:xfrm>
        </p:spPr>
        <p:txBody>
          <a:bodyPr vert="horz" lIns="91440" tIns="45720" rIns="91440" bIns="45720" rtlCol="0" anchor="b">
            <a:normAutofit/>
          </a:bodyPr>
          <a:lstStyle/>
          <a:p>
            <a:r>
              <a:rPr lang="en-US" sz="5400" b="1" dirty="0" err="1"/>
              <a:t>Engorde</a:t>
            </a:r>
            <a:endParaRPr lang="en-US" sz="5400" b="1"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sz="half" idx="2"/>
          </p:nvPr>
        </p:nvSpPr>
        <p:spPr>
          <a:xfrm>
            <a:off x="640080" y="2872899"/>
            <a:ext cx="4243589" cy="3320668"/>
          </a:xfrm>
        </p:spPr>
        <p:txBody>
          <a:bodyPr vert="horz" lIns="91440" tIns="45720" rIns="91440" bIns="45720" rtlCol="0">
            <a:normAutofit/>
          </a:bodyPr>
          <a:lstStyle/>
          <a:p>
            <a:r>
              <a:rPr lang="en-US" dirty="0" err="1"/>
              <a:t>Oferta</a:t>
            </a:r>
            <a:r>
              <a:rPr lang="en-US" dirty="0"/>
              <a:t> de </a:t>
            </a:r>
            <a:r>
              <a:rPr lang="en-US" dirty="0" err="1"/>
              <a:t>agua</a:t>
            </a:r>
            <a:r>
              <a:rPr lang="en-US" dirty="0"/>
              <a:t> y alimento </a:t>
            </a:r>
            <a:r>
              <a:rPr lang="en-US" dirty="0" err="1"/>
              <a:t>constante</a:t>
            </a:r>
            <a:r>
              <a:rPr lang="en-US" dirty="0"/>
              <a:t>.</a:t>
            </a:r>
          </a:p>
          <a:p>
            <a:r>
              <a:rPr lang="en-US" dirty="0" err="1"/>
              <a:t>Piso</a:t>
            </a:r>
            <a:r>
              <a:rPr lang="en-US" dirty="0"/>
              <a:t> </a:t>
            </a:r>
            <a:r>
              <a:rPr lang="en-US" dirty="0" err="1"/>
              <a:t>solido</a:t>
            </a:r>
            <a:r>
              <a:rPr lang="en-US" dirty="0"/>
              <a:t> y slat 50/50</a:t>
            </a:r>
          </a:p>
          <a:p>
            <a:r>
              <a:rPr lang="en-US" dirty="0" err="1"/>
              <a:t>Ventilación</a:t>
            </a:r>
            <a:r>
              <a:rPr lang="en-US" dirty="0"/>
              <a:t> natural</a:t>
            </a:r>
          </a:p>
          <a:p>
            <a:r>
              <a:rPr lang="en-US" dirty="0"/>
              <a:t>1,000 </a:t>
            </a:r>
            <a:r>
              <a:rPr lang="en-US" dirty="0" err="1"/>
              <a:t>cerdos</a:t>
            </a:r>
            <a:r>
              <a:rPr lang="en-US" dirty="0"/>
              <a:t> </a:t>
            </a:r>
            <a:r>
              <a:rPr lang="en-US" dirty="0" err="1"/>
              <a:t>por</a:t>
            </a:r>
            <a:r>
              <a:rPr lang="en-US" dirty="0"/>
              <a:t> persona</a:t>
            </a:r>
          </a:p>
          <a:p>
            <a:r>
              <a:rPr lang="en-US" dirty="0" err="1"/>
              <a:t>Limpieza</a:t>
            </a:r>
            <a:r>
              <a:rPr lang="en-US" dirty="0"/>
              <a:t> </a:t>
            </a:r>
            <a:r>
              <a:rPr lang="en-US" dirty="0" err="1"/>
              <a:t>diaria</a:t>
            </a:r>
            <a:endParaRPr lang="en-US" dirty="0"/>
          </a:p>
        </p:txBody>
      </p:sp>
      <p:pic>
        <p:nvPicPr>
          <p:cNvPr id="6" name="5 Marcador de contenido"/>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r="245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CuadroTexto 4">
            <a:extLst>
              <a:ext uri="{FF2B5EF4-FFF2-40B4-BE49-F238E27FC236}">
                <a16:creationId xmlns:a16="http://schemas.microsoft.com/office/drawing/2014/main" id="{9230A3BE-0F3B-FED1-6B42-FCF9BA4FCA13}"/>
              </a:ext>
            </a:extLst>
          </p:cNvPr>
          <p:cNvSpPr txBox="1"/>
          <p:nvPr/>
        </p:nvSpPr>
        <p:spPr>
          <a:xfrm>
            <a:off x="777160" y="6218408"/>
            <a:ext cx="2493885" cy="369332"/>
          </a:xfrm>
          <a:prstGeom prst="rect">
            <a:avLst/>
          </a:prstGeom>
          <a:noFill/>
        </p:spPr>
        <p:txBody>
          <a:bodyPr wrap="square">
            <a:spAutoFit/>
          </a:bodyPr>
          <a:lstStyle/>
          <a:p>
            <a:r>
              <a:rPr lang="es-PE" sz="1800" b="0" i="0" u="none" strike="noStrike" baseline="0" dirty="0">
                <a:latin typeface="CIDFont+F2"/>
              </a:rPr>
              <a:t>Fuente propia APP 2022</a:t>
            </a:r>
            <a:endParaRPr lang="es-PE" dirty="0"/>
          </a:p>
        </p:txBody>
      </p:sp>
    </p:spTree>
    <p:extLst>
      <p:ext uri="{BB962C8B-B14F-4D97-AF65-F5344CB8AC3E}">
        <p14:creationId xmlns:p14="http://schemas.microsoft.com/office/powerpoint/2010/main" val="236370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CC26404-EE91-4062-88F1-776AEF6203E0}"/>
              </a:ext>
            </a:extLst>
          </p:cNvPr>
          <p:cNvSpPr txBox="1"/>
          <p:nvPr/>
        </p:nvSpPr>
        <p:spPr>
          <a:xfrm>
            <a:off x="0" y="278654"/>
            <a:ext cx="12192000" cy="707886"/>
          </a:xfrm>
          <a:prstGeom prst="rect">
            <a:avLst/>
          </a:prstGeom>
          <a:solidFill>
            <a:schemeClr val="bg1"/>
          </a:solidFill>
        </p:spPr>
        <p:txBody>
          <a:bodyPr wrap="square">
            <a:spAutoFit/>
          </a:bodyPr>
          <a:lstStyle/>
          <a:p>
            <a:r>
              <a:rPr lang="en-US" sz="4000" b="1" dirty="0">
                <a:solidFill>
                  <a:srgbClr val="BE531C"/>
                </a:solidFill>
                <a:latin typeface="IBM Plex Sans" panose="020B0503050203000203" pitchFamily="34" charset="0"/>
                <a:cs typeface="Segoe UI Semibold" panose="020B0702040204020203" pitchFamily="34" charset="0"/>
              </a:rPr>
              <a:t>Panorama </a:t>
            </a:r>
            <a:r>
              <a:rPr lang="en-US" sz="4000" b="1" dirty="0" err="1">
                <a:solidFill>
                  <a:srgbClr val="BE531C"/>
                </a:solidFill>
                <a:latin typeface="IBM Plex Sans" panose="020B0503050203000203" pitchFamily="34" charset="0"/>
                <a:cs typeface="Segoe UI Semibold" panose="020B0702040204020203" pitchFamily="34" charset="0"/>
              </a:rPr>
              <a:t>mundial</a:t>
            </a:r>
            <a:r>
              <a:rPr lang="en-US" sz="4000" b="1" dirty="0">
                <a:solidFill>
                  <a:srgbClr val="BE531C"/>
                </a:solidFill>
                <a:latin typeface="IBM Plex Sans" panose="020B0503050203000203" pitchFamily="34" charset="0"/>
                <a:cs typeface="Segoe UI Semibold" panose="020B0702040204020203" pitchFamily="34" charset="0"/>
              </a:rPr>
              <a:t>: Tendencia </a:t>
            </a:r>
            <a:r>
              <a:rPr lang="en-US" sz="4000" b="1" dirty="0" err="1">
                <a:solidFill>
                  <a:srgbClr val="BE531C"/>
                </a:solidFill>
                <a:latin typeface="IBM Plex Sans" panose="020B0503050203000203" pitchFamily="34" charset="0"/>
                <a:cs typeface="Segoe UI Semibold" panose="020B0702040204020203" pitchFamily="34" charset="0"/>
              </a:rPr>
              <a:t>precio</a:t>
            </a:r>
            <a:r>
              <a:rPr lang="en-US" sz="4000" b="1" dirty="0">
                <a:solidFill>
                  <a:srgbClr val="BE531C"/>
                </a:solidFill>
                <a:latin typeface="IBM Plex Sans" panose="020B0503050203000203" pitchFamily="34" charset="0"/>
                <a:cs typeface="Segoe UI Semibold" panose="020B0702040204020203" pitchFamily="34" charset="0"/>
              </a:rPr>
              <a:t> </a:t>
            </a:r>
            <a:r>
              <a:rPr lang="en-US" sz="4000" b="1" dirty="0" err="1">
                <a:solidFill>
                  <a:srgbClr val="BE531C"/>
                </a:solidFill>
                <a:latin typeface="IBM Plex Sans" panose="020B0503050203000203" pitchFamily="34" charset="0"/>
                <a:cs typeface="Segoe UI Semibold" panose="020B0702040204020203" pitchFamily="34" charset="0"/>
              </a:rPr>
              <a:t>Maiz</a:t>
            </a:r>
            <a:r>
              <a:rPr lang="en-US" sz="4000" b="1" dirty="0">
                <a:solidFill>
                  <a:srgbClr val="BE531C"/>
                </a:solidFill>
                <a:latin typeface="IBM Plex Sans" panose="020B0503050203000203" pitchFamily="34" charset="0"/>
                <a:cs typeface="Segoe UI Semibold" panose="020B0702040204020203" pitchFamily="34" charset="0"/>
              </a:rPr>
              <a:t> </a:t>
            </a:r>
            <a:r>
              <a:rPr lang="en-US" sz="2800" b="1" dirty="0">
                <a:solidFill>
                  <a:srgbClr val="BE531C"/>
                </a:solidFill>
                <a:latin typeface="IBM Plex Sans" panose="020B0503050203000203" pitchFamily="34" charset="0"/>
                <a:cs typeface="Segoe UI Semibold" panose="020B0702040204020203" pitchFamily="34" charset="0"/>
              </a:rPr>
              <a:t>(2019/23)</a:t>
            </a:r>
            <a:endParaRPr lang="en-US" sz="4000" b="1" dirty="0">
              <a:solidFill>
                <a:srgbClr val="BE531C"/>
              </a:solidFill>
              <a:latin typeface="IBM Plex Sans" panose="020B0503050203000203" pitchFamily="34" charset="0"/>
              <a:cs typeface="Segoe UI Semibold" panose="020B0702040204020203" pitchFamily="34" charset="0"/>
            </a:endParaRPr>
          </a:p>
        </p:txBody>
      </p:sp>
      <p:graphicFrame>
        <p:nvGraphicFramePr>
          <p:cNvPr id="14" name="Marcador de contenido 3">
            <a:extLst>
              <a:ext uri="{FF2B5EF4-FFF2-40B4-BE49-F238E27FC236}">
                <a16:creationId xmlns:a16="http://schemas.microsoft.com/office/drawing/2014/main" id="{B7055685-E277-95F5-EAF6-18542C0E2E0C}"/>
              </a:ext>
            </a:extLst>
          </p:cNvPr>
          <p:cNvGraphicFramePr/>
          <p:nvPr>
            <p:extLst>
              <p:ext uri="{D42A27DB-BD31-4B8C-83A1-F6EECF244321}">
                <p14:modId xmlns:p14="http://schemas.microsoft.com/office/powerpoint/2010/main" val="2163898543"/>
              </p:ext>
            </p:extLst>
          </p:nvPr>
        </p:nvGraphicFramePr>
        <p:xfrm>
          <a:off x="7434469" y="1677879"/>
          <a:ext cx="4359359" cy="459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Interfaz de usuario gráfica, Gráfico, Histograma&#10;&#10;Descripción generada automáticamente">
            <a:extLst>
              <a:ext uri="{FF2B5EF4-FFF2-40B4-BE49-F238E27FC236}">
                <a16:creationId xmlns:a16="http://schemas.microsoft.com/office/drawing/2014/main" id="{2883CF48-68B3-F52F-D208-A0528CBC2B8E}"/>
              </a:ext>
            </a:extLst>
          </p:cNvPr>
          <p:cNvPicPr>
            <a:picLocks noChangeAspect="1"/>
          </p:cNvPicPr>
          <p:nvPr/>
        </p:nvPicPr>
        <p:blipFill>
          <a:blip r:embed="rId7"/>
          <a:stretch>
            <a:fillRect/>
          </a:stretch>
        </p:blipFill>
        <p:spPr>
          <a:xfrm>
            <a:off x="447573" y="1334346"/>
            <a:ext cx="6786967" cy="4670226"/>
          </a:xfrm>
          <a:prstGeom prst="rect">
            <a:avLst/>
          </a:prstGeom>
          <a:effectLst/>
        </p:spPr>
      </p:pic>
      <p:sp>
        <p:nvSpPr>
          <p:cNvPr id="6" name="Elipse 5">
            <a:extLst>
              <a:ext uri="{FF2B5EF4-FFF2-40B4-BE49-F238E27FC236}">
                <a16:creationId xmlns:a16="http://schemas.microsoft.com/office/drawing/2014/main" id="{E337C9A6-1CFC-56BF-518F-1663B1A0C5A6}"/>
              </a:ext>
            </a:extLst>
          </p:cNvPr>
          <p:cNvSpPr/>
          <p:nvPr/>
        </p:nvSpPr>
        <p:spPr>
          <a:xfrm>
            <a:off x="447573" y="5393973"/>
            <a:ext cx="6139411" cy="75871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Diagrama de flujo: conector 1">
            <a:extLst>
              <a:ext uri="{FF2B5EF4-FFF2-40B4-BE49-F238E27FC236}">
                <a16:creationId xmlns:a16="http://schemas.microsoft.com/office/drawing/2014/main" id="{DC137BCC-4760-DED5-12EE-E1961DCADFC6}"/>
              </a:ext>
            </a:extLst>
          </p:cNvPr>
          <p:cNvSpPr/>
          <p:nvPr/>
        </p:nvSpPr>
        <p:spPr>
          <a:xfrm>
            <a:off x="1081840" y="4342640"/>
            <a:ext cx="1426496" cy="429561"/>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CuadroTexto 4">
            <a:extLst>
              <a:ext uri="{FF2B5EF4-FFF2-40B4-BE49-F238E27FC236}">
                <a16:creationId xmlns:a16="http://schemas.microsoft.com/office/drawing/2014/main" id="{7233EB1A-9017-1C04-C27B-15895D3918F4}"/>
              </a:ext>
            </a:extLst>
          </p:cNvPr>
          <p:cNvSpPr txBox="1"/>
          <p:nvPr/>
        </p:nvSpPr>
        <p:spPr>
          <a:xfrm>
            <a:off x="1189383" y="4402869"/>
            <a:ext cx="1426496" cy="369332"/>
          </a:xfrm>
          <a:prstGeom prst="rect">
            <a:avLst/>
          </a:prstGeom>
          <a:noFill/>
        </p:spPr>
        <p:txBody>
          <a:bodyPr wrap="square" rtlCol="0">
            <a:spAutoFit/>
          </a:bodyPr>
          <a:lstStyle/>
          <a:p>
            <a:r>
              <a:rPr lang="en-US" dirty="0"/>
              <a:t>U$260/ton                      </a:t>
            </a:r>
            <a:endParaRPr lang="es-PE" dirty="0"/>
          </a:p>
        </p:txBody>
      </p:sp>
      <p:sp>
        <p:nvSpPr>
          <p:cNvPr id="7" name="CuadroTexto 6">
            <a:extLst>
              <a:ext uri="{FF2B5EF4-FFF2-40B4-BE49-F238E27FC236}">
                <a16:creationId xmlns:a16="http://schemas.microsoft.com/office/drawing/2014/main" id="{8089F0BF-5657-C92A-BF40-DABFC7E6A5E6}"/>
              </a:ext>
            </a:extLst>
          </p:cNvPr>
          <p:cNvSpPr txBox="1"/>
          <p:nvPr/>
        </p:nvSpPr>
        <p:spPr>
          <a:xfrm>
            <a:off x="5808044" y="3459114"/>
            <a:ext cx="1426496" cy="369332"/>
          </a:xfrm>
          <a:prstGeom prst="rect">
            <a:avLst/>
          </a:prstGeom>
          <a:noFill/>
        </p:spPr>
        <p:txBody>
          <a:bodyPr wrap="square" rtlCol="0">
            <a:spAutoFit/>
          </a:bodyPr>
          <a:lstStyle/>
          <a:p>
            <a:r>
              <a:rPr lang="en-US" dirty="0"/>
              <a:t>U$340/ton                      </a:t>
            </a:r>
            <a:endParaRPr lang="es-PE" dirty="0"/>
          </a:p>
        </p:txBody>
      </p:sp>
      <p:sp>
        <p:nvSpPr>
          <p:cNvPr id="8" name="Diagrama de flujo: conector 7">
            <a:extLst>
              <a:ext uri="{FF2B5EF4-FFF2-40B4-BE49-F238E27FC236}">
                <a16:creationId xmlns:a16="http://schemas.microsoft.com/office/drawing/2014/main" id="{2DEE778F-CE0A-6828-E05A-528C54DB0F2D}"/>
              </a:ext>
            </a:extLst>
          </p:cNvPr>
          <p:cNvSpPr/>
          <p:nvPr/>
        </p:nvSpPr>
        <p:spPr>
          <a:xfrm>
            <a:off x="5678919" y="3429000"/>
            <a:ext cx="1426496" cy="429561"/>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Diagrama de flujo: conector 8">
            <a:extLst>
              <a:ext uri="{FF2B5EF4-FFF2-40B4-BE49-F238E27FC236}">
                <a16:creationId xmlns:a16="http://schemas.microsoft.com/office/drawing/2014/main" id="{3815876D-4930-F005-A5EC-1E48AF261219}"/>
              </a:ext>
            </a:extLst>
          </p:cNvPr>
          <p:cNvSpPr/>
          <p:nvPr/>
        </p:nvSpPr>
        <p:spPr>
          <a:xfrm>
            <a:off x="4381548" y="2731333"/>
            <a:ext cx="1426496" cy="429561"/>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0683AA50-391C-C293-9D73-4A2776BE8582}"/>
              </a:ext>
            </a:extLst>
          </p:cNvPr>
          <p:cNvSpPr txBox="1"/>
          <p:nvPr/>
        </p:nvSpPr>
        <p:spPr>
          <a:xfrm>
            <a:off x="4481513" y="2791562"/>
            <a:ext cx="1426496" cy="369332"/>
          </a:xfrm>
          <a:prstGeom prst="rect">
            <a:avLst/>
          </a:prstGeom>
          <a:noFill/>
        </p:spPr>
        <p:txBody>
          <a:bodyPr wrap="square" rtlCol="0">
            <a:spAutoFit/>
          </a:bodyPr>
          <a:lstStyle/>
          <a:p>
            <a:r>
              <a:rPr lang="en-US" dirty="0"/>
              <a:t>U$420/ton                      </a:t>
            </a:r>
            <a:endParaRPr lang="es-PE" dirty="0"/>
          </a:p>
        </p:txBody>
      </p:sp>
      <p:sp>
        <p:nvSpPr>
          <p:cNvPr id="13" name="CuadroTexto 12">
            <a:extLst>
              <a:ext uri="{FF2B5EF4-FFF2-40B4-BE49-F238E27FC236}">
                <a16:creationId xmlns:a16="http://schemas.microsoft.com/office/drawing/2014/main" id="{E821A54E-4816-15A8-ACFB-94E110F754D9}"/>
              </a:ext>
            </a:extLst>
          </p:cNvPr>
          <p:cNvSpPr txBox="1"/>
          <p:nvPr/>
        </p:nvSpPr>
        <p:spPr>
          <a:xfrm>
            <a:off x="8211109" y="6394680"/>
            <a:ext cx="3582719" cy="369332"/>
          </a:xfrm>
          <a:prstGeom prst="rect">
            <a:avLst/>
          </a:prstGeom>
          <a:noFill/>
        </p:spPr>
        <p:txBody>
          <a:bodyPr wrap="square">
            <a:spAutoFit/>
          </a:bodyPr>
          <a:lstStyle/>
          <a:p>
            <a:r>
              <a:rPr lang="es-PE" sz="1800" b="0" i="0" u="none" strike="noStrike" baseline="0" dirty="0">
                <a:latin typeface="CIDFont+F2"/>
              </a:rPr>
              <a:t>Fuente Investing.com Mayo 2022</a:t>
            </a:r>
            <a:endParaRPr lang="es-PE" dirty="0"/>
          </a:p>
        </p:txBody>
      </p:sp>
    </p:spTree>
    <p:extLst>
      <p:ext uri="{BB962C8B-B14F-4D97-AF65-F5344CB8AC3E}">
        <p14:creationId xmlns:p14="http://schemas.microsoft.com/office/powerpoint/2010/main" val="353329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4848B3-5F90-4F53-A064-5CCC701306D8}"/>
              </a:ext>
            </a:extLst>
          </p:cNvPr>
          <p:cNvSpPr/>
          <p:nvPr/>
        </p:nvSpPr>
        <p:spPr>
          <a:xfrm>
            <a:off x="0" y="0"/>
            <a:ext cx="12192000" cy="114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sign&#10;&#10;Description automatically generated">
            <a:extLst>
              <a:ext uri="{FF2B5EF4-FFF2-40B4-BE49-F238E27FC236}">
                <a16:creationId xmlns:a16="http://schemas.microsoft.com/office/drawing/2014/main" id="{3A1899CA-F849-4A56-807B-8160174DEEC1}"/>
              </a:ext>
            </a:extLst>
          </p:cNvPr>
          <p:cNvPicPr>
            <a:picLocks noChangeAspect="1"/>
          </p:cNvPicPr>
          <p:nvPr/>
        </p:nvPicPr>
        <p:blipFill rotWithShape="1">
          <a:blip r:embed="rId2">
            <a:extLst>
              <a:ext uri="{28A0092B-C50C-407E-A947-70E740481C1C}">
                <a14:useLocalDpi xmlns:a14="http://schemas.microsoft.com/office/drawing/2010/main" val="0"/>
              </a:ext>
            </a:extLst>
          </a:blip>
          <a:srcRect l="18094" t="23466" r="20602" b="22634"/>
          <a:stretch/>
        </p:blipFill>
        <p:spPr>
          <a:xfrm>
            <a:off x="516032" y="278654"/>
            <a:ext cx="1893793" cy="579501"/>
          </a:xfrm>
          <a:prstGeom prst="rect">
            <a:avLst/>
          </a:prstGeom>
        </p:spPr>
      </p:pic>
      <p:sp>
        <p:nvSpPr>
          <p:cNvPr id="12" name="TextBox 11">
            <a:extLst>
              <a:ext uri="{FF2B5EF4-FFF2-40B4-BE49-F238E27FC236}">
                <a16:creationId xmlns:a16="http://schemas.microsoft.com/office/drawing/2014/main" id="{0CC26404-EE91-4062-88F1-776AEF6203E0}"/>
              </a:ext>
            </a:extLst>
          </p:cNvPr>
          <p:cNvSpPr txBox="1"/>
          <p:nvPr/>
        </p:nvSpPr>
        <p:spPr>
          <a:xfrm>
            <a:off x="463827" y="278654"/>
            <a:ext cx="11728173" cy="707886"/>
          </a:xfrm>
          <a:prstGeom prst="rect">
            <a:avLst/>
          </a:prstGeom>
          <a:solidFill>
            <a:schemeClr val="bg1"/>
          </a:solidFill>
        </p:spPr>
        <p:txBody>
          <a:bodyPr wrap="square">
            <a:spAutoFit/>
          </a:bodyPr>
          <a:lstStyle/>
          <a:p>
            <a:r>
              <a:rPr lang="en-US" sz="4000" b="1" dirty="0">
                <a:solidFill>
                  <a:srgbClr val="BE531C"/>
                </a:solidFill>
                <a:latin typeface="IBM Plex Sans" panose="020B0503050203000203" pitchFamily="34" charset="0"/>
                <a:cs typeface="Segoe UI Semibold" panose="020B0702040204020203" pitchFamily="34" charset="0"/>
              </a:rPr>
              <a:t>Panorama </a:t>
            </a:r>
            <a:r>
              <a:rPr lang="en-US" sz="4000" b="1" dirty="0" err="1">
                <a:solidFill>
                  <a:srgbClr val="BE531C"/>
                </a:solidFill>
                <a:latin typeface="IBM Plex Sans" panose="020B0503050203000203" pitchFamily="34" charset="0"/>
                <a:cs typeface="Segoe UI Semibold" panose="020B0702040204020203" pitchFamily="34" charset="0"/>
              </a:rPr>
              <a:t>mundial</a:t>
            </a:r>
            <a:r>
              <a:rPr lang="en-US" sz="4000" b="1" dirty="0">
                <a:solidFill>
                  <a:srgbClr val="BE531C"/>
                </a:solidFill>
                <a:latin typeface="IBM Plex Sans" panose="020B0503050203000203" pitchFamily="34" charset="0"/>
                <a:cs typeface="Segoe UI Semibold" panose="020B0702040204020203" pitchFamily="34" charset="0"/>
              </a:rPr>
              <a:t>: Tendencia </a:t>
            </a:r>
            <a:r>
              <a:rPr lang="en-US" sz="4000" b="1" dirty="0" err="1">
                <a:solidFill>
                  <a:srgbClr val="BE531C"/>
                </a:solidFill>
                <a:latin typeface="IBM Plex Sans" panose="020B0503050203000203" pitchFamily="34" charset="0"/>
                <a:cs typeface="Segoe UI Semibold" panose="020B0702040204020203" pitchFamily="34" charset="0"/>
              </a:rPr>
              <a:t>precio</a:t>
            </a:r>
            <a:r>
              <a:rPr lang="en-US" sz="4000" b="1" dirty="0">
                <a:solidFill>
                  <a:srgbClr val="BE531C"/>
                </a:solidFill>
                <a:latin typeface="IBM Plex Sans" panose="020B0503050203000203" pitchFamily="34" charset="0"/>
                <a:cs typeface="Segoe UI Semibold" panose="020B0702040204020203" pitchFamily="34" charset="0"/>
              </a:rPr>
              <a:t> Torta soya</a:t>
            </a:r>
          </a:p>
        </p:txBody>
      </p:sp>
      <p:pic>
        <p:nvPicPr>
          <p:cNvPr id="5" name="Picture 6">
            <a:extLst>
              <a:ext uri="{FF2B5EF4-FFF2-40B4-BE49-F238E27FC236}">
                <a16:creationId xmlns:a16="http://schemas.microsoft.com/office/drawing/2014/main" id="{3A0240C1-4983-4D17-4F8B-B80C3E948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46" y="2228008"/>
            <a:ext cx="5971941" cy="435133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4" name="Marcador de contenido 3">
            <a:extLst>
              <a:ext uri="{FF2B5EF4-FFF2-40B4-BE49-F238E27FC236}">
                <a16:creationId xmlns:a16="http://schemas.microsoft.com/office/drawing/2014/main" id="{A01D8EF6-2B0D-BC1A-DDFC-2B1F7778DEDA}"/>
              </a:ext>
            </a:extLst>
          </p:cNvPr>
          <p:cNvGraphicFramePr/>
          <p:nvPr/>
        </p:nvGraphicFramePr>
        <p:xfrm>
          <a:off x="7434469" y="2228008"/>
          <a:ext cx="395098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970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4848B3-5F90-4F53-A064-5CCC701306D8}"/>
              </a:ext>
            </a:extLst>
          </p:cNvPr>
          <p:cNvSpPr/>
          <p:nvPr/>
        </p:nvSpPr>
        <p:spPr>
          <a:xfrm>
            <a:off x="0" y="0"/>
            <a:ext cx="12192000" cy="114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3A1899CA-F849-4A56-807B-8160174DEEC1}"/>
              </a:ext>
            </a:extLst>
          </p:cNvPr>
          <p:cNvPicPr>
            <a:picLocks noChangeAspect="1"/>
          </p:cNvPicPr>
          <p:nvPr/>
        </p:nvPicPr>
        <p:blipFill rotWithShape="1">
          <a:blip r:embed="rId2">
            <a:extLst>
              <a:ext uri="{28A0092B-C50C-407E-A947-70E740481C1C}">
                <a14:useLocalDpi xmlns:a14="http://schemas.microsoft.com/office/drawing/2010/main" val="0"/>
              </a:ext>
            </a:extLst>
          </a:blip>
          <a:srcRect l="18094" t="23466" r="20602" b="22634"/>
          <a:stretch/>
        </p:blipFill>
        <p:spPr>
          <a:xfrm>
            <a:off x="516032" y="278654"/>
            <a:ext cx="1893793" cy="579501"/>
          </a:xfrm>
          <a:prstGeom prst="rect">
            <a:avLst/>
          </a:prstGeom>
        </p:spPr>
      </p:pic>
      <p:sp>
        <p:nvSpPr>
          <p:cNvPr id="12" name="TextBox 11">
            <a:extLst>
              <a:ext uri="{FF2B5EF4-FFF2-40B4-BE49-F238E27FC236}">
                <a16:creationId xmlns:a16="http://schemas.microsoft.com/office/drawing/2014/main" id="{0CC26404-EE91-4062-88F1-776AEF6203E0}"/>
              </a:ext>
            </a:extLst>
          </p:cNvPr>
          <p:cNvSpPr txBox="1"/>
          <p:nvPr/>
        </p:nvSpPr>
        <p:spPr>
          <a:xfrm>
            <a:off x="402889" y="245238"/>
            <a:ext cx="7179939" cy="646331"/>
          </a:xfrm>
          <a:prstGeom prst="rect">
            <a:avLst/>
          </a:prstGeom>
          <a:solidFill>
            <a:schemeClr val="bg1"/>
          </a:solidFill>
        </p:spPr>
        <p:txBody>
          <a:bodyPr wrap="square">
            <a:spAutoFit/>
          </a:bodyPr>
          <a:lstStyle/>
          <a:p>
            <a:r>
              <a:rPr lang="en-US" sz="3600" b="1" dirty="0">
                <a:solidFill>
                  <a:srgbClr val="BE531C"/>
                </a:solidFill>
                <a:latin typeface="IBM Plex Sans" panose="020B0503050203000203" pitchFamily="34" charset="0"/>
                <a:cs typeface="Segoe UI Semibold" panose="020B0702040204020203" pitchFamily="34" charset="0"/>
              </a:rPr>
              <a:t>Situación Influenza </a:t>
            </a:r>
            <a:r>
              <a:rPr lang="en-US" sz="3600" b="1" dirty="0" err="1">
                <a:solidFill>
                  <a:srgbClr val="BE531C"/>
                </a:solidFill>
                <a:latin typeface="IBM Plex Sans" panose="020B0503050203000203" pitchFamily="34" charset="0"/>
                <a:cs typeface="Segoe UI Semibold" panose="020B0702040204020203" pitchFamily="34" charset="0"/>
              </a:rPr>
              <a:t>Aviar</a:t>
            </a:r>
            <a:endParaRPr lang="en-US" sz="3600" dirty="0">
              <a:solidFill>
                <a:srgbClr val="BE531C"/>
              </a:solidFill>
            </a:endParaRPr>
          </a:p>
        </p:txBody>
      </p:sp>
      <p:sp>
        <p:nvSpPr>
          <p:cNvPr id="13" name="Rectangle 12">
            <a:extLst>
              <a:ext uri="{FF2B5EF4-FFF2-40B4-BE49-F238E27FC236}">
                <a16:creationId xmlns:a16="http://schemas.microsoft.com/office/drawing/2014/main" id="{CA11880C-3B60-4B85-A698-22689F428224}"/>
              </a:ext>
            </a:extLst>
          </p:cNvPr>
          <p:cNvSpPr/>
          <p:nvPr/>
        </p:nvSpPr>
        <p:spPr>
          <a:xfrm>
            <a:off x="402890" y="2234794"/>
            <a:ext cx="7179938" cy="4893647"/>
          </a:xfrm>
          <a:prstGeom prst="rect">
            <a:avLst/>
          </a:prstGeom>
        </p:spPr>
        <p:txBody>
          <a:bodyPr wrap="square">
            <a:spAutoFit/>
          </a:bodyPr>
          <a:lstStyle/>
          <a:p>
            <a:pPr marL="457200" indent="-457200">
              <a:buFont typeface="Arial" panose="020B0604020202020204" pitchFamily="34" charset="0"/>
              <a:buChar char="•"/>
            </a:pPr>
            <a:r>
              <a:rPr lang="es-ES" sz="2400" dirty="0">
                <a:solidFill>
                  <a:srgbClr val="383838"/>
                </a:solidFill>
                <a:latin typeface="IBM Plex Sans" panose="020B0503050203000203" pitchFamily="34" charset="0"/>
                <a:cs typeface="Segoe UI Semibold" panose="020B0702040204020203" pitchFamily="34" charset="0"/>
              </a:rPr>
              <a:t>Alerta epidemiológica declarada en Noviembre 2022, causada por aves migratorias.</a:t>
            </a:r>
          </a:p>
          <a:p>
            <a:pPr marL="457200" indent="-457200">
              <a:buFont typeface="Arial" panose="020B0604020202020204" pitchFamily="34" charset="0"/>
              <a:buChar char="•"/>
            </a:pPr>
            <a:r>
              <a:rPr lang="es-ES" sz="2400" dirty="0">
                <a:solidFill>
                  <a:srgbClr val="383838"/>
                </a:solidFill>
                <a:latin typeface="IBM Plex Sans" panose="020B0503050203000203" pitchFamily="34" charset="0"/>
                <a:cs typeface="Segoe UI Semibold" panose="020B0702040204020203" pitchFamily="34" charset="0"/>
              </a:rPr>
              <a:t>Los pelicanos han sido los mas afectados. (13,000) </a:t>
            </a:r>
          </a:p>
          <a:p>
            <a:pPr marL="457200" indent="-457200">
              <a:buFont typeface="Arial" panose="020B0604020202020204" pitchFamily="34" charset="0"/>
              <a:buChar char="•"/>
            </a:pPr>
            <a:r>
              <a:rPr lang="es-ES" sz="2400" dirty="0">
                <a:solidFill>
                  <a:srgbClr val="383838"/>
                </a:solidFill>
                <a:latin typeface="IBM Plex Sans" panose="020B0503050203000203" pitchFamily="34" charset="0"/>
                <a:cs typeface="Segoe UI Semibold" panose="020B0702040204020203" pitchFamily="34" charset="0"/>
              </a:rPr>
              <a:t>Escasez de pollo.</a:t>
            </a:r>
          </a:p>
          <a:p>
            <a:pPr marL="457200" indent="-457200">
              <a:buFont typeface="Arial" panose="020B0604020202020204" pitchFamily="34" charset="0"/>
              <a:buChar char="•"/>
            </a:pPr>
            <a:r>
              <a:rPr lang="es-ES" sz="2400" dirty="0">
                <a:solidFill>
                  <a:srgbClr val="383838"/>
                </a:solidFill>
                <a:latin typeface="IBM Plex Sans" panose="020B0503050203000203" pitchFamily="34" charset="0"/>
                <a:cs typeface="Segoe UI Semibold" panose="020B0702040204020203" pitchFamily="34" charset="0"/>
              </a:rPr>
              <a:t>Afectados 2 grupos avícolas grandes.</a:t>
            </a:r>
          </a:p>
          <a:p>
            <a:pPr marL="457200" indent="-457200">
              <a:buFont typeface="Arial" panose="020B0604020202020204" pitchFamily="34" charset="0"/>
              <a:buChar char="•"/>
            </a:pPr>
            <a:r>
              <a:rPr lang="es-ES" sz="2400" dirty="0">
                <a:solidFill>
                  <a:srgbClr val="383838"/>
                </a:solidFill>
                <a:latin typeface="IBM Plex Sans" panose="020B0503050203000203" pitchFamily="34" charset="0"/>
                <a:cs typeface="Segoe UI Semibold" panose="020B0702040204020203" pitchFamily="34" charset="0"/>
              </a:rPr>
              <a:t>Se han dejado temporalmente los galpones costeros.</a:t>
            </a:r>
          </a:p>
          <a:p>
            <a:pPr marL="457200" indent="-457200">
              <a:buFont typeface="Arial" panose="020B0604020202020204" pitchFamily="34" charset="0"/>
              <a:buChar char="•"/>
            </a:pPr>
            <a:r>
              <a:rPr lang="es-ES" sz="2400" dirty="0">
                <a:solidFill>
                  <a:srgbClr val="383838"/>
                </a:solidFill>
                <a:latin typeface="IBM Plex Sans" panose="020B0503050203000203" pitchFamily="34" charset="0"/>
                <a:cs typeface="Segoe UI Semibold" panose="020B0702040204020203" pitchFamily="34" charset="0"/>
              </a:rPr>
              <a:t>Se han mencionado 2 casos en humanos, no confirmados.</a:t>
            </a:r>
          </a:p>
          <a:p>
            <a:pPr marL="457200" indent="-457200">
              <a:buFont typeface="Arial" panose="020B0604020202020204" pitchFamily="34" charset="0"/>
              <a:buChar char="•"/>
            </a:pPr>
            <a:endParaRPr lang="es-ES" sz="2400" dirty="0">
              <a:solidFill>
                <a:srgbClr val="383838"/>
              </a:solidFill>
              <a:latin typeface="IBM Plex Sans" panose="020B0503050203000203" pitchFamily="34" charset="0"/>
              <a:cs typeface="Segoe UI Semibold" panose="020B0702040204020203" pitchFamily="34" charset="0"/>
            </a:endParaRPr>
          </a:p>
          <a:p>
            <a:pPr marL="457200" indent="-457200">
              <a:buFont typeface="Arial" panose="020B0604020202020204" pitchFamily="34" charset="0"/>
              <a:buChar char="•"/>
            </a:pPr>
            <a:endParaRPr lang="es-ES" sz="2400" dirty="0">
              <a:solidFill>
                <a:srgbClr val="383838"/>
              </a:solidFill>
              <a:latin typeface="IBM Plex Sans" panose="020B0503050203000203" pitchFamily="34" charset="0"/>
              <a:cs typeface="Segoe UI Semibold" panose="020B0702040204020203" pitchFamily="34" charset="0"/>
            </a:endParaRPr>
          </a:p>
          <a:p>
            <a:pPr marL="457200" indent="-457200">
              <a:buFont typeface="Arial" panose="020B0604020202020204" pitchFamily="34" charset="0"/>
              <a:buChar char="•"/>
            </a:pPr>
            <a:endParaRPr lang="en-US" sz="2400" dirty="0">
              <a:solidFill>
                <a:srgbClr val="383838"/>
              </a:solidFill>
              <a:latin typeface="IBM Plex Sans" panose="020B0503050203000203" pitchFamily="34" charset="0"/>
              <a:cs typeface="Segoe UI Semibold" panose="020B0702040204020203" pitchFamily="34" charset="0"/>
            </a:endParaRPr>
          </a:p>
        </p:txBody>
      </p:sp>
      <p:pic>
        <p:nvPicPr>
          <p:cNvPr id="4100" name="Picture 4" descr="La panzootia de influenza aviar en Norte América y su avance en el mundo -  El Sitio Avicola">
            <a:extLst>
              <a:ext uri="{FF2B5EF4-FFF2-40B4-BE49-F238E27FC236}">
                <a16:creationId xmlns:a16="http://schemas.microsoft.com/office/drawing/2014/main" id="{E795FDAF-A803-BF98-F2A0-19C481DB9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970" y="39290"/>
            <a:ext cx="3805751" cy="25117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ripe aviar | FAO apoya a autoridades para hacerle frente a la gripe aviar  | Ministerio de Salud | Sociedad | La República">
            <a:extLst>
              <a:ext uri="{FF2B5EF4-FFF2-40B4-BE49-F238E27FC236}">
                <a16:creationId xmlns:a16="http://schemas.microsoft.com/office/drawing/2014/main" id="{92469821-153A-4F49-0FA3-07C8D4627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5970" y="4555283"/>
            <a:ext cx="3805751" cy="23027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7F9E1F02-A802-93C7-6A90-7FBFDD85E0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970" y="2484274"/>
            <a:ext cx="3805751" cy="214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1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1"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p:cNvSpPr>
            <a:spLocks noGrp="1"/>
          </p:cNvSpPr>
          <p:nvPr>
            <p:ph type="title"/>
          </p:nvPr>
        </p:nvSpPr>
        <p:spPr>
          <a:xfrm>
            <a:off x="786385" y="841248"/>
            <a:ext cx="3515244" cy="5340097"/>
          </a:xfrm>
        </p:spPr>
        <p:txBody>
          <a:bodyPr anchor="ctr">
            <a:normAutofit/>
          </a:bodyPr>
          <a:lstStyle/>
          <a:p>
            <a:r>
              <a:rPr lang="es-MX" sz="4800">
                <a:solidFill>
                  <a:schemeClr val="bg1"/>
                </a:solidFill>
              </a:rPr>
              <a:t>A considerar</a:t>
            </a:r>
            <a:endParaRPr lang="es-PE" sz="4800">
              <a:solidFill>
                <a:schemeClr val="bg1"/>
              </a:solidFill>
            </a:endParaRPr>
          </a:p>
        </p:txBody>
      </p:sp>
      <p:graphicFrame>
        <p:nvGraphicFramePr>
          <p:cNvPr id="5" name="Marcador de contenido 2">
            <a:extLst>
              <a:ext uri="{FF2B5EF4-FFF2-40B4-BE49-F238E27FC236}">
                <a16:creationId xmlns:a16="http://schemas.microsoft.com/office/drawing/2014/main" id="{6A038947-31E9-828F-08A3-F8FC2B9CB29A}"/>
              </a:ext>
            </a:extLst>
          </p:cNvPr>
          <p:cNvGraphicFramePr>
            <a:graphicFrameLocks noGrp="1"/>
          </p:cNvGraphicFramePr>
          <p:nvPr>
            <p:ph sz="quarter" idx="13"/>
            <p:extLst>
              <p:ext uri="{D42A27DB-BD31-4B8C-83A1-F6EECF244321}">
                <p14:modId xmlns:p14="http://schemas.microsoft.com/office/powerpoint/2010/main" val="98480938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11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Marcador de contenido" descr="cerdas gestantes 03.jpg">
            <a:extLst>
              <a:ext uri="{FF2B5EF4-FFF2-40B4-BE49-F238E27FC236}">
                <a16:creationId xmlns:a16="http://schemas.microsoft.com/office/drawing/2014/main" id="{05D61362-E324-C61C-1F86-EC0FE3917588}"/>
              </a:ext>
            </a:extLst>
          </p:cNvPr>
          <p:cNvPicPr>
            <a:picLocks noChangeAspect="1"/>
          </p:cNvPicPr>
          <p:nvPr/>
        </p:nvPicPr>
        <p:blipFill rotWithShape="1">
          <a:blip r:embed="rId2" cstate="print">
            <a:alphaModFix amt="67000"/>
          </a:blip>
          <a:srcRect t="9062" b="10581"/>
          <a:stretch/>
        </p:blipFill>
        <p:spPr>
          <a:xfrm>
            <a:off x="0" y="-62144"/>
            <a:ext cx="12191980" cy="6857990"/>
          </a:xfrm>
          <a:prstGeom prst="rect">
            <a:avLst/>
          </a:prstGeom>
          <a:pattFill prst="pct20">
            <a:fgClr>
              <a:schemeClr val="accent1"/>
            </a:fgClr>
            <a:bgClr>
              <a:schemeClr val="bg1"/>
            </a:bgClr>
          </a:pattFill>
        </p:spPr>
      </p:pic>
      <p:sp>
        <p:nvSpPr>
          <p:cNvPr id="2" name="Título 1">
            <a:extLst>
              <a:ext uri="{FF2B5EF4-FFF2-40B4-BE49-F238E27FC236}">
                <a16:creationId xmlns:a16="http://schemas.microsoft.com/office/drawing/2014/main" id="{53560849-FC78-4BCF-BF27-37FCC2C15505}"/>
              </a:ext>
            </a:extLst>
          </p:cNvPr>
          <p:cNvSpPr>
            <a:spLocks noGrp="1"/>
          </p:cNvSpPr>
          <p:nvPr>
            <p:ph type="title"/>
          </p:nvPr>
        </p:nvSpPr>
        <p:spPr>
          <a:xfrm>
            <a:off x="739387" y="389913"/>
            <a:ext cx="8370627" cy="1034728"/>
          </a:xfrm>
        </p:spPr>
        <p:txBody>
          <a:bodyPr>
            <a:normAutofit/>
          </a:bodyPr>
          <a:lstStyle/>
          <a:p>
            <a:r>
              <a:rPr lang="es-MX" sz="5400" b="1" dirty="0"/>
              <a:t>Bienestar animal en Europa</a:t>
            </a:r>
            <a:endParaRPr lang="es-PE" sz="5400" b="1" dirty="0"/>
          </a:p>
        </p:txBody>
      </p:sp>
      <p:sp>
        <p:nvSpPr>
          <p:cNvPr id="4" name="Marcador de contenido 3">
            <a:extLst>
              <a:ext uri="{FF2B5EF4-FFF2-40B4-BE49-F238E27FC236}">
                <a16:creationId xmlns:a16="http://schemas.microsoft.com/office/drawing/2014/main" id="{40FE5D57-B3F0-46A5-A64D-132AB77DAC9D}"/>
              </a:ext>
            </a:extLst>
          </p:cNvPr>
          <p:cNvSpPr>
            <a:spLocks noGrp="1"/>
          </p:cNvSpPr>
          <p:nvPr>
            <p:ph idx="1"/>
          </p:nvPr>
        </p:nvSpPr>
        <p:spPr>
          <a:xfrm>
            <a:off x="249292" y="2276194"/>
            <a:ext cx="7341116" cy="4382498"/>
          </a:xfrm>
          <a:noFill/>
        </p:spPr>
        <p:txBody>
          <a:bodyPr>
            <a:normAutofit lnSpcReduction="10000"/>
          </a:bodyPr>
          <a:lstStyle/>
          <a:p>
            <a:pPr>
              <a:lnSpc>
                <a:spcPct val="90000"/>
              </a:lnSpc>
            </a:pPr>
            <a:r>
              <a:rPr lang="es-MX" b="1" dirty="0"/>
              <a:t>La legislación europea prohibió las jaulas a partir del 2014, pero están en periodo de adaptación.</a:t>
            </a:r>
          </a:p>
          <a:p>
            <a:pPr>
              <a:lnSpc>
                <a:spcPct val="90000"/>
              </a:lnSpc>
            </a:pPr>
            <a:r>
              <a:rPr lang="es-MX" b="1" dirty="0"/>
              <a:t>Un galpón podría albergar un 40% de las cerdas que albergaba antes.</a:t>
            </a:r>
          </a:p>
          <a:p>
            <a:pPr>
              <a:lnSpc>
                <a:spcPct val="90000"/>
              </a:lnSpc>
            </a:pPr>
            <a:r>
              <a:rPr lang="es-MX" b="1" dirty="0"/>
              <a:t>Eleva costos, reduce productividad.</a:t>
            </a:r>
          </a:p>
          <a:p>
            <a:pPr>
              <a:lnSpc>
                <a:spcPct val="90000"/>
              </a:lnSpc>
            </a:pPr>
            <a:r>
              <a:rPr lang="es-MX" b="1" dirty="0"/>
              <a:t>En Setiembre 2023 se revisará el tema</a:t>
            </a:r>
          </a:p>
          <a:p>
            <a:pPr algn="l"/>
            <a:r>
              <a:rPr lang="es-MX" b="1" dirty="0"/>
              <a:t>La UE consume más de 45 kg cerdo por persona, 125 kg en total y 12 de huevos</a:t>
            </a:r>
          </a:p>
          <a:p>
            <a:pPr lvl="1"/>
            <a:r>
              <a:rPr lang="es-PE" sz="1400" b="0" i="0" u="none" strike="noStrike" baseline="0" dirty="0">
                <a:latin typeface="CIDFont+F2"/>
              </a:rPr>
              <a:t>Fuente: BOE. Legislación Consolidada. Real Decreto 1135/2002. Ministerio de Agricultura, Pesca y Alimentación. España, 2020.</a:t>
            </a:r>
            <a:r>
              <a:rPr lang="es-MX" b="1" dirty="0"/>
              <a:t> </a:t>
            </a:r>
            <a:endParaRPr lang="es-PE" b="1" dirty="0"/>
          </a:p>
        </p:txBody>
      </p:sp>
    </p:spTree>
    <p:extLst>
      <p:ext uri="{BB962C8B-B14F-4D97-AF65-F5344CB8AC3E}">
        <p14:creationId xmlns:p14="http://schemas.microsoft.com/office/powerpoint/2010/main" val="1329653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igs in a pen&#10;&#10;Description automatically generated with medium confidence">
            <a:extLst>
              <a:ext uri="{FF2B5EF4-FFF2-40B4-BE49-F238E27FC236}">
                <a16:creationId xmlns:a16="http://schemas.microsoft.com/office/drawing/2014/main" id="{42F70022-21B9-CE80-8E73-CC319BDA7821}"/>
              </a:ext>
            </a:extLst>
          </p:cNvPr>
          <p:cNvPicPr>
            <a:picLocks noChangeAspect="1"/>
          </p:cNvPicPr>
          <p:nvPr/>
        </p:nvPicPr>
        <p:blipFill rotWithShape="1">
          <a:blip r:embed="rId2">
            <a:alphaModFix amt="69000"/>
            <a:extLst>
              <a:ext uri="{28A0092B-C50C-407E-A947-70E740481C1C}">
                <a14:useLocalDpi xmlns:a14="http://schemas.microsoft.com/office/drawing/2010/main" val="0"/>
              </a:ext>
            </a:extLst>
          </a:blip>
          <a:srcRect t="13142" b="11858"/>
          <a:stretch/>
        </p:blipFill>
        <p:spPr>
          <a:xfrm>
            <a:off x="20" y="-186431"/>
            <a:ext cx="12191980" cy="6857990"/>
          </a:xfrm>
          <a:prstGeom prst="rect">
            <a:avLst/>
          </a:prstGeom>
        </p:spPr>
      </p:pic>
      <p:sp>
        <p:nvSpPr>
          <p:cNvPr id="2" name="Title 1">
            <a:extLst>
              <a:ext uri="{FF2B5EF4-FFF2-40B4-BE49-F238E27FC236}">
                <a16:creationId xmlns:a16="http://schemas.microsoft.com/office/drawing/2014/main" id="{BCF672E9-410F-E9B7-34E2-65996D4417B3}"/>
              </a:ext>
            </a:extLst>
          </p:cNvPr>
          <p:cNvSpPr>
            <a:spLocks noGrp="1"/>
          </p:cNvSpPr>
          <p:nvPr>
            <p:ph type="title"/>
          </p:nvPr>
        </p:nvSpPr>
        <p:spPr>
          <a:xfrm>
            <a:off x="439709" y="172083"/>
            <a:ext cx="7593948" cy="1034728"/>
          </a:xfrm>
        </p:spPr>
        <p:txBody>
          <a:bodyPr>
            <a:normAutofit/>
          </a:bodyPr>
          <a:lstStyle/>
          <a:p>
            <a:r>
              <a:rPr lang="en-US" sz="5400" b="1" dirty="0" err="1"/>
              <a:t>Bienestar</a:t>
            </a:r>
            <a:r>
              <a:rPr lang="en-US" sz="5400" b="1" dirty="0"/>
              <a:t> animal en </a:t>
            </a:r>
            <a:r>
              <a:rPr lang="en-US" sz="5400" b="1" dirty="0" err="1"/>
              <a:t>Brasil</a:t>
            </a:r>
            <a:endParaRPr lang="en-US" sz="5400" b="1" dirty="0"/>
          </a:p>
        </p:txBody>
      </p:sp>
      <p:sp>
        <p:nvSpPr>
          <p:cNvPr id="4" name="Marcador de contenido 3">
            <a:extLst>
              <a:ext uri="{FF2B5EF4-FFF2-40B4-BE49-F238E27FC236}">
                <a16:creationId xmlns:a16="http://schemas.microsoft.com/office/drawing/2014/main" id="{8C6A5F91-06BC-E6C4-C621-5991AE8F27F0}"/>
              </a:ext>
            </a:extLst>
          </p:cNvPr>
          <p:cNvSpPr>
            <a:spLocks noGrp="1"/>
          </p:cNvSpPr>
          <p:nvPr>
            <p:ph idx="1"/>
          </p:nvPr>
        </p:nvSpPr>
        <p:spPr>
          <a:xfrm>
            <a:off x="3346882" y="2681055"/>
            <a:ext cx="8330111" cy="3773011"/>
          </a:xfrm>
        </p:spPr>
        <p:txBody>
          <a:bodyPr>
            <a:normAutofit/>
          </a:bodyPr>
          <a:lstStyle/>
          <a:p>
            <a:r>
              <a:rPr lang="en-US" sz="3200" b="1" dirty="0"/>
              <a:t>Una moratoria para </a:t>
            </a:r>
            <a:r>
              <a:rPr lang="en-US" sz="3200" b="1" dirty="0" err="1"/>
              <a:t>adaptarse</a:t>
            </a:r>
            <a:r>
              <a:rPr lang="en-US" sz="3200" b="1" dirty="0"/>
              <a:t> hasta 2045 a las </a:t>
            </a:r>
            <a:r>
              <a:rPr lang="en-US" sz="3200" b="1" dirty="0" err="1"/>
              <a:t>operaciones</a:t>
            </a:r>
            <a:r>
              <a:rPr lang="en-US" sz="3200" b="1" dirty="0"/>
              <a:t> </a:t>
            </a:r>
            <a:r>
              <a:rPr lang="en-US" sz="3200" b="1" dirty="0" err="1"/>
              <a:t>ya</a:t>
            </a:r>
            <a:r>
              <a:rPr lang="en-US" sz="3200" b="1" dirty="0"/>
              <a:t> </a:t>
            </a:r>
            <a:r>
              <a:rPr lang="en-US" sz="3200" b="1" dirty="0" err="1"/>
              <a:t>existentes</a:t>
            </a:r>
            <a:r>
              <a:rPr lang="en-US" sz="3200" b="1" dirty="0"/>
              <a:t>.</a:t>
            </a:r>
          </a:p>
          <a:p>
            <a:r>
              <a:rPr lang="en-US" sz="3200" b="1" dirty="0" err="1"/>
              <a:t>Nuevor</a:t>
            </a:r>
            <a:r>
              <a:rPr lang="en-US" sz="3200" b="1" dirty="0"/>
              <a:t> </a:t>
            </a:r>
            <a:r>
              <a:rPr lang="en-US" sz="3200" b="1" dirty="0" err="1"/>
              <a:t>proyectos</a:t>
            </a:r>
            <a:r>
              <a:rPr lang="en-US" sz="3200" b="1" dirty="0"/>
              <a:t> con </a:t>
            </a:r>
            <a:r>
              <a:rPr lang="en-US" sz="3200" b="1" dirty="0" err="1"/>
              <a:t>instrumento</a:t>
            </a:r>
            <a:r>
              <a:rPr lang="en-US" sz="3200" b="1" dirty="0"/>
              <a:t> </a:t>
            </a:r>
            <a:r>
              <a:rPr lang="en-US" sz="3200" b="1" dirty="0" err="1"/>
              <a:t>ambiental</a:t>
            </a:r>
            <a:r>
              <a:rPr lang="en-US" sz="3200" b="1" dirty="0"/>
              <a:t> </a:t>
            </a:r>
            <a:r>
              <a:rPr lang="en-US" sz="3200" b="1" dirty="0" err="1"/>
              <a:t>aprobado</a:t>
            </a:r>
            <a:r>
              <a:rPr lang="en-US" sz="3200" b="1" dirty="0"/>
              <a:t> </a:t>
            </a:r>
            <a:r>
              <a:rPr lang="en-US" sz="3200" b="1" dirty="0" err="1"/>
              <a:t>tienen</a:t>
            </a:r>
            <a:r>
              <a:rPr lang="en-US" sz="3200" b="1" dirty="0"/>
              <a:t> 10 </a:t>
            </a:r>
            <a:r>
              <a:rPr lang="en-US" sz="3200" b="1" dirty="0" err="1"/>
              <a:t>anios</a:t>
            </a:r>
            <a:r>
              <a:rPr lang="en-US" sz="3200" b="1" dirty="0"/>
              <a:t> para </a:t>
            </a:r>
            <a:r>
              <a:rPr lang="en-US" sz="3200" b="1" dirty="0" err="1"/>
              <a:t>adaptarse</a:t>
            </a:r>
            <a:endParaRPr lang="en-US" sz="3200" b="1" dirty="0"/>
          </a:p>
          <a:p>
            <a:r>
              <a:rPr lang="en-US" sz="3200" b="1" dirty="0" err="1"/>
              <a:t>Brasil</a:t>
            </a:r>
            <a:r>
              <a:rPr lang="en-US" sz="3200" b="1" dirty="0"/>
              <a:t> consume 18 kg cerdo </a:t>
            </a:r>
            <a:r>
              <a:rPr lang="en-US" sz="3200" b="1" dirty="0" err="1"/>
              <a:t>por</a:t>
            </a:r>
            <a:r>
              <a:rPr lang="en-US" sz="3200" b="1" dirty="0"/>
              <a:t> </a:t>
            </a:r>
            <a:r>
              <a:rPr lang="en-US" sz="3200" b="1" dirty="0" err="1"/>
              <a:t>habitante</a:t>
            </a:r>
            <a:r>
              <a:rPr lang="en-US" sz="3200" b="1" dirty="0"/>
              <a:t>, 92 kg de </a:t>
            </a:r>
            <a:r>
              <a:rPr lang="en-US" sz="3200" b="1" dirty="0" err="1"/>
              <a:t>carnes</a:t>
            </a:r>
            <a:r>
              <a:rPr lang="en-US" sz="3200" b="1" dirty="0"/>
              <a:t> en total y 16 kg huevos.</a:t>
            </a:r>
            <a:endParaRPr lang="es-PE" sz="1800" b="0" i="0" u="none" strike="noStrike" baseline="0" dirty="0">
              <a:latin typeface="Rawline"/>
            </a:endParaRPr>
          </a:p>
          <a:p>
            <a:pPr algn="l"/>
            <a:r>
              <a:rPr lang="pt-BR" sz="1800" b="1" i="0" u="none" strike="noStrike" baseline="0" dirty="0">
                <a:latin typeface="Rawline"/>
              </a:rPr>
              <a:t>Fuente: INSTRUCCION NORMATIVA Nº 113, 16 DE DECIEMBRE 2020, </a:t>
            </a:r>
            <a:r>
              <a:rPr lang="pt-BR" sz="1800" b="1" i="0" u="none" strike="noStrike" baseline="0" dirty="0" err="1">
                <a:latin typeface="Rawline"/>
              </a:rPr>
              <a:t>Ministerio</a:t>
            </a:r>
            <a:r>
              <a:rPr lang="pt-BR" sz="1800" b="1" i="0" u="none" strike="noStrike" baseline="0" dirty="0">
                <a:latin typeface="Rawline"/>
              </a:rPr>
              <a:t> de Agricultura, </a:t>
            </a:r>
            <a:r>
              <a:rPr lang="pt-BR" sz="1800" b="1" i="0" u="none" strike="noStrike" baseline="0" dirty="0" err="1">
                <a:latin typeface="Rawline"/>
              </a:rPr>
              <a:t>Pecuaria</a:t>
            </a:r>
            <a:r>
              <a:rPr lang="pt-BR" sz="1800" b="1" i="0" u="none" strike="noStrike" baseline="0" dirty="0">
                <a:latin typeface="Rawline"/>
              </a:rPr>
              <a:t> y Abastecimento/Secretaria de Defesa Agropecuaria.</a:t>
            </a:r>
            <a:endParaRPr lang="es-PE" sz="3200" b="1" dirty="0"/>
          </a:p>
        </p:txBody>
      </p:sp>
    </p:spTree>
    <p:extLst>
      <p:ext uri="{BB962C8B-B14F-4D97-AF65-F5344CB8AC3E}">
        <p14:creationId xmlns:p14="http://schemas.microsoft.com/office/powerpoint/2010/main" val="228705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52519-8C4C-D2F0-F39C-330B48E7A8B5}"/>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256F6B3E-A1BB-3AE0-54DD-C708AD038D88}"/>
              </a:ext>
            </a:extLst>
          </p:cNvPr>
          <p:cNvSpPr>
            <a:spLocks noGrp="1"/>
          </p:cNvSpPr>
          <p:nvPr>
            <p:ph idx="1"/>
          </p:nvPr>
        </p:nvSpPr>
        <p:spPr/>
        <p:txBody>
          <a:bodyPr>
            <a:normAutofit fontScale="62500" lnSpcReduction="20000"/>
          </a:bodyPr>
          <a:lstStyle/>
          <a:p>
            <a:r>
              <a:rPr lang="en-US" dirty="0"/>
              <a:t>Effect of housing system on sow productivity</a:t>
            </a:r>
          </a:p>
          <a:p>
            <a:r>
              <a:rPr lang="en-US" dirty="0"/>
              <a:t>P B Lynch, J F O'Grady, P A Kearney</a:t>
            </a:r>
          </a:p>
          <a:p>
            <a:r>
              <a:rPr lang="en-US" dirty="0"/>
              <a:t>PMID: 6486689</a:t>
            </a:r>
          </a:p>
          <a:p>
            <a:r>
              <a:rPr lang="en-US" dirty="0"/>
              <a:t>Abstract</a:t>
            </a:r>
          </a:p>
          <a:p>
            <a:r>
              <a:rPr lang="en-US" dirty="0"/>
              <a:t>Three separate trials are described, each involving sows ranging in parity from first to tenth. In the first trial sows were penned either in individual stalls 2.1 m X 0.6 m or individually tethered in stalls 0.6 m wide, from mating to day 110 of pregnancy. Both groups were on insulated concrete floors partially slatted. Results indicate no difference in percentage of pigs born dead or survival to weaning or in post-weaning performance of sows. In the second trial sows were kept in farrowing pens 2.4 m X 1.6 m with the sow restrained in a farrowing crate 0.6 m wide or tethered by the neck in a partial crate 0.6 m wide from day 110 of pregnancy to weaning at 30 days of age. All pens were of insulated concrete without bedding with the rear 0.6 m slatted with cast iron slats. Results indicate no effect of pen type on percentage of pigs born dead, survival to weaning or in post-weaning sow performance. In the third trial sows were housed in groups of 4 on an insulated concrete floor without bedding or in individual stalls after weaning. Boars were present in adjoining pens in both cases. Group housed animals had poorer performance due to a combination of failure to show </a:t>
            </a:r>
            <a:r>
              <a:rPr lang="en-US" dirty="0" err="1"/>
              <a:t>oestrus</a:t>
            </a:r>
            <a:r>
              <a:rPr lang="en-US" dirty="0"/>
              <a:t>, lower conception ratio and loss through injuries due to fighting. Those that did show </a:t>
            </a:r>
            <a:r>
              <a:rPr lang="en-US" dirty="0" err="1"/>
              <a:t>oestrus</a:t>
            </a:r>
            <a:r>
              <a:rPr lang="en-US" dirty="0"/>
              <a:t> had the same weaning to </a:t>
            </a:r>
            <a:r>
              <a:rPr lang="en-US" dirty="0" err="1"/>
              <a:t>oestrus</a:t>
            </a:r>
            <a:r>
              <a:rPr lang="en-US" dirty="0"/>
              <a:t> period as stalled sows and produced slightly (but not significantly) bigger litters.</a:t>
            </a:r>
            <a:endParaRPr lang="es-PE" dirty="0"/>
          </a:p>
        </p:txBody>
      </p:sp>
    </p:spTree>
    <p:extLst>
      <p:ext uri="{BB962C8B-B14F-4D97-AF65-F5344CB8AC3E}">
        <p14:creationId xmlns:p14="http://schemas.microsoft.com/office/powerpoint/2010/main" val="368584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descr="cerdas gestantes 05.jpg">
            <a:extLst>
              <a:ext uri="{FF2B5EF4-FFF2-40B4-BE49-F238E27FC236}">
                <a16:creationId xmlns:a16="http://schemas.microsoft.com/office/drawing/2014/main" id="{6694AC7D-647B-8889-E545-662D513F7FC2}"/>
              </a:ext>
            </a:extLst>
          </p:cNvPr>
          <p:cNvPicPr>
            <a:picLocks noChangeAspect="1"/>
          </p:cNvPicPr>
          <p:nvPr/>
        </p:nvPicPr>
        <p:blipFill rotWithShape="1">
          <a:blip r:embed="rId2" cstate="print">
            <a:alphaModFix amt="40000"/>
          </a:blip>
          <a:srcRect b="15414"/>
          <a:stretch/>
        </p:blipFill>
        <p:spPr>
          <a:xfrm>
            <a:off x="20" y="10"/>
            <a:ext cx="12191980" cy="6857990"/>
          </a:xfrm>
          <a:prstGeom prst="rect">
            <a:avLst/>
          </a:prstGeom>
        </p:spPr>
      </p:pic>
      <p:sp>
        <p:nvSpPr>
          <p:cNvPr id="2" name="Título 1">
            <a:extLst>
              <a:ext uri="{FF2B5EF4-FFF2-40B4-BE49-F238E27FC236}">
                <a16:creationId xmlns:a16="http://schemas.microsoft.com/office/drawing/2014/main" id="{53560849-FC78-4BCF-BF27-37FCC2C15505}"/>
              </a:ext>
            </a:extLst>
          </p:cNvPr>
          <p:cNvSpPr>
            <a:spLocks noGrp="1"/>
          </p:cNvSpPr>
          <p:nvPr>
            <p:ph type="title"/>
          </p:nvPr>
        </p:nvSpPr>
        <p:spPr>
          <a:xfrm>
            <a:off x="546250" y="484718"/>
            <a:ext cx="10067735" cy="1170462"/>
          </a:xfrm>
        </p:spPr>
        <p:txBody>
          <a:bodyPr>
            <a:noAutofit/>
          </a:bodyPr>
          <a:lstStyle/>
          <a:p>
            <a:r>
              <a:rPr lang="es-MX" sz="4800" b="1" dirty="0"/>
              <a:t>4. Analisis critico</a:t>
            </a:r>
            <a:r>
              <a:rPr lang="en-US" sz="4800" b="1" dirty="0"/>
              <a:t>: </a:t>
            </a:r>
            <a:br>
              <a:rPr lang="en-US" sz="4800" b="1" dirty="0"/>
            </a:br>
            <a:r>
              <a:rPr lang="es-MX" sz="4800" b="1" dirty="0"/>
              <a:t>Necesidades de los sistemas alternativos</a:t>
            </a:r>
            <a:endParaRPr lang="es-PE" sz="4800" b="1" dirty="0">
              <a:solidFill>
                <a:schemeClr val="tx1"/>
              </a:solidFill>
            </a:endParaRPr>
          </a:p>
        </p:txBody>
      </p:sp>
      <p:sp>
        <p:nvSpPr>
          <p:cNvPr id="4" name="Marcador de contenido 3">
            <a:extLst>
              <a:ext uri="{FF2B5EF4-FFF2-40B4-BE49-F238E27FC236}">
                <a16:creationId xmlns:a16="http://schemas.microsoft.com/office/drawing/2014/main" id="{40FE5D57-B3F0-46A5-A64D-132AB77DAC9D}"/>
              </a:ext>
            </a:extLst>
          </p:cNvPr>
          <p:cNvSpPr>
            <a:spLocks noGrp="1"/>
          </p:cNvSpPr>
          <p:nvPr>
            <p:ph idx="1"/>
          </p:nvPr>
        </p:nvSpPr>
        <p:spPr>
          <a:xfrm>
            <a:off x="5140171" y="3429000"/>
            <a:ext cx="6900736" cy="3156995"/>
          </a:xfrm>
        </p:spPr>
        <p:txBody>
          <a:bodyPr>
            <a:normAutofit/>
          </a:bodyPr>
          <a:lstStyle/>
          <a:p>
            <a:r>
              <a:rPr lang="es-MX" b="1" dirty="0">
                <a:solidFill>
                  <a:schemeClr val="tx1"/>
                </a:solidFill>
              </a:rPr>
              <a:t>Energía eléctrica todo el tiempo</a:t>
            </a:r>
          </a:p>
          <a:p>
            <a:r>
              <a:rPr lang="es-MX" b="1" dirty="0"/>
              <a:t>El doble de espacio por cerda alojada.</a:t>
            </a:r>
          </a:p>
          <a:p>
            <a:r>
              <a:rPr lang="es-MX" b="1" dirty="0">
                <a:solidFill>
                  <a:schemeClr val="tx1"/>
                </a:solidFill>
              </a:rPr>
              <a:t>Sistemas automatizados y computarizados de alimentación.</a:t>
            </a:r>
          </a:p>
          <a:p>
            <a:r>
              <a:rPr lang="es-MX" b="1" dirty="0">
                <a:solidFill>
                  <a:schemeClr val="tx1"/>
                </a:solidFill>
              </a:rPr>
              <a:t>Disminuyen drásticamente la necesidad de mano de obra.</a:t>
            </a:r>
          </a:p>
        </p:txBody>
      </p:sp>
    </p:spTree>
    <p:extLst>
      <p:ext uri="{BB962C8B-B14F-4D97-AF65-F5344CB8AC3E}">
        <p14:creationId xmlns:p14="http://schemas.microsoft.com/office/powerpoint/2010/main" val="400937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A0593A-D115-FB81-5AFF-4E3CC20F3363}"/>
              </a:ext>
            </a:extLst>
          </p:cNvPr>
          <p:cNvSpPr>
            <a:spLocks noGrp="1"/>
          </p:cNvSpPr>
          <p:nvPr>
            <p:ph type="title"/>
          </p:nvPr>
        </p:nvSpPr>
        <p:spPr/>
        <p:txBody>
          <a:bodyPr/>
          <a:lstStyle/>
          <a:p>
            <a:r>
              <a:rPr lang="en-US" dirty="0"/>
              <a:t>Comparativo </a:t>
            </a:r>
            <a:r>
              <a:rPr lang="en-US" dirty="0" err="1"/>
              <a:t>practico</a:t>
            </a:r>
            <a:r>
              <a:rPr lang="en-US" dirty="0"/>
              <a:t> </a:t>
            </a:r>
            <a:endParaRPr lang="es-PE" dirty="0"/>
          </a:p>
        </p:txBody>
      </p:sp>
      <p:graphicFrame>
        <p:nvGraphicFramePr>
          <p:cNvPr id="4" name="Tabla 4">
            <a:extLst>
              <a:ext uri="{FF2B5EF4-FFF2-40B4-BE49-F238E27FC236}">
                <a16:creationId xmlns:a16="http://schemas.microsoft.com/office/drawing/2014/main" id="{60F596F3-8542-FE0A-4936-2DD330D6C12E}"/>
              </a:ext>
            </a:extLst>
          </p:cNvPr>
          <p:cNvGraphicFramePr>
            <a:graphicFrameLocks noGrp="1"/>
          </p:cNvGraphicFramePr>
          <p:nvPr>
            <p:ph idx="1"/>
            <p:extLst>
              <p:ext uri="{D42A27DB-BD31-4B8C-83A1-F6EECF244321}">
                <p14:modId xmlns:p14="http://schemas.microsoft.com/office/powerpoint/2010/main" val="1811490420"/>
              </p:ext>
            </p:extLst>
          </p:nvPr>
        </p:nvGraphicFramePr>
        <p:xfrm>
          <a:off x="838200" y="1825625"/>
          <a:ext cx="10515600" cy="39014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454888995"/>
                    </a:ext>
                  </a:extLst>
                </a:gridCol>
                <a:gridCol w="2628900">
                  <a:extLst>
                    <a:ext uri="{9D8B030D-6E8A-4147-A177-3AD203B41FA5}">
                      <a16:colId xmlns:a16="http://schemas.microsoft.com/office/drawing/2014/main" val="1600497551"/>
                    </a:ext>
                  </a:extLst>
                </a:gridCol>
                <a:gridCol w="2628900">
                  <a:extLst>
                    <a:ext uri="{9D8B030D-6E8A-4147-A177-3AD203B41FA5}">
                      <a16:colId xmlns:a16="http://schemas.microsoft.com/office/drawing/2014/main" val="2054049584"/>
                    </a:ext>
                  </a:extLst>
                </a:gridCol>
                <a:gridCol w="2628900">
                  <a:extLst>
                    <a:ext uri="{9D8B030D-6E8A-4147-A177-3AD203B41FA5}">
                      <a16:colId xmlns:a16="http://schemas.microsoft.com/office/drawing/2014/main" val="592839123"/>
                    </a:ext>
                  </a:extLst>
                </a:gridCol>
              </a:tblGrid>
              <a:tr h="370840">
                <a:tc>
                  <a:txBody>
                    <a:bodyPr/>
                    <a:lstStyle/>
                    <a:p>
                      <a:r>
                        <a:rPr lang="en-US" sz="2000" dirty="0"/>
                        <a:t>ITEM</a:t>
                      </a:r>
                      <a:endParaRPr lang="es-PE" sz="2000" dirty="0"/>
                    </a:p>
                  </a:txBody>
                  <a:tcPr/>
                </a:tc>
                <a:tc>
                  <a:txBody>
                    <a:bodyPr/>
                    <a:lstStyle/>
                    <a:p>
                      <a:r>
                        <a:rPr lang="en-US" sz="2000" dirty="0"/>
                        <a:t>Granja con </a:t>
                      </a:r>
                      <a:r>
                        <a:rPr lang="en-US" sz="2000" dirty="0" err="1"/>
                        <a:t>jaulas</a:t>
                      </a:r>
                      <a:endParaRPr lang="es-PE" sz="2000" dirty="0"/>
                    </a:p>
                  </a:txBody>
                  <a:tcPr/>
                </a:tc>
                <a:tc>
                  <a:txBody>
                    <a:bodyPr/>
                    <a:lstStyle/>
                    <a:p>
                      <a:r>
                        <a:rPr lang="en-US" sz="2000" dirty="0"/>
                        <a:t>Granja sin </a:t>
                      </a:r>
                      <a:r>
                        <a:rPr lang="en-US" sz="2000" dirty="0" err="1"/>
                        <a:t>jaulas</a:t>
                      </a:r>
                      <a:endParaRPr lang="es-PE" sz="2000" dirty="0"/>
                    </a:p>
                  </a:txBody>
                  <a:tcPr/>
                </a:tc>
                <a:tc>
                  <a:txBody>
                    <a:bodyPr/>
                    <a:lstStyle/>
                    <a:p>
                      <a:r>
                        <a:rPr lang="en-US" sz="2000" dirty="0" err="1"/>
                        <a:t>Costo</a:t>
                      </a:r>
                      <a:endParaRPr lang="es-PE" sz="2000" dirty="0"/>
                    </a:p>
                  </a:txBody>
                  <a:tcPr/>
                </a:tc>
                <a:extLst>
                  <a:ext uri="{0D108BD9-81ED-4DB2-BD59-A6C34878D82A}">
                    <a16:rowId xmlns:a16="http://schemas.microsoft.com/office/drawing/2014/main" val="793112285"/>
                  </a:ext>
                </a:extLst>
              </a:tr>
              <a:tr h="370840">
                <a:tc>
                  <a:txBody>
                    <a:bodyPr/>
                    <a:lstStyle/>
                    <a:p>
                      <a:r>
                        <a:rPr lang="en-US" sz="2000" dirty="0" err="1"/>
                        <a:t>Energia</a:t>
                      </a:r>
                      <a:r>
                        <a:rPr lang="en-US" sz="2000" dirty="0"/>
                        <a:t> </a:t>
                      </a:r>
                      <a:r>
                        <a:rPr lang="en-US" sz="2000" dirty="0" err="1"/>
                        <a:t>electrica</a:t>
                      </a:r>
                      <a:endParaRPr lang="es-PE" sz="2000" dirty="0"/>
                    </a:p>
                  </a:txBody>
                  <a:tcPr/>
                </a:tc>
                <a:tc>
                  <a:txBody>
                    <a:bodyPr/>
                    <a:lstStyle/>
                    <a:p>
                      <a:r>
                        <a:rPr lang="en-US" sz="2000" dirty="0" err="1"/>
                        <a:t>Necesaria</a:t>
                      </a:r>
                      <a:r>
                        <a:rPr lang="en-US" sz="2000" dirty="0"/>
                        <a:t> no indispensable</a:t>
                      </a:r>
                      <a:endParaRPr lang="es-PE" sz="2000" dirty="0"/>
                    </a:p>
                  </a:txBody>
                  <a:tcPr/>
                </a:tc>
                <a:tc>
                  <a:txBody>
                    <a:bodyPr/>
                    <a:lstStyle/>
                    <a:p>
                      <a:r>
                        <a:rPr lang="en-US" sz="2000" dirty="0"/>
                        <a:t>Indispensable</a:t>
                      </a:r>
                      <a:endParaRPr lang="es-PE" sz="2000" dirty="0"/>
                    </a:p>
                  </a:txBody>
                  <a:tcPr/>
                </a:tc>
                <a:tc>
                  <a:txBody>
                    <a:bodyPr/>
                    <a:lstStyle/>
                    <a:p>
                      <a:r>
                        <a:rPr lang="en-US" sz="2000" dirty="0" err="1"/>
                        <a:t>Llevar</a:t>
                      </a:r>
                      <a:r>
                        <a:rPr lang="en-US" sz="2000" dirty="0"/>
                        <a:t> la </a:t>
                      </a:r>
                      <a:r>
                        <a:rPr lang="en-US" sz="2000" dirty="0" err="1"/>
                        <a:t>energia</a:t>
                      </a:r>
                      <a:r>
                        <a:rPr lang="en-US" sz="2000" dirty="0"/>
                        <a:t> hasta la </a:t>
                      </a:r>
                      <a:r>
                        <a:rPr lang="en-US" sz="2000" dirty="0" err="1"/>
                        <a:t>operacion</a:t>
                      </a:r>
                      <a:endParaRPr lang="es-PE" sz="2000" dirty="0"/>
                    </a:p>
                  </a:txBody>
                  <a:tcPr/>
                </a:tc>
                <a:extLst>
                  <a:ext uri="{0D108BD9-81ED-4DB2-BD59-A6C34878D82A}">
                    <a16:rowId xmlns:a16="http://schemas.microsoft.com/office/drawing/2014/main" val="975461008"/>
                  </a:ext>
                </a:extLst>
              </a:tr>
              <a:tr h="370840">
                <a:tc>
                  <a:txBody>
                    <a:bodyPr/>
                    <a:lstStyle/>
                    <a:p>
                      <a:r>
                        <a:rPr lang="en-US" sz="2000" dirty="0"/>
                        <a:t>Area </a:t>
                      </a:r>
                      <a:r>
                        <a:rPr lang="en-US" sz="2000" dirty="0" err="1"/>
                        <a:t>por</a:t>
                      </a:r>
                      <a:r>
                        <a:rPr lang="en-US" sz="2000" dirty="0"/>
                        <a:t> </a:t>
                      </a:r>
                      <a:r>
                        <a:rPr lang="en-US" sz="2000" dirty="0" err="1"/>
                        <a:t>cerda</a:t>
                      </a:r>
                      <a:endParaRPr lang="es-PE" sz="2000" dirty="0"/>
                    </a:p>
                  </a:txBody>
                  <a:tcPr/>
                </a:tc>
                <a:tc>
                  <a:txBody>
                    <a:bodyPr/>
                    <a:lstStyle/>
                    <a:p>
                      <a:r>
                        <a:rPr lang="en-US" sz="2000" dirty="0"/>
                        <a:t>1.4 a 1.5 metros </a:t>
                      </a:r>
                      <a:r>
                        <a:rPr lang="en-US" sz="2000" dirty="0" err="1"/>
                        <a:t>cuadrados</a:t>
                      </a:r>
                      <a:endParaRPr lang="es-PE" sz="2000" dirty="0"/>
                    </a:p>
                  </a:txBody>
                  <a:tcPr/>
                </a:tc>
                <a:tc>
                  <a:txBody>
                    <a:bodyPr/>
                    <a:lstStyle/>
                    <a:p>
                      <a:r>
                        <a:rPr lang="en-US" sz="2000" dirty="0"/>
                        <a:t>3 metros </a:t>
                      </a:r>
                      <a:r>
                        <a:rPr lang="en-US" sz="2000" dirty="0" err="1"/>
                        <a:t>cuadrados</a:t>
                      </a:r>
                      <a:r>
                        <a:rPr lang="en-US" sz="2000" dirty="0"/>
                        <a:t>, </a:t>
                      </a:r>
                      <a:r>
                        <a:rPr lang="en-US" sz="2000" dirty="0" err="1"/>
                        <a:t>pisos</a:t>
                      </a:r>
                      <a:r>
                        <a:rPr lang="en-US" sz="2000" dirty="0"/>
                        <a:t> </a:t>
                      </a:r>
                      <a:r>
                        <a:rPr lang="en-US" sz="2000" dirty="0" err="1"/>
                        <a:t>diferenciados</a:t>
                      </a:r>
                      <a:endParaRPr lang="es-PE" sz="2000" dirty="0"/>
                    </a:p>
                  </a:txBody>
                  <a:tcPr/>
                </a:tc>
                <a:tc>
                  <a:txBody>
                    <a:bodyPr/>
                    <a:lstStyle/>
                    <a:p>
                      <a:r>
                        <a:rPr lang="en-US" sz="2000" dirty="0"/>
                        <a:t>Doble de area </a:t>
                      </a:r>
                      <a:r>
                        <a:rPr lang="en-US" sz="2000" dirty="0" err="1"/>
                        <a:t>construida</a:t>
                      </a:r>
                      <a:r>
                        <a:rPr lang="en-US" sz="2000" dirty="0"/>
                        <a:t> y </a:t>
                      </a:r>
                      <a:r>
                        <a:rPr lang="en-US" sz="2000" dirty="0" err="1"/>
                        <a:t>techada</a:t>
                      </a:r>
                      <a:endParaRPr lang="es-PE" sz="2000" dirty="0"/>
                    </a:p>
                  </a:txBody>
                  <a:tcPr/>
                </a:tc>
                <a:extLst>
                  <a:ext uri="{0D108BD9-81ED-4DB2-BD59-A6C34878D82A}">
                    <a16:rowId xmlns:a16="http://schemas.microsoft.com/office/drawing/2014/main" val="4147763353"/>
                  </a:ext>
                </a:extLst>
              </a:tr>
              <a:tr h="370840">
                <a:tc>
                  <a:txBody>
                    <a:bodyPr/>
                    <a:lstStyle/>
                    <a:p>
                      <a:r>
                        <a:rPr lang="en-US" sz="2000" dirty="0"/>
                        <a:t>Sistema </a:t>
                      </a:r>
                      <a:r>
                        <a:rPr lang="en-US" sz="2000" dirty="0" err="1"/>
                        <a:t>alimentacion</a:t>
                      </a:r>
                      <a:endParaRPr lang="es-PE" sz="2000" dirty="0"/>
                    </a:p>
                  </a:txBody>
                  <a:tcPr/>
                </a:tc>
                <a:tc>
                  <a:txBody>
                    <a:bodyPr/>
                    <a:lstStyle/>
                    <a:p>
                      <a:r>
                        <a:rPr lang="en-US" sz="2000" dirty="0"/>
                        <a:t>Manual o semi automatic (MOD)</a:t>
                      </a:r>
                      <a:endParaRPr lang="es-PE" sz="2000" dirty="0"/>
                    </a:p>
                  </a:txBody>
                  <a:tcPr/>
                </a:tc>
                <a:tc>
                  <a:txBody>
                    <a:bodyPr/>
                    <a:lstStyle/>
                    <a:p>
                      <a:r>
                        <a:rPr lang="en-US" sz="2000" dirty="0" err="1"/>
                        <a:t>Automatico</a:t>
                      </a:r>
                      <a:r>
                        <a:rPr lang="en-US" sz="2000" dirty="0"/>
                        <a:t> y </a:t>
                      </a:r>
                      <a:r>
                        <a:rPr lang="en-US" sz="2000" dirty="0" err="1"/>
                        <a:t>computarizado</a:t>
                      </a:r>
                      <a:endParaRPr lang="es-PE" sz="2000" dirty="0"/>
                    </a:p>
                  </a:txBody>
                  <a:tcPr/>
                </a:tc>
                <a:tc>
                  <a:txBody>
                    <a:bodyPr/>
                    <a:lstStyle/>
                    <a:p>
                      <a:r>
                        <a:rPr lang="en-US" sz="2000" dirty="0"/>
                        <a:t>U$ 300 </a:t>
                      </a:r>
                      <a:r>
                        <a:rPr lang="en-US" sz="2000" dirty="0" err="1"/>
                        <a:t>por</a:t>
                      </a:r>
                      <a:r>
                        <a:rPr lang="en-US" sz="2000" dirty="0"/>
                        <a:t> </a:t>
                      </a:r>
                      <a:r>
                        <a:rPr lang="en-US" sz="2000" dirty="0" err="1"/>
                        <a:t>cerda</a:t>
                      </a:r>
                      <a:r>
                        <a:rPr lang="en-US" sz="2000" dirty="0"/>
                        <a:t> </a:t>
                      </a:r>
                      <a:r>
                        <a:rPr lang="en-US" sz="2000" dirty="0" err="1"/>
                        <a:t>alojada</a:t>
                      </a:r>
                      <a:endParaRPr lang="es-PE" sz="2000" dirty="0"/>
                    </a:p>
                  </a:txBody>
                  <a:tcPr/>
                </a:tc>
                <a:extLst>
                  <a:ext uri="{0D108BD9-81ED-4DB2-BD59-A6C34878D82A}">
                    <a16:rowId xmlns:a16="http://schemas.microsoft.com/office/drawing/2014/main" val="2196247946"/>
                  </a:ext>
                </a:extLst>
              </a:tr>
              <a:tr h="370840">
                <a:tc>
                  <a:txBody>
                    <a:bodyPr/>
                    <a:lstStyle/>
                    <a:p>
                      <a:r>
                        <a:rPr lang="en-US" sz="2000" dirty="0"/>
                        <a:t>Agua</a:t>
                      </a:r>
                      <a:endParaRPr lang="es-PE" sz="2000" dirty="0"/>
                    </a:p>
                  </a:txBody>
                  <a:tcPr/>
                </a:tc>
                <a:tc>
                  <a:txBody>
                    <a:bodyPr/>
                    <a:lstStyle/>
                    <a:p>
                      <a:r>
                        <a:rPr lang="en-US" sz="2000" dirty="0"/>
                        <a:t>Indispensable, </a:t>
                      </a:r>
                      <a:r>
                        <a:rPr lang="en-US" sz="2000" dirty="0" err="1"/>
                        <a:t>bebida</a:t>
                      </a:r>
                      <a:r>
                        <a:rPr lang="en-US" sz="2000" dirty="0"/>
                        <a:t> y </a:t>
                      </a:r>
                      <a:r>
                        <a:rPr lang="en-US" sz="2000" dirty="0" err="1"/>
                        <a:t>limpieza</a:t>
                      </a:r>
                      <a:r>
                        <a:rPr lang="en-US" sz="2000" dirty="0"/>
                        <a:t> </a:t>
                      </a:r>
                      <a:r>
                        <a:rPr lang="en-US" sz="2000" dirty="0" err="1"/>
                        <a:t>zonificada</a:t>
                      </a:r>
                      <a:r>
                        <a:rPr lang="en-US" sz="2000" dirty="0"/>
                        <a:t> (</a:t>
                      </a:r>
                      <a:r>
                        <a:rPr lang="en-US" sz="2000" dirty="0" err="1"/>
                        <a:t>fosa</a:t>
                      </a:r>
                      <a:r>
                        <a:rPr lang="en-US" sz="2000" dirty="0"/>
                        <a:t> bajo slat)</a:t>
                      </a:r>
                      <a:endParaRPr lang="es-PE" sz="2000" dirty="0"/>
                    </a:p>
                  </a:txBody>
                  <a:tcPr/>
                </a:tc>
                <a:tc>
                  <a:txBody>
                    <a:bodyPr/>
                    <a:lstStyle/>
                    <a:p>
                      <a:r>
                        <a:rPr lang="en-US" sz="2000" dirty="0"/>
                        <a:t>Indispensable, </a:t>
                      </a:r>
                      <a:r>
                        <a:rPr lang="en-US" sz="2000" dirty="0" err="1"/>
                        <a:t>bebida</a:t>
                      </a:r>
                      <a:r>
                        <a:rPr lang="en-US" sz="2000" dirty="0"/>
                        <a:t> y </a:t>
                      </a:r>
                      <a:r>
                        <a:rPr lang="en-US" sz="2000" dirty="0" err="1"/>
                        <a:t>limpieza</a:t>
                      </a:r>
                      <a:r>
                        <a:rPr lang="en-US" sz="2000" dirty="0"/>
                        <a:t> de corrales (mayor </a:t>
                      </a:r>
                      <a:r>
                        <a:rPr lang="en-US" sz="2000" dirty="0" err="1"/>
                        <a:t>consumo</a:t>
                      </a:r>
                      <a:r>
                        <a:rPr lang="en-US" sz="2000" dirty="0"/>
                        <a:t>)</a:t>
                      </a:r>
                      <a:endParaRPr lang="es-PE" sz="2000" dirty="0"/>
                    </a:p>
                  </a:txBody>
                  <a:tcPr/>
                </a:tc>
                <a:tc>
                  <a:txBody>
                    <a:bodyPr/>
                    <a:lstStyle/>
                    <a:p>
                      <a:r>
                        <a:rPr lang="en-US" sz="2000" dirty="0"/>
                        <a:t>Mayor </a:t>
                      </a:r>
                      <a:r>
                        <a:rPr lang="en-US" sz="2000" dirty="0" err="1"/>
                        <a:t>gasto</a:t>
                      </a:r>
                      <a:r>
                        <a:rPr lang="en-US" sz="2000" dirty="0"/>
                        <a:t> de </a:t>
                      </a:r>
                      <a:r>
                        <a:rPr lang="en-US" sz="2000" dirty="0" err="1"/>
                        <a:t>agua</a:t>
                      </a:r>
                      <a:endParaRPr lang="es-PE" sz="2000" dirty="0"/>
                    </a:p>
                  </a:txBody>
                  <a:tcPr/>
                </a:tc>
                <a:extLst>
                  <a:ext uri="{0D108BD9-81ED-4DB2-BD59-A6C34878D82A}">
                    <a16:rowId xmlns:a16="http://schemas.microsoft.com/office/drawing/2014/main" val="1228182289"/>
                  </a:ext>
                </a:extLst>
              </a:tr>
              <a:tr h="370840">
                <a:tc>
                  <a:txBody>
                    <a:bodyPr/>
                    <a:lstStyle/>
                    <a:p>
                      <a:r>
                        <a:rPr lang="en-US" sz="2000" dirty="0" err="1"/>
                        <a:t>Desague</a:t>
                      </a:r>
                      <a:endParaRPr lang="es-PE" sz="2000" dirty="0"/>
                    </a:p>
                  </a:txBody>
                  <a:tcPr/>
                </a:tc>
                <a:tc>
                  <a:txBody>
                    <a:bodyPr/>
                    <a:lstStyle/>
                    <a:p>
                      <a:r>
                        <a:rPr lang="en-US" sz="2000" dirty="0"/>
                        <a:t>Indispensable</a:t>
                      </a:r>
                      <a:endParaRPr lang="es-PE" sz="2000" dirty="0"/>
                    </a:p>
                  </a:txBody>
                  <a:tcPr/>
                </a:tc>
                <a:tc>
                  <a:txBody>
                    <a:bodyPr/>
                    <a:lstStyle/>
                    <a:p>
                      <a:r>
                        <a:rPr lang="en-US" sz="2000" dirty="0"/>
                        <a:t>Indispensable</a:t>
                      </a:r>
                      <a:endParaRPr lang="es-PE" sz="2000" dirty="0"/>
                    </a:p>
                  </a:txBody>
                  <a:tcPr/>
                </a:tc>
                <a:tc>
                  <a:txBody>
                    <a:bodyPr/>
                    <a:lstStyle/>
                    <a:p>
                      <a:endParaRPr lang="es-PE" sz="2000" dirty="0"/>
                    </a:p>
                  </a:txBody>
                  <a:tcPr/>
                </a:tc>
                <a:extLst>
                  <a:ext uri="{0D108BD9-81ED-4DB2-BD59-A6C34878D82A}">
                    <a16:rowId xmlns:a16="http://schemas.microsoft.com/office/drawing/2014/main" val="1109955483"/>
                  </a:ext>
                </a:extLst>
              </a:tr>
            </a:tbl>
          </a:graphicData>
        </a:graphic>
      </p:graphicFrame>
    </p:spTree>
    <p:extLst>
      <p:ext uri="{BB962C8B-B14F-4D97-AF65-F5344CB8AC3E}">
        <p14:creationId xmlns:p14="http://schemas.microsoft.com/office/powerpoint/2010/main" val="224888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766A-D1B3-BA9E-36B9-5BED90EEA7CD}"/>
              </a:ext>
            </a:extLst>
          </p:cNvPr>
          <p:cNvSpPr>
            <a:spLocks noGrp="1"/>
          </p:cNvSpPr>
          <p:nvPr>
            <p:ph type="title"/>
          </p:nvPr>
        </p:nvSpPr>
        <p:spPr>
          <a:xfrm>
            <a:off x="838200" y="556995"/>
            <a:ext cx="10515600" cy="1133693"/>
          </a:xfrm>
        </p:spPr>
        <p:txBody>
          <a:bodyPr>
            <a:normAutofit/>
          </a:bodyPr>
          <a:lstStyle/>
          <a:p>
            <a:r>
              <a:rPr lang="en-US" sz="5200"/>
              <a:t>Proyecciones</a:t>
            </a:r>
          </a:p>
        </p:txBody>
      </p:sp>
      <p:graphicFrame>
        <p:nvGraphicFramePr>
          <p:cNvPr id="5" name="Content Placeholder 2">
            <a:extLst>
              <a:ext uri="{FF2B5EF4-FFF2-40B4-BE49-F238E27FC236}">
                <a16:creationId xmlns:a16="http://schemas.microsoft.com/office/drawing/2014/main" id="{CFBF3BA3-CDA8-49DB-E7CA-357897CE2B90}"/>
              </a:ext>
            </a:extLst>
          </p:cNvPr>
          <p:cNvGraphicFramePr>
            <a:graphicFrameLocks noGrp="1"/>
          </p:cNvGraphicFramePr>
          <p:nvPr>
            <p:ph sz="quarter" idx="13"/>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933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dirty="0" err="1">
                <a:solidFill>
                  <a:srgbClr val="FFFFFF"/>
                </a:solidFill>
              </a:rPr>
              <a:t>Proyecciones</a:t>
            </a:r>
            <a:r>
              <a:rPr lang="en-US" sz="3300" kern="1200" dirty="0">
                <a:solidFill>
                  <a:srgbClr val="FFFFFF"/>
                </a:solidFill>
                <a:latin typeface="+mj-lt"/>
                <a:ea typeface="+mj-ea"/>
                <a:cs typeface="+mj-cs"/>
              </a:rPr>
              <a:t>:</a:t>
            </a:r>
            <a:br>
              <a:rPr lang="en-US" sz="3300" kern="1200" dirty="0">
                <a:solidFill>
                  <a:srgbClr val="FFFFFF"/>
                </a:solidFill>
                <a:latin typeface="+mj-lt"/>
                <a:ea typeface="+mj-ea"/>
                <a:cs typeface="+mj-cs"/>
              </a:rPr>
            </a:br>
            <a:r>
              <a:rPr lang="en-US" sz="3300" kern="1200" dirty="0" err="1">
                <a:solidFill>
                  <a:srgbClr val="FFFFFF"/>
                </a:solidFill>
                <a:latin typeface="+mj-lt"/>
                <a:ea typeface="+mj-ea"/>
                <a:cs typeface="+mj-cs"/>
              </a:rPr>
              <a:t>evolución</a:t>
            </a:r>
            <a:r>
              <a:rPr lang="en-US" sz="3300" kern="1200" dirty="0">
                <a:solidFill>
                  <a:srgbClr val="FFFFFF"/>
                </a:solidFill>
                <a:latin typeface="+mj-lt"/>
                <a:ea typeface="+mj-ea"/>
                <a:cs typeface="+mj-cs"/>
              </a:rPr>
              <a:t> PBI Per </a:t>
            </a:r>
            <a:r>
              <a:rPr lang="en-US" sz="3300" kern="1200" dirty="0" err="1">
                <a:solidFill>
                  <a:srgbClr val="FFFFFF"/>
                </a:solidFill>
                <a:latin typeface="+mj-lt"/>
                <a:ea typeface="+mj-ea"/>
                <a:cs typeface="+mj-cs"/>
              </a:rPr>
              <a:t>cápita</a:t>
            </a:r>
            <a:r>
              <a:rPr lang="en-US" sz="3300" kern="1200" dirty="0">
                <a:solidFill>
                  <a:srgbClr val="FFFFFF"/>
                </a:solidFill>
                <a:latin typeface="+mj-lt"/>
                <a:ea typeface="+mj-ea"/>
                <a:cs typeface="+mj-cs"/>
              </a:rPr>
              <a:t> PERU al 2021</a:t>
            </a:r>
          </a:p>
        </p:txBody>
      </p:sp>
      <p:pic>
        <p:nvPicPr>
          <p:cNvPr id="11" name="Content Placeholder 10">
            <a:extLst>
              <a:ext uri="{FF2B5EF4-FFF2-40B4-BE49-F238E27FC236}">
                <a16:creationId xmlns:a16="http://schemas.microsoft.com/office/drawing/2014/main" id="{8368F022-0B61-4460-5687-3E68F30D4964}"/>
              </a:ext>
            </a:extLst>
          </p:cNvPr>
          <p:cNvPicPr>
            <a:picLocks noGrp="1" noChangeAspect="1"/>
          </p:cNvPicPr>
          <p:nvPr>
            <p:ph sz="quarter" idx="13"/>
          </p:nvPr>
        </p:nvPicPr>
        <p:blipFill>
          <a:blip r:embed="rId2"/>
          <a:stretch>
            <a:fillRect/>
          </a:stretch>
        </p:blipFill>
        <p:spPr>
          <a:xfrm>
            <a:off x="4777316" y="1571619"/>
            <a:ext cx="6780700" cy="3712432"/>
          </a:xfrm>
          <a:prstGeom prst="rect">
            <a:avLst/>
          </a:prstGeom>
        </p:spPr>
      </p:pic>
    </p:spTree>
    <p:extLst>
      <p:ext uri="{BB962C8B-B14F-4D97-AF65-F5344CB8AC3E}">
        <p14:creationId xmlns:p14="http://schemas.microsoft.com/office/powerpoint/2010/main" val="3568515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FD84-F715-D842-CF77-47A4F8BD1079}"/>
              </a:ext>
            </a:extLst>
          </p:cNvPr>
          <p:cNvSpPr>
            <a:spLocks noGrp="1"/>
          </p:cNvSpPr>
          <p:nvPr>
            <p:ph type="title"/>
          </p:nvPr>
        </p:nvSpPr>
        <p:spPr/>
        <p:txBody>
          <a:bodyPr/>
          <a:lstStyle/>
          <a:p>
            <a:r>
              <a:rPr lang="en-US" dirty="0" err="1"/>
              <a:t>Proyecciones</a:t>
            </a:r>
            <a:r>
              <a:rPr lang="en-US" dirty="0"/>
              <a:t>: </a:t>
            </a:r>
            <a:r>
              <a:rPr lang="en-US" dirty="0" err="1"/>
              <a:t>Evolucion</a:t>
            </a:r>
            <a:r>
              <a:rPr lang="en-US" dirty="0"/>
              <a:t> de </a:t>
            </a:r>
            <a:r>
              <a:rPr lang="en-US" dirty="0" err="1"/>
              <a:t>Consumo</a:t>
            </a:r>
            <a:r>
              <a:rPr lang="en-US" dirty="0"/>
              <a:t> y PBI</a:t>
            </a:r>
          </a:p>
        </p:txBody>
      </p:sp>
      <p:graphicFrame>
        <p:nvGraphicFramePr>
          <p:cNvPr id="4" name="Table 4">
            <a:extLst>
              <a:ext uri="{FF2B5EF4-FFF2-40B4-BE49-F238E27FC236}">
                <a16:creationId xmlns:a16="http://schemas.microsoft.com/office/drawing/2014/main" id="{0E10C3D3-BB5B-DB9C-1988-7DB10F8EF060}"/>
              </a:ext>
            </a:extLst>
          </p:cNvPr>
          <p:cNvGraphicFramePr>
            <a:graphicFrameLocks noGrp="1"/>
          </p:cNvGraphicFramePr>
          <p:nvPr>
            <p:ph idx="1"/>
          </p:nvPr>
        </p:nvGraphicFramePr>
        <p:xfrm>
          <a:off x="852256" y="1825625"/>
          <a:ext cx="10501544" cy="3852192"/>
        </p:xfrm>
        <a:graphic>
          <a:graphicData uri="http://schemas.openxmlformats.org/drawingml/2006/table">
            <a:tbl>
              <a:tblPr firstRow="1" bandRow="1">
                <a:tableStyleId>{5C22544A-7EE6-4342-B048-85BDC9FD1C3A}</a:tableStyleId>
              </a:tblPr>
              <a:tblGrid>
                <a:gridCol w="2089064">
                  <a:extLst>
                    <a:ext uri="{9D8B030D-6E8A-4147-A177-3AD203B41FA5}">
                      <a16:colId xmlns:a16="http://schemas.microsoft.com/office/drawing/2014/main" val="3680578962"/>
                    </a:ext>
                  </a:extLst>
                </a:gridCol>
                <a:gridCol w="2103120">
                  <a:extLst>
                    <a:ext uri="{9D8B030D-6E8A-4147-A177-3AD203B41FA5}">
                      <a16:colId xmlns:a16="http://schemas.microsoft.com/office/drawing/2014/main" val="3662786984"/>
                    </a:ext>
                  </a:extLst>
                </a:gridCol>
                <a:gridCol w="2103120">
                  <a:extLst>
                    <a:ext uri="{9D8B030D-6E8A-4147-A177-3AD203B41FA5}">
                      <a16:colId xmlns:a16="http://schemas.microsoft.com/office/drawing/2014/main" val="2006750201"/>
                    </a:ext>
                  </a:extLst>
                </a:gridCol>
                <a:gridCol w="2103120">
                  <a:extLst>
                    <a:ext uri="{9D8B030D-6E8A-4147-A177-3AD203B41FA5}">
                      <a16:colId xmlns:a16="http://schemas.microsoft.com/office/drawing/2014/main" val="1014071903"/>
                    </a:ext>
                  </a:extLst>
                </a:gridCol>
                <a:gridCol w="2103120">
                  <a:extLst>
                    <a:ext uri="{9D8B030D-6E8A-4147-A177-3AD203B41FA5}">
                      <a16:colId xmlns:a16="http://schemas.microsoft.com/office/drawing/2014/main" val="1530727651"/>
                    </a:ext>
                  </a:extLst>
                </a:gridCol>
              </a:tblGrid>
              <a:tr h="726828">
                <a:tc>
                  <a:txBody>
                    <a:bodyPr/>
                    <a:lstStyle/>
                    <a:p>
                      <a:pPr algn="ctr"/>
                      <a:r>
                        <a:rPr lang="en-US" sz="2800" dirty="0"/>
                        <a:t>PAIS</a:t>
                      </a:r>
                    </a:p>
                  </a:txBody>
                  <a:tcPr/>
                </a:tc>
                <a:tc>
                  <a:txBody>
                    <a:bodyPr/>
                    <a:lstStyle/>
                    <a:p>
                      <a:pPr algn="ctr"/>
                      <a:r>
                        <a:rPr lang="en-US" sz="2800" dirty="0"/>
                        <a:t>PBI U$</a:t>
                      </a:r>
                    </a:p>
                  </a:txBody>
                  <a:tcPr/>
                </a:tc>
                <a:tc>
                  <a:txBody>
                    <a:bodyPr/>
                    <a:lstStyle/>
                    <a:p>
                      <a:pPr algn="ctr"/>
                      <a:r>
                        <a:rPr lang="en-US" sz="2800" dirty="0" err="1"/>
                        <a:t>Consumo</a:t>
                      </a:r>
                      <a:r>
                        <a:rPr lang="en-US" sz="2800" dirty="0"/>
                        <a:t> 2020</a:t>
                      </a:r>
                    </a:p>
                  </a:txBody>
                  <a:tcPr/>
                </a:tc>
                <a:tc>
                  <a:txBody>
                    <a:bodyPr/>
                    <a:lstStyle/>
                    <a:p>
                      <a:pPr algn="ctr"/>
                      <a:r>
                        <a:rPr lang="en-US" sz="2800" dirty="0" err="1"/>
                        <a:t>Consumo</a:t>
                      </a:r>
                      <a:r>
                        <a:rPr lang="en-US" sz="2800" dirty="0"/>
                        <a:t> 2021</a:t>
                      </a:r>
                    </a:p>
                  </a:txBody>
                  <a:tcPr/>
                </a:tc>
                <a:tc>
                  <a:txBody>
                    <a:bodyPr/>
                    <a:lstStyle/>
                    <a:p>
                      <a:pPr algn="ctr"/>
                      <a:r>
                        <a:rPr lang="en-US" sz="2800" dirty="0" err="1"/>
                        <a:t>Consumo</a:t>
                      </a:r>
                      <a:r>
                        <a:rPr lang="en-US" sz="2800" dirty="0"/>
                        <a:t> 2022</a:t>
                      </a:r>
                    </a:p>
                  </a:txBody>
                  <a:tcPr/>
                </a:tc>
                <a:extLst>
                  <a:ext uri="{0D108BD9-81ED-4DB2-BD59-A6C34878D82A}">
                    <a16:rowId xmlns:a16="http://schemas.microsoft.com/office/drawing/2014/main" val="3807064693"/>
                  </a:ext>
                </a:extLst>
              </a:tr>
              <a:tr h="726828">
                <a:tc>
                  <a:txBody>
                    <a:bodyPr/>
                    <a:lstStyle/>
                    <a:p>
                      <a:pPr algn="ctr"/>
                      <a:r>
                        <a:rPr lang="en-US" sz="2800" dirty="0"/>
                        <a:t>CHILE</a:t>
                      </a:r>
                    </a:p>
                  </a:txBody>
                  <a:tcPr/>
                </a:tc>
                <a:tc>
                  <a:txBody>
                    <a:bodyPr/>
                    <a:lstStyle/>
                    <a:p>
                      <a:pPr algn="ctr"/>
                      <a:r>
                        <a:rPr lang="en-US" sz="2800" dirty="0"/>
                        <a:t>16,265</a:t>
                      </a:r>
                    </a:p>
                  </a:txBody>
                  <a:tcPr/>
                </a:tc>
                <a:tc>
                  <a:txBody>
                    <a:bodyPr/>
                    <a:lstStyle/>
                    <a:p>
                      <a:pPr algn="ctr"/>
                      <a:r>
                        <a:rPr lang="en-US" sz="2800" dirty="0"/>
                        <a:t>13.8</a:t>
                      </a:r>
                    </a:p>
                  </a:txBody>
                  <a:tcPr/>
                </a:tc>
                <a:tc>
                  <a:txBody>
                    <a:bodyPr/>
                    <a:lstStyle/>
                    <a:p>
                      <a:pPr algn="ctr"/>
                      <a:r>
                        <a:rPr lang="en-US" sz="2800" dirty="0"/>
                        <a:t>18.7</a:t>
                      </a:r>
                    </a:p>
                  </a:txBody>
                  <a:tcPr/>
                </a:tc>
                <a:tc>
                  <a:txBody>
                    <a:bodyPr/>
                    <a:lstStyle/>
                    <a:p>
                      <a:pPr algn="ctr"/>
                      <a:r>
                        <a:rPr lang="en-US" sz="2800" dirty="0"/>
                        <a:t>18.1</a:t>
                      </a:r>
                    </a:p>
                  </a:txBody>
                  <a:tcPr/>
                </a:tc>
                <a:extLst>
                  <a:ext uri="{0D108BD9-81ED-4DB2-BD59-A6C34878D82A}">
                    <a16:rowId xmlns:a16="http://schemas.microsoft.com/office/drawing/2014/main" val="3723290869"/>
                  </a:ext>
                </a:extLst>
              </a:tr>
              <a:tr h="726828">
                <a:tc>
                  <a:txBody>
                    <a:bodyPr/>
                    <a:lstStyle/>
                    <a:p>
                      <a:pPr algn="ctr"/>
                      <a:r>
                        <a:rPr lang="en-US" sz="2800" dirty="0"/>
                        <a:t>COLOMBIA</a:t>
                      </a:r>
                    </a:p>
                  </a:txBody>
                  <a:tcPr/>
                </a:tc>
                <a:tc>
                  <a:txBody>
                    <a:bodyPr/>
                    <a:lstStyle/>
                    <a:p>
                      <a:pPr algn="ctr"/>
                      <a:r>
                        <a:rPr lang="en-US" sz="2800" dirty="0"/>
                        <a:t>6,104</a:t>
                      </a:r>
                    </a:p>
                  </a:txBody>
                  <a:tcPr/>
                </a:tc>
                <a:tc>
                  <a:txBody>
                    <a:bodyPr/>
                    <a:lstStyle/>
                    <a:p>
                      <a:pPr algn="ctr"/>
                      <a:r>
                        <a:rPr lang="en-US" sz="2800" dirty="0"/>
                        <a:t>10.8</a:t>
                      </a:r>
                    </a:p>
                  </a:txBody>
                  <a:tcPr/>
                </a:tc>
                <a:tc>
                  <a:txBody>
                    <a:bodyPr/>
                    <a:lstStyle/>
                    <a:p>
                      <a:pPr algn="ctr"/>
                      <a:r>
                        <a:rPr lang="en-US" sz="2800" dirty="0"/>
                        <a:t>12.2</a:t>
                      </a:r>
                    </a:p>
                  </a:txBody>
                  <a:tcPr/>
                </a:tc>
                <a:tc>
                  <a:txBody>
                    <a:bodyPr/>
                    <a:lstStyle/>
                    <a:p>
                      <a:pPr algn="ctr"/>
                      <a:r>
                        <a:rPr lang="en-US" sz="2800" dirty="0"/>
                        <a:t>13.0</a:t>
                      </a:r>
                    </a:p>
                  </a:txBody>
                  <a:tcPr/>
                </a:tc>
                <a:extLst>
                  <a:ext uri="{0D108BD9-81ED-4DB2-BD59-A6C34878D82A}">
                    <a16:rowId xmlns:a16="http://schemas.microsoft.com/office/drawing/2014/main" val="686395309"/>
                  </a:ext>
                </a:extLst>
              </a:tr>
              <a:tr h="726828">
                <a:tc>
                  <a:txBody>
                    <a:bodyPr/>
                    <a:lstStyle/>
                    <a:p>
                      <a:pPr algn="ctr"/>
                      <a:r>
                        <a:rPr lang="en-US" sz="2800" dirty="0"/>
                        <a:t>PERU</a:t>
                      </a:r>
                    </a:p>
                  </a:txBody>
                  <a:tcPr/>
                </a:tc>
                <a:tc>
                  <a:txBody>
                    <a:bodyPr/>
                    <a:lstStyle/>
                    <a:p>
                      <a:pPr algn="ctr"/>
                      <a:r>
                        <a:rPr lang="en-US" sz="2800" dirty="0"/>
                        <a:t>6,621</a:t>
                      </a:r>
                    </a:p>
                  </a:txBody>
                  <a:tcPr/>
                </a:tc>
                <a:tc>
                  <a:txBody>
                    <a:bodyPr/>
                    <a:lstStyle/>
                    <a:p>
                      <a:pPr algn="ctr"/>
                      <a:r>
                        <a:rPr lang="en-US" sz="2800" dirty="0"/>
                        <a:t>8.9</a:t>
                      </a:r>
                    </a:p>
                  </a:txBody>
                  <a:tcPr/>
                </a:tc>
                <a:tc>
                  <a:txBody>
                    <a:bodyPr/>
                    <a:lstStyle/>
                    <a:p>
                      <a:pPr algn="ctr"/>
                      <a:r>
                        <a:rPr lang="en-US" sz="2800" dirty="0"/>
                        <a:t>9.4</a:t>
                      </a:r>
                    </a:p>
                  </a:txBody>
                  <a:tcPr/>
                </a:tc>
                <a:tc>
                  <a:txBody>
                    <a:bodyPr/>
                    <a:lstStyle/>
                    <a:p>
                      <a:pPr algn="ctr"/>
                      <a:r>
                        <a:rPr lang="en-US" sz="2800" dirty="0"/>
                        <a:t>9.9</a:t>
                      </a:r>
                    </a:p>
                  </a:txBody>
                  <a:tcPr/>
                </a:tc>
                <a:extLst>
                  <a:ext uri="{0D108BD9-81ED-4DB2-BD59-A6C34878D82A}">
                    <a16:rowId xmlns:a16="http://schemas.microsoft.com/office/drawing/2014/main" val="3603247165"/>
                  </a:ext>
                </a:extLst>
              </a:tr>
              <a:tr h="726828">
                <a:tc>
                  <a:txBody>
                    <a:bodyPr/>
                    <a:lstStyle/>
                    <a:p>
                      <a:pPr algn="ctr"/>
                      <a:r>
                        <a:rPr lang="en-US" sz="2800" dirty="0"/>
                        <a:t>ECUADOR</a:t>
                      </a:r>
                    </a:p>
                  </a:txBody>
                  <a:tcPr/>
                </a:tc>
                <a:tc>
                  <a:txBody>
                    <a:bodyPr/>
                    <a:lstStyle/>
                    <a:p>
                      <a:pPr algn="ctr"/>
                      <a:r>
                        <a:rPr lang="en-US" sz="2800" dirty="0"/>
                        <a:t>5,965</a:t>
                      </a:r>
                    </a:p>
                  </a:txBody>
                  <a:tcPr/>
                </a:tc>
                <a:tc>
                  <a:txBody>
                    <a:bodyPr/>
                    <a:lstStyle/>
                    <a:p>
                      <a:pPr algn="ctr"/>
                      <a:r>
                        <a:rPr lang="en-US" sz="2800" dirty="0"/>
                        <a:t>10.6</a:t>
                      </a:r>
                    </a:p>
                  </a:txBody>
                  <a:tcPr/>
                </a:tc>
                <a:tc>
                  <a:txBody>
                    <a:bodyPr/>
                    <a:lstStyle/>
                    <a:p>
                      <a:pPr algn="ctr"/>
                      <a:r>
                        <a:rPr lang="en-US" sz="2800" dirty="0"/>
                        <a:t>10.9</a:t>
                      </a:r>
                    </a:p>
                  </a:txBody>
                  <a:tcPr/>
                </a:tc>
                <a:tc>
                  <a:txBody>
                    <a:bodyPr/>
                    <a:lstStyle/>
                    <a:p>
                      <a:pPr algn="ctr"/>
                      <a:r>
                        <a:rPr lang="en-US" sz="2800" dirty="0"/>
                        <a:t>11.3</a:t>
                      </a:r>
                    </a:p>
                  </a:txBody>
                  <a:tcPr/>
                </a:tc>
                <a:extLst>
                  <a:ext uri="{0D108BD9-81ED-4DB2-BD59-A6C34878D82A}">
                    <a16:rowId xmlns:a16="http://schemas.microsoft.com/office/drawing/2014/main" val="626305623"/>
                  </a:ext>
                </a:extLst>
              </a:tr>
            </a:tbl>
          </a:graphicData>
        </a:graphic>
      </p:graphicFrame>
    </p:spTree>
    <p:extLst>
      <p:ext uri="{BB962C8B-B14F-4D97-AF65-F5344CB8AC3E}">
        <p14:creationId xmlns:p14="http://schemas.microsoft.com/office/powerpoint/2010/main" val="344741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normAutofit/>
          </a:bodyPr>
          <a:lstStyle/>
          <a:p>
            <a:r>
              <a:rPr lang="es-MX" sz="5400" dirty="0"/>
              <a:t>Proyecciones / consideraciones</a:t>
            </a:r>
            <a:endParaRPr lang="es-PE" sz="5400" dirty="0"/>
          </a:p>
        </p:txBody>
      </p:sp>
      <p:graphicFrame>
        <p:nvGraphicFramePr>
          <p:cNvPr id="5" name="Marcador de contenido 2">
            <a:extLst>
              <a:ext uri="{FF2B5EF4-FFF2-40B4-BE49-F238E27FC236}">
                <a16:creationId xmlns:a16="http://schemas.microsoft.com/office/drawing/2014/main" id="{BE837E28-21D1-6369-7251-A5A3BE47033F}"/>
              </a:ext>
            </a:extLst>
          </p:cNvPr>
          <p:cNvGraphicFramePr>
            <a:graphicFrameLocks noGrp="1"/>
          </p:cNvGraphicFramePr>
          <p:nvPr>
            <p:ph sz="quarter" idx="13"/>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039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32">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E3EFE1-1AC3-F12B-2E23-5F0446D084BF}"/>
              </a:ext>
            </a:extLst>
          </p:cNvPr>
          <p:cNvSpPr>
            <a:spLocks noGrp="1"/>
          </p:cNvSpPr>
          <p:nvPr>
            <p:ph type="title"/>
          </p:nvPr>
        </p:nvSpPr>
        <p:spPr>
          <a:xfrm>
            <a:off x="2019300" y="538956"/>
            <a:ext cx="8985250" cy="1118394"/>
          </a:xfrm>
        </p:spPr>
        <p:txBody>
          <a:bodyPr anchor="t">
            <a:normAutofit/>
          </a:bodyPr>
          <a:lstStyle/>
          <a:p>
            <a:r>
              <a:rPr lang="es-PE" sz="4000"/>
              <a:t>Conclusiones</a:t>
            </a:r>
          </a:p>
        </p:txBody>
      </p:sp>
      <p:pic>
        <p:nvPicPr>
          <p:cNvPr id="24" name="Picture 23">
            <a:extLst>
              <a:ext uri="{FF2B5EF4-FFF2-40B4-BE49-F238E27FC236}">
                <a16:creationId xmlns:a16="http://schemas.microsoft.com/office/drawing/2014/main" id="{AB430653-3EA3-97D9-5502-493A6B0944C0}"/>
              </a:ext>
            </a:extLst>
          </p:cNvPr>
          <p:cNvPicPr>
            <a:picLocks noChangeAspect="1"/>
          </p:cNvPicPr>
          <p:nvPr/>
        </p:nvPicPr>
        <p:blipFill rotWithShape="1">
          <a:blip r:embed="rId2"/>
          <a:srcRect t="9465" b="13743"/>
          <a:stretch/>
        </p:blipFill>
        <p:spPr>
          <a:xfrm>
            <a:off x="1104900" y="702865"/>
            <a:ext cx="749300" cy="421482"/>
          </a:xfrm>
          <a:prstGeom prst="rect">
            <a:avLst/>
          </a:prstGeom>
        </p:spPr>
      </p:pic>
      <p:graphicFrame>
        <p:nvGraphicFramePr>
          <p:cNvPr id="5" name="Marcador de contenido 2">
            <a:extLst>
              <a:ext uri="{FF2B5EF4-FFF2-40B4-BE49-F238E27FC236}">
                <a16:creationId xmlns:a16="http://schemas.microsoft.com/office/drawing/2014/main" id="{581249C2-7A17-23D5-B53E-4DC47A255581}"/>
              </a:ext>
            </a:extLst>
          </p:cNvPr>
          <p:cNvGraphicFramePr>
            <a:graphicFrameLocks noGrp="1"/>
          </p:cNvGraphicFramePr>
          <p:nvPr>
            <p:ph idx="1"/>
            <p:extLst>
              <p:ext uri="{D42A27DB-BD31-4B8C-83A1-F6EECF244321}">
                <p14:modId xmlns:p14="http://schemas.microsoft.com/office/powerpoint/2010/main" val="505982468"/>
              </p:ext>
            </p:extLst>
          </p:nvPr>
        </p:nvGraphicFramePr>
        <p:xfrm>
          <a:off x="330283" y="1412111"/>
          <a:ext cx="11528385" cy="5023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454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ítulo 10">
            <a:extLst>
              <a:ext uri="{FF2B5EF4-FFF2-40B4-BE49-F238E27FC236}">
                <a16:creationId xmlns:a16="http://schemas.microsoft.com/office/drawing/2014/main" id="{2C78657F-90AD-4505-B0A9-4FB8B5AE5AB1}"/>
              </a:ext>
            </a:extLst>
          </p:cNvPr>
          <p:cNvSpPr>
            <a:spLocks noGrp="1"/>
          </p:cNvSpPr>
          <p:nvPr>
            <p:ph type="title"/>
          </p:nvPr>
        </p:nvSpPr>
        <p:spPr>
          <a:xfrm>
            <a:off x="630936" y="4440365"/>
            <a:ext cx="4245864" cy="1722691"/>
          </a:xfrm>
        </p:spPr>
        <p:txBody>
          <a:bodyPr vert="horz" lIns="91440" tIns="45720" rIns="91440" bIns="45720" rtlCol="0" anchor="ctr">
            <a:normAutofit fontScale="90000"/>
          </a:bodyPr>
          <a:lstStyle/>
          <a:p>
            <a:r>
              <a:rPr lang="en-US" sz="5400" dirty="0"/>
              <a:t>1. Producción de cerdo en el Peru</a:t>
            </a:r>
          </a:p>
        </p:txBody>
      </p:sp>
      <p:sp>
        <p:nvSpPr>
          <p:cNvPr id="39"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Marcador de contenido 11">
            <a:extLst>
              <a:ext uri="{FF2B5EF4-FFF2-40B4-BE49-F238E27FC236}">
                <a16:creationId xmlns:a16="http://schemas.microsoft.com/office/drawing/2014/main" id="{D1F7BD2A-B08C-48EE-F990-1C41F1920951}"/>
              </a:ext>
            </a:extLst>
          </p:cNvPr>
          <p:cNvGraphicFramePr>
            <a:graphicFrameLocks noGrp="1"/>
          </p:cNvGraphicFramePr>
          <p:nvPr>
            <p:ph sz="quarter" idx="15"/>
            <p:extLst>
              <p:ext uri="{D42A27DB-BD31-4B8C-83A1-F6EECF244321}">
                <p14:modId xmlns:p14="http://schemas.microsoft.com/office/powerpoint/2010/main" val="196997951"/>
              </p:ext>
            </p:extLst>
          </p:nvPr>
        </p:nvGraphicFramePr>
        <p:xfrm>
          <a:off x="5333999" y="3926228"/>
          <a:ext cx="6322382" cy="277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Marcador de fecha 13">
            <a:extLst>
              <a:ext uri="{FF2B5EF4-FFF2-40B4-BE49-F238E27FC236}">
                <a16:creationId xmlns:a16="http://schemas.microsoft.com/office/drawing/2014/main" id="{DF3231F7-2BDC-4AD4-8081-5E8C6FA0A14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181A755F-43D1-40AE-A094-CDEDAAE3CD26}" type="datetime1">
              <a:rPr lang="en-US" sz="1200" spc="0" smtClean="0">
                <a:solidFill>
                  <a:schemeClr val="tx1">
                    <a:tint val="75000"/>
                  </a:schemeClr>
                </a:solidFill>
              </a:rPr>
              <a:pPr>
                <a:spcAft>
                  <a:spcPts val="600"/>
                </a:spcAft>
                <a:defRPr/>
              </a:pPr>
              <a:t>6/6/2023</a:t>
            </a:fld>
            <a:endParaRPr lang="en-US" sz="1200" spc="0">
              <a:solidFill>
                <a:schemeClr val="tx1">
                  <a:tint val="75000"/>
                </a:schemeClr>
              </a:solidFill>
            </a:endParaRPr>
          </a:p>
        </p:txBody>
      </p:sp>
      <p:pic>
        <p:nvPicPr>
          <p:cNvPr id="4" name="Imagen 4" descr="Un grupo de ovejas&#10;&#10;Descripción generada automáticamente">
            <a:extLst>
              <a:ext uri="{FF2B5EF4-FFF2-40B4-BE49-F238E27FC236}">
                <a16:creationId xmlns:a16="http://schemas.microsoft.com/office/drawing/2014/main" id="{8ADC20AC-5454-5510-20FF-BE4355F0C6D7}"/>
              </a:ext>
            </a:extLst>
          </p:cNvPr>
          <p:cNvPicPr>
            <a:picLocks noGrp="1" noChangeAspect="1"/>
          </p:cNvPicPr>
          <p:nvPr>
            <p:ph type="pic" sz="quarter" idx="13"/>
          </p:nvPr>
        </p:nvPicPr>
        <p:blipFill rotWithShape="1">
          <a:blip r:embed="rId8"/>
          <a:srcRect t="22315" b="23173"/>
          <a:stretch/>
        </p:blipFill>
        <p:spPr>
          <a:xfrm>
            <a:off x="4872499" y="896795"/>
            <a:ext cx="6783882" cy="2773521"/>
          </a:xfrm>
          <a:prstGeom prst="rect">
            <a:avLst/>
          </a:prstGeom>
        </p:spPr>
      </p:pic>
      <p:pic>
        <p:nvPicPr>
          <p:cNvPr id="5" name="5 Marcador de contenido">
            <a:extLst>
              <a:ext uri="{FF2B5EF4-FFF2-40B4-BE49-F238E27FC236}">
                <a16:creationId xmlns:a16="http://schemas.microsoft.com/office/drawing/2014/main" id="{5ED0E12C-7704-9AAC-94CE-2771C3C3366C}"/>
              </a:ext>
            </a:extLst>
          </p:cNvPr>
          <p:cNvPicPr>
            <a:picLocks noChangeAspect="1"/>
          </p:cNvPicPr>
          <p:nvPr/>
        </p:nvPicPr>
        <p:blipFill rotWithShape="1">
          <a:blip r:embed="rId9">
            <a:extLst>
              <a:ext uri="{28A0092B-C50C-407E-A947-70E740481C1C}">
                <a14:useLocalDpi xmlns:a14="http://schemas.microsoft.com/office/drawing/2010/main" val="0"/>
              </a:ext>
            </a:extLst>
          </a:blip>
          <a:srcRect t="20320" r="-1" b="12088"/>
          <a:stretch/>
        </p:blipFill>
        <p:spPr>
          <a:xfrm>
            <a:off x="463296" y="896794"/>
            <a:ext cx="6069686" cy="2773522"/>
          </a:xfrm>
          <a:prstGeom prst="rect">
            <a:avLst/>
          </a:prstGeom>
        </p:spPr>
      </p:pic>
    </p:spTree>
    <p:extLst>
      <p:ext uri="{BB962C8B-B14F-4D97-AF65-F5344CB8AC3E}">
        <p14:creationId xmlns:p14="http://schemas.microsoft.com/office/powerpoint/2010/main" val="3603982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3">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a:xfrm>
            <a:off x="629640" y="630936"/>
            <a:ext cx="5895058" cy="2702018"/>
          </a:xfrm>
          <a:noFill/>
        </p:spPr>
        <p:txBody>
          <a:bodyPr vert="horz" lIns="91440" tIns="45720" rIns="91440" bIns="45720" rtlCol="0" anchor="b">
            <a:normAutofit/>
          </a:bodyPr>
          <a:lstStyle/>
          <a:p>
            <a:r>
              <a:rPr lang="en-US" sz="4800">
                <a:solidFill>
                  <a:schemeClr val="bg1"/>
                </a:solidFill>
              </a:rPr>
              <a:t>Gracias!</a:t>
            </a:r>
          </a:p>
        </p:txBody>
      </p:sp>
      <p:sp>
        <p:nvSpPr>
          <p:cNvPr id="22" name="Rectangle 21">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3" name="Straight Connector 32">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Marcador de texto 2"/>
          <p:cNvSpPr>
            <a:spLocks noGrp="1"/>
          </p:cNvSpPr>
          <p:nvPr>
            <p:ph type="body" idx="1"/>
          </p:nvPr>
        </p:nvSpPr>
        <p:spPr>
          <a:xfrm>
            <a:off x="629641" y="3447101"/>
            <a:ext cx="5895058" cy="2682406"/>
          </a:xfrm>
          <a:noFill/>
        </p:spPr>
        <p:txBody>
          <a:bodyPr vert="horz" lIns="91440" tIns="45720" rIns="91440" bIns="45720" rtlCol="0" anchor="t">
            <a:normAutofit/>
          </a:bodyPr>
          <a:lstStyle/>
          <a:p>
            <a:endParaRPr lang="en-US">
              <a:solidFill>
                <a:schemeClr val="bg1"/>
              </a:solidFill>
            </a:endParaRPr>
          </a:p>
        </p:txBody>
      </p:sp>
      <p:pic>
        <p:nvPicPr>
          <p:cNvPr id="5" name="Imagen 4">
            <a:extLst>
              <a:ext uri="{FF2B5EF4-FFF2-40B4-BE49-F238E27FC236}">
                <a16:creationId xmlns:a16="http://schemas.microsoft.com/office/drawing/2014/main" id="{A3E69DE6-C27A-3976-2786-6A718CC73DF1}"/>
              </a:ext>
            </a:extLst>
          </p:cNvPr>
          <p:cNvPicPr>
            <a:picLocks noChangeAspect="1"/>
          </p:cNvPicPr>
          <p:nvPr/>
        </p:nvPicPr>
        <p:blipFill rotWithShape="1">
          <a:blip r:embed="rId2"/>
          <a:srcRect l="6295" r="1067"/>
          <a:stretch/>
        </p:blipFill>
        <p:spPr>
          <a:xfrm>
            <a:off x="7506429" y="1680349"/>
            <a:ext cx="3974321" cy="3974321"/>
          </a:xfrm>
          <a:prstGeom prst="rect">
            <a:avLst/>
          </a:prstGeom>
        </p:spPr>
      </p:pic>
      <p:grpSp>
        <p:nvGrpSpPr>
          <p:cNvPr id="38" name="Group 37">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39" name="Straight Connector 38">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444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A8C7C3E5-9950-45B6-A163-B4C9159A97D6}"/>
              </a:ext>
            </a:extLst>
          </p:cNvPr>
          <p:cNvSpPr>
            <a:spLocks noGrp="1"/>
          </p:cNvSpPr>
          <p:nvPr>
            <p:ph type="title"/>
          </p:nvPr>
        </p:nvSpPr>
        <p:spPr>
          <a:xfrm>
            <a:off x="304804" y="339991"/>
            <a:ext cx="11502142" cy="1499851"/>
          </a:xfrm>
        </p:spPr>
        <p:txBody>
          <a:bodyPr rtlCol="0"/>
          <a:lstStyle/>
          <a:p>
            <a:pPr rtl="0"/>
            <a:r>
              <a:rPr lang="es-ES" dirty="0"/>
              <a:t>Comparativa población vs producción</a:t>
            </a:r>
          </a:p>
        </p:txBody>
      </p:sp>
      <p:graphicFrame>
        <p:nvGraphicFramePr>
          <p:cNvPr id="36" name="Marcador de contenido 35" descr="Marcador de gráfico de barras">
            <a:extLst>
              <a:ext uri="{FF2B5EF4-FFF2-40B4-BE49-F238E27FC236}">
                <a16:creationId xmlns:a16="http://schemas.microsoft.com/office/drawing/2014/main" id="{31C21173-78E4-4888-971C-38E1DB5F2504}"/>
              </a:ext>
            </a:extLst>
          </p:cNvPr>
          <p:cNvGraphicFramePr>
            <a:graphicFrameLocks noGrp="1"/>
          </p:cNvGraphicFramePr>
          <p:nvPr>
            <p:ph sz="quarter" idx="13"/>
          </p:nvPr>
        </p:nvGraphicFramePr>
        <p:xfrm>
          <a:off x="839789" y="1717040"/>
          <a:ext cx="5256212" cy="4313873"/>
        </p:xfrm>
        <a:graphic>
          <a:graphicData uri="http://schemas.openxmlformats.org/drawingml/2006/chart">
            <c:chart xmlns:c="http://schemas.openxmlformats.org/drawingml/2006/chart" xmlns:r="http://schemas.openxmlformats.org/officeDocument/2006/relationships" r:id="rId3"/>
          </a:graphicData>
        </a:graphic>
      </p:graphicFrame>
      <p:sp>
        <p:nvSpPr>
          <p:cNvPr id="12" name="Marcador de fecha 11">
            <a:extLst>
              <a:ext uri="{FF2B5EF4-FFF2-40B4-BE49-F238E27FC236}">
                <a16:creationId xmlns:a16="http://schemas.microsoft.com/office/drawing/2014/main" id="{1904AFD2-504E-48D4-85F0-867CE6E01537}"/>
              </a:ext>
            </a:extLst>
          </p:cNvPr>
          <p:cNvSpPr>
            <a:spLocks noGrp="1"/>
          </p:cNvSpPr>
          <p:nvPr>
            <p:ph type="dt" sz="half" idx="10"/>
          </p:nvPr>
        </p:nvSpPr>
        <p:spPr>
          <a:xfrm>
            <a:off x="457200" y="6324600"/>
            <a:ext cx="2560220" cy="365125"/>
          </a:xfrm>
        </p:spPr>
        <p:txBody>
          <a:bodyPr rtlCol="0"/>
          <a:lstStyle/>
          <a:p>
            <a:pPr rtl="0"/>
            <a:fld id="{5456F1DE-CEDE-471D-8962-A9AB87168E89}" type="datetime1">
              <a:rPr lang="es-PE" smtClean="0"/>
              <a:t>6/06/2023</a:t>
            </a:fld>
            <a:endParaRPr lang="es-ES" dirty="0"/>
          </a:p>
        </p:txBody>
      </p:sp>
      <p:graphicFrame>
        <p:nvGraphicFramePr>
          <p:cNvPr id="7" name="Marcador de contenido 35" descr="Marcador de gráfico de barras">
            <a:extLst>
              <a:ext uri="{FF2B5EF4-FFF2-40B4-BE49-F238E27FC236}">
                <a16:creationId xmlns:a16="http://schemas.microsoft.com/office/drawing/2014/main" id="{0C2B840B-CC37-4314-AD75-BB589B1CC355}"/>
              </a:ext>
            </a:extLst>
          </p:cNvPr>
          <p:cNvGraphicFramePr>
            <a:graphicFrameLocks/>
          </p:cNvGraphicFramePr>
          <p:nvPr/>
        </p:nvGraphicFramePr>
        <p:xfrm>
          <a:off x="6055875" y="1631122"/>
          <a:ext cx="5256212" cy="4313873"/>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A1138E2A-3C3A-4588-A389-5658259AB83C}"/>
              </a:ext>
            </a:extLst>
          </p:cNvPr>
          <p:cNvSpPr txBox="1"/>
          <p:nvPr/>
        </p:nvSpPr>
        <p:spPr>
          <a:xfrm>
            <a:off x="9271673" y="6379509"/>
            <a:ext cx="2207849" cy="276999"/>
          </a:xfrm>
          <a:prstGeom prst="rect">
            <a:avLst/>
          </a:prstGeom>
          <a:noFill/>
        </p:spPr>
        <p:txBody>
          <a:bodyPr wrap="none" rtlCol="0">
            <a:spAutoFit/>
          </a:bodyPr>
          <a:lstStyle/>
          <a:p>
            <a:r>
              <a:rPr lang="en-US" sz="1200"/>
              <a:t>Adaptado de Carrasco, 2019</a:t>
            </a:r>
            <a:endParaRPr lang="es-PE" sz="1200"/>
          </a:p>
        </p:txBody>
      </p:sp>
      <p:sp>
        <p:nvSpPr>
          <p:cNvPr id="3" name="Flecha: curvada hacia abajo 2">
            <a:extLst>
              <a:ext uri="{FF2B5EF4-FFF2-40B4-BE49-F238E27FC236}">
                <a16:creationId xmlns:a16="http://schemas.microsoft.com/office/drawing/2014/main" id="{5C6AEAD9-3C4D-48BF-98B5-9172665EDDE3}"/>
              </a:ext>
            </a:extLst>
          </p:cNvPr>
          <p:cNvSpPr/>
          <p:nvPr/>
        </p:nvSpPr>
        <p:spPr>
          <a:xfrm rot="1149106">
            <a:off x="2905860" y="1840512"/>
            <a:ext cx="5960693" cy="1802752"/>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37909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 name="Rectangle 18">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C72FB88D-469D-758D-198E-16654E9187AC}"/>
              </a:ext>
            </a:extLst>
          </p:cNvPr>
          <p:cNvSpPr>
            <a:spLocks noGrp="1"/>
          </p:cNvSpPr>
          <p:nvPr>
            <p:ph type="title"/>
          </p:nvPr>
        </p:nvSpPr>
        <p:spPr>
          <a:xfrm>
            <a:off x="435454" y="338492"/>
            <a:ext cx="11090274" cy="1325563"/>
          </a:xfrm>
        </p:spPr>
        <p:txBody>
          <a:bodyPr>
            <a:normAutofit/>
          </a:bodyPr>
          <a:lstStyle/>
          <a:p>
            <a:r>
              <a:rPr lang="en-US" sz="4000" dirty="0"/>
              <a:t>2. Importancia económica</a:t>
            </a:r>
            <a:endParaRPr lang="es-PE" sz="4000" dirty="0"/>
          </a:p>
        </p:txBody>
      </p:sp>
      <p:graphicFrame>
        <p:nvGraphicFramePr>
          <p:cNvPr id="5" name="Marcador de contenido 2">
            <a:extLst>
              <a:ext uri="{FF2B5EF4-FFF2-40B4-BE49-F238E27FC236}">
                <a16:creationId xmlns:a16="http://schemas.microsoft.com/office/drawing/2014/main" id="{A73861C8-661F-3FB9-57F2-6F8C753F000B}"/>
              </a:ext>
            </a:extLst>
          </p:cNvPr>
          <p:cNvGraphicFramePr>
            <a:graphicFrameLocks noGrp="1"/>
          </p:cNvGraphicFramePr>
          <p:nvPr>
            <p:ph idx="1"/>
            <p:extLst>
              <p:ext uri="{D42A27DB-BD31-4B8C-83A1-F6EECF244321}">
                <p14:modId xmlns:p14="http://schemas.microsoft.com/office/powerpoint/2010/main" val="3095644875"/>
              </p:ext>
            </p:extLst>
          </p:nvPr>
        </p:nvGraphicFramePr>
        <p:xfrm>
          <a:off x="230819" y="1313895"/>
          <a:ext cx="11798424" cy="536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46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BF9A7ED-4E6A-6878-F916-5922217B85B0}"/>
              </a:ext>
            </a:extLst>
          </p:cNvPr>
          <p:cNvSpPr>
            <a:spLocks noGrp="1"/>
          </p:cNvSpPr>
          <p:nvPr>
            <p:ph type="title"/>
          </p:nvPr>
        </p:nvSpPr>
        <p:spPr>
          <a:xfrm>
            <a:off x="838200" y="643467"/>
            <a:ext cx="2951205" cy="5571066"/>
          </a:xfrm>
        </p:spPr>
        <p:txBody>
          <a:bodyPr>
            <a:normAutofit/>
          </a:bodyPr>
          <a:lstStyle/>
          <a:p>
            <a:r>
              <a:rPr lang="es-PE">
                <a:solidFill>
                  <a:srgbClr val="FFFFFF"/>
                </a:solidFill>
              </a:rPr>
              <a:t>Producto Bruto Pecuario 2022</a:t>
            </a:r>
          </a:p>
        </p:txBody>
      </p:sp>
      <p:graphicFrame>
        <p:nvGraphicFramePr>
          <p:cNvPr id="4" name="Marcador de contenido 3">
            <a:extLst>
              <a:ext uri="{FF2B5EF4-FFF2-40B4-BE49-F238E27FC236}">
                <a16:creationId xmlns:a16="http://schemas.microsoft.com/office/drawing/2014/main" id="{827473E2-AD69-32FF-D8E1-28FF02E7A4B2}"/>
              </a:ext>
            </a:extLst>
          </p:cNvPr>
          <p:cNvGraphicFramePr>
            <a:graphicFrameLocks noGrp="1"/>
          </p:cNvGraphicFramePr>
          <p:nvPr>
            <p:ph idx="1"/>
            <p:extLst>
              <p:ext uri="{D42A27DB-BD31-4B8C-83A1-F6EECF244321}">
                <p14:modId xmlns:p14="http://schemas.microsoft.com/office/powerpoint/2010/main" val="1482424184"/>
              </p:ext>
            </p:extLst>
          </p:nvPr>
        </p:nvGraphicFramePr>
        <p:xfrm>
          <a:off x="4971495" y="381741"/>
          <a:ext cx="6897950" cy="583279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F0017E41-C522-D01E-5047-7991BA95F60F}"/>
              </a:ext>
            </a:extLst>
          </p:cNvPr>
          <p:cNvSpPr txBox="1"/>
          <p:nvPr/>
        </p:nvSpPr>
        <p:spPr>
          <a:xfrm>
            <a:off x="9110241" y="6291593"/>
            <a:ext cx="2928666" cy="369332"/>
          </a:xfrm>
          <a:prstGeom prst="rect">
            <a:avLst/>
          </a:prstGeom>
          <a:noFill/>
        </p:spPr>
        <p:txBody>
          <a:bodyPr wrap="square">
            <a:spAutoFit/>
          </a:bodyPr>
          <a:lstStyle/>
          <a:p>
            <a:r>
              <a:rPr lang="es-PE" sz="1800" b="0" i="0" u="none" strike="noStrike" baseline="0" dirty="0">
                <a:latin typeface="CIDFont+F2"/>
              </a:rPr>
              <a:t>Fuente INEI 2022 (Adaptado)</a:t>
            </a:r>
            <a:endParaRPr lang="es-PE" dirty="0"/>
          </a:p>
        </p:txBody>
      </p:sp>
    </p:spTree>
    <p:extLst>
      <p:ext uri="{BB962C8B-B14F-4D97-AF65-F5344CB8AC3E}">
        <p14:creationId xmlns:p14="http://schemas.microsoft.com/office/powerpoint/2010/main" val="34143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923883A-C9D4-D7D3-3C07-27E9770A39FD}"/>
              </a:ext>
            </a:extLst>
          </p:cNvPr>
          <p:cNvSpPr>
            <a:spLocks noGrp="1"/>
          </p:cNvSpPr>
          <p:nvPr>
            <p:ph type="title"/>
          </p:nvPr>
        </p:nvSpPr>
        <p:spPr>
          <a:xfrm>
            <a:off x="838200" y="459863"/>
            <a:ext cx="10515600" cy="1004594"/>
          </a:xfrm>
        </p:spPr>
        <p:txBody>
          <a:bodyPr>
            <a:normAutofit/>
          </a:bodyPr>
          <a:lstStyle/>
          <a:p>
            <a:pPr algn="ctr"/>
            <a:r>
              <a:rPr lang="en-US" dirty="0" err="1">
                <a:solidFill>
                  <a:srgbClr val="FFFFFF"/>
                </a:solidFill>
              </a:rPr>
              <a:t>Numeros</a:t>
            </a:r>
            <a:r>
              <a:rPr lang="en-US" dirty="0">
                <a:solidFill>
                  <a:srgbClr val="FFFFFF"/>
                </a:solidFill>
              </a:rPr>
              <a:t> de la </a:t>
            </a:r>
            <a:r>
              <a:rPr lang="en-US" dirty="0" err="1">
                <a:solidFill>
                  <a:srgbClr val="FFFFFF"/>
                </a:solidFill>
              </a:rPr>
              <a:t>industria</a:t>
            </a:r>
            <a:endParaRPr lang="es-PE" dirty="0">
              <a:solidFill>
                <a:srgbClr val="FFFFFF"/>
              </a:solidFill>
            </a:endParaRPr>
          </a:p>
        </p:txBody>
      </p:sp>
      <p:sp>
        <p:nvSpPr>
          <p:cNvPr id="28" name="Rectangle: Rounded Corners 2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7727F20A-7E09-3B87-D857-A92634CA04D0}"/>
              </a:ext>
            </a:extLst>
          </p:cNvPr>
          <p:cNvGraphicFramePr>
            <a:graphicFrameLocks noGrp="1"/>
          </p:cNvGraphicFramePr>
          <p:nvPr>
            <p:ph idx="1"/>
            <p:extLst>
              <p:ext uri="{D42A27DB-BD31-4B8C-83A1-F6EECF244321}">
                <p14:modId xmlns:p14="http://schemas.microsoft.com/office/powerpoint/2010/main" val="421621816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FEB1AE21-2020-3CC9-1D6F-EE39BF40BEBC}"/>
              </a:ext>
            </a:extLst>
          </p:cNvPr>
          <p:cNvSpPr txBox="1"/>
          <p:nvPr/>
        </p:nvSpPr>
        <p:spPr>
          <a:xfrm>
            <a:off x="8859914" y="5849076"/>
            <a:ext cx="2493885" cy="369332"/>
          </a:xfrm>
          <a:prstGeom prst="rect">
            <a:avLst/>
          </a:prstGeom>
          <a:noFill/>
        </p:spPr>
        <p:txBody>
          <a:bodyPr wrap="square">
            <a:spAutoFit/>
          </a:bodyPr>
          <a:lstStyle/>
          <a:p>
            <a:r>
              <a:rPr lang="es-PE" sz="1800" b="0" i="0" u="none" strike="noStrike" baseline="0" dirty="0">
                <a:latin typeface="CIDFont+F2"/>
              </a:rPr>
              <a:t>Fuente propia APP 2020</a:t>
            </a:r>
            <a:endParaRPr lang="es-PE" dirty="0"/>
          </a:p>
        </p:txBody>
      </p:sp>
    </p:spTree>
    <p:extLst>
      <p:ext uri="{BB962C8B-B14F-4D97-AF65-F5344CB8AC3E}">
        <p14:creationId xmlns:p14="http://schemas.microsoft.com/office/powerpoint/2010/main" val="334749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Participantes principales</a:t>
            </a:r>
          </a:p>
        </p:txBody>
      </p:sp>
      <p:graphicFrame>
        <p:nvGraphicFramePr>
          <p:cNvPr id="9" name="Marcador de contenido 8">
            <a:extLst>
              <a:ext uri="{FF2B5EF4-FFF2-40B4-BE49-F238E27FC236}">
                <a16:creationId xmlns:a16="http://schemas.microsoft.com/office/drawing/2014/main" id="{AEBEDED1-FD40-4A42-9D82-D4566311B221}"/>
              </a:ext>
            </a:extLst>
          </p:cNvPr>
          <p:cNvGraphicFramePr>
            <a:graphicFrameLocks noGrp="1"/>
          </p:cNvGraphicFramePr>
          <p:nvPr>
            <p:ph sz="quarter" idx="13"/>
            <p:extLst>
              <p:ext uri="{D42A27DB-BD31-4B8C-83A1-F6EECF244321}">
                <p14:modId xmlns:p14="http://schemas.microsoft.com/office/powerpoint/2010/main" val="3582897288"/>
              </p:ext>
            </p:extLst>
          </p:nvPr>
        </p:nvGraphicFramePr>
        <p:xfrm>
          <a:off x="5007205" y="478712"/>
          <a:ext cx="6081914" cy="5923602"/>
        </p:xfrm>
        <a:graphic>
          <a:graphicData uri="http://schemas.openxmlformats.org/drawingml/2006/table">
            <a:tbl>
              <a:tblPr firstRow="1" bandRow="1">
                <a:noFill/>
                <a:tableStyleId>{5C22544A-7EE6-4342-B048-85BDC9FD1C3A}</a:tableStyleId>
              </a:tblPr>
              <a:tblGrid>
                <a:gridCol w="3514622">
                  <a:extLst>
                    <a:ext uri="{9D8B030D-6E8A-4147-A177-3AD203B41FA5}">
                      <a16:colId xmlns:a16="http://schemas.microsoft.com/office/drawing/2014/main" val="2599018046"/>
                    </a:ext>
                  </a:extLst>
                </a:gridCol>
                <a:gridCol w="1227015">
                  <a:extLst>
                    <a:ext uri="{9D8B030D-6E8A-4147-A177-3AD203B41FA5}">
                      <a16:colId xmlns:a16="http://schemas.microsoft.com/office/drawing/2014/main" val="1016129337"/>
                    </a:ext>
                  </a:extLst>
                </a:gridCol>
                <a:gridCol w="1340277">
                  <a:extLst>
                    <a:ext uri="{9D8B030D-6E8A-4147-A177-3AD203B41FA5}">
                      <a16:colId xmlns:a16="http://schemas.microsoft.com/office/drawing/2014/main" val="2994863108"/>
                    </a:ext>
                  </a:extLst>
                </a:gridCol>
              </a:tblGrid>
              <a:tr h="368082">
                <a:tc>
                  <a:txBody>
                    <a:bodyPr/>
                    <a:lstStyle/>
                    <a:p>
                      <a:pPr algn="l" fontAlgn="b"/>
                      <a:r>
                        <a:rPr lang="es-PE" sz="1600" b="0" u="none" strike="noStrike" cap="none" spc="0">
                          <a:solidFill>
                            <a:schemeClr val="tx1"/>
                          </a:solidFill>
                          <a:effectLst/>
                        </a:rPr>
                        <a:t>Empresa</a:t>
                      </a:r>
                      <a:endParaRPr lang="es-PE" sz="1600" b="0" i="0" u="none" strike="noStrike" cap="none" spc="0">
                        <a:solidFill>
                          <a:schemeClr val="tx1"/>
                        </a:solidFill>
                        <a:effectLst/>
                        <a:latin typeface="Calibri" panose="020F0502020204030204" pitchFamily="34" charset="0"/>
                      </a:endParaRPr>
                    </a:p>
                  </a:txBody>
                  <a:tcPr marL="44582" marR="44582" marT="5482" marB="89164" anchor="b">
                    <a:lnL w="12700" cmpd="sng">
                      <a:noFill/>
                    </a:lnL>
                    <a:lnR w="12700" cmpd="sng">
                      <a:noFill/>
                    </a:lnR>
                    <a:lnT w="9525" cap="flat" cmpd="sng" algn="ctr">
                      <a:noFill/>
                      <a:prstDash val="solid"/>
                    </a:lnT>
                    <a:lnB w="38100" cmpd="sng">
                      <a:noFill/>
                    </a:lnB>
                    <a:noFill/>
                  </a:tcPr>
                </a:tc>
                <a:tc>
                  <a:txBody>
                    <a:bodyPr/>
                    <a:lstStyle/>
                    <a:p>
                      <a:pPr algn="l" fontAlgn="b"/>
                      <a:r>
                        <a:rPr lang="es-PE" sz="1600" b="0" u="none" strike="noStrike" cap="none" spc="0">
                          <a:solidFill>
                            <a:schemeClr val="tx1"/>
                          </a:solidFill>
                          <a:effectLst/>
                        </a:rPr>
                        <a:t>Nro madres</a:t>
                      </a:r>
                      <a:endParaRPr lang="es-PE" sz="1600" b="0" i="0" u="none" strike="noStrike" cap="none" spc="0">
                        <a:solidFill>
                          <a:schemeClr val="tx1"/>
                        </a:solidFill>
                        <a:effectLst/>
                        <a:latin typeface="Calibri" panose="020F0502020204030204" pitchFamily="34" charset="0"/>
                      </a:endParaRPr>
                    </a:p>
                  </a:txBody>
                  <a:tcPr marL="44582" marR="44582" marT="5482" marB="89164" anchor="b">
                    <a:lnL w="12700" cmpd="sng">
                      <a:noFill/>
                    </a:lnL>
                    <a:lnR w="12700" cmpd="sng">
                      <a:noFill/>
                    </a:lnR>
                    <a:lnT w="9525" cap="flat" cmpd="sng" algn="ctr">
                      <a:noFill/>
                      <a:prstDash val="solid"/>
                    </a:lnT>
                    <a:lnB w="38100" cmpd="sng">
                      <a:noFill/>
                    </a:lnB>
                    <a:noFill/>
                  </a:tcPr>
                </a:tc>
                <a:tc>
                  <a:txBody>
                    <a:bodyPr/>
                    <a:lstStyle/>
                    <a:p>
                      <a:pPr algn="l" fontAlgn="b"/>
                      <a:r>
                        <a:rPr lang="es-PE" sz="1600" b="0" u="none" strike="noStrike" cap="none" spc="0">
                          <a:solidFill>
                            <a:schemeClr val="tx1"/>
                          </a:solidFill>
                          <a:effectLst/>
                        </a:rPr>
                        <a:t>Participación</a:t>
                      </a:r>
                      <a:endParaRPr lang="es-PE" sz="1600" b="0" i="0" u="none" strike="noStrike" cap="none" spc="0">
                        <a:solidFill>
                          <a:schemeClr val="tx1"/>
                        </a:solidFill>
                        <a:effectLst/>
                        <a:latin typeface="Calibri" panose="020F0502020204030204" pitchFamily="34" charset="0"/>
                      </a:endParaRPr>
                    </a:p>
                  </a:txBody>
                  <a:tcPr marL="44582" marR="44582" marT="5482" marB="89164"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674691412"/>
                  </a:ext>
                </a:extLst>
              </a:tr>
              <a:tr h="308640">
                <a:tc>
                  <a:txBody>
                    <a:bodyPr/>
                    <a:lstStyle/>
                    <a:p>
                      <a:pPr algn="l" fontAlgn="b"/>
                      <a:r>
                        <a:rPr lang="es-PE" sz="1200" b="1" u="none" strike="noStrike" cap="none" spc="0">
                          <a:solidFill>
                            <a:schemeClr val="tx1"/>
                          </a:solidFill>
                          <a:effectLst/>
                        </a:rPr>
                        <a:t>Granja Sinchi</a:t>
                      </a:r>
                      <a:endParaRPr lang="es-PE" sz="1200" b="1" i="0" u="none" strike="noStrike" cap="none" spc="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ctr" fontAlgn="b"/>
                      <a:r>
                        <a:rPr lang="es-PE" sz="1200" b="1" i="0" u="none" strike="noStrike" cap="none" spc="0" dirty="0">
                          <a:solidFill>
                            <a:schemeClr val="tx1"/>
                          </a:solidFill>
                          <a:effectLst/>
                          <a:latin typeface="Calibri" panose="020F0502020204030204" pitchFamily="34" charset="0"/>
                        </a:rPr>
                        <a:t>20000</a:t>
                      </a:r>
                    </a:p>
                  </a:txBody>
                  <a:tcPr marL="44582" marR="44582" marT="5482" marB="89164" anchor="b">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ctr" fontAlgn="b"/>
                      <a:r>
                        <a:rPr lang="es-PE" sz="1200" b="1" u="none" strike="noStrike" cap="none" spc="0" dirty="0">
                          <a:solidFill>
                            <a:schemeClr val="tx1"/>
                          </a:solidFill>
                          <a:effectLst/>
                        </a:rPr>
                        <a:t>21.00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461321968"/>
                  </a:ext>
                </a:extLst>
              </a:tr>
              <a:tr h="308640">
                <a:tc>
                  <a:txBody>
                    <a:bodyPr/>
                    <a:lstStyle/>
                    <a:p>
                      <a:pPr algn="l" fontAlgn="b"/>
                      <a:r>
                        <a:rPr lang="es-PE" sz="1200" b="1" u="none" strike="noStrike" cap="none" spc="0">
                          <a:solidFill>
                            <a:schemeClr val="tx1"/>
                          </a:solidFill>
                          <a:effectLst/>
                        </a:rPr>
                        <a:t>Rico Pollo</a:t>
                      </a:r>
                      <a:endParaRPr lang="es-PE" sz="1200" b="1" i="0" u="none" strike="noStrike" cap="none" spc="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16000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16.80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78059346"/>
                  </a:ext>
                </a:extLst>
              </a:tr>
              <a:tr h="308640">
                <a:tc>
                  <a:txBody>
                    <a:bodyPr/>
                    <a:lstStyle/>
                    <a:p>
                      <a:pPr algn="l" fontAlgn="b"/>
                      <a:r>
                        <a:rPr lang="es-PE" sz="1200" b="1" u="none" strike="noStrike" cap="none" spc="0">
                          <a:solidFill>
                            <a:schemeClr val="tx1"/>
                          </a:solidFill>
                          <a:effectLst/>
                        </a:rPr>
                        <a:t>Avícola Yugoslavia</a:t>
                      </a:r>
                      <a:endParaRPr lang="es-PE" sz="1200" b="1" i="0" u="none" strike="noStrike" cap="none" spc="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i="0" u="none" strike="noStrike" cap="none" spc="0" dirty="0">
                          <a:solidFill>
                            <a:schemeClr val="tx1"/>
                          </a:solidFill>
                          <a:effectLst/>
                          <a:latin typeface="Calibri" panose="020F0502020204030204" pitchFamily="34" charset="0"/>
                        </a:rPr>
                        <a:t>7000</a:t>
                      </a: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i="0" u="none" strike="noStrike" cap="none" spc="0" dirty="0">
                          <a:solidFill>
                            <a:schemeClr val="tx1"/>
                          </a:solidFill>
                          <a:effectLst/>
                          <a:latin typeface="Calibri" panose="020F0502020204030204" pitchFamily="34" charset="0"/>
                        </a:rPr>
                        <a:t>7.40</a:t>
                      </a: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72716514"/>
                  </a:ext>
                </a:extLst>
              </a:tr>
              <a:tr h="308640">
                <a:tc>
                  <a:txBody>
                    <a:bodyPr/>
                    <a:lstStyle/>
                    <a:p>
                      <a:pPr algn="l" fontAlgn="b"/>
                      <a:r>
                        <a:rPr lang="es-PE" sz="1200" b="1" u="none" strike="noStrike" cap="none" spc="0">
                          <a:solidFill>
                            <a:schemeClr val="tx1"/>
                          </a:solidFill>
                          <a:effectLst/>
                        </a:rPr>
                        <a:t>Granja Huerto San Martin</a:t>
                      </a:r>
                      <a:endParaRPr lang="es-PE" sz="1200" b="1" i="0" u="none" strike="noStrike" cap="none" spc="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i="0" u="none" strike="noStrike" cap="none" spc="0" dirty="0">
                          <a:solidFill>
                            <a:schemeClr val="tx1"/>
                          </a:solidFill>
                          <a:effectLst/>
                          <a:latin typeface="Calibri" panose="020F0502020204030204" pitchFamily="34" charset="0"/>
                        </a:rPr>
                        <a:t>4500</a:t>
                      </a: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4.70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972317140"/>
                  </a:ext>
                </a:extLst>
              </a:tr>
              <a:tr h="308640">
                <a:tc>
                  <a:txBody>
                    <a:bodyPr/>
                    <a:lstStyle/>
                    <a:p>
                      <a:pPr algn="l" fontAlgn="b"/>
                      <a:r>
                        <a:rPr lang="es-PE" sz="1200" b="1" i="0" u="none" strike="noStrike" cap="none" spc="0" dirty="0">
                          <a:solidFill>
                            <a:schemeClr val="tx1"/>
                          </a:solidFill>
                          <a:effectLst/>
                          <a:latin typeface="Calibri" panose="020F0502020204030204" pitchFamily="34" charset="0"/>
                        </a:rPr>
                        <a:t>Santo Martin</a:t>
                      </a: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i="0" u="none" strike="noStrike" cap="none" spc="0" dirty="0">
                          <a:solidFill>
                            <a:schemeClr val="tx1"/>
                          </a:solidFill>
                          <a:effectLst/>
                          <a:latin typeface="Calibri" panose="020F0502020204030204" pitchFamily="34" charset="0"/>
                        </a:rPr>
                        <a:t>4000</a:t>
                      </a: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u="none" strike="noStrike" cap="none" spc="0" dirty="0">
                          <a:solidFill>
                            <a:schemeClr val="tx1"/>
                          </a:solidFill>
                          <a:effectLst/>
                        </a:rPr>
                        <a:t>4.20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020022272"/>
                  </a:ext>
                </a:extLst>
              </a:tr>
              <a:tr h="308640">
                <a:tc>
                  <a:txBody>
                    <a:bodyPr/>
                    <a:lstStyle/>
                    <a:p>
                      <a:pPr algn="l" fontAlgn="b"/>
                      <a:r>
                        <a:rPr lang="es-PE" sz="1200" b="1" u="none" strike="noStrike" cap="none" spc="0" dirty="0">
                          <a:solidFill>
                            <a:schemeClr val="tx1"/>
                          </a:solidFill>
                          <a:effectLst/>
                        </a:rPr>
                        <a:t>San Fernando</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2500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2.60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609430274"/>
                  </a:ext>
                </a:extLst>
              </a:tr>
              <a:tr h="308640">
                <a:tc>
                  <a:txBody>
                    <a:bodyPr/>
                    <a:lstStyle/>
                    <a:p>
                      <a:pPr algn="l" fontAlgn="b"/>
                      <a:r>
                        <a:rPr lang="es-PE" sz="1200" b="1" u="none" strike="noStrike" cap="none" spc="0" dirty="0">
                          <a:solidFill>
                            <a:schemeClr val="tx1"/>
                          </a:solidFill>
                          <a:effectLst/>
                        </a:rPr>
                        <a:t>Granja Los Huarangos</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u="none" strike="noStrike" cap="none" spc="0" dirty="0">
                          <a:solidFill>
                            <a:schemeClr val="tx1"/>
                          </a:solidFill>
                          <a:effectLst/>
                        </a:rPr>
                        <a:t>2500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u="none" strike="noStrike" cap="none" spc="0" dirty="0">
                          <a:solidFill>
                            <a:schemeClr val="tx1"/>
                          </a:solidFill>
                          <a:effectLst/>
                        </a:rPr>
                        <a:t>2.60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902456903"/>
                  </a:ext>
                </a:extLst>
              </a:tr>
              <a:tr h="308640">
                <a:tc>
                  <a:txBody>
                    <a:bodyPr/>
                    <a:lstStyle/>
                    <a:p>
                      <a:pPr algn="l" fontAlgn="b"/>
                      <a:r>
                        <a:rPr lang="es-PE" sz="1200" b="1" i="0" u="none" strike="noStrike" cap="none" spc="0" dirty="0">
                          <a:solidFill>
                            <a:schemeClr val="tx1"/>
                          </a:solidFill>
                          <a:effectLst/>
                          <a:latin typeface="Calibri" panose="020F0502020204030204" pitchFamily="34" charset="0"/>
                        </a:rPr>
                        <a:t>Santa Patricia</a:t>
                      </a: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2500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2.60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206283485"/>
                  </a:ext>
                </a:extLst>
              </a:tr>
              <a:tr h="308640">
                <a:tc>
                  <a:txBody>
                    <a:bodyPr/>
                    <a:lstStyle/>
                    <a:p>
                      <a:pPr algn="l" fontAlgn="b"/>
                      <a:r>
                        <a:rPr lang="es-PE" sz="1200" b="1" i="0" u="none" strike="noStrike" cap="none" spc="0" dirty="0">
                          <a:solidFill>
                            <a:schemeClr val="tx1"/>
                          </a:solidFill>
                          <a:effectLst/>
                          <a:latin typeface="Calibri" panose="020F0502020204030204" pitchFamily="34" charset="0"/>
                        </a:rPr>
                        <a:t>Super Pig</a:t>
                      </a: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noFill/>
                  </a:tcPr>
                </a:tc>
                <a:tc>
                  <a:txBody>
                    <a:bodyPr/>
                    <a:lstStyle/>
                    <a:p>
                      <a:pPr algn="ctr" fontAlgn="b"/>
                      <a:r>
                        <a:rPr lang="es-PE" sz="1200" b="1" i="0" u="none" strike="noStrike" cap="none" spc="0" dirty="0">
                          <a:solidFill>
                            <a:schemeClr val="tx1"/>
                          </a:solidFill>
                          <a:effectLst/>
                          <a:latin typeface="Calibri" panose="020F0502020204030204" pitchFamily="34" charset="0"/>
                        </a:rPr>
                        <a:t>2000</a:t>
                      </a: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noFill/>
                  </a:tcPr>
                </a:tc>
                <a:tc>
                  <a:txBody>
                    <a:bodyPr/>
                    <a:lstStyle/>
                    <a:p>
                      <a:pPr algn="ctr" fontAlgn="b"/>
                      <a:r>
                        <a:rPr lang="es-PE" sz="1200" b="1" u="none" strike="noStrike" cap="none" spc="0" dirty="0">
                          <a:solidFill>
                            <a:schemeClr val="tx1"/>
                          </a:solidFill>
                          <a:effectLst/>
                        </a:rPr>
                        <a:t>2.10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752252425"/>
                  </a:ext>
                </a:extLst>
              </a:tr>
              <a:tr h="308640">
                <a:tc>
                  <a:txBody>
                    <a:bodyPr/>
                    <a:lstStyle/>
                    <a:p>
                      <a:pPr algn="l" fontAlgn="b"/>
                      <a:r>
                        <a:rPr lang="es-PE" sz="1200" b="1" i="0" u="none" strike="noStrike" cap="none" spc="0" dirty="0">
                          <a:solidFill>
                            <a:schemeClr val="tx1"/>
                          </a:solidFill>
                          <a:effectLst/>
                          <a:latin typeface="Calibri" panose="020F0502020204030204" pitchFamily="34" charset="0"/>
                        </a:rPr>
                        <a:t>Protein Group</a:t>
                      </a: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2000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i="0" u="none" strike="noStrike" cap="none" spc="0" dirty="0">
                          <a:solidFill>
                            <a:schemeClr val="tx1"/>
                          </a:solidFill>
                          <a:effectLst/>
                          <a:latin typeface="Calibri" panose="020F0502020204030204" pitchFamily="34" charset="0"/>
                        </a:rPr>
                        <a:t>2.10</a:t>
                      </a: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9236845"/>
                  </a:ext>
                </a:extLst>
              </a:tr>
              <a:tr h="308640">
                <a:tc>
                  <a:txBody>
                    <a:bodyPr/>
                    <a:lstStyle/>
                    <a:p>
                      <a:pPr algn="l" fontAlgn="b"/>
                      <a:r>
                        <a:rPr lang="es-PE" sz="1200" b="1" i="0" u="none" strike="noStrike" cap="none" spc="0" dirty="0">
                          <a:solidFill>
                            <a:schemeClr val="tx1"/>
                          </a:solidFill>
                          <a:effectLst/>
                          <a:latin typeface="Calibri" panose="020F0502020204030204" pitchFamily="34" charset="0"/>
                        </a:rPr>
                        <a:t>Agropecuaria Wong</a:t>
                      </a: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noFill/>
                  </a:tcPr>
                </a:tc>
                <a:tc>
                  <a:txBody>
                    <a:bodyPr/>
                    <a:lstStyle/>
                    <a:p>
                      <a:pPr algn="ctr" fontAlgn="b"/>
                      <a:r>
                        <a:rPr lang="es-PE" sz="1200" b="1" u="none" strike="noStrike" cap="none" spc="0" dirty="0">
                          <a:solidFill>
                            <a:schemeClr val="tx1"/>
                          </a:solidFill>
                          <a:effectLst/>
                        </a:rPr>
                        <a:t>1500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noFill/>
                  </a:tcPr>
                </a:tc>
                <a:tc>
                  <a:txBody>
                    <a:bodyPr/>
                    <a:lstStyle/>
                    <a:p>
                      <a:pPr algn="ctr" fontAlgn="b"/>
                      <a:r>
                        <a:rPr lang="es-PE" sz="1200" b="1" u="none" strike="noStrike" cap="none" spc="0" dirty="0">
                          <a:solidFill>
                            <a:schemeClr val="tx1"/>
                          </a:solidFill>
                          <a:effectLst/>
                        </a:rPr>
                        <a:t>1.60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551301961"/>
                  </a:ext>
                </a:extLst>
              </a:tr>
              <a:tr h="308640">
                <a:tc>
                  <a:txBody>
                    <a:bodyPr/>
                    <a:lstStyle/>
                    <a:p>
                      <a:pPr algn="l" fontAlgn="b"/>
                      <a:r>
                        <a:rPr lang="es-PE" sz="1200" b="1" u="none" strike="noStrike" cap="none" spc="0" dirty="0">
                          <a:solidFill>
                            <a:schemeClr val="tx1"/>
                          </a:solidFill>
                          <a:effectLst/>
                        </a:rPr>
                        <a:t>Don Pollo Tropical</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1500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1.60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706345083"/>
                  </a:ext>
                </a:extLst>
              </a:tr>
              <a:tr h="308640">
                <a:tc>
                  <a:txBody>
                    <a:bodyPr/>
                    <a:lstStyle/>
                    <a:p>
                      <a:pPr algn="l" fontAlgn="b"/>
                      <a:r>
                        <a:rPr lang="es-PE" sz="1200" b="1" i="0" u="none" strike="noStrike" cap="none" spc="0" dirty="0">
                          <a:solidFill>
                            <a:schemeClr val="tx1"/>
                          </a:solidFill>
                          <a:effectLst/>
                          <a:latin typeface="Calibri" panose="020F0502020204030204" pitchFamily="34" charset="0"/>
                        </a:rPr>
                        <a:t>Inveragro</a:t>
                      </a: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i="0" u="none" strike="noStrike" cap="none" spc="0" dirty="0">
                          <a:solidFill>
                            <a:schemeClr val="tx1"/>
                          </a:solidFill>
                          <a:effectLst/>
                          <a:latin typeface="Calibri" panose="020F0502020204030204" pitchFamily="34" charset="0"/>
                        </a:rPr>
                        <a:t>1500</a:t>
                      </a: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u="none" strike="noStrike" cap="none" spc="0" dirty="0">
                          <a:solidFill>
                            <a:schemeClr val="tx1"/>
                          </a:solidFill>
                          <a:effectLst/>
                        </a:rPr>
                        <a:t>1.60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1116384390"/>
                  </a:ext>
                </a:extLst>
              </a:tr>
              <a:tr h="308640">
                <a:tc>
                  <a:txBody>
                    <a:bodyPr/>
                    <a:lstStyle/>
                    <a:p>
                      <a:pPr algn="l" fontAlgn="b"/>
                      <a:r>
                        <a:rPr lang="es-PE" sz="1200" b="1" u="none" strike="noStrike" cap="none" spc="0" dirty="0">
                          <a:solidFill>
                            <a:schemeClr val="tx1"/>
                          </a:solidFill>
                          <a:effectLst/>
                        </a:rPr>
                        <a:t>La Providencia</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1000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1.05</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745865679"/>
                  </a:ext>
                </a:extLst>
              </a:tr>
              <a:tr h="308640">
                <a:tc>
                  <a:txBody>
                    <a:bodyPr/>
                    <a:lstStyle/>
                    <a:p>
                      <a:pPr algn="l" fontAlgn="b"/>
                      <a:r>
                        <a:rPr lang="es-PE" sz="1200" b="1" u="none" strike="noStrike" cap="none" spc="0" dirty="0">
                          <a:solidFill>
                            <a:schemeClr val="tx1"/>
                          </a:solidFill>
                          <a:effectLst/>
                        </a:rPr>
                        <a:t>Agropecuaria San Ramon</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u="none" strike="noStrike" cap="none" spc="0" dirty="0">
                          <a:solidFill>
                            <a:schemeClr val="tx1"/>
                          </a:solidFill>
                          <a:effectLst/>
                        </a:rPr>
                        <a:t>1000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u="none" strike="noStrike" cap="none" spc="0" dirty="0">
                          <a:solidFill>
                            <a:schemeClr val="tx1"/>
                          </a:solidFill>
                          <a:effectLst/>
                        </a:rPr>
                        <a:t>1.05</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580669684"/>
                  </a:ext>
                </a:extLst>
              </a:tr>
              <a:tr h="308640">
                <a:tc>
                  <a:txBody>
                    <a:bodyPr/>
                    <a:lstStyle/>
                    <a:p>
                      <a:pPr algn="l" fontAlgn="b"/>
                      <a:r>
                        <a:rPr lang="es-PE" sz="1200" b="1" i="0" u="none" strike="noStrike" cap="none" spc="0" dirty="0">
                          <a:solidFill>
                            <a:schemeClr val="tx1"/>
                          </a:solidFill>
                          <a:effectLst/>
                          <a:latin typeface="Calibri" panose="020F0502020204030204" pitchFamily="34" charset="0"/>
                        </a:rPr>
                        <a:t>Granjas Amazónicas</a:t>
                      </a: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i="0" u="none" strike="noStrike" cap="none" spc="0" dirty="0">
                          <a:solidFill>
                            <a:schemeClr val="tx1"/>
                          </a:solidFill>
                          <a:effectLst/>
                          <a:latin typeface="Calibri" panose="020F0502020204030204" pitchFamily="34" charset="0"/>
                        </a:rPr>
                        <a:t>1000</a:t>
                      </a: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1.05</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703468847"/>
                  </a:ext>
                </a:extLst>
              </a:tr>
              <a:tr h="308640">
                <a:tc>
                  <a:txBody>
                    <a:bodyPr/>
                    <a:lstStyle/>
                    <a:p>
                      <a:pPr algn="l" fontAlgn="b"/>
                      <a:r>
                        <a:rPr lang="es-PE" sz="1200" b="1" u="none" strike="noStrike" cap="none" spc="0" dirty="0">
                          <a:solidFill>
                            <a:schemeClr val="tx1"/>
                          </a:solidFill>
                          <a:effectLst/>
                        </a:rPr>
                        <a:t>Otros</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u="none" strike="noStrike" cap="none" spc="0" dirty="0">
                          <a:solidFill>
                            <a:schemeClr val="tx1"/>
                          </a:solidFill>
                          <a:effectLst/>
                        </a:rPr>
                        <a:t>20500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pPr algn="ctr" fontAlgn="b"/>
                      <a:r>
                        <a:rPr lang="es-PE" sz="1200" b="1" u="none" strike="noStrike" cap="none" spc="0" dirty="0">
                          <a:solidFill>
                            <a:schemeClr val="tx1"/>
                          </a:solidFill>
                          <a:effectLst/>
                        </a:rPr>
                        <a:t>29.1</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extLst>
                  <a:ext uri="{0D108BD9-81ED-4DB2-BD59-A6C34878D82A}">
                    <a16:rowId xmlns:a16="http://schemas.microsoft.com/office/drawing/2014/main" val="3769923435"/>
                  </a:ext>
                </a:extLst>
              </a:tr>
              <a:tr h="308640">
                <a:tc>
                  <a:txBody>
                    <a:bodyPr/>
                    <a:lstStyle/>
                    <a:p>
                      <a:pPr algn="l" fontAlgn="b"/>
                      <a:endParaRPr lang="es-PE" sz="1200" b="1" i="0" u="none" strike="noStrike" cap="none" spc="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i="0" u="none" strike="noStrike" cap="none" spc="0" dirty="0">
                          <a:solidFill>
                            <a:schemeClr val="tx1"/>
                          </a:solidFill>
                          <a:effectLst/>
                          <a:latin typeface="Calibri" panose="020F0502020204030204" pitchFamily="34" charset="0"/>
                        </a:rPr>
                        <a:t>95000</a:t>
                      </a: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s-PE" sz="1200" b="1" u="none" strike="noStrike" cap="none" spc="0" dirty="0">
                          <a:solidFill>
                            <a:schemeClr val="tx1"/>
                          </a:solidFill>
                          <a:effectLst/>
                        </a:rPr>
                        <a:t>100</a:t>
                      </a:r>
                      <a:endParaRPr lang="es-PE" sz="1200" b="1" i="0" u="none" strike="noStrike" cap="none" spc="0" dirty="0">
                        <a:solidFill>
                          <a:schemeClr val="tx1"/>
                        </a:solidFill>
                        <a:effectLst/>
                        <a:latin typeface="Calibri" panose="020F0502020204030204" pitchFamily="34" charset="0"/>
                      </a:endParaRPr>
                    </a:p>
                  </a:txBody>
                  <a:tcPr marL="44582" marR="44582" marT="5482" marB="89164" anchor="b">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17355755"/>
                  </a:ext>
                </a:extLst>
              </a:tr>
            </a:tbl>
          </a:graphicData>
        </a:graphic>
      </p:graphicFrame>
    </p:spTree>
    <p:extLst>
      <p:ext uri="{BB962C8B-B14F-4D97-AF65-F5344CB8AC3E}">
        <p14:creationId xmlns:p14="http://schemas.microsoft.com/office/powerpoint/2010/main" val="4132305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66E6D-6227-976B-E85F-5FB03097F23A}"/>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kern="1200" dirty="0">
                <a:solidFill>
                  <a:srgbClr val="FFFFFF"/>
                </a:solidFill>
                <a:latin typeface="+mj-lt"/>
                <a:ea typeface="+mj-ea"/>
                <a:cs typeface="+mj-cs"/>
              </a:rPr>
              <a:t>Producción</a:t>
            </a:r>
            <a:br>
              <a:rPr lang="en-US" kern="1200" dirty="0">
                <a:solidFill>
                  <a:srgbClr val="FFFFFF"/>
                </a:solidFill>
                <a:latin typeface="+mj-lt"/>
                <a:ea typeface="+mj-ea"/>
                <a:cs typeface="+mj-cs"/>
              </a:rPr>
            </a:br>
            <a:r>
              <a:rPr lang="en-US" kern="1200" dirty="0" err="1">
                <a:solidFill>
                  <a:srgbClr val="FFFFFF"/>
                </a:solidFill>
                <a:latin typeface="+mj-lt"/>
                <a:ea typeface="+mj-ea"/>
                <a:cs typeface="+mj-cs"/>
              </a:rPr>
              <a:t>beneficiada</a:t>
            </a:r>
            <a:r>
              <a:rPr lang="en-US" kern="1200" dirty="0">
                <a:solidFill>
                  <a:srgbClr val="FFFFFF"/>
                </a:solidFill>
                <a:latin typeface="+mj-lt"/>
                <a:ea typeface="+mj-ea"/>
                <a:cs typeface="+mj-cs"/>
              </a:rPr>
              <a:t>  en Lima 2021/2022</a:t>
            </a:r>
          </a:p>
        </p:txBody>
      </p:sp>
      <p:pic>
        <p:nvPicPr>
          <p:cNvPr id="5" name="Content Placeholder 4" descr="Table&#10;&#10;Description automatically generated">
            <a:extLst>
              <a:ext uri="{FF2B5EF4-FFF2-40B4-BE49-F238E27FC236}">
                <a16:creationId xmlns:a16="http://schemas.microsoft.com/office/drawing/2014/main" id="{D5032D31-4D1F-AE29-88DB-E485ECC142F5}"/>
              </a:ext>
            </a:extLst>
          </p:cNvPr>
          <p:cNvPicPr>
            <a:picLocks noGrp="1" noChangeAspect="1"/>
          </p:cNvPicPr>
          <p:nvPr>
            <p:ph idx="1"/>
          </p:nvPr>
        </p:nvPicPr>
        <p:blipFill>
          <a:blip r:embed="rId2"/>
          <a:stretch>
            <a:fillRect/>
          </a:stretch>
        </p:blipFill>
        <p:spPr>
          <a:xfrm>
            <a:off x="4390062" y="898691"/>
            <a:ext cx="7566586" cy="5050696"/>
          </a:xfrm>
          <a:prstGeom prst="rect">
            <a:avLst/>
          </a:prstGeom>
        </p:spPr>
      </p:pic>
      <p:sp>
        <p:nvSpPr>
          <p:cNvPr id="6" name="Arrow: Up 5">
            <a:extLst>
              <a:ext uri="{FF2B5EF4-FFF2-40B4-BE49-F238E27FC236}">
                <a16:creationId xmlns:a16="http://schemas.microsoft.com/office/drawing/2014/main" id="{ED482818-4216-AA33-092F-AF0677D87413}"/>
              </a:ext>
            </a:extLst>
          </p:cNvPr>
          <p:cNvSpPr/>
          <p:nvPr/>
        </p:nvSpPr>
        <p:spPr>
          <a:xfrm>
            <a:off x="7004482" y="5770485"/>
            <a:ext cx="692458" cy="7293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04339F4A-B006-5C29-17FC-52DA20FD19A0}"/>
              </a:ext>
            </a:extLst>
          </p:cNvPr>
          <p:cNvSpPr/>
          <p:nvPr/>
        </p:nvSpPr>
        <p:spPr>
          <a:xfrm>
            <a:off x="10201024" y="5770484"/>
            <a:ext cx="692458" cy="72931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362D4B1F-0701-4F4B-B35C-399B2405D4B5}"/>
              </a:ext>
            </a:extLst>
          </p:cNvPr>
          <p:cNvSpPr txBox="1"/>
          <p:nvPr/>
        </p:nvSpPr>
        <p:spPr>
          <a:xfrm>
            <a:off x="802993" y="6130469"/>
            <a:ext cx="4748095" cy="461665"/>
          </a:xfrm>
          <a:prstGeom prst="rect">
            <a:avLst/>
          </a:prstGeom>
          <a:noFill/>
          <a:ln w="31750">
            <a:solidFill>
              <a:srgbClr val="FF0000"/>
            </a:solidFill>
          </a:ln>
        </p:spPr>
        <p:txBody>
          <a:bodyPr wrap="none" rtlCol="0">
            <a:spAutoFit/>
          </a:bodyPr>
          <a:lstStyle/>
          <a:p>
            <a:r>
              <a:rPr lang="en-US" sz="2400" dirty="0" err="1"/>
              <a:t>Incremento</a:t>
            </a:r>
            <a:r>
              <a:rPr lang="en-US" sz="2400" dirty="0"/>
              <a:t> peso </a:t>
            </a:r>
            <a:r>
              <a:rPr lang="en-US" sz="2400" dirty="0" err="1"/>
              <a:t>por</a:t>
            </a:r>
            <a:r>
              <a:rPr lang="en-US" sz="2400" dirty="0"/>
              <a:t> </a:t>
            </a:r>
            <a:r>
              <a:rPr lang="en-US" sz="2400" dirty="0" err="1"/>
              <a:t>carcasa</a:t>
            </a:r>
            <a:r>
              <a:rPr lang="en-US" sz="2400" dirty="0"/>
              <a:t> de 2 kg</a:t>
            </a:r>
            <a:endParaRPr lang="es-PE" sz="2400" dirty="0"/>
          </a:p>
        </p:txBody>
      </p:sp>
    </p:spTree>
    <p:extLst>
      <p:ext uri="{BB962C8B-B14F-4D97-AF65-F5344CB8AC3E}">
        <p14:creationId xmlns:p14="http://schemas.microsoft.com/office/powerpoint/2010/main" val="6712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2099</TotalTime>
  <Words>1669</Words>
  <Application>Microsoft Office PowerPoint</Application>
  <PresentationFormat>Panorámica</PresentationFormat>
  <Paragraphs>255</Paragraphs>
  <Slides>30</Slides>
  <Notes>2</Notes>
  <HiddenSlides>8</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Calibri Light</vt:lpstr>
      <vt:lpstr>CIDFont+F2</vt:lpstr>
      <vt:lpstr>IBM Plex Sans</vt:lpstr>
      <vt:lpstr>Rawline</vt:lpstr>
      <vt:lpstr>Office Theme</vt:lpstr>
      <vt:lpstr>Respuesta Tecnica a PL 4534/2022</vt:lpstr>
      <vt:lpstr>A considerar</vt:lpstr>
      <vt:lpstr>1. Producción de cerdo en el Peru</vt:lpstr>
      <vt:lpstr>Comparativa población vs producción</vt:lpstr>
      <vt:lpstr>2. Importancia económica</vt:lpstr>
      <vt:lpstr>Producto Bruto Pecuario 2022</vt:lpstr>
      <vt:lpstr>Numeros de la industria</vt:lpstr>
      <vt:lpstr>Participantes principales</vt:lpstr>
      <vt:lpstr>Producción beneficiada  en Lima 2021/2022</vt:lpstr>
      <vt:lpstr>Seguridad alimentaria: Consumo proteina animal en el Perú</vt:lpstr>
      <vt:lpstr>Presentación de PowerPoint</vt:lpstr>
      <vt:lpstr>3. Características del negocio: Tecnologías existentes</vt:lpstr>
      <vt:lpstr>Gestación</vt:lpstr>
      <vt:lpstr>Maternidad</vt:lpstr>
      <vt:lpstr>Recría</vt:lpstr>
      <vt:lpstr>Engorde</vt:lpstr>
      <vt:lpstr>Presentación de PowerPoint</vt:lpstr>
      <vt:lpstr>Presentación de PowerPoint</vt:lpstr>
      <vt:lpstr>Presentación de PowerPoint</vt:lpstr>
      <vt:lpstr>Bienestar animal en Europa</vt:lpstr>
      <vt:lpstr>Bienestar animal en Brasil</vt:lpstr>
      <vt:lpstr>Presentación de PowerPoint</vt:lpstr>
      <vt:lpstr>4. Analisis critico:  Necesidades de los sistemas alternativos</vt:lpstr>
      <vt:lpstr>Comparativo practico </vt:lpstr>
      <vt:lpstr>Proyecciones</vt:lpstr>
      <vt:lpstr>Proyecciones: evolución PBI Per cápita PERU al 2021</vt:lpstr>
      <vt:lpstr>Proyecciones: Evolucion de Consumo y PBI</vt:lpstr>
      <vt:lpstr>Proyecciones / consideraciones</vt:lpstr>
      <vt:lpstr>Conclusiones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Del negocio porcino en el Perú</dc:title>
  <dc:creator>Augusto Torero Fernandez</dc:creator>
  <cp:lastModifiedBy>Augusto Torero Fernandez</cp:lastModifiedBy>
  <cp:revision>93</cp:revision>
  <dcterms:created xsi:type="dcterms:W3CDTF">2019-11-23T05:50:45Z</dcterms:created>
  <dcterms:modified xsi:type="dcterms:W3CDTF">2023-06-06T14:36:00Z</dcterms:modified>
</cp:coreProperties>
</file>