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1"/>
  </p:notesMasterIdLst>
  <p:sldIdLst>
    <p:sldId id="256" r:id="rId2"/>
    <p:sldId id="261" r:id="rId3"/>
    <p:sldId id="272" r:id="rId4"/>
    <p:sldId id="260" r:id="rId5"/>
    <p:sldId id="262" r:id="rId6"/>
    <p:sldId id="259" r:id="rId7"/>
    <p:sldId id="274" r:id="rId8"/>
    <p:sldId id="307" r:id="rId9"/>
    <p:sldId id="31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  <p:embeddedFont>
      <p:font typeface="Playfair Display SemiBold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3CE7C-AEDE-4D99-9257-AC6A29EE13AB}">
  <a:tblStyle styleId="{B583CE7C-AEDE-4D99-9257-AC6A29EE13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E33A7-874C-426B-A1CE-A9BDC9022690}" type="doc">
      <dgm:prSet loTypeId="urn:microsoft.com/office/officeart/2005/8/layout/arrow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B63CCCD3-7A9A-48A4-BE18-8CBB32D56933}">
      <dgm:prSet/>
      <dgm:spPr/>
      <dgm:t>
        <a:bodyPr/>
        <a:lstStyle/>
        <a:p>
          <a:pPr algn="ctr"/>
          <a:r>
            <a:rPr lang="es-PE" b="0" i="0" dirty="0"/>
            <a:t>La presente iniciativa se enmarca con el Tercer Objetivo del Acuerdo Nacional, específicamente Vigésimo Tercera Política de Estado denominado "Desarrollo Agrario y Rural", el cual señala: "Nos comprometemos a impulsar el desarrollo agrario y rural del país, que incluya a la agricultura, ganadería, acuicultura, agroindustria y a la explotación forestal sostenible, para fomentar el desarrollo económico y social del sector. Dentro del rol subsidiario y regulador del Estado señalado en la Constitución.</a:t>
          </a:r>
          <a:endParaRPr lang="es-PE" dirty="0"/>
        </a:p>
      </dgm:t>
    </dgm:pt>
    <dgm:pt modelId="{2010E689-5801-4F07-B151-2A8A62349A6E}" type="parTrans" cxnId="{4088DBBF-2596-4CB6-9726-DDF4ABE940E8}">
      <dgm:prSet/>
      <dgm:spPr/>
      <dgm:t>
        <a:bodyPr/>
        <a:lstStyle/>
        <a:p>
          <a:endParaRPr lang="es-PE"/>
        </a:p>
      </dgm:t>
    </dgm:pt>
    <dgm:pt modelId="{8B4E5349-2D5C-4182-9D47-17834AE2E163}" type="sibTrans" cxnId="{4088DBBF-2596-4CB6-9726-DDF4ABE940E8}">
      <dgm:prSet/>
      <dgm:spPr/>
      <dgm:t>
        <a:bodyPr/>
        <a:lstStyle/>
        <a:p>
          <a:endParaRPr lang="es-PE"/>
        </a:p>
      </dgm:t>
    </dgm:pt>
    <dgm:pt modelId="{AF25EABE-736B-4C17-9E46-746C5D57F0C4}" type="pres">
      <dgm:prSet presAssocID="{9F1E33A7-874C-426B-A1CE-A9BDC9022690}" presName="compositeShape" presStyleCnt="0">
        <dgm:presLayoutVars>
          <dgm:chMax val="2"/>
          <dgm:dir/>
          <dgm:resizeHandles val="exact"/>
        </dgm:presLayoutVars>
      </dgm:prSet>
      <dgm:spPr/>
    </dgm:pt>
    <dgm:pt modelId="{3AE27AB3-CFE0-4AC7-ABB7-E80038B353AB}" type="pres">
      <dgm:prSet presAssocID="{B63CCCD3-7A9A-48A4-BE18-8CBB32D56933}" presName="upArrow" presStyleLbl="node1" presStyleIdx="0" presStyleCnt="1" custScaleX="75641"/>
      <dgm:spPr/>
    </dgm:pt>
    <dgm:pt modelId="{11C5CB1D-B75A-4095-B9E8-03314A57CFF1}" type="pres">
      <dgm:prSet presAssocID="{B63CCCD3-7A9A-48A4-BE18-8CBB32D56933}" presName="upArrowText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B61DB945-4AD2-461C-9D81-E11947E2DF7E}" type="presOf" srcId="{B63CCCD3-7A9A-48A4-BE18-8CBB32D56933}" destId="{11C5CB1D-B75A-4095-B9E8-03314A57CFF1}" srcOrd="0" destOrd="0" presId="urn:microsoft.com/office/officeart/2005/8/layout/arrow4"/>
    <dgm:cxn modelId="{4088DBBF-2596-4CB6-9726-DDF4ABE940E8}" srcId="{9F1E33A7-874C-426B-A1CE-A9BDC9022690}" destId="{B63CCCD3-7A9A-48A4-BE18-8CBB32D56933}" srcOrd="0" destOrd="0" parTransId="{2010E689-5801-4F07-B151-2A8A62349A6E}" sibTransId="{8B4E5349-2D5C-4182-9D47-17834AE2E163}"/>
    <dgm:cxn modelId="{FF8421CE-B32F-44B4-BE04-50055F6A6097}" type="presOf" srcId="{9F1E33A7-874C-426B-A1CE-A9BDC9022690}" destId="{AF25EABE-736B-4C17-9E46-746C5D57F0C4}" srcOrd="0" destOrd="0" presId="urn:microsoft.com/office/officeart/2005/8/layout/arrow4"/>
    <dgm:cxn modelId="{D4F7DBB0-5FAE-4102-9007-E663DA3D1018}" type="presParOf" srcId="{AF25EABE-736B-4C17-9E46-746C5D57F0C4}" destId="{3AE27AB3-CFE0-4AC7-ABB7-E80038B353AB}" srcOrd="0" destOrd="0" presId="urn:microsoft.com/office/officeart/2005/8/layout/arrow4"/>
    <dgm:cxn modelId="{8BFAE7D8-EA98-4C97-ABE0-074A0AFA4D59}" type="presParOf" srcId="{AF25EABE-736B-4C17-9E46-746C5D57F0C4}" destId="{11C5CB1D-B75A-4095-B9E8-03314A57CFF1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27AB3-CFE0-4AC7-ABB7-E80038B353AB}">
      <dsp:nvSpPr>
        <dsp:cNvPr id="0" name=""/>
        <dsp:cNvSpPr/>
      </dsp:nvSpPr>
      <dsp:spPr>
        <a:xfrm>
          <a:off x="419158" y="0"/>
          <a:ext cx="1491575" cy="3556928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5CB1D-B75A-4095-B9E8-03314A57CFF1}">
      <dsp:nvSpPr>
        <dsp:cNvPr id="0" name=""/>
        <dsp:cNvSpPr/>
      </dsp:nvSpPr>
      <dsp:spPr>
        <a:xfrm>
          <a:off x="2210060" y="0"/>
          <a:ext cx="3346278" cy="35569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0" i="0" kern="1200" dirty="0"/>
            <a:t>La presente iniciativa se enmarca con el Tercer Objetivo del Acuerdo Nacional, específicamente Vigésimo Tercera Política de Estado denominado "Desarrollo Agrario y Rural", el cual señala: "Nos comprometemos a impulsar el desarrollo agrario y rural del país, que incluya a la agricultura, ganadería, acuicultura, agroindustria y a la explotación forestal sostenible, para fomentar el desarrollo económico y social del sector. Dentro del rol subsidiario y regulador del Estado señalado en la Constitución.</a:t>
          </a:r>
          <a:endParaRPr lang="es-PE" sz="1600" kern="1200" dirty="0"/>
        </a:p>
      </dsp:txBody>
      <dsp:txXfrm>
        <a:off x="2210060" y="0"/>
        <a:ext cx="3346278" cy="355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87e4aa072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387e4aa072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8d5fefc67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8d5fefc67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d5fefc6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d5fefc67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87e4aa07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87e4aa07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24a92be2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24a92be2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8d6673586f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8d6673586f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8d6673586f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8d6673586f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dk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subTitle" idx="1"/>
          </p:nvPr>
        </p:nvSpPr>
        <p:spPr>
          <a:xfrm>
            <a:off x="713225" y="25767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50"/>
          <p:cNvSpPr txBox="1"/>
          <p:nvPr/>
        </p:nvSpPr>
        <p:spPr>
          <a:xfrm>
            <a:off x="5060875" y="3721805"/>
            <a:ext cx="3369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title"/>
          </p:nvPr>
        </p:nvSpPr>
        <p:spPr>
          <a:xfrm>
            <a:off x="713225" y="13575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Playfair Display"/>
              <a:buNone/>
              <a:defRPr sz="7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1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226600" y="1697150"/>
            <a:ext cx="2607600" cy="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4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226600" y="2393950"/>
            <a:ext cx="26076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226600" y="3165693"/>
            <a:ext cx="29901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5226600" y="1570701"/>
            <a:ext cx="2990100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 hasCustomPrompt="1"/>
          </p:nvPr>
        </p:nvSpPr>
        <p:spPr>
          <a:xfrm rot="1973">
            <a:off x="1632612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987013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632612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3"/>
          </p:nvPr>
        </p:nvSpPr>
        <p:spPr>
          <a:xfrm>
            <a:off x="987013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6466187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5"/>
          </p:nvPr>
        </p:nvSpPr>
        <p:spPr>
          <a:xfrm>
            <a:off x="5820588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466187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7"/>
          </p:nvPr>
        </p:nvSpPr>
        <p:spPr>
          <a:xfrm>
            <a:off x="5820588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8"/>
          </p:nvPr>
        </p:nvSpPr>
        <p:spPr>
          <a:xfrm>
            <a:off x="987013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9"/>
          </p:nvPr>
        </p:nvSpPr>
        <p:spPr>
          <a:xfrm>
            <a:off x="987013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3"/>
          </p:nvPr>
        </p:nvSpPr>
        <p:spPr>
          <a:xfrm>
            <a:off x="5820588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4"/>
          </p:nvPr>
        </p:nvSpPr>
        <p:spPr>
          <a:xfrm>
            <a:off x="5820588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15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8430900" y="-18000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1851825" y="1267875"/>
            <a:ext cx="5447100" cy="21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13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ubTitle" idx="1"/>
          </p:nvPr>
        </p:nvSpPr>
        <p:spPr>
          <a:xfrm>
            <a:off x="1848450" y="3187125"/>
            <a:ext cx="54471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/>
          <p:nvPr/>
        </p:nvSpPr>
        <p:spPr>
          <a:xfrm>
            <a:off x="-32400" y="-28700"/>
            <a:ext cx="92088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5"/>
          <p:cNvSpPr/>
          <p:nvPr/>
        </p:nvSpPr>
        <p:spPr>
          <a:xfrm rot="10800000">
            <a:off x="-79050" y="4606700"/>
            <a:ext cx="93021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710438" y="18197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ubTitle" idx="2"/>
          </p:nvPr>
        </p:nvSpPr>
        <p:spPr>
          <a:xfrm>
            <a:off x="710438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ubTitle" idx="3"/>
          </p:nvPr>
        </p:nvSpPr>
        <p:spPr>
          <a:xfrm>
            <a:off x="3414747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subTitle" idx="4"/>
          </p:nvPr>
        </p:nvSpPr>
        <p:spPr>
          <a:xfrm>
            <a:off x="3414744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subTitle" idx="5"/>
          </p:nvPr>
        </p:nvSpPr>
        <p:spPr>
          <a:xfrm>
            <a:off x="6117622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ubTitle" idx="6"/>
          </p:nvPr>
        </p:nvSpPr>
        <p:spPr>
          <a:xfrm>
            <a:off x="6116272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7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subTitle" idx="1"/>
          </p:nvPr>
        </p:nvSpPr>
        <p:spPr>
          <a:xfrm>
            <a:off x="2088025" y="1318738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2"/>
          </p:nvPr>
        </p:nvSpPr>
        <p:spPr>
          <a:xfrm>
            <a:off x="3002425" y="2753213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3"/>
          </p:nvPr>
        </p:nvSpPr>
        <p:spPr>
          <a:xfrm>
            <a:off x="3916825" y="4187675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0" y="0"/>
            <a:ext cx="159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 hasCustomPrompt="1"/>
          </p:nvPr>
        </p:nvSpPr>
        <p:spPr>
          <a:xfrm>
            <a:off x="2088025" y="60152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 idx="4" hasCustomPrompt="1"/>
          </p:nvPr>
        </p:nvSpPr>
        <p:spPr>
          <a:xfrm>
            <a:off x="3002425" y="2035913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45"/>
          <p:cNvSpPr txBox="1">
            <a:spLocks noGrp="1"/>
          </p:cNvSpPr>
          <p:nvPr>
            <p:ph type="title" idx="5" hasCustomPrompt="1"/>
          </p:nvPr>
        </p:nvSpPr>
        <p:spPr>
          <a:xfrm>
            <a:off x="3916825" y="347037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3" r:id="rId5"/>
    <p:sldLayoutId id="2147483676" r:id="rId6"/>
    <p:sldLayoutId id="2147483681" r:id="rId7"/>
    <p:sldLayoutId id="2147483683" r:id="rId8"/>
    <p:sldLayoutId id="2147483691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>
            <a:spLocks noGrp="1"/>
          </p:cNvSpPr>
          <p:nvPr>
            <p:ph type="ctrTitle"/>
          </p:nvPr>
        </p:nvSpPr>
        <p:spPr>
          <a:xfrm>
            <a:off x="4526275" y="318977"/>
            <a:ext cx="3900600" cy="25950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VIVIAN OLIVOS MARTINEZ</a:t>
            </a:r>
            <a:endParaRPr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3" name="Google Shape;333;p56"/>
          <p:cNvSpPr txBox="1">
            <a:spLocks noGrp="1"/>
          </p:cNvSpPr>
          <p:nvPr>
            <p:ph type="subTitle" idx="1"/>
          </p:nvPr>
        </p:nvSpPr>
        <p:spPr>
          <a:xfrm>
            <a:off x="4316818" y="3102471"/>
            <a:ext cx="4508205" cy="828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CONGRESISTA DE LA REPÚBLICA</a:t>
            </a:r>
            <a:endParaRPr sz="2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A7D6FD-2E1A-16A9-1DA0-401BE0810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456" y="858272"/>
            <a:ext cx="2979127" cy="3072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>
            <a:spLocks noGrp="1"/>
          </p:cNvSpPr>
          <p:nvPr>
            <p:ph type="title"/>
          </p:nvPr>
        </p:nvSpPr>
        <p:spPr>
          <a:xfrm>
            <a:off x="824023" y="725614"/>
            <a:ext cx="7495953" cy="1709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3200" dirty="0">
                <a:solidFill>
                  <a:schemeClr val="tx1"/>
                </a:solidFill>
                <a:effectLst/>
                <a:latin typeface="Montserrat"/>
                <a:sym typeface="Montserrat"/>
              </a:rPr>
              <a:t>PRESENTANCION DEL PROYECTO DE LEY 03928/2022-CR</a:t>
            </a:r>
          </a:p>
        </p:txBody>
      </p:sp>
      <p:sp>
        <p:nvSpPr>
          <p:cNvPr id="410" name="Google Shape;410;p61"/>
          <p:cNvSpPr txBox="1">
            <a:spLocks noGrp="1"/>
          </p:cNvSpPr>
          <p:nvPr>
            <p:ph type="subTitle" idx="1"/>
          </p:nvPr>
        </p:nvSpPr>
        <p:spPr>
          <a:xfrm>
            <a:off x="824022" y="2869714"/>
            <a:ext cx="7495953" cy="13104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“LEY QUE DECLARA DE NECESIDAD PÚBLICA E INTERÉS NACIONAL EL AFIANZAMIENTO HÍDRICO EN LA CUENCA CHANCAY - HUARAL, UBICADO EN LA PROVINCIA DE HUARAL, DEPARTAMENTO DE LIMA”.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3" name="Google Shape;413;p61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dirty="0"/>
              <a:t>JUSTIFICACIÓN DE LA PROPUESTA</a:t>
            </a:r>
            <a:endParaRPr dirty="0"/>
          </a:p>
        </p:txBody>
      </p:sp>
      <p:sp>
        <p:nvSpPr>
          <p:cNvPr id="530" name="Google Shape;530;p72"/>
          <p:cNvSpPr txBox="1">
            <a:spLocks noGrp="1"/>
          </p:cNvSpPr>
          <p:nvPr>
            <p:ph type="subTitle" idx="2"/>
          </p:nvPr>
        </p:nvSpPr>
        <p:spPr>
          <a:xfrm>
            <a:off x="0" y="1910195"/>
            <a:ext cx="2509284" cy="1962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PE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escasez de agua es un problema que viene afectando al mundo y a nuestro país, y a futuro puede producir secuelas graves para la población y el medio ambiente.</a:t>
            </a:r>
            <a:endParaRPr dirty="0"/>
          </a:p>
        </p:txBody>
      </p:sp>
      <p:sp>
        <p:nvSpPr>
          <p:cNvPr id="532" name="Google Shape;532;p72"/>
          <p:cNvSpPr txBox="1">
            <a:spLocks noGrp="1"/>
          </p:cNvSpPr>
          <p:nvPr>
            <p:ph type="subTitle" idx="4"/>
          </p:nvPr>
        </p:nvSpPr>
        <p:spPr>
          <a:xfrm>
            <a:off x="2955851" y="1927194"/>
            <a:ext cx="2307265" cy="2351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PE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tiene previsto que para el año 2050 habrá un 25 % de déficit de agua, lo que podría afectar la producción de alimentos; según el Banco Mundial, en la actualidad, el 70% de este recurso se utiliza en la agricultura.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Google Shape;534;p72"/>
          <p:cNvSpPr txBox="1">
            <a:spLocks noGrp="1"/>
          </p:cNvSpPr>
          <p:nvPr>
            <p:ph type="subTitle" idx="6"/>
          </p:nvPr>
        </p:nvSpPr>
        <p:spPr>
          <a:xfrm>
            <a:off x="5746656" y="1918127"/>
            <a:ext cx="3204404" cy="2441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s-PE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 país no escapa de esta problemática. La ANA precisó que, si bien es cierto en el mundo se utiliza el 70 % del agua para la agricultura, en el Perú representa el 80 %, cifra alarmante que preocupa aún más sabiendo que existe un alto desperdicio por la mala práctica de riego de los sembríos, solo el 30 % del recurso se distribuye correctamente. </a:t>
            </a:r>
            <a:endParaRPr lang="es-PE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cxnSp>
        <p:nvCxnSpPr>
          <p:cNvPr id="535" name="Google Shape;535;p72"/>
          <p:cNvCxnSpPr/>
          <p:nvPr/>
        </p:nvCxnSpPr>
        <p:spPr>
          <a:xfrm rot="10800000" flipH="1">
            <a:off x="6751822" y="1714809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72"/>
          <p:cNvCxnSpPr/>
          <p:nvPr/>
        </p:nvCxnSpPr>
        <p:spPr>
          <a:xfrm rot="10800000" flipH="1">
            <a:off x="4050275" y="1719609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72"/>
          <p:cNvCxnSpPr/>
          <p:nvPr/>
        </p:nvCxnSpPr>
        <p:spPr>
          <a:xfrm rot="10800000" flipH="1">
            <a:off x="1176838" y="1719609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72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92E74A8-3046-9462-B3BD-66EB52BE50F7}"/>
              </a:ext>
            </a:extLst>
          </p:cNvPr>
          <p:cNvSpPr/>
          <p:nvPr/>
        </p:nvSpPr>
        <p:spPr>
          <a:xfrm>
            <a:off x="2539288" y="2559788"/>
            <a:ext cx="276446" cy="2764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6061FDC9-39E3-56EE-50EC-B1F42323D15B}"/>
              </a:ext>
            </a:extLst>
          </p:cNvPr>
          <p:cNvSpPr/>
          <p:nvPr/>
        </p:nvSpPr>
        <p:spPr>
          <a:xfrm>
            <a:off x="5350074" y="2571750"/>
            <a:ext cx="276446" cy="2764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0"/>
          <p:cNvSpPr txBox="1">
            <a:spLocks noGrp="1"/>
          </p:cNvSpPr>
          <p:nvPr>
            <p:ph type="title"/>
          </p:nvPr>
        </p:nvSpPr>
        <p:spPr>
          <a:xfrm>
            <a:off x="4608338" y="159490"/>
            <a:ext cx="4535662" cy="11695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/>
              <a:t>Situación de la Provincia de Huaral y la Problemática de los Recursos Hídricos</a:t>
            </a:r>
            <a:endParaRPr sz="2400" dirty="0"/>
          </a:p>
        </p:txBody>
      </p:sp>
      <p:sp>
        <p:nvSpPr>
          <p:cNvPr id="403" name="Google Shape;403;p60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0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47C089-1DF4-410B-C332-3B5C8F40C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66" y="1041991"/>
            <a:ext cx="4258947" cy="39399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39C8066-C132-4951-3B43-E0B824516C46}"/>
              </a:ext>
            </a:extLst>
          </p:cNvPr>
          <p:cNvSpPr/>
          <p:nvPr/>
        </p:nvSpPr>
        <p:spPr>
          <a:xfrm>
            <a:off x="121666" y="224279"/>
            <a:ext cx="4258947" cy="6156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"Capital de la Agricultura"</a:t>
            </a:r>
            <a:endParaRPr lang="es-PE" b="1" i="1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0AB6E5-47DE-AC7E-D39A-97E64FF36256}"/>
              </a:ext>
            </a:extLst>
          </p:cNvPr>
          <p:cNvSpPr txBox="1"/>
          <p:nvPr/>
        </p:nvSpPr>
        <p:spPr>
          <a:xfrm>
            <a:off x="4837814" y="1435395"/>
            <a:ext cx="4072362" cy="370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provincia de Huaral forma parte de las 9 provincias que conforman el departamento de Lima. Se encuentra bajo la administración del gobierno regional de Lima.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provincia de Huaral destaca por su actividad agrícola y agropecuaria, lo que constituye el principal soporte de la estructura productiva de la zona, no solamente por los niveles de producción, sino también su cartera de productos existentes orientada a diversos mercados.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E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>
            <a:spLocks noGrp="1"/>
          </p:cNvSpPr>
          <p:nvPr>
            <p:ph type="title" idx="2"/>
          </p:nvPr>
        </p:nvSpPr>
        <p:spPr>
          <a:xfrm>
            <a:off x="3125191" y="405088"/>
            <a:ext cx="5432217" cy="882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PE" i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/>
              </a:rPr>
              <a:t>Los diez cultivos de mayor importancia en el valle Chancay - Huaral son: </a:t>
            </a:r>
          </a:p>
        </p:txBody>
      </p:sp>
      <p:sp>
        <p:nvSpPr>
          <p:cNvPr id="424" name="Google Shape;424;p62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62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4915F6-AF87-F048-7E7D-1D86C8C8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0"/>
          <a:stretch/>
        </p:blipFill>
        <p:spPr>
          <a:xfrm>
            <a:off x="165554" y="0"/>
            <a:ext cx="2833725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DCB74A-BC7E-194A-241B-D92B8A02F645}"/>
              </a:ext>
            </a:extLst>
          </p:cNvPr>
          <p:cNvSpPr txBox="1"/>
          <p:nvPr/>
        </p:nvSpPr>
        <p:spPr>
          <a:xfrm>
            <a:off x="3530009" y="1172880"/>
            <a:ext cx="5110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maíz amarillo duro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algodón variedad </a:t>
            </a:r>
            <a:r>
              <a:rPr lang="es-PE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Tanguis</a:t>
            </a:r>
            <a:endParaRPr lang="es-PE" sz="1800" dirty="0">
              <a:latin typeface="Arial" panose="020B0604020202020204" pitchFamily="34" charset="0"/>
              <a:cs typeface="Times New Roman" panose="02020603050405020304" pitchFamily="18" charset="0"/>
              <a:sym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camote amarillo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papa variedad Única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maíz chala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mandarina Malvácea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mandarina Satsuma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mango variedad </a:t>
            </a:r>
            <a:r>
              <a:rPr lang="es-PE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Kafro</a:t>
            </a:r>
            <a:endParaRPr lang="es-PE" sz="1800" dirty="0">
              <a:latin typeface="Arial" panose="020B0604020202020204" pitchFamily="34" charset="0"/>
              <a:cs typeface="Times New Roman" panose="02020603050405020304" pitchFamily="18" charset="0"/>
              <a:sym typeface="Montserra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manzana variedad Israel</a:t>
            </a:r>
            <a:endParaRPr lang="es-PE" sz="1800" dirty="0">
              <a:latin typeface="Arial" panose="020B0604020202020204" pitchFamily="34" charset="0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69E270-503A-0489-52DF-1ADD3FED1A7E}"/>
              </a:ext>
            </a:extLst>
          </p:cNvPr>
          <p:cNvSpPr txBox="1"/>
          <p:nvPr/>
        </p:nvSpPr>
        <p:spPr>
          <a:xfrm>
            <a:off x="3088941" y="3743863"/>
            <a:ext cx="537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latin typeface="Arial" panose="020B0604020202020204" pitchFamily="34" charset="0"/>
                <a:cs typeface="Times New Roman" panose="02020603050405020304" pitchFamily="18" charset="0"/>
              </a:rPr>
              <a:t>que ocupan el 65,63 % del área cultivada en el valle.</a:t>
            </a:r>
            <a:endParaRPr lang="es-PE" sz="1800" dirty="0">
              <a:latin typeface="Arial" panose="020B0604020202020204" pitchFamily="34" charset="0"/>
              <a:cs typeface="Times New Roman" panose="02020603050405020304" pitchFamily="18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41;p64">
            <a:extLst>
              <a:ext uri="{FF2B5EF4-FFF2-40B4-BE49-F238E27FC236}">
                <a16:creationId xmlns:a16="http://schemas.microsoft.com/office/drawing/2014/main" id="{BC1A1312-0E8E-605A-2933-A734F3446092}"/>
              </a:ext>
            </a:extLst>
          </p:cNvPr>
          <p:cNvSpPr txBox="1">
            <a:spLocks/>
          </p:cNvSpPr>
          <p:nvPr/>
        </p:nvSpPr>
        <p:spPr>
          <a:xfrm>
            <a:off x="988828" y="616689"/>
            <a:ext cx="7208874" cy="42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Consejo de Recursos hídricos de cuenca Chancay- Huaral advierte que actualmente, la provincia de Huaral presenta una alta demanda hídrica, solo el valle de Chancay - Huaral tiene una demanda de 228'517,000 m3, para un área agrícola bajo riego de 21 mil hectáreas , de los cuales En la cuenca del río Chancay — Huaral existen un total de 6027 usuarios y 7355 predios, organizados en 17 Comisiones de Regantes. </a:t>
            </a: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 estas situaciones adversas, se hace necesidad publica e interés nacional el afianzamiento hídrico en la cuenca Chancay - Huaral, ubicado en la provincia de Huaral, departamento de Lima, con la finalidad de proteger la cabecera de cuenca y el desarrollo del agro. Además, asegurar la sostenibilidad en el abastecimiento y distribución del recurso hídrico.</a:t>
            </a: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2ED0D2E-6DD8-3177-8060-96903B82C7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5" y="584791"/>
            <a:ext cx="8743950" cy="3978330"/>
          </a:xfrm>
          <a:prstGeom prst="rect">
            <a:avLst/>
          </a:prstGeom>
        </p:spPr>
      </p:pic>
      <p:sp>
        <p:nvSpPr>
          <p:cNvPr id="572" name="Google Shape;572;p74"/>
          <p:cNvSpPr txBox="1">
            <a:spLocks noGrp="1"/>
          </p:cNvSpPr>
          <p:nvPr>
            <p:ph type="title"/>
          </p:nvPr>
        </p:nvSpPr>
        <p:spPr>
          <a:xfrm>
            <a:off x="536999" y="666657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dirty="0"/>
              <a:t>A</a:t>
            </a:r>
            <a:r>
              <a:rPr lang="es-PE" dirty="0" err="1"/>
              <a:t>fianzamiento</a:t>
            </a:r>
            <a:r>
              <a:rPr lang="es-PE" dirty="0"/>
              <a:t> Hídrico y su Importancia</a:t>
            </a:r>
            <a:br>
              <a:rPr lang="es-PE" dirty="0"/>
            </a:br>
            <a:endParaRPr dirty="0"/>
          </a:p>
        </p:txBody>
      </p:sp>
      <p:cxnSp>
        <p:nvCxnSpPr>
          <p:cNvPr id="574" name="Google Shape;574;p74"/>
          <p:cNvCxnSpPr/>
          <p:nvPr/>
        </p:nvCxnSpPr>
        <p:spPr>
          <a:xfrm rot="10800000" flipH="1">
            <a:off x="5869561" y="1581471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74"/>
          <p:cNvCxnSpPr/>
          <p:nvPr/>
        </p:nvCxnSpPr>
        <p:spPr>
          <a:xfrm rot="10800000" flipH="1">
            <a:off x="2104217" y="1581471"/>
            <a:ext cx="10434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EC5A1-4107-3E1A-EE7F-5BB63FCB79B5}"/>
              </a:ext>
            </a:extLst>
          </p:cNvPr>
          <p:cNvSpPr txBox="1"/>
          <p:nvPr/>
        </p:nvSpPr>
        <p:spPr>
          <a:xfrm>
            <a:off x="956930" y="1870382"/>
            <a:ext cx="30940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concepto sobre afianzamiento hídrico comprende la estabilización de la cuenca mediante zanjas, construcción de presas, forestación, entre otros, con la finalidad de tener seguridad hídrica.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2B858-AD81-BCC9-5041-0947701907BC}"/>
              </a:ext>
            </a:extLst>
          </p:cNvPr>
          <p:cNvSpPr txBox="1"/>
          <p:nvPr/>
        </p:nvSpPr>
        <p:spPr>
          <a:xfrm>
            <a:off x="4631476" y="1807891"/>
            <a:ext cx="3732028" cy="275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esa línea, se debe proponer que el actual Gobierno debe establecerse como política de Estado y de prioridad nacional, el afianzamiento hídrico de todas las cuencas del país, entendiéndose por aquello las medidas y acciones orientadas a la preservación, conservación y uso sostenible de los sistemas hídricos.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PE" sz="1200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254BDF2-4BD7-4A24-465C-CB34DEB65B8D}"/>
              </a:ext>
            </a:extLst>
          </p:cNvPr>
          <p:cNvSpPr/>
          <p:nvPr/>
        </p:nvSpPr>
        <p:spPr>
          <a:xfrm>
            <a:off x="4051005" y="2785730"/>
            <a:ext cx="580471" cy="38277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07"/>
          <p:cNvSpPr txBox="1">
            <a:spLocks noGrp="1"/>
          </p:cNvSpPr>
          <p:nvPr>
            <p:ph type="title"/>
          </p:nvPr>
        </p:nvSpPr>
        <p:spPr>
          <a:xfrm>
            <a:off x="2088025" y="601525"/>
            <a:ext cx="657751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2500" b="1" dirty="0">
                <a:solidFill>
                  <a:schemeClr val="dk1"/>
                </a:solidFill>
              </a:rPr>
              <a:t>LA INICIATIVA LEGISLATIVA Y EL ACUERDO NACIONAL</a:t>
            </a:r>
            <a:br>
              <a:rPr lang="es-PE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1B1BF7-571C-D3B5-89A7-9F6100AC9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645341"/>
              </p:ext>
            </p:extLst>
          </p:nvPr>
        </p:nvGraphicFramePr>
        <p:xfrm>
          <a:off x="2190308" y="1318825"/>
          <a:ext cx="5975498" cy="355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15"/>
          <p:cNvSpPr txBox="1">
            <a:spLocks noGrp="1"/>
          </p:cNvSpPr>
          <p:nvPr>
            <p:ph type="title"/>
          </p:nvPr>
        </p:nvSpPr>
        <p:spPr>
          <a:xfrm>
            <a:off x="713225" y="13575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 Gracias!</a:t>
            </a:r>
            <a:endParaRPr dirty="0"/>
          </a:p>
        </p:txBody>
      </p:sp>
      <p:sp>
        <p:nvSpPr>
          <p:cNvPr id="1421" name="Google Shape;1421;p115">
            <a:hlinkClick r:id="rId3" action="ppaction://hlinksldjump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15">
            <a:hlinkClick r:id="rId3" action="ppaction://hlinksldjump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5E8560-490B-BE0B-911C-BA1B59455B7E}"/>
              </a:ext>
            </a:extLst>
          </p:cNvPr>
          <p:cNvSpPr/>
          <p:nvPr/>
        </p:nvSpPr>
        <p:spPr>
          <a:xfrm>
            <a:off x="5061098" y="3678865"/>
            <a:ext cx="3402418" cy="8080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Green Slides XL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Presentación en pantalla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Playfair Display</vt:lpstr>
      <vt:lpstr>Arial</vt:lpstr>
      <vt:lpstr>Montserrat</vt:lpstr>
      <vt:lpstr>Playfair Display SemiBold</vt:lpstr>
      <vt:lpstr>Wingdings</vt:lpstr>
      <vt:lpstr>Calibri</vt:lpstr>
      <vt:lpstr>Minimalist Green Slides XL by Slidesgo</vt:lpstr>
      <vt:lpstr>VIVIAN OLIVOS MARTINEZ</vt:lpstr>
      <vt:lpstr>PRESENTANCION DEL PROYECTO DE LEY 03928/2022-CR</vt:lpstr>
      <vt:lpstr>JUSTIFICACIÓN DE LA PROPUESTA</vt:lpstr>
      <vt:lpstr>Situación de la Provincia de Huaral y la Problemática de los Recursos Hídricos</vt:lpstr>
      <vt:lpstr>Los diez cultivos de mayor importancia en el valle Chancay - Huaral son: </vt:lpstr>
      <vt:lpstr>Presentación de PowerPoint</vt:lpstr>
      <vt:lpstr>Afianzamiento Hídrico y su Importancia </vt:lpstr>
      <vt:lpstr>LA INICIATIVA LEGISLATIVA Y EL ACUERDO NACIONAL 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VIVIAN OLIVOS MARTINEZ</dc:title>
  <cp:lastModifiedBy>Betsy Vanessa Hizo Presentacion</cp:lastModifiedBy>
  <cp:revision>1</cp:revision>
  <dcterms:modified xsi:type="dcterms:W3CDTF">2023-02-08T00:58:22Z</dcterms:modified>
</cp:coreProperties>
</file>