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28"/>
  </p:notesMasterIdLst>
  <p:sldIdLst>
    <p:sldId id="256" r:id="rId3"/>
    <p:sldId id="257" r:id="rId4"/>
    <p:sldId id="332" r:id="rId5"/>
    <p:sldId id="290" r:id="rId6"/>
    <p:sldId id="360" r:id="rId7"/>
    <p:sldId id="359" r:id="rId8"/>
    <p:sldId id="335" r:id="rId9"/>
    <p:sldId id="353" r:id="rId10"/>
    <p:sldId id="354" r:id="rId11"/>
    <p:sldId id="355" r:id="rId12"/>
    <p:sldId id="352" r:id="rId13"/>
    <p:sldId id="337" r:id="rId14"/>
    <p:sldId id="342" r:id="rId15"/>
    <p:sldId id="350" r:id="rId16"/>
    <p:sldId id="356" r:id="rId17"/>
    <p:sldId id="357" r:id="rId18"/>
    <p:sldId id="348" r:id="rId19"/>
    <p:sldId id="343" r:id="rId20"/>
    <p:sldId id="344" r:id="rId21"/>
    <p:sldId id="349" r:id="rId22"/>
    <p:sldId id="351" r:id="rId23"/>
    <p:sldId id="358" r:id="rId24"/>
    <p:sldId id="362" r:id="rId25"/>
    <p:sldId id="279" r:id="rId26"/>
    <p:sldId id="361" r:id="rId27"/>
  </p:sldIdLst>
  <p:sldSz cx="9144000" cy="5143500" type="screen16x9"/>
  <p:notesSz cx="6797675" cy="9926638"/>
  <p:defaultTextStyle>
    <a:defPPr lvl="0">
      <a:defRPr lang="es-ES"/>
    </a:defPPr>
    <a:lvl1pPr lvl="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lvl="1"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lvl="2"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lvl="3"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lvl="4"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lvl="5"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lvl="6"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lvl="7"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lvl="8"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GA3" initials="D" lastIdx="1" clrIdx="0">
    <p:extLst>
      <p:ext uri="{19B8F6BF-5375-455C-9EA6-DF929625EA0E}">
        <p15:presenceInfo xmlns:p15="http://schemas.microsoft.com/office/powerpoint/2012/main" userId="DGA3"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0904" autoAdjust="0"/>
  </p:normalViewPr>
  <p:slideViewPr>
    <p:cSldViewPr snapToGrid="0">
      <p:cViewPr varScale="1">
        <p:scale>
          <a:sx n="118" d="100"/>
          <a:sy n="118" d="100"/>
        </p:scale>
        <p:origin x="1002" y="8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68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cs typeface="+mn-cs"/>
              </a:defRPr>
            </a:lvl1pPr>
          </a:lstStyle>
          <a:p>
            <a:pPr>
              <a:defRPr/>
            </a:pPr>
            <a:endParaRPr lang="es-AR"/>
          </a:p>
        </p:txBody>
      </p:sp>
      <p:sp>
        <p:nvSpPr>
          <p:cNvPr id="3" name="Marcador de fecha 2"/>
          <p:cNvSpPr>
            <a:spLocks noGrp="1"/>
          </p:cNvSpPr>
          <p:nvPr>
            <p:ph type="dt"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cs typeface="+mn-cs"/>
              </a:defRPr>
            </a:lvl1pPr>
          </a:lstStyle>
          <a:p>
            <a:pPr>
              <a:defRPr/>
            </a:pPr>
            <a:fld id="{ED2FB496-55FB-4C03-AFAC-AFBC8339D3AB}" type="datetimeFigureOut">
              <a:rPr lang="es-ES" altLang="es-ES_tradnl"/>
              <a:pPr>
                <a:defRPr/>
              </a:pPr>
              <a:t>03/05/2023</a:t>
            </a:fld>
            <a:endParaRPr lang="es-ES" altLang="es-ES_tradnl"/>
          </a:p>
        </p:txBody>
      </p:sp>
      <p:sp>
        <p:nvSpPr>
          <p:cNvPr id="4" name="Marcador de imagen de diapositiva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p:cNvSpPr>
            <a:spLocks noGrp="1"/>
          </p:cNvSpPr>
          <p:nvPr>
            <p:ph type="body" sz="quarter" idx="3"/>
          </p:nvPr>
        </p:nvSpPr>
        <p:spPr>
          <a:xfrm>
            <a:off x="679450" y="4714875"/>
            <a:ext cx="5438775" cy="4467225"/>
          </a:xfrm>
          <a:prstGeom prst="rect">
            <a:avLst/>
          </a:prstGeom>
        </p:spPr>
        <p:txBody>
          <a:bodyPr vert="horz" wrap="square" lIns="91440" tIns="45720" rIns="91440" bIns="45720" numCol="1" anchor="t" anchorCtr="0" compatLnSpc="1">
            <a:prstTxWarp prst="textNoShape">
              <a:avLst/>
            </a:prstTxWarp>
          </a:bodyPr>
          <a:lstStyle/>
          <a:p>
            <a:pPr lvl="0"/>
            <a:r>
              <a:rPr lang="es-ES_tradnl" altLang="es-ES_tradnl" noProof="0"/>
              <a:t>Haga clic para modificar el estilo de texto del patrón</a:t>
            </a:r>
          </a:p>
          <a:p>
            <a:pPr lvl="1"/>
            <a:r>
              <a:rPr lang="es-ES_tradnl" altLang="es-ES_tradnl" noProof="0"/>
              <a:t>Segundo nivel</a:t>
            </a:r>
          </a:p>
          <a:p>
            <a:pPr lvl="2"/>
            <a:r>
              <a:rPr lang="es-ES_tradnl" altLang="es-ES_tradnl" noProof="0"/>
              <a:t>Tercer nivel</a:t>
            </a:r>
          </a:p>
          <a:p>
            <a:pPr lvl="3"/>
            <a:r>
              <a:rPr lang="es-ES_tradnl" altLang="es-ES_tradnl" noProof="0"/>
              <a:t>Cuarto nivel</a:t>
            </a:r>
          </a:p>
          <a:p>
            <a:pPr lvl="4"/>
            <a:r>
              <a:rPr lang="es-ES_tradnl" altLang="es-ES_tradnl" noProof="0"/>
              <a:t>Quinto nivel</a:t>
            </a:r>
            <a:endParaRPr lang="es-ES" altLang="es-ES_tradnl" noProof="0"/>
          </a:p>
        </p:txBody>
      </p:sp>
      <p:sp>
        <p:nvSpPr>
          <p:cNvPr id="6" name="Marcador de pie de página 5"/>
          <p:cNvSpPr>
            <a:spLocks noGrp="1"/>
          </p:cNvSpPr>
          <p:nvPr>
            <p:ph type="ftr" sz="quarter" idx="4"/>
          </p:nvPr>
        </p:nvSpPr>
        <p:spPr>
          <a:xfrm>
            <a:off x="0" y="9428163"/>
            <a:ext cx="2946400" cy="4968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cs typeface="+mn-cs"/>
              </a:defRPr>
            </a:lvl1pPr>
          </a:lstStyle>
          <a:p>
            <a:pPr>
              <a:defRPr/>
            </a:pPr>
            <a:endParaRPr lang="es-AR"/>
          </a:p>
        </p:txBody>
      </p:sp>
      <p:sp>
        <p:nvSpPr>
          <p:cNvPr id="7" name="Marcador de número de diapositiva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cs typeface="Arial" panose="020B0604020202020204" pitchFamily="34" charset="0"/>
              </a:defRPr>
            </a:lvl1pPr>
          </a:lstStyle>
          <a:p>
            <a:pPr>
              <a:defRPr/>
            </a:pPr>
            <a:fld id="{FB858E7D-ACCC-4D8B-8B7F-0DC9D6F02BC1}" type="slidenum">
              <a:rPr lang="es-ES" altLang="es-ES_tradnl"/>
              <a:pPr>
                <a:defRPr/>
              </a:pPr>
              <a:t>‹Nº›</a:t>
            </a:fld>
            <a:endParaRPr lang="es-ES" altLang="es-ES_tradnl"/>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 altLang="es-ES_tradnl" sz="4000" dirty="0"/>
              <a:t>Logo de OPA, OPD, proyecto especial, siempre va al costado del logo del Minagri.</a:t>
            </a:r>
          </a:p>
          <a:p>
            <a:pPr eaLnBrk="1" hangingPunct="1">
              <a:spcBef>
                <a:spcPct val="0"/>
              </a:spcBef>
            </a:pPr>
            <a:r>
              <a:rPr lang="es-ES" altLang="es-ES_tradnl" sz="4000" dirty="0"/>
              <a:t>Siempre se visualiza el logo de la Gestión</a:t>
            </a:r>
          </a:p>
          <a:p>
            <a:pPr eaLnBrk="1" hangingPunct="1">
              <a:spcBef>
                <a:spcPct val="0"/>
              </a:spcBef>
            </a:pPr>
            <a:r>
              <a:rPr lang="es-ES" altLang="es-ES_tradnl" sz="4000" dirty="0"/>
              <a:t>Color de letra título: 100% negro</a:t>
            </a:r>
          </a:p>
          <a:p>
            <a:pPr eaLnBrk="1" hangingPunct="1">
              <a:spcBef>
                <a:spcPct val="0"/>
              </a:spcBef>
            </a:pPr>
            <a:r>
              <a:rPr lang="es-ES" altLang="es-ES_tradnl" sz="4000" dirty="0"/>
              <a:t>Color para texto adicional: 80% negro</a:t>
            </a:r>
          </a:p>
          <a:p>
            <a:pPr eaLnBrk="1" hangingPunct="1">
              <a:spcBef>
                <a:spcPct val="0"/>
              </a:spcBef>
            </a:pPr>
            <a:endParaRPr lang="es-ES" altLang="es-ES_tradnl" dirty="0"/>
          </a:p>
        </p:txBody>
      </p:sp>
      <p:sp>
        <p:nvSpPr>
          <p:cNvPr id="2150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A55116D-0C2E-4860-AC65-5940CA0901EF}" type="slidenum">
              <a:rPr lang="es-ES" altLang="es-ES_tradnl"/>
              <a:pPr/>
              <a:t>1</a:t>
            </a:fld>
            <a:endParaRPr lang="es-ES" altLang="es-ES_trad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pPr>
              <a:defRPr/>
            </a:pPr>
            <a:fld id="{FB858E7D-ACCC-4D8B-8B7F-0DC9D6F02BC1}" type="slidenum">
              <a:rPr lang="es-ES" altLang="es-ES_tradnl" smtClean="0"/>
              <a:pPr>
                <a:defRPr/>
              </a:pPr>
              <a:t>17</a:t>
            </a:fld>
            <a:endParaRPr lang="es-ES" altLang="es-ES_tradnl"/>
          </a:p>
        </p:txBody>
      </p:sp>
    </p:spTree>
    <p:extLst>
      <p:ext uri="{BB962C8B-B14F-4D97-AF65-F5344CB8AC3E}">
        <p14:creationId xmlns:p14="http://schemas.microsoft.com/office/powerpoint/2010/main" val="488296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pPr>
              <a:defRPr/>
            </a:pPr>
            <a:fld id="{FB858E7D-ACCC-4D8B-8B7F-0DC9D6F02BC1}" type="slidenum">
              <a:rPr lang="es-ES" altLang="es-ES_tradnl" smtClean="0"/>
              <a:pPr>
                <a:defRPr/>
              </a:pPr>
              <a:t>18</a:t>
            </a:fld>
            <a:endParaRPr lang="es-ES" altLang="es-ES_tradnl"/>
          </a:p>
        </p:txBody>
      </p:sp>
    </p:spTree>
    <p:extLst>
      <p:ext uri="{BB962C8B-B14F-4D97-AF65-F5344CB8AC3E}">
        <p14:creationId xmlns:p14="http://schemas.microsoft.com/office/powerpoint/2010/main" val="2047113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a:defRPr/>
            </a:pPr>
            <a:fld id="{FB858E7D-ACCC-4D8B-8B7F-0DC9D6F02BC1}" type="slidenum">
              <a:rPr lang="es-ES" altLang="es-ES_tradnl" smtClean="0"/>
              <a:pPr>
                <a:defRPr/>
              </a:pPr>
              <a:t>21</a:t>
            </a:fld>
            <a:endParaRPr lang="es-ES" altLang="es-ES_tradnl"/>
          </a:p>
        </p:txBody>
      </p:sp>
    </p:spTree>
    <p:extLst>
      <p:ext uri="{BB962C8B-B14F-4D97-AF65-F5344CB8AC3E}">
        <p14:creationId xmlns:p14="http://schemas.microsoft.com/office/powerpoint/2010/main" val="97499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a:defRPr/>
            </a:pPr>
            <a:fld id="{FB858E7D-ACCC-4D8B-8B7F-0DC9D6F02BC1}" type="slidenum">
              <a:rPr lang="es-ES" altLang="es-ES_tradnl" smtClean="0"/>
              <a:pPr>
                <a:defRPr/>
              </a:pPr>
              <a:t>22</a:t>
            </a:fld>
            <a:endParaRPr lang="es-ES" altLang="es-ES_tradnl"/>
          </a:p>
        </p:txBody>
      </p:sp>
    </p:spTree>
    <p:extLst>
      <p:ext uri="{BB962C8B-B14F-4D97-AF65-F5344CB8AC3E}">
        <p14:creationId xmlns:p14="http://schemas.microsoft.com/office/powerpoint/2010/main" val="3946606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a:defRPr/>
            </a:pPr>
            <a:fld id="{FB858E7D-ACCC-4D8B-8B7F-0DC9D6F02BC1}" type="slidenum">
              <a:rPr lang="es-ES" altLang="es-ES_tradnl" smtClean="0"/>
              <a:pPr>
                <a:defRPr/>
              </a:pPr>
              <a:t>23</a:t>
            </a:fld>
            <a:endParaRPr lang="es-ES" altLang="es-ES_tradnl"/>
          </a:p>
        </p:txBody>
      </p:sp>
    </p:spTree>
    <p:extLst>
      <p:ext uri="{BB962C8B-B14F-4D97-AF65-F5344CB8AC3E}">
        <p14:creationId xmlns:p14="http://schemas.microsoft.com/office/powerpoint/2010/main" val="2160858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3:notes"/>
          <p:cNvSpPr txBox="1">
            <a:spLocks noGrp="1"/>
          </p:cNvSpPr>
          <p:nvPr>
            <p:ph type="body" idx="1"/>
          </p:nvPr>
        </p:nvSpPr>
        <p:spPr>
          <a:xfrm>
            <a:off x="679450" y="4714875"/>
            <a:ext cx="5438700" cy="4468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1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a:defRPr/>
            </a:pPr>
            <a:fld id="{FB858E7D-ACCC-4D8B-8B7F-0DC9D6F02BC1}" type="slidenum">
              <a:rPr lang="es-ES" altLang="es-ES_tradnl" smtClean="0"/>
              <a:pPr>
                <a:defRPr/>
              </a:pPr>
              <a:t>2</a:t>
            </a:fld>
            <a:endParaRPr lang="es-ES" altLang="es-ES_tradnl"/>
          </a:p>
        </p:txBody>
      </p:sp>
    </p:spTree>
    <p:extLst>
      <p:ext uri="{BB962C8B-B14F-4D97-AF65-F5344CB8AC3E}">
        <p14:creationId xmlns:p14="http://schemas.microsoft.com/office/powerpoint/2010/main" val="3516026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a:defRPr/>
            </a:pPr>
            <a:fld id="{FB858E7D-ACCC-4D8B-8B7F-0DC9D6F02BC1}" type="slidenum">
              <a:rPr lang="es-ES" altLang="es-ES_tradnl" smtClean="0"/>
              <a:pPr>
                <a:defRPr/>
              </a:pPr>
              <a:t>4</a:t>
            </a:fld>
            <a:endParaRPr lang="es-ES" altLang="es-ES_tradnl"/>
          </a:p>
        </p:txBody>
      </p:sp>
    </p:spTree>
    <p:extLst>
      <p:ext uri="{BB962C8B-B14F-4D97-AF65-F5344CB8AC3E}">
        <p14:creationId xmlns:p14="http://schemas.microsoft.com/office/powerpoint/2010/main" val="2938404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a:defRPr/>
            </a:pPr>
            <a:fld id="{FB858E7D-ACCC-4D8B-8B7F-0DC9D6F02BC1}" type="slidenum">
              <a:rPr lang="es-ES" altLang="es-ES_tradnl" smtClean="0"/>
              <a:pPr>
                <a:defRPr/>
              </a:pPr>
              <a:t>5</a:t>
            </a:fld>
            <a:endParaRPr lang="es-ES" altLang="es-ES_tradnl"/>
          </a:p>
        </p:txBody>
      </p:sp>
    </p:spTree>
    <p:extLst>
      <p:ext uri="{BB962C8B-B14F-4D97-AF65-F5344CB8AC3E}">
        <p14:creationId xmlns:p14="http://schemas.microsoft.com/office/powerpoint/2010/main" val="2986457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pPr>
              <a:defRPr/>
            </a:pPr>
            <a:fld id="{FB858E7D-ACCC-4D8B-8B7F-0DC9D6F02BC1}" type="slidenum">
              <a:rPr lang="es-ES" altLang="es-ES_tradnl" smtClean="0"/>
              <a:pPr>
                <a:defRPr/>
              </a:pPr>
              <a:t>10</a:t>
            </a:fld>
            <a:endParaRPr lang="es-ES" altLang="es-ES_tradnl"/>
          </a:p>
        </p:txBody>
      </p:sp>
    </p:spTree>
    <p:extLst>
      <p:ext uri="{BB962C8B-B14F-4D97-AF65-F5344CB8AC3E}">
        <p14:creationId xmlns:p14="http://schemas.microsoft.com/office/powerpoint/2010/main" val="4013159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pPr>
              <a:defRPr/>
            </a:pPr>
            <a:fld id="{FB858E7D-ACCC-4D8B-8B7F-0DC9D6F02BC1}" type="slidenum">
              <a:rPr lang="es-ES" altLang="es-ES_tradnl" smtClean="0"/>
              <a:pPr>
                <a:defRPr/>
              </a:pPr>
              <a:t>13</a:t>
            </a:fld>
            <a:endParaRPr lang="es-ES" altLang="es-ES_tradnl"/>
          </a:p>
        </p:txBody>
      </p:sp>
    </p:spTree>
    <p:extLst>
      <p:ext uri="{BB962C8B-B14F-4D97-AF65-F5344CB8AC3E}">
        <p14:creationId xmlns:p14="http://schemas.microsoft.com/office/powerpoint/2010/main" val="3419938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pPr>
              <a:defRPr/>
            </a:pPr>
            <a:fld id="{FB858E7D-ACCC-4D8B-8B7F-0DC9D6F02BC1}" type="slidenum">
              <a:rPr lang="es-ES" altLang="es-ES_tradnl" smtClean="0"/>
              <a:pPr>
                <a:defRPr/>
              </a:pPr>
              <a:t>14</a:t>
            </a:fld>
            <a:endParaRPr lang="es-ES" altLang="es-ES_tradnl"/>
          </a:p>
        </p:txBody>
      </p:sp>
    </p:spTree>
    <p:extLst>
      <p:ext uri="{BB962C8B-B14F-4D97-AF65-F5344CB8AC3E}">
        <p14:creationId xmlns:p14="http://schemas.microsoft.com/office/powerpoint/2010/main" val="3566100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pPr>
              <a:defRPr/>
            </a:pPr>
            <a:fld id="{FB858E7D-ACCC-4D8B-8B7F-0DC9D6F02BC1}" type="slidenum">
              <a:rPr lang="es-ES" altLang="es-ES_tradnl" smtClean="0"/>
              <a:pPr>
                <a:defRPr/>
              </a:pPr>
              <a:t>15</a:t>
            </a:fld>
            <a:endParaRPr lang="es-ES" altLang="es-ES_tradnl"/>
          </a:p>
        </p:txBody>
      </p:sp>
    </p:spTree>
    <p:extLst>
      <p:ext uri="{BB962C8B-B14F-4D97-AF65-F5344CB8AC3E}">
        <p14:creationId xmlns:p14="http://schemas.microsoft.com/office/powerpoint/2010/main" val="1885384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pPr>
              <a:defRPr/>
            </a:pPr>
            <a:fld id="{FB858E7D-ACCC-4D8B-8B7F-0DC9D6F02BC1}" type="slidenum">
              <a:rPr lang="es-ES" altLang="es-ES_tradnl" smtClean="0"/>
              <a:pPr>
                <a:defRPr/>
              </a:pPr>
              <a:t>16</a:t>
            </a:fld>
            <a:endParaRPr lang="es-ES" altLang="es-ES_tradnl"/>
          </a:p>
        </p:txBody>
      </p:sp>
    </p:spTree>
    <p:extLst>
      <p:ext uri="{BB962C8B-B14F-4D97-AF65-F5344CB8AC3E}">
        <p14:creationId xmlns:p14="http://schemas.microsoft.com/office/powerpoint/2010/main" val="2819748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s-PE"/>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PE"/>
          </a:p>
        </p:txBody>
      </p:sp>
      <p:sp>
        <p:nvSpPr>
          <p:cNvPr id="4" name="Marcador de fecha 3"/>
          <p:cNvSpPr>
            <a:spLocks noGrp="1"/>
          </p:cNvSpPr>
          <p:nvPr>
            <p:ph type="dt" sz="half" idx="10"/>
          </p:nvPr>
        </p:nvSpPr>
        <p:spPr/>
        <p:txBody>
          <a:bodyPr/>
          <a:lstStyle>
            <a:lvl1pPr>
              <a:defRPr/>
            </a:lvl1pPr>
          </a:lstStyle>
          <a:p>
            <a:pPr>
              <a:defRPr/>
            </a:pPr>
            <a:fld id="{CD76A037-7AEF-4340-A4E3-08F665B57264}" type="datetimeFigureOut">
              <a:rPr lang="es-ES" altLang="es-ES_tradnl"/>
              <a:pPr>
                <a:defRPr/>
              </a:pPr>
              <a:t>03/05/2023</a:t>
            </a:fld>
            <a:endParaRPr lang="es-ES" altLang="es-ES_tradnl"/>
          </a:p>
        </p:txBody>
      </p:sp>
      <p:sp>
        <p:nvSpPr>
          <p:cNvPr id="5" name="Marcador de pie de página 4"/>
          <p:cNvSpPr>
            <a:spLocks noGrp="1"/>
          </p:cNvSpPr>
          <p:nvPr>
            <p:ph type="ftr" sz="quarter" idx="11"/>
          </p:nvPr>
        </p:nvSpPr>
        <p:spPr/>
        <p:txBody>
          <a:bodyPr/>
          <a:lstStyle>
            <a:lvl1pPr>
              <a:defRPr/>
            </a:lvl1pPr>
          </a:lstStyle>
          <a:p>
            <a:pPr>
              <a:defRPr/>
            </a:pPr>
            <a:endParaRPr lang="es-AR"/>
          </a:p>
        </p:txBody>
      </p:sp>
      <p:sp>
        <p:nvSpPr>
          <p:cNvPr id="6" name="Marcador de número de diapositiva 5"/>
          <p:cNvSpPr>
            <a:spLocks noGrp="1"/>
          </p:cNvSpPr>
          <p:nvPr>
            <p:ph type="sldNum" sz="quarter" idx="12"/>
          </p:nvPr>
        </p:nvSpPr>
        <p:spPr/>
        <p:txBody>
          <a:bodyPr/>
          <a:lstStyle>
            <a:lvl1pPr>
              <a:defRPr/>
            </a:lvl1pPr>
          </a:lstStyle>
          <a:p>
            <a:pPr>
              <a:defRPr/>
            </a:pPr>
            <a:fld id="{99CCE5FE-B07B-4362-934F-72D39306D243}" type="slidenum">
              <a:rPr lang="es-ES" altLang="es-ES_tradnl"/>
              <a:pPr>
                <a:defRPr/>
              </a:pPr>
              <a:t>‹Nº›</a:t>
            </a:fld>
            <a:endParaRPr lang="es-ES" altLang="es-ES_tradnl"/>
          </a:p>
        </p:txBody>
      </p:sp>
    </p:spTree>
    <p:extLst>
      <p:ext uri="{BB962C8B-B14F-4D97-AF65-F5344CB8AC3E}">
        <p14:creationId xmlns:p14="http://schemas.microsoft.com/office/powerpoint/2010/main" val="4064707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lvl1pPr>
              <a:defRPr/>
            </a:lvl1pPr>
          </a:lstStyle>
          <a:p>
            <a:pPr>
              <a:defRPr/>
            </a:pPr>
            <a:fld id="{489C463F-008A-48B6-9F4E-827AC26C8F35}" type="datetimeFigureOut">
              <a:rPr lang="es-ES" altLang="es-ES_tradnl"/>
              <a:pPr>
                <a:defRPr/>
              </a:pPr>
              <a:t>03/05/2023</a:t>
            </a:fld>
            <a:endParaRPr lang="es-ES" altLang="es-ES_tradnl"/>
          </a:p>
        </p:txBody>
      </p:sp>
      <p:sp>
        <p:nvSpPr>
          <p:cNvPr id="5" name="Marcador de pie de página 4"/>
          <p:cNvSpPr>
            <a:spLocks noGrp="1"/>
          </p:cNvSpPr>
          <p:nvPr>
            <p:ph type="ftr" sz="quarter" idx="11"/>
          </p:nvPr>
        </p:nvSpPr>
        <p:spPr/>
        <p:txBody>
          <a:bodyPr/>
          <a:lstStyle>
            <a:lvl1pPr>
              <a:defRPr/>
            </a:lvl1pPr>
          </a:lstStyle>
          <a:p>
            <a:pPr>
              <a:defRPr/>
            </a:pPr>
            <a:endParaRPr lang="es-AR"/>
          </a:p>
        </p:txBody>
      </p:sp>
      <p:sp>
        <p:nvSpPr>
          <p:cNvPr id="6" name="Marcador de número de diapositiva 5"/>
          <p:cNvSpPr>
            <a:spLocks noGrp="1"/>
          </p:cNvSpPr>
          <p:nvPr>
            <p:ph type="sldNum" sz="quarter" idx="12"/>
          </p:nvPr>
        </p:nvSpPr>
        <p:spPr/>
        <p:txBody>
          <a:bodyPr/>
          <a:lstStyle>
            <a:lvl1pPr>
              <a:defRPr/>
            </a:lvl1pPr>
          </a:lstStyle>
          <a:p>
            <a:pPr>
              <a:defRPr/>
            </a:pPr>
            <a:fld id="{663026BD-9655-4493-AFED-4C20CA2AC550}" type="slidenum">
              <a:rPr lang="es-ES" altLang="es-ES_tradnl"/>
              <a:pPr>
                <a:defRPr/>
              </a:pPr>
              <a:t>‹Nº›</a:t>
            </a:fld>
            <a:endParaRPr lang="es-ES" altLang="es-ES_tradnl"/>
          </a:p>
        </p:txBody>
      </p:sp>
    </p:spTree>
    <p:extLst>
      <p:ext uri="{BB962C8B-B14F-4D97-AF65-F5344CB8AC3E}">
        <p14:creationId xmlns:p14="http://schemas.microsoft.com/office/powerpoint/2010/main" val="3876273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s-PE"/>
          </a:p>
        </p:txBody>
      </p:sp>
      <p:sp>
        <p:nvSpPr>
          <p:cNvPr id="3" name="Marcador de texto vertical 2"/>
          <p:cNvSpPr>
            <a:spLocks noGrp="1"/>
          </p:cNvSpPr>
          <p:nvPr>
            <p:ph type="body" orient="vert" idx="1"/>
          </p:nvPr>
        </p:nvSpPr>
        <p:spPr>
          <a:xfrm>
            <a:off x="628650" y="273844"/>
            <a:ext cx="5800725" cy="4358879"/>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lvl1pPr>
              <a:defRPr/>
            </a:lvl1pPr>
          </a:lstStyle>
          <a:p>
            <a:pPr>
              <a:defRPr/>
            </a:pPr>
            <a:fld id="{DF3A69F5-A2ED-4192-9DC1-3A2F362AF347}" type="datetimeFigureOut">
              <a:rPr lang="es-ES" altLang="es-ES_tradnl"/>
              <a:pPr>
                <a:defRPr/>
              </a:pPr>
              <a:t>03/05/2023</a:t>
            </a:fld>
            <a:endParaRPr lang="es-ES" altLang="es-ES_tradnl"/>
          </a:p>
        </p:txBody>
      </p:sp>
      <p:sp>
        <p:nvSpPr>
          <p:cNvPr id="5" name="Marcador de pie de página 4"/>
          <p:cNvSpPr>
            <a:spLocks noGrp="1"/>
          </p:cNvSpPr>
          <p:nvPr>
            <p:ph type="ftr" sz="quarter" idx="11"/>
          </p:nvPr>
        </p:nvSpPr>
        <p:spPr/>
        <p:txBody>
          <a:bodyPr/>
          <a:lstStyle>
            <a:lvl1pPr>
              <a:defRPr/>
            </a:lvl1pPr>
          </a:lstStyle>
          <a:p>
            <a:pPr>
              <a:defRPr/>
            </a:pPr>
            <a:endParaRPr lang="es-AR"/>
          </a:p>
        </p:txBody>
      </p:sp>
      <p:sp>
        <p:nvSpPr>
          <p:cNvPr id="6" name="Marcador de número de diapositiva 5"/>
          <p:cNvSpPr>
            <a:spLocks noGrp="1"/>
          </p:cNvSpPr>
          <p:nvPr>
            <p:ph type="sldNum" sz="quarter" idx="12"/>
          </p:nvPr>
        </p:nvSpPr>
        <p:spPr/>
        <p:txBody>
          <a:bodyPr/>
          <a:lstStyle>
            <a:lvl1pPr>
              <a:defRPr/>
            </a:lvl1pPr>
          </a:lstStyle>
          <a:p>
            <a:pPr>
              <a:defRPr/>
            </a:pPr>
            <a:fld id="{C07B9A2A-B71C-437D-865C-E34DDB87D71D}" type="slidenum">
              <a:rPr lang="es-ES" altLang="es-ES_tradnl"/>
              <a:pPr>
                <a:defRPr/>
              </a:pPr>
              <a:t>‹Nº›</a:t>
            </a:fld>
            <a:endParaRPr lang="es-ES" altLang="es-ES_tradnl"/>
          </a:p>
        </p:txBody>
      </p:sp>
    </p:spTree>
    <p:extLst>
      <p:ext uri="{BB962C8B-B14F-4D97-AF65-F5344CB8AC3E}">
        <p14:creationId xmlns:p14="http://schemas.microsoft.com/office/powerpoint/2010/main" val="1711071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77118"/>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s-PE"/>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PE"/>
          </a:p>
        </p:txBody>
      </p:sp>
      <p:sp>
        <p:nvSpPr>
          <p:cNvPr id="4" name="Marcador de fecha 3"/>
          <p:cNvSpPr>
            <a:spLocks noGrp="1"/>
          </p:cNvSpPr>
          <p:nvPr>
            <p:ph type="dt" sz="half" idx="10"/>
          </p:nvPr>
        </p:nvSpPr>
        <p:spPr/>
        <p:txBody>
          <a:bodyPr/>
          <a:lstStyle/>
          <a:p>
            <a:fld id="{E84A6565-5AAB-4FC9-8C18-83B579B98510}" type="datetimeFigureOut">
              <a:rPr lang="es-PE" smtClean="0"/>
              <a:t>3/05/2023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5129ACAD-7E98-4535-8214-BFB5DB2C859E}" type="slidenum">
              <a:rPr lang="es-PE" smtClean="0"/>
              <a:t>‹Nº›</a:t>
            </a:fld>
            <a:endParaRPr lang="es-PE"/>
          </a:p>
        </p:txBody>
      </p:sp>
    </p:spTree>
    <p:extLst>
      <p:ext uri="{BB962C8B-B14F-4D97-AF65-F5344CB8AC3E}">
        <p14:creationId xmlns:p14="http://schemas.microsoft.com/office/powerpoint/2010/main" val="3367716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E84A6565-5AAB-4FC9-8C18-83B579B98510}" type="datetimeFigureOut">
              <a:rPr lang="es-PE" smtClean="0"/>
              <a:t>3/05/2023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5129ACAD-7E98-4535-8214-BFB5DB2C859E}" type="slidenum">
              <a:rPr lang="es-PE" smtClean="0"/>
              <a:t>‹Nº›</a:t>
            </a:fld>
            <a:endParaRPr lang="es-PE"/>
          </a:p>
        </p:txBody>
      </p:sp>
    </p:spTree>
    <p:extLst>
      <p:ext uri="{BB962C8B-B14F-4D97-AF65-F5344CB8AC3E}">
        <p14:creationId xmlns:p14="http://schemas.microsoft.com/office/powerpoint/2010/main" val="34664100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s-PE"/>
          </a:p>
        </p:txBody>
      </p:sp>
      <p:sp>
        <p:nvSpPr>
          <p:cNvPr id="3" name="Marcador de texto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E84A6565-5AAB-4FC9-8C18-83B579B98510}" type="datetimeFigureOut">
              <a:rPr lang="es-PE" smtClean="0"/>
              <a:t>3/05/2023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5129ACAD-7E98-4535-8214-BFB5DB2C859E}" type="slidenum">
              <a:rPr lang="es-PE" smtClean="0"/>
              <a:t>‹Nº›</a:t>
            </a:fld>
            <a:endParaRPr lang="es-PE"/>
          </a:p>
        </p:txBody>
      </p:sp>
    </p:spTree>
    <p:extLst>
      <p:ext uri="{BB962C8B-B14F-4D97-AF65-F5344CB8AC3E}">
        <p14:creationId xmlns:p14="http://schemas.microsoft.com/office/powerpoint/2010/main" val="1569829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sz="half" idx="1"/>
          </p:nvPr>
        </p:nvSpPr>
        <p:spPr>
          <a:xfrm>
            <a:off x="628650" y="1369219"/>
            <a:ext cx="3886200" cy="3263504"/>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p:cNvSpPr>
            <a:spLocks noGrp="1"/>
          </p:cNvSpPr>
          <p:nvPr>
            <p:ph sz="half" idx="2"/>
          </p:nvPr>
        </p:nvSpPr>
        <p:spPr>
          <a:xfrm>
            <a:off x="4629150" y="1369219"/>
            <a:ext cx="3886200" cy="3263504"/>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p:cNvSpPr>
            <a:spLocks noGrp="1"/>
          </p:cNvSpPr>
          <p:nvPr>
            <p:ph type="dt" sz="half" idx="10"/>
          </p:nvPr>
        </p:nvSpPr>
        <p:spPr/>
        <p:txBody>
          <a:bodyPr/>
          <a:lstStyle/>
          <a:p>
            <a:fld id="{E84A6565-5AAB-4FC9-8C18-83B579B98510}" type="datetimeFigureOut">
              <a:rPr lang="es-PE" smtClean="0"/>
              <a:t>3/05/2023</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5129ACAD-7E98-4535-8214-BFB5DB2C859E}" type="slidenum">
              <a:rPr lang="es-PE" smtClean="0"/>
              <a:t>‹Nº›</a:t>
            </a:fld>
            <a:endParaRPr lang="es-PE"/>
          </a:p>
        </p:txBody>
      </p:sp>
    </p:spTree>
    <p:extLst>
      <p:ext uri="{BB962C8B-B14F-4D97-AF65-F5344CB8AC3E}">
        <p14:creationId xmlns:p14="http://schemas.microsoft.com/office/powerpoint/2010/main" val="17708063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4"/>
            <a:ext cx="7886700" cy="994172"/>
          </a:xfrm>
        </p:spPr>
        <p:txBody>
          <a:bodyPr/>
          <a:lstStyle/>
          <a:p>
            <a:r>
              <a:rPr lang="es-ES"/>
              <a:t>Haga clic para modificar el estilo de título del patrón</a:t>
            </a:r>
            <a:endParaRPr lang="es-PE"/>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4629150" y="1878806"/>
            <a:ext cx="3887391" cy="276344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p:cNvSpPr>
            <a:spLocks noGrp="1"/>
          </p:cNvSpPr>
          <p:nvPr>
            <p:ph type="dt" sz="half" idx="10"/>
          </p:nvPr>
        </p:nvSpPr>
        <p:spPr/>
        <p:txBody>
          <a:bodyPr/>
          <a:lstStyle/>
          <a:p>
            <a:fld id="{E84A6565-5AAB-4FC9-8C18-83B579B98510}" type="datetimeFigureOut">
              <a:rPr lang="es-PE" smtClean="0"/>
              <a:t>3/05/2023</a:t>
            </a:fld>
            <a:endParaRPr lang="es-PE"/>
          </a:p>
        </p:txBody>
      </p:sp>
      <p:sp>
        <p:nvSpPr>
          <p:cNvPr id="8" name="Marcador de pie de página 7"/>
          <p:cNvSpPr>
            <a:spLocks noGrp="1"/>
          </p:cNvSpPr>
          <p:nvPr>
            <p:ph type="ftr" sz="quarter" idx="11"/>
          </p:nvPr>
        </p:nvSpPr>
        <p:spPr/>
        <p:txBody>
          <a:bodyPr/>
          <a:lstStyle/>
          <a:p>
            <a:endParaRPr lang="es-PE"/>
          </a:p>
        </p:txBody>
      </p:sp>
      <p:sp>
        <p:nvSpPr>
          <p:cNvPr id="9" name="Marcador de número de diapositiva 8"/>
          <p:cNvSpPr>
            <a:spLocks noGrp="1"/>
          </p:cNvSpPr>
          <p:nvPr>
            <p:ph type="sldNum" sz="quarter" idx="12"/>
          </p:nvPr>
        </p:nvSpPr>
        <p:spPr/>
        <p:txBody>
          <a:bodyPr/>
          <a:lstStyle/>
          <a:p>
            <a:fld id="{5129ACAD-7E98-4535-8214-BFB5DB2C859E}" type="slidenum">
              <a:rPr lang="es-PE" smtClean="0"/>
              <a:t>‹Nº›</a:t>
            </a:fld>
            <a:endParaRPr lang="es-PE"/>
          </a:p>
        </p:txBody>
      </p:sp>
    </p:spTree>
    <p:extLst>
      <p:ext uri="{BB962C8B-B14F-4D97-AF65-F5344CB8AC3E}">
        <p14:creationId xmlns:p14="http://schemas.microsoft.com/office/powerpoint/2010/main" val="10461844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fecha 2"/>
          <p:cNvSpPr>
            <a:spLocks noGrp="1"/>
          </p:cNvSpPr>
          <p:nvPr>
            <p:ph type="dt" sz="half" idx="10"/>
          </p:nvPr>
        </p:nvSpPr>
        <p:spPr/>
        <p:txBody>
          <a:bodyPr/>
          <a:lstStyle/>
          <a:p>
            <a:fld id="{E84A6565-5AAB-4FC9-8C18-83B579B98510}" type="datetimeFigureOut">
              <a:rPr lang="es-PE" smtClean="0"/>
              <a:t>3/05/2023</a:t>
            </a:fld>
            <a:endParaRPr lang="es-PE"/>
          </a:p>
        </p:txBody>
      </p:sp>
      <p:sp>
        <p:nvSpPr>
          <p:cNvPr id="4" name="Marcador de pie de página 3"/>
          <p:cNvSpPr>
            <a:spLocks noGrp="1"/>
          </p:cNvSpPr>
          <p:nvPr>
            <p:ph type="ftr" sz="quarter" idx="11"/>
          </p:nvPr>
        </p:nvSpPr>
        <p:spPr/>
        <p:txBody>
          <a:bodyPr/>
          <a:lstStyle/>
          <a:p>
            <a:endParaRPr lang="es-PE"/>
          </a:p>
        </p:txBody>
      </p:sp>
      <p:sp>
        <p:nvSpPr>
          <p:cNvPr id="5" name="Marcador de número de diapositiva 4"/>
          <p:cNvSpPr>
            <a:spLocks noGrp="1"/>
          </p:cNvSpPr>
          <p:nvPr>
            <p:ph type="sldNum" sz="quarter" idx="12"/>
          </p:nvPr>
        </p:nvSpPr>
        <p:spPr/>
        <p:txBody>
          <a:bodyPr/>
          <a:lstStyle/>
          <a:p>
            <a:fld id="{5129ACAD-7E98-4535-8214-BFB5DB2C859E}" type="slidenum">
              <a:rPr lang="es-PE" smtClean="0"/>
              <a:t>‹Nº›</a:t>
            </a:fld>
            <a:endParaRPr lang="es-PE"/>
          </a:p>
        </p:txBody>
      </p:sp>
    </p:spTree>
    <p:extLst>
      <p:ext uri="{BB962C8B-B14F-4D97-AF65-F5344CB8AC3E}">
        <p14:creationId xmlns:p14="http://schemas.microsoft.com/office/powerpoint/2010/main" val="19904790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84A6565-5AAB-4FC9-8C18-83B579B98510}" type="datetimeFigureOut">
              <a:rPr lang="es-PE" smtClean="0"/>
              <a:t>3/05/2023</a:t>
            </a:fld>
            <a:endParaRPr lang="es-PE"/>
          </a:p>
        </p:txBody>
      </p:sp>
      <p:sp>
        <p:nvSpPr>
          <p:cNvPr id="3" name="Marcador de pie de página 2"/>
          <p:cNvSpPr>
            <a:spLocks noGrp="1"/>
          </p:cNvSpPr>
          <p:nvPr>
            <p:ph type="ftr" sz="quarter" idx="11"/>
          </p:nvPr>
        </p:nvSpPr>
        <p:spPr/>
        <p:txBody>
          <a:bodyPr/>
          <a:lstStyle/>
          <a:p>
            <a:endParaRPr lang="es-PE"/>
          </a:p>
        </p:txBody>
      </p:sp>
      <p:sp>
        <p:nvSpPr>
          <p:cNvPr id="4" name="Marcador de número de diapositiva 3"/>
          <p:cNvSpPr>
            <a:spLocks noGrp="1"/>
          </p:cNvSpPr>
          <p:nvPr>
            <p:ph type="sldNum" sz="quarter" idx="12"/>
          </p:nvPr>
        </p:nvSpPr>
        <p:spPr/>
        <p:txBody>
          <a:bodyPr/>
          <a:lstStyle/>
          <a:p>
            <a:fld id="{5129ACAD-7E98-4535-8214-BFB5DB2C859E}" type="slidenum">
              <a:rPr lang="es-PE" smtClean="0"/>
              <a:t>‹Nº›</a:t>
            </a:fld>
            <a:endParaRPr lang="es-PE"/>
          </a:p>
        </p:txBody>
      </p:sp>
    </p:spTree>
    <p:extLst>
      <p:ext uri="{BB962C8B-B14F-4D97-AF65-F5344CB8AC3E}">
        <p14:creationId xmlns:p14="http://schemas.microsoft.com/office/powerpoint/2010/main" val="34024992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lvl1pPr>
              <a:defRPr/>
            </a:lvl1pPr>
          </a:lstStyle>
          <a:p>
            <a:pPr>
              <a:defRPr/>
            </a:pPr>
            <a:fld id="{0D387CE8-AB88-46B1-BCF8-3622B5F6F077}" type="datetimeFigureOut">
              <a:rPr lang="es-ES" altLang="es-ES_tradnl"/>
              <a:pPr>
                <a:defRPr/>
              </a:pPr>
              <a:t>03/05/2023</a:t>
            </a:fld>
            <a:endParaRPr lang="es-ES" altLang="es-ES_tradnl"/>
          </a:p>
        </p:txBody>
      </p:sp>
      <p:sp>
        <p:nvSpPr>
          <p:cNvPr id="5" name="Marcador de pie de página 4"/>
          <p:cNvSpPr>
            <a:spLocks noGrp="1"/>
          </p:cNvSpPr>
          <p:nvPr>
            <p:ph type="ftr" sz="quarter" idx="11"/>
          </p:nvPr>
        </p:nvSpPr>
        <p:spPr/>
        <p:txBody>
          <a:bodyPr/>
          <a:lstStyle>
            <a:lvl1pPr>
              <a:defRPr/>
            </a:lvl1pPr>
          </a:lstStyle>
          <a:p>
            <a:pPr>
              <a:defRPr/>
            </a:pPr>
            <a:endParaRPr lang="es-AR"/>
          </a:p>
        </p:txBody>
      </p:sp>
      <p:sp>
        <p:nvSpPr>
          <p:cNvPr id="6" name="Marcador de número de diapositiva 5"/>
          <p:cNvSpPr>
            <a:spLocks noGrp="1"/>
          </p:cNvSpPr>
          <p:nvPr>
            <p:ph type="sldNum" sz="quarter" idx="12"/>
          </p:nvPr>
        </p:nvSpPr>
        <p:spPr/>
        <p:txBody>
          <a:bodyPr/>
          <a:lstStyle>
            <a:lvl1pPr>
              <a:defRPr/>
            </a:lvl1pPr>
          </a:lstStyle>
          <a:p>
            <a:pPr>
              <a:defRPr/>
            </a:pPr>
            <a:fld id="{79951857-B8D5-4EDB-A128-A2A23867CE7A}" type="slidenum">
              <a:rPr lang="es-ES" altLang="es-ES_tradnl"/>
              <a:pPr>
                <a:defRPr/>
              </a:pPr>
              <a:t>‹Nº›</a:t>
            </a:fld>
            <a:endParaRPr lang="es-ES" altLang="es-ES_tradnl"/>
          </a:p>
        </p:txBody>
      </p:sp>
    </p:spTree>
    <p:extLst>
      <p:ext uri="{BB962C8B-B14F-4D97-AF65-F5344CB8AC3E}">
        <p14:creationId xmlns:p14="http://schemas.microsoft.com/office/powerpoint/2010/main" val="12967134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PE"/>
          </a:p>
        </p:txBody>
      </p:sp>
      <p:sp>
        <p:nvSpPr>
          <p:cNvPr id="3" name="Marcador de contenido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E84A6565-5AAB-4FC9-8C18-83B579B98510}" type="datetimeFigureOut">
              <a:rPr lang="es-PE" smtClean="0"/>
              <a:t>3/05/2023</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5129ACAD-7E98-4535-8214-BFB5DB2C859E}" type="slidenum">
              <a:rPr lang="es-PE" smtClean="0"/>
              <a:t>‹Nº›</a:t>
            </a:fld>
            <a:endParaRPr lang="es-PE"/>
          </a:p>
        </p:txBody>
      </p:sp>
    </p:spTree>
    <p:extLst>
      <p:ext uri="{BB962C8B-B14F-4D97-AF65-F5344CB8AC3E}">
        <p14:creationId xmlns:p14="http://schemas.microsoft.com/office/powerpoint/2010/main" val="478227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PE"/>
          </a:p>
        </p:txBody>
      </p:sp>
      <p:sp>
        <p:nvSpPr>
          <p:cNvPr id="3" name="Marcador de posición de imagen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PE"/>
          </a:p>
        </p:txBody>
      </p:sp>
      <p:sp>
        <p:nvSpPr>
          <p:cNvPr id="4" name="Marcador de texto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E84A6565-5AAB-4FC9-8C18-83B579B98510}" type="datetimeFigureOut">
              <a:rPr lang="es-PE" smtClean="0"/>
              <a:t>3/05/2023</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5129ACAD-7E98-4535-8214-BFB5DB2C859E}" type="slidenum">
              <a:rPr lang="es-PE" smtClean="0"/>
              <a:t>‹Nº›</a:t>
            </a:fld>
            <a:endParaRPr lang="es-PE"/>
          </a:p>
        </p:txBody>
      </p:sp>
    </p:spTree>
    <p:extLst>
      <p:ext uri="{BB962C8B-B14F-4D97-AF65-F5344CB8AC3E}">
        <p14:creationId xmlns:p14="http://schemas.microsoft.com/office/powerpoint/2010/main" val="213666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E84A6565-5AAB-4FC9-8C18-83B579B98510}" type="datetimeFigureOut">
              <a:rPr lang="es-PE" smtClean="0"/>
              <a:t>3/05/2023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5129ACAD-7E98-4535-8214-BFB5DB2C859E}" type="slidenum">
              <a:rPr lang="es-PE" smtClean="0"/>
              <a:t>‹Nº›</a:t>
            </a:fld>
            <a:endParaRPr lang="es-PE"/>
          </a:p>
        </p:txBody>
      </p:sp>
    </p:spTree>
    <p:extLst>
      <p:ext uri="{BB962C8B-B14F-4D97-AF65-F5344CB8AC3E}">
        <p14:creationId xmlns:p14="http://schemas.microsoft.com/office/powerpoint/2010/main" val="29011169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s-PE"/>
          </a:p>
        </p:txBody>
      </p:sp>
      <p:sp>
        <p:nvSpPr>
          <p:cNvPr id="3" name="Marcador de texto vertical 2"/>
          <p:cNvSpPr>
            <a:spLocks noGrp="1"/>
          </p:cNvSpPr>
          <p:nvPr>
            <p:ph type="body" orient="vert" idx="1"/>
          </p:nvPr>
        </p:nvSpPr>
        <p:spPr>
          <a:xfrm>
            <a:off x="628650" y="273844"/>
            <a:ext cx="5800725" cy="4358879"/>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E84A6565-5AAB-4FC9-8C18-83B579B98510}" type="datetimeFigureOut">
              <a:rPr lang="es-PE" smtClean="0"/>
              <a:t>3/05/2023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5129ACAD-7E98-4535-8214-BFB5DB2C859E}" type="slidenum">
              <a:rPr lang="es-PE" smtClean="0"/>
              <a:t>‹Nº›</a:t>
            </a:fld>
            <a:endParaRPr lang="es-PE"/>
          </a:p>
        </p:txBody>
      </p:sp>
    </p:spTree>
    <p:extLst>
      <p:ext uri="{BB962C8B-B14F-4D97-AF65-F5344CB8AC3E}">
        <p14:creationId xmlns:p14="http://schemas.microsoft.com/office/powerpoint/2010/main" val="21479485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s-PE"/>
          </a:p>
        </p:txBody>
      </p:sp>
      <p:sp>
        <p:nvSpPr>
          <p:cNvPr id="3" name="Marcador de texto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lvl1pPr>
              <a:defRPr/>
            </a:lvl1pPr>
          </a:lstStyle>
          <a:p>
            <a:pPr>
              <a:defRPr/>
            </a:pPr>
            <a:fld id="{97EA8BAE-720F-4D23-B079-8C0A904CCABD}" type="datetimeFigureOut">
              <a:rPr lang="es-ES" altLang="es-ES_tradnl"/>
              <a:pPr>
                <a:defRPr/>
              </a:pPr>
              <a:t>03/05/2023</a:t>
            </a:fld>
            <a:endParaRPr lang="es-ES" altLang="es-ES_tradnl"/>
          </a:p>
        </p:txBody>
      </p:sp>
      <p:sp>
        <p:nvSpPr>
          <p:cNvPr id="5" name="Marcador de pie de página 4"/>
          <p:cNvSpPr>
            <a:spLocks noGrp="1"/>
          </p:cNvSpPr>
          <p:nvPr>
            <p:ph type="ftr" sz="quarter" idx="11"/>
          </p:nvPr>
        </p:nvSpPr>
        <p:spPr/>
        <p:txBody>
          <a:bodyPr/>
          <a:lstStyle>
            <a:lvl1pPr>
              <a:defRPr/>
            </a:lvl1pPr>
          </a:lstStyle>
          <a:p>
            <a:pPr>
              <a:defRPr/>
            </a:pPr>
            <a:endParaRPr lang="es-AR"/>
          </a:p>
        </p:txBody>
      </p:sp>
      <p:sp>
        <p:nvSpPr>
          <p:cNvPr id="6" name="Marcador de número de diapositiva 5"/>
          <p:cNvSpPr>
            <a:spLocks noGrp="1"/>
          </p:cNvSpPr>
          <p:nvPr>
            <p:ph type="sldNum" sz="quarter" idx="12"/>
          </p:nvPr>
        </p:nvSpPr>
        <p:spPr/>
        <p:txBody>
          <a:bodyPr/>
          <a:lstStyle>
            <a:lvl1pPr>
              <a:defRPr/>
            </a:lvl1pPr>
          </a:lstStyle>
          <a:p>
            <a:pPr>
              <a:defRPr/>
            </a:pPr>
            <a:fld id="{7EDE3FE9-08E1-452F-A2EC-9AC8D85D6CBE}" type="slidenum">
              <a:rPr lang="es-ES" altLang="es-ES_tradnl"/>
              <a:pPr>
                <a:defRPr/>
              </a:pPr>
              <a:t>‹Nº›</a:t>
            </a:fld>
            <a:endParaRPr lang="es-ES" altLang="es-ES_tradnl"/>
          </a:p>
        </p:txBody>
      </p:sp>
    </p:spTree>
    <p:extLst>
      <p:ext uri="{BB962C8B-B14F-4D97-AF65-F5344CB8AC3E}">
        <p14:creationId xmlns:p14="http://schemas.microsoft.com/office/powerpoint/2010/main" val="3196399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sz="half" idx="1"/>
          </p:nvPr>
        </p:nvSpPr>
        <p:spPr>
          <a:xfrm>
            <a:off x="628650" y="1369219"/>
            <a:ext cx="3886200" cy="3263504"/>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p:cNvSpPr>
            <a:spLocks noGrp="1"/>
          </p:cNvSpPr>
          <p:nvPr>
            <p:ph sz="half" idx="2"/>
          </p:nvPr>
        </p:nvSpPr>
        <p:spPr>
          <a:xfrm>
            <a:off x="4629150" y="1369219"/>
            <a:ext cx="3886200" cy="3263504"/>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3"/>
          <p:cNvSpPr>
            <a:spLocks noGrp="1"/>
          </p:cNvSpPr>
          <p:nvPr>
            <p:ph type="dt" sz="half" idx="10"/>
          </p:nvPr>
        </p:nvSpPr>
        <p:spPr/>
        <p:txBody>
          <a:bodyPr/>
          <a:lstStyle>
            <a:lvl1pPr>
              <a:defRPr/>
            </a:lvl1pPr>
          </a:lstStyle>
          <a:p>
            <a:pPr>
              <a:defRPr/>
            </a:pPr>
            <a:fld id="{A27E2CD5-2C7A-4F14-8B67-5D4D17E6152A}" type="datetimeFigureOut">
              <a:rPr lang="es-ES" altLang="es-ES_tradnl"/>
              <a:pPr>
                <a:defRPr/>
              </a:pPr>
              <a:t>03/05/2023</a:t>
            </a:fld>
            <a:endParaRPr lang="es-ES" altLang="es-ES_tradnl"/>
          </a:p>
        </p:txBody>
      </p:sp>
      <p:sp>
        <p:nvSpPr>
          <p:cNvPr id="6" name="Marcador de pie de página 4"/>
          <p:cNvSpPr>
            <a:spLocks noGrp="1"/>
          </p:cNvSpPr>
          <p:nvPr>
            <p:ph type="ftr" sz="quarter" idx="11"/>
          </p:nvPr>
        </p:nvSpPr>
        <p:spPr/>
        <p:txBody>
          <a:bodyPr/>
          <a:lstStyle>
            <a:lvl1pPr>
              <a:defRPr/>
            </a:lvl1pPr>
          </a:lstStyle>
          <a:p>
            <a:pPr>
              <a:defRPr/>
            </a:pPr>
            <a:endParaRPr lang="es-AR"/>
          </a:p>
        </p:txBody>
      </p:sp>
      <p:sp>
        <p:nvSpPr>
          <p:cNvPr id="7" name="Marcador de número de diapositiva 5"/>
          <p:cNvSpPr>
            <a:spLocks noGrp="1"/>
          </p:cNvSpPr>
          <p:nvPr>
            <p:ph type="sldNum" sz="quarter" idx="12"/>
          </p:nvPr>
        </p:nvSpPr>
        <p:spPr/>
        <p:txBody>
          <a:bodyPr/>
          <a:lstStyle>
            <a:lvl1pPr>
              <a:defRPr/>
            </a:lvl1pPr>
          </a:lstStyle>
          <a:p>
            <a:pPr>
              <a:defRPr/>
            </a:pPr>
            <a:fld id="{9FD5A778-9F27-4C50-A58D-A3AF1585C2D9}" type="slidenum">
              <a:rPr lang="es-ES" altLang="es-ES_tradnl"/>
              <a:pPr>
                <a:defRPr/>
              </a:pPr>
              <a:t>‹Nº›</a:t>
            </a:fld>
            <a:endParaRPr lang="es-ES" altLang="es-ES_tradnl"/>
          </a:p>
        </p:txBody>
      </p:sp>
    </p:spTree>
    <p:extLst>
      <p:ext uri="{BB962C8B-B14F-4D97-AF65-F5344CB8AC3E}">
        <p14:creationId xmlns:p14="http://schemas.microsoft.com/office/powerpoint/2010/main" val="1876625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4"/>
            <a:ext cx="7886700" cy="994172"/>
          </a:xfrm>
        </p:spPr>
        <p:txBody>
          <a:bodyPr/>
          <a:lstStyle/>
          <a:p>
            <a:r>
              <a:rPr lang="es-ES"/>
              <a:t>Haga clic para modificar el estilo de título del patrón</a:t>
            </a:r>
            <a:endParaRPr lang="es-PE"/>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4629150" y="1878806"/>
            <a:ext cx="3887391" cy="2763441"/>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3"/>
          <p:cNvSpPr>
            <a:spLocks noGrp="1"/>
          </p:cNvSpPr>
          <p:nvPr>
            <p:ph type="dt" sz="half" idx="10"/>
          </p:nvPr>
        </p:nvSpPr>
        <p:spPr/>
        <p:txBody>
          <a:bodyPr/>
          <a:lstStyle>
            <a:lvl1pPr>
              <a:defRPr/>
            </a:lvl1pPr>
          </a:lstStyle>
          <a:p>
            <a:pPr>
              <a:defRPr/>
            </a:pPr>
            <a:fld id="{F6D57E64-52F6-48ED-B857-AA1281293958}" type="datetimeFigureOut">
              <a:rPr lang="es-ES" altLang="es-ES_tradnl"/>
              <a:pPr>
                <a:defRPr/>
              </a:pPr>
              <a:t>03/05/2023</a:t>
            </a:fld>
            <a:endParaRPr lang="es-ES" altLang="es-ES_tradnl"/>
          </a:p>
        </p:txBody>
      </p:sp>
      <p:sp>
        <p:nvSpPr>
          <p:cNvPr id="8" name="Marcador de pie de página 4"/>
          <p:cNvSpPr>
            <a:spLocks noGrp="1"/>
          </p:cNvSpPr>
          <p:nvPr>
            <p:ph type="ftr" sz="quarter" idx="11"/>
          </p:nvPr>
        </p:nvSpPr>
        <p:spPr/>
        <p:txBody>
          <a:bodyPr/>
          <a:lstStyle>
            <a:lvl1pPr>
              <a:defRPr/>
            </a:lvl1pPr>
          </a:lstStyle>
          <a:p>
            <a:pPr>
              <a:defRPr/>
            </a:pPr>
            <a:endParaRPr lang="es-AR"/>
          </a:p>
        </p:txBody>
      </p:sp>
      <p:sp>
        <p:nvSpPr>
          <p:cNvPr id="9" name="Marcador de número de diapositiva 5"/>
          <p:cNvSpPr>
            <a:spLocks noGrp="1"/>
          </p:cNvSpPr>
          <p:nvPr>
            <p:ph type="sldNum" sz="quarter" idx="12"/>
          </p:nvPr>
        </p:nvSpPr>
        <p:spPr/>
        <p:txBody>
          <a:bodyPr/>
          <a:lstStyle>
            <a:lvl1pPr>
              <a:defRPr/>
            </a:lvl1pPr>
          </a:lstStyle>
          <a:p>
            <a:pPr>
              <a:defRPr/>
            </a:pPr>
            <a:fld id="{29809CE4-88E4-44CF-AAA0-5C6149AFFF40}" type="slidenum">
              <a:rPr lang="es-ES" altLang="es-ES_tradnl"/>
              <a:pPr>
                <a:defRPr/>
              </a:pPr>
              <a:t>‹Nº›</a:t>
            </a:fld>
            <a:endParaRPr lang="es-ES" altLang="es-ES_tradnl"/>
          </a:p>
        </p:txBody>
      </p:sp>
    </p:spTree>
    <p:extLst>
      <p:ext uri="{BB962C8B-B14F-4D97-AF65-F5344CB8AC3E}">
        <p14:creationId xmlns:p14="http://schemas.microsoft.com/office/powerpoint/2010/main" val="2745002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fecha 3"/>
          <p:cNvSpPr>
            <a:spLocks noGrp="1"/>
          </p:cNvSpPr>
          <p:nvPr>
            <p:ph type="dt" sz="half" idx="10"/>
          </p:nvPr>
        </p:nvSpPr>
        <p:spPr/>
        <p:txBody>
          <a:bodyPr/>
          <a:lstStyle>
            <a:lvl1pPr>
              <a:defRPr/>
            </a:lvl1pPr>
          </a:lstStyle>
          <a:p>
            <a:pPr>
              <a:defRPr/>
            </a:pPr>
            <a:fld id="{04D21C04-E7F1-49CA-A873-CC15FDBAF9D5}" type="datetimeFigureOut">
              <a:rPr lang="es-ES" altLang="es-ES_tradnl"/>
              <a:pPr>
                <a:defRPr/>
              </a:pPr>
              <a:t>03/05/2023</a:t>
            </a:fld>
            <a:endParaRPr lang="es-ES" altLang="es-ES_tradnl"/>
          </a:p>
        </p:txBody>
      </p:sp>
      <p:sp>
        <p:nvSpPr>
          <p:cNvPr id="4" name="Marcador de pie de página 4"/>
          <p:cNvSpPr>
            <a:spLocks noGrp="1"/>
          </p:cNvSpPr>
          <p:nvPr>
            <p:ph type="ftr" sz="quarter" idx="11"/>
          </p:nvPr>
        </p:nvSpPr>
        <p:spPr/>
        <p:txBody>
          <a:bodyPr/>
          <a:lstStyle>
            <a:lvl1pPr>
              <a:defRPr/>
            </a:lvl1pPr>
          </a:lstStyle>
          <a:p>
            <a:pPr>
              <a:defRPr/>
            </a:pPr>
            <a:endParaRPr lang="es-AR"/>
          </a:p>
        </p:txBody>
      </p:sp>
      <p:sp>
        <p:nvSpPr>
          <p:cNvPr id="5" name="Marcador de número de diapositiva 5"/>
          <p:cNvSpPr>
            <a:spLocks noGrp="1"/>
          </p:cNvSpPr>
          <p:nvPr>
            <p:ph type="sldNum" sz="quarter" idx="12"/>
          </p:nvPr>
        </p:nvSpPr>
        <p:spPr/>
        <p:txBody>
          <a:bodyPr/>
          <a:lstStyle>
            <a:lvl1pPr>
              <a:defRPr/>
            </a:lvl1pPr>
          </a:lstStyle>
          <a:p>
            <a:pPr>
              <a:defRPr/>
            </a:pPr>
            <a:fld id="{FA702575-6013-42FB-BD2C-3BE9D9EFEFB0}" type="slidenum">
              <a:rPr lang="es-ES" altLang="es-ES_tradnl"/>
              <a:pPr>
                <a:defRPr/>
              </a:pPr>
              <a:t>‹Nº›</a:t>
            </a:fld>
            <a:endParaRPr lang="es-ES" altLang="es-ES_tradnl"/>
          </a:p>
        </p:txBody>
      </p:sp>
    </p:spTree>
    <p:extLst>
      <p:ext uri="{BB962C8B-B14F-4D97-AF65-F5344CB8AC3E}">
        <p14:creationId xmlns:p14="http://schemas.microsoft.com/office/powerpoint/2010/main" val="2928443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fld id="{B7658577-5E20-4D35-968B-0C389D9847A8}" type="datetimeFigureOut">
              <a:rPr lang="es-ES" altLang="es-ES_tradnl"/>
              <a:pPr>
                <a:defRPr/>
              </a:pPr>
              <a:t>03/05/2023</a:t>
            </a:fld>
            <a:endParaRPr lang="es-ES" altLang="es-ES_tradnl"/>
          </a:p>
        </p:txBody>
      </p:sp>
      <p:sp>
        <p:nvSpPr>
          <p:cNvPr id="3" name="Marcador de pie de página 4"/>
          <p:cNvSpPr>
            <a:spLocks noGrp="1"/>
          </p:cNvSpPr>
          <p:nvPr>
            <p:ph type="ftr" sz="quarter" idx="11"/>
          </p:nvPr>
        </p:nvSpPr>
        <p:spPr/>
        <p:txBody>
          <a:bodyPr/>
          <a:lstStyle>
            <a:lvl1pPr>
              <a:defRPr/>
            </a:lvl1pPr>
          </a:lstStyle>
          <a:p>
            <a:pPr>
              <a:defRPr/>
            </a:pPr>
            <a:endParaRPr lang="es-AR"/>
          </a:p>
        </p:txBody>
      </p:sp>
      <p:sp>
        <p:nvSpPr>
          <p:cNvPr id="4" name="Marcador de número de diapositiva 5"/>
          <p:cNvSpPr>
            <a:spLocks noGrp="1"/>
          </p:cNvSpPr>
          <p:nvPr>
            <p:ph type="sldNum" sz="quarter" idx="12"/>
          </p:nvPr>
        </p:nvSpPr>
        <p:spPr/>
        <p:txBody>
          <a:bodyPr/>
          <a:lstStyle>
            <a:lvl1pPr>
              <a:defRPr/>
            </a:lvl1pPr>
          </a:lstStyle>
          <a:p>
            <a:pPr>
              <a:defRPr/>
            </a:pPr>
            <a:fld id="{F5C51930-B788-46D5-801D-E4DA5B80D9DF}" type="slidenum">
              <a:rPr lang="es-ES" altLang="es-ES_tradnl"/>
              <a:pPr>
                <a:defRPr/>
              </a:pPr>
              <a:t>‹Nº›</a:t>
            </a:fld>
            <a:endParaRPr lang="es-ES" altLang="es-ES_tradnl"/>
          </a:p>
        </p:txBody>
      </p:sp>
    </p:spTree>
    <p:extLst>
      <p:ext uri="{BB962C8B-B14F-4D97-AF65-F5344CB8AC3E}">
        <p14:creationId xmlns:p14="http://schemas.microsoft.com/office/powerpoint/2010/main" val="4160844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PE"/>
          </a:p>
        </p:txBody>
      </p:sp>
      <p:sp>
        <p:nvSpPr>
          <p:cNvPr id="3" name="Marcador de contenido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F96C19D3-2016-4946-AED2-E33745BF4AE8}" type="datetimeFigureOut">
              <a:rPr lang="es-ES" altLang="es-ES_tradnl"/>
              <a:pPr>
                <a:defRPr/>
              </a:pPr>
              <a:t>03/05/2023</a:t>
            </a:fld>
            <a:endParaRPr lang="es-ES" altLang="es-ES_tradnl"/>
          </a:p>
        </p:txBody>
      </p:sp>
      <p:sp>
        <p:nvSpPr>
          <p:cNvPr id="6" name="Marcador de pie de página 4"/>
          <p:cNvSpPr>
            <a:spLocks noGrp="1"/>
          </p:cNvSpPr>
          <p:nvPr>
            <p:ph type="ftr" sz="quarter" idx="11"/>
          </p:nvPr>
        </p:nvSpPr>
        <p:spPr/>
        <p:txBody>
          <a:bodyPr/>
          <a:lstStyle>
            <a:lvl1pPr>
              <a:defRPr/>
            </a:lvl1pPr>
          </a:lstStyle>
          <a:p>
            <a:pPr>
              <a:defRPr/>
            </a:pPr>
            <a:endParaRPr lang="es-AR"/>
          </a:p>
        </p:txBody>
      </p:sp>
      <p:sp>
        <p:nvSpPr>
          <p:cNvPr id="7" name="Marcador de número de diapositiva 5"/>
          <p:cNvSpPr>
            <a:spLocks noGrp="1"/>
          </p:cNvSpPr>
          <p:nvPr>
            <p:ph type="sldNum" sz="quarter" idx="12"/>
          </p:nvPr>
        </p:nvSpPr>
        <p:spPr/>
        <p:txBody>
          <a:bodyPr/>
          <a:lstStyle>
            <a:lvl1pPr>
              <a:defRPr/>
            </a:lvl1pPr>
          </a:lstStyle>
          <a:p>
            <a:pPr>
              <a:defRPr/>
            </a:pPr>
            <a:fld id="{9D7EAB62-48E2-4385-9B34-355BC82547BE}" type="slidenum">
              <a:rPr lang="es-ES" altLang="es-ES_tradnl"/>
              <a:pPr>
                <a:defRPr/>
              </a:pPr>
              <a:t>‹Nº›</a:t>
            </a:fld>
            <a:endParaRPr lang="es-ES" altLang="es-ES_tradnl"/>
          </a:p>
        </p:txBody>
      </p:sp>
    </p:spTree>
    <p:extLst>
      <p:ext uri="{BB962C8B-B14F-4D97-AF65-F5344CB8AC3E}">
        <p14:creationId xmlns:p14="http://schemas.microsoft.com/office/powerpoint/2010/main" val="621009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PE"/>
          </a:p>
        </p:txBody>
      </p:sp>
      <p:sp>
        <p:nvSpPr>
          <p:cNvPr id="3" name="Marcador de posición de imagen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s-PE" noProof="0"/>
          </a:p>
        </p:txBody>
      </p:sp>
      <p:sp>
        <p:nvSpPr>
          <p:cNvPr id="4" name="Marcador de texto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7FEE17A2-252A-4D15-9242-E5B5E067370D}" type="datetimeFigureOut">
              <a:rPr lang="es-ES" altLang="es-ES_tradnl"/>
              <a:pPr>
                <a:defRPr/>
              </a:pPr>
              <a:t>03/05/2023</a:t>
            </a:fld>
            <a:endParaRPr lang="es-ES" altLang="es-ES_tradnl"/>
          </a:p>
        </p:txBody>
      </p:sp>
      <p:sp>
        <p:nvSpPr>
          <p:cNvPr id="6" name="Marcador de pie de página 4"/>
          <p:cNvSpPr>
            <a:spLocks noGrp="1"/>
          </p:cNvSpPr>
          <p:nvPr>
            <p:ph type="ftr" sz="quarter" idx="11"/>
          </p:nvPr>
        </p:nvSpPr>
        <p:spPr/>
        <p:txBody>
          <a:bodyPr/>
          <a:lstStyle>
            <a:lvl1pPr>
              <a:defRPr/>
            </a:lvl1pPr>
          </a:lstStyle>
          <a:p>
            <a:pPr>
              <a:defRPr/>
            </a:pPr>
            <a:endParaRPr lang="es-AR"/>
          </a:p>
        </p:txBody>
      </p:sp>
      <p:sp>
        <p:nvSpPr>
          <p:cNvPr id="7" name="Marcador de número de diapositiva 5"/>
          <p:cNvSpPr>
            <a:spLocks noGrp="1"/>
          </p:cNvSpPr>
          <p:nvPr>
            <p:ph type="sldNum" sz="quarter" idx="12"/>
          </p:nvPr>
        </p:nvSpPr>
        <p:spPr/>
        <p:txBody>
          <a:bodyPr/>
          <a:lstStyle>
            <a:lvl1pPr>
              <a:defRPr/>
            </a:lvl1pPr>
          </a:lstStyle>
          <a:p>
            <a:pPr>
              <a:defRPr/>
            </a:pPr>
            <a:fld id="{D9A91783-8F77-49D6-95C7-8EB373D1CC93}" type="slidenum">
              <a:rPr lang="es-ES" altLang="es-ES_tradnl"/>
              <a:pPr>
                <a:defRPr/>
              </a:pPr>
              <a:t>‹Nº›</a:t>
            </a:fld>
            <a:endParaRPr lang="es-ES" altLang="es-ES_tradnl"/>
          </a:p>
        </p:txBody>
      </p:sp>
    </p:spTree>
    <p:extLst>
      <p:ext uri="{BB962C8B-B14F-4D97-AF65-F5344CB8AC3E}">
        <p14:creationId xmlns:p14="http://schemas.microsoft.com/office/powerpoint/2010/main" val="2301362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PE"/>
              <a:t>Haga clic para modificar el estilo de título del patrón</a:t>
            </a:r>
            <a:endParaRPr lang="es-PE" altLang="es-PE"/>
          </a:p>
        </p:txBody>
      </p:sp>
      <p:sp>
        <p:nvSpPr>
          <p:cNvPr id="1027" name="Marcador de texto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PE"/>
              <a:t>Haga clic para modificar el estilo de texto del patrón</a:t>
            </a:r>
          </a:p>
          <a:p>
            <a:pPr lvl="1"/>
            <a:r>
              <a:rPr lang="es-ES" altLang="es-PE"/>
              <a:t>Segundo nivel</a:t>
            </a:r>
          </a:p>
          <a:p>
            <a:pPr lvl="2"/>
            <a:r>
              <a:rPr lang="es-ES" altLang="es-PE"/>
              <a:t>Tercer nivel</a:t>
            </a:r>
          </a:p>
          <a:p>
            <a:pPr lvl="3"/>
            <a:r>
              <a:rPr lang="es-ES" altLang="es-PE"/>
              <a:t>Cuarto nivel</a:t>
            </a:r>
          </a:p>
          <a:p>
            <a:pPr lvl="4"/>
            <a:r>
              <a:rPr lang="es-ES" altLang="es-PE"/>
              <a:t>Quinto nivel</a:t>
            </a:r>
            <a:endParaRPr lang="es-PE" altLang="es-PE"/>
          </a:p>
        </p:txBody>
      </p:sp>
      <p:sp>
        <p:nvSpPr>
          <p:cNvPr id="4" name="Marcador de fecha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F5F36F34-6043-44BB-8299-652A80E4591D}" type="datetimeFigureOut">
              <a:rPr lang="es-ES" altLang="es-ES_tradnl"/>
              <a:pPr>
                <a:defRPr/>
              </a:pPr>
              <a:t>03/05/2023</a:t>
            </a:fld>
            <a:endParaRPr lang="es-ES" altLang="es-ES_tradnl"/>
          </a:p>
        </p:txBody>
      </p:sp>
      <p:sp>
        <p:nvSpPr>
          <p:cNvPr id="5" name="Marcador de pie de página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s-AR"/>
          </a:p>
        </p:txBody>
      </p:sp>
      <p:sp>
        <p:nvSpPr>
          <p:cNvPr id="6" name="Marcador de número de diapositiva 5"/>
          <p:cNvSpPr>
            <a:spLocks noGrp="1"/>
          </p:cNvSpPr>
          <p:nvPr>
            <p:ph type="sldNum" sz="quarter" idx="4"/>
          </p:nvPr>
        </p:nvSpPr>
        <p:spPr>
          <a:xfrm>
            <a:off x="6457950" y="4767263"/>
            <a:ext cx="2057400" cy="274637"/>
          </a:xfrm>
          <a:prstGeom prst="rect">
            <a:avLst/>
          </a:prstGeom>
        </p:spPr>
        <p:txBody>
          <a:bodyPr vert="horz" wrap="square" lIns="91440" tIns="45720" rIns="91440" bIns="45720" numCol="1" anchor="ctr" anchorCtr="0" compatLnSpc="1">
            <a:prstTxWarp prst="textNoShape">
              <a:avLst/>
            </a:prstTxWarp>
          </a:bodyPr>
          <a:lstStyle>
            <a:lvl1pPr algn="r">
              <a:defRPr sz="900" smtClean="0">
                <a:solidFill>
                  <a:srgbClr val="898989"/>
                </a:solidFill>
              </a:defRPr>
            </a:lvl1pPr>
          </a:lstStyle>
          <a:p>
            <a:pPr>
              <a:defRPr/>
            </a:pPr>
            <a:fld id="{28A8FB18-2F5D-44F6-978E-2474E2681737}" type="slidenum">
              <a:rPr lang="es-ES" altLang="es-ES_tradnl"/>
              <a:pPr>
                <a:defRPr/>
              </a:pPr>
              <a:t>‹Nº›</a:t>
            </a:fld>
            <a:endParaRPr lang="es-ES" altLang="es-ES_tradnl"/>
          </a:p>
        </p:txBody>
      </p:sp>
    </p:spTree>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 id="2147484310"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P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84A6565-5AAB-4FC9-8C18-83B579B98510}" type="datetimeFigureOut">
              <a:rPr lang="es-PE" smtClean="0"/>
              <a:t>3/05/2023</a:t>
            </a:fld>
            <a:endParaRPr lang="es-PE"/>
          </a:p>
        </p:txBody>
      </p:sp>
      <p:sp>
        <p:nvSpPr>
          <p:cNvPr id="5" name="Marcador de pie de página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PE"/>
          </a:p>
        </p:txBody>
      </p:sp>
      <p:sp>
        <p:nvSpPr>
          <p:cNvPr id="6" name="Marcador de número de diapositiva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129ACAD-7E98-4535-8214-BFB5DB2C859E}" type="slidenum">
              <a:rPr lang="es-PE" smtClean="0"/>
              <a:t>‹Nº›</a:t>
            </a:fld>
            <a:endParaRPr lang="es-PE"/>
          </a:p>
        </p:txBody>
      </p:sp>
    </p:spTree>
    <p:extLst>
      <p:ext uri="{BB962C8B-B14F-4D97-AF65-F5344CB8AC3E}">
        <p14:creationId xmlns:p14="http://schemas.microsoft.com/office/powerpoint/2010/main" val="3441996639"/>
      </p:ext>
    </p:extLst>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P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19.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19.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27.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33.png"/><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19.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39.jpe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7.jpeg"/><Relationship Id="rId3" Type="http://schemas.openxmlformats.org/officeDocument/2006/relationships/notesSlide" Target="../notesSlides/notesSlide14.xml"/><Relationship Id="rId7" Type="http://schemas.openxmlformats.org/officeDocument/2006/relationships/image" Target="../media/image43.jpg"/><Relationship Id="rId12" Type="http://schemas.openxmlformats.org/officeDocument/2006/relationships/image" Target="../media/image40.png"/><Relationship Id="rId2" Type="http://schemas.openxmlformats.org/officeDocument/2006/relationships/slideLayout" Target="../slideLayouts/slideLayout19.xml"/><Relationship Id="rId1" Type="http://schemas.openxmlformats.org/officeDocument/2006/relationships/vmlDrawing" Target="../drawings/vmlDrawing1.vml"/><Relationship Id="rId6" Type="http://schemas.openxmlformats.org/officeDocument/2006/relationships/image" Target="../media/image42.jpg"/><Relationship Id="rId11" Type="http://schemas.openxmlformats.org/officeDocument/2006/relationships/oleObject" Target="../embeddings/oleObject1.bin"/><Relationship Id="rId5" Type="http://schemas.openxmlformats.org/officeDocument/2006/relationships/image" Target="../media/image41.jpeg"/><Relationship Id="rId15" Type="http://schemas.openxmlformats.org/officeDocument/2006/relationships/image" Target="../media/image49.jpeg"/><Relationship Id="rId10" Type="http://schemas.openxmlformats.org/officeDocument/2006/relationships/image" Target="../media/image46.jpeg"/><Relationship Id="rId4" Type="http://schemas.openxmlformats.org/officeDocument/2006/relationships/image" Target="../media/image3.png"/><Relationship Id="rId9" Type="http://schemas.openxmlformats.org/officeDocument/2006/relationships/image" Target="../media/image45.jpeg"/><Relationship Id="rId14" Type="http://schemas.openxmlformats.org/officeDocument/2006/relationships/image" Target="../media/image48.jpeg"/></Relationships>
</file>

<file path=ppt/slides/_rels/slide24.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hyperlink" Target="mailto:mquevedo@midagri.Gob.pe" TargetMode="External"/><Relationship Id="rId2" Type="http://schemas.openxmlformats.org/officeDocument/2006/relationships/image" Target="../media/image3.png"/><Relationship Id="rId1" Type="http://schemas.openxmlformats.org/officeDocument/2006/relationships/slideLayout" Target="../slideLayouts/slideLayout19.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19.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92" y="11014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CuadroTexto 2"/>
          <p:cNvSpPr txBox="1">
            <a:spLocks noChangeArrowheads="1"/>
          </p:cNvSpPr>
          <p:nvPr/>
        </p:nvSpPr>
        <p:spPr bwMode="auto">
          <a:xfrm>
            <a:off x="1120046" y="1790984"/>
            <a:ext cx="65960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sz="2000" b="1" i="0" dirty="0">
                <a:solidFill>
                  <a:srgbClr val="000000"/>
                </a:solidFill>
                <a:effectLst/>
                <a:latin typeface="Calibri" panose="020F0502020204030204" pitchFamily="34" charset="0"/>
              </a:rPr>
              <a:t>ASISTENCIA TECNICA PARA MEJORAR EL CULTIVO DE PAPA  Y OTROS PRODUCTOS ORIENTADOS A DARLE VALOR AGREGADO  DE ACUERDO A LA NECESIDAD DEL MERCADO</a:t>
            </a:r>
            <a:endParaRPr lang="es-PE" altLang="es-PE" sz="1200" b="1" dirty="0">
              <a:solidFill>
                <a:srgbClr val="EE2B04"/>
              </a:solidFill>
              <a:latin typeface="Trebuchet MS" panose="020B0603020202020204" pitchFamily="34" charset="0"/>
              <a:cs typeface="Arial" panose="020B0604020202020204" pitchFamily="34" charset="0"/>
            </a:endParaRPr>
          </a:p>
        </p:txBody>
      </p:sp>
      <p:sp>
        <p:nvSpPr>
          <p:cNvPr id="20486" name="2 Subtítulo"/>
          <p:cNvSpPr txBox="1">
            <a:spLocks/>
          </p:cNvSpPr>
          <p:nvPr/>
        </p:nvSpPr>
        <p:spPr bwMode="auto">
          <a:xfrm>
            <a:off x="1485171" y="3227904"/>
            <a:ext cx="6230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r" eaLnBrk="1" hangingPunct="1">
              <a:lnSpc>
                <a:spcPct val="100000"/>
              </a:lnSpc>
              <a:spcBef>
                <a:spcPct val="20000"/>
              </a:spcBef>
              <a:buNone/>
            </a:pPr>
            <a:r>
              <a:rPr lang="es-ES" sz="2000" dirty="0"/>
              <a:t>Direccion General de Desarrollo Agrícola y Agroecología</a:t>
            </a:r>
            <a:endParaRPr lang="es-PE" sz="2000" dirty="0"/>
          </a:p>
          <a:p>
            <a:pPr algn="r" eaLnBrk="1" hangingPunct="1">
              <a:lnSpc>
                <a:spcPct val="100000"/>
              </a:lnSpc>
              <a:spcBef>
                <a:spcPct val="20000"/>
              </a:spcBef>
              <a:buFontTx/>
              <a:buNone/>
            </a:pPr>
            <a:endParaRPr lang="es-ES" altLang="es-PE" sz="1400" b="1" dirty="0">
              <a:solidFill>
                <a:srgbClr val="002060"/>
              </a:solidFill>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A9E52F12-168D-4C45-B421-FAC0963CB6F1}"/>
              </a:ext>
            </a:extLst>
          </p:cNvPr>
          <p:cNvPicPr>
            <a:picLocks noChangeAspect="1"/>
          </p:cNvPicPr>
          <p:nvPr/>
        </p:nvPicPr>
        <p:blipFill rotWithShape="1">
          <a:blip r:embed="rId4"/>
          <a:srcRect l="25451" t="17481" r="25452" b="64148"/>
          <a:stretch/>
        </p:blipFill>
        <p:spPr>
          <a:xfrm>
            <a:off x="932817" y="910742"/>
            <a:ext cx="2130424" cy="448384"/>
          </a:xfrm>
          <a:prstGeom prst="rect">
            <a:avLst/>
          </a:prstGeom>
        </p:spPr>
      </p:pic>
      <p:sp>
        <p:nvSpPr>
          <p:cNvPr id="7" name="CuadroTexto 6">
            <a:extLst>
              <a:ext uri="{FF2B5EF4-FFF2-40B4-BE49-F238E27FC236}">
                <a16:creationId xmlns:a16="http://schemas.microsoft.com/office/drawing/2014/main" id="{C65E174B-D11A-43EB-8E95-D3D479D7D16C}"/>
              </a:ext>
            </a:extLst>
          </p:cNvPr>
          <p:cNvSpPr txBox="1"/>
          <p:nvPr/>
        </p:nvSpPr>
        <p:spPr>
          <a:xfrm>
            <a:off x="3854823" y="4019049"/>
            <a:ext cx="1753685" cy="369332"/>
          </a:xfrm>
          <a:prstGeom prst="rect">
            <a:avLst/>
          </a:prstGeom>
          <a:noFill/>
        </p:spPr>
        <p:txBody>
          <a:bodyPr wrap="none" rtlCol="0">
            <a:spAutoFit/>
          </a:bodyPr>
          <a:lstStyle/>
          <a:p>
            <a:r>
              <a:rPr lang="es-ES" dirty="0"/>
              <a:t>5 DE MAYO 2023</a:t>
            </a:r>
          </a:p>
        </p:txBody>
      </p:sp>
      <p:pic>
        <p:nvPicPr>
          <p:cNvPr id="8" name="Imagen 7" descr="Imagen de la pantalla de un celular con letras&#10;&#10;Descripción generada automáticamente con confianza media">
            <a:extLst>
              <a:ext uri="{FF2B5EF4-FFF2-40B4-BE49-F238E27FC236}">
                <a16:creationId xmlns:a16="http://schemas.microsoft.com/office/drawing/2014/main" id="{7834280D-A91B-BE2B-0D2B-B5E75752FC57}"/>
              </a:ext>
            </a:extLst>
          </p:cNvPr>
          <p:cNvPicPr>
            <a:picLocks noChangeAspect="1"/>
          </p:cNvPicPr>
          <p:nvPr/>
        </p:nvPicPr>
        <p:blipFill rotWithShape="1">
          <a:blip r:embed="rId5">
            <a:extLst>
              <a:ext uri="{28A0092B-C50C-407E-A947-70E740481C1C}">
                <a14:useLocalDpi xmlns:a14="http://schemas.microsoft.com/office/drawing/2010/main" val="0"/>
              </a:ext>
            </a:extLst>
          </a:blip>
          <a:srcRect b="33791"/>
          <a:stretch/>
        </p:blipFill>
        <p:spPr bwMode="auto">
          <a:xfrm>
            <a:off x="6226417" y="3952906"/>
            <a:ext cx="1999319" cy="521988"/>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2"/>
          <p:cNvSpPr txBox="1">
            <a:spLocks noChangeArrowheads="1"/>
          </p:cNvSpPr>
          <p:nvPr/>
        </p:nvSpPr>
        <p:spPr bwMode="auto">
          <a:xfrm>
            <a:off x="2588249" y="211767"/>
            <a:ext cx="5254852" cy="369332"/>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s-PE" sz="1800" b="1" u="sng" dirty="0">
                <a:effectLst/>
                <a:latin typeface="Arial" panose="020B0604020202020204" pitchFamily="34" charset="0"/>
                <a:ea typeface="Arial" panose="020B0604020202020204" pitchFamily="34" charset="0"/>
                <a:cs typeface="Cambria" panose="02040503050406030204" pitchFamily="18" charset="0"/>
              </a:rPr>
              <a:t> VI. NECESIDADES DEL RECURSO HIDRICO</a:t>
            </a:r>
            <a:endParaRPr lang="es-PE" sz="1800" kern="1200" dirty="0">
              <a:solidFill>
                <a:srgbClr val="000000"/>
              </a:solidFill>
              <a:effectLst/>
              <a:latin typeface="Arial" panose="020B0604020202020204" pitchFamily="34" charset="0"/>
              <a:ea typeface="Calibri" panose="020F0502020204030204" pitchFamily="34" charset="0"/>
            </a:endParaRPr>
          </a:p>
        </p:txBody>
      </p:sp>
      <p:pic>
        <p:nvPicPr>
          <p:cNvPr id="5" name="Imagen 4">
            <a:extLst>
              <a:ext uri="{FF2B5EF4-FFF2-40B4-BE49-F238E27FC236}">
                <a16:creationId xmlns:a16="http://schemas.microsoft.com/office/drawing/2014/main" id="{85120174-F895-4C5B-A5A5-6C834A9D5D8B}"/>
              </a:ext>
            </a:extLst>
          </p:cNvPr>
          <p:cNvPicPr>
            <a:picLocks noChangeAspect="1"/>
          </p:cNvPicPr>
          <p:nvPr/>
        </p:nvPicPr>
        <p:blipFill rotWithShape="1">
          <a:blip r:embed="rId3"/>
          <a:srcRect l="25451" t="17481" r="25452" b="64148"/>
          <a:stretch/>
        </p:blipFill>
        <p:spPr>
          <a:xfrm>
            <a:off x="117477" y="132715"/>
            <a:ext cx="2130424" cy="448384"/>
          </a:xfrm>
          <a:prstGeom prst="rect">
            <a:avLst/>
          </a:prstGeom>
        </p:spPr>
      </p:pic>
      <p:sp>
        <p:nvSpPr>
          <p:cNvPr id="7" name="CuadroTexto 6">
            <a:extLst>
              <a:ext uri="{FF2B5EF4-FFF2-40B4-BE49-F238E27FC236}">
                <a16:creationId xmlns:a16="http://schemas.microsoft.com/office/drawing/2014/main" id="{1147EF79-B722-44CE-914A-1592D91E0961}"/>
              </a:ext>
            </a:extLst>
          </p:cNvPr>
          <p:cNvSpPr txBox="1"/>
          <p:nvPr/>
        </p:nvSpPr>
        <p:spPr>
          <a:xfrm>
            <a:off x="69057" y="608791"/>
            <a:ext cx="4532246" cy="4247317"/>
          </a:xfrm>
          <a:prstGeom prst="rect">
            <a:avLst/>
          </a:prstGeom>
          <a:noFill/>
        </p:spPr>
        <p:txBody>
          <a:bodyPr wrap="square">
            <a:spAutoFit/>
          </a:bodyPr>
          <a:lstStyle/>
          <a:p>
            <a:pPr algn="just"/>
            <a:r>
              <a:rPr lang="es-PE" sz="1800" dirty="0">
                <a:effectLst/>
                <a:latin typeface="Arial" panose="020B0604020202020204" pitchFamily="34" charset="0"/>
                <a:ea typeface="Batang" panose="02030600000101010101" pitchFamily="18" charset="-127"/>
                <a:cs typeface="Arial" panose="020B0604020202020204" pitchFamily="34" charset="0"/>
              </a:rPr>
              <a:t>Así mismo, las oscilaciones bruscas en los niveles de agua como abundancia y luego ausencia, favorecen la rajadura y deformación de los tubérculos. El volumen total de agua requerido por el cultivo de papa oscila desde 6,000 a 10,000 m</a:t>
            </a:r>
            <a:r>
              <a:rPr lang="es-PE" sz="1800" baseline="30000" dirty="0">
                <a:effectLst/>
                <a:latin typeface="Arial" panose="020B0604020202020204" pitchFamily="34" charset="0"/>
                <a:ea typeface="Batang" panose="02030600000101010101" pitchFamily="18" charset="-127"/>
                <a:cs typeface="Arial" panose="020B0604020202020204" pitchFamily="34" charset="0"/>
              </a:rPr>
              <a:t>3</a:t>
            </a:r>
            <a:r>
              <a:rPr lang="es-PE" sz="1800" dirty="0">
                <a:effectLst/>
                <a:latin typeface="Arial" panose="020B0604020202020204" pitchFamily="34" charset="0"/>
                <a:ea typeface="Batang" panose="02030600000101010101" pitchFamily="18" charset="-127"/>
                <a:cs typeface="Arial" panose="020B0604020202020204" pitchFamily="34" charset="0"/>
              </a:rPr>
              <a:t> dependiendo de las características de suelo y clima. </a:t>
            </a:r>
            <a:r>
              <a:rPr lang="es-PE" sz="1800" dirty="0">
                <a:effectLst/>
                <a:latin typeface="Arial" panose="020B0604020202020204" pitchFamily="34" charset="0"/>
                <a:ea typeface="Times New Roman" panose="02020603050405020304" pitchFamily="18" charset="0"/>
                <a:cs typeface="Arial" panose="020B0604020202020204" pitchFamily="34" charset="0"/>
              </a:rPr>
              <a:t>En las zonas con riego, el sistema de riego que elijamos dependerá del tipo de suelo. Elegir el sistema de riego adecuado es importante para que la papa se desarrolle en las condiciones óptimas. Los sistemas de riego son; goteo, microaspersión, aspersión, nebulización, subterráneo, exudación, </a:t>
            </a:r>
            <a:r>
              <a:rPr lang="es-PE" sz="1800" dirty="0" err="1">
                <a:effectLst/>
                <a:latin typeface="Arial" panose="020B0604020202020204" pitchFamily="34" charset="0"/>
                <a:ea typeface="Times New Roman" panose="02020603050405020304" pitchFamily="18" charset="0"/>
                <a:cs typeface="Arial" panose="020B0604020202020204" pitchFamily="34" charset="0"/>
              </a:rPr>
              <a:t>pivot</a:t>
            </a:r>
            <a:r>
              <a:rPr lang="es-PE" sz="1800" dirty="0">
                <a:effectLst/>
                <a:latin typeface="Arial" panose="020B0604020202020204" pitchFamily="34" charset="0"/>
                <a:ea typeface="Times New Roman" panose="02020603050405020304" pitchFamily="18" charset="0"/>
                <a:cs typeface="Arial" panose="020B0604020202020204" pitchFamily="34" charset="0"/>
              </a:rPr>
              <a:t>, mangas</a:t>
            </a:r>
            <a:r>
              <a:rPr lang="es-PE" dirty="0">
                <a:latin typeface="Arial" panose="020B0604020202020204" pitchFamily="34" charset="0"/>
                <a:ea typeface="Times New Roman" panose="02020603050405020304" pitchFamily="18" charset="0"/>
                <a:cs typeface="Arial" panose="020B0604020202020204" pitchFamily="34" charset="0"/>
              </a:rPr>
              <a:t>.</a:t>
            </a:r>
            <a:endParaRPr lang="es-PE" sz="18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028" name="Picture 4" descr="Pirapey S.A. - Cultivo de papa con tecnologia de Riego por... | Facebook">
            <a:extLst>
              <a:ext uri="{FF2B5EF4-FFF2-40B4-BE49-F238E27FC236}">
                <a16:creationId xmlns:a16="http://schemas.microsoft.com/office/drawing/2014/main" id="{21260C56-10BF-400C-8AAD-E911C54905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4520" y="853889"/>
            <a:ext cx="2147887" cy="16088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livia: Entregan sistemas de riego a productores de papa en Pampa Grande  de Santa Cruz | ARGENPAPA">
            <a:extLst>
              <a:ext uri="{FF2B5EF4-FFF2-40B4-BE49-F238E27FC236}">
                <a16:creationId xmlns:a16="http://schemas.microsoft.com/office/drawing/2014/main" id="{A4BE1412-E585-44D3-BF19-1CF08E351C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8054" y="853891"/>
            <a:ext cx="2167910" cy="15858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strategias para aumentar la eficiencia en el riego – Papa Chile">
            <a:extLst>
              <a:ext uri="{FF2B5EF4-FFF2-40B4-BE49-F238E27FC236}">
                <a16:creationId xmlns:a16="http://schemas.microsoft.com/office/drawing/2014/main" id="{5096FE65-9128-402D-9BF3-149FFCD368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8198" y="2828043"/>
            <a:ext cx="2167910" cy="17644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xperiencia y servicios - Infortambo Chile">
            <a:extLst>
              <a:ext uri="{FF2B5EF4-FFF2-40B4-BE49-F238E27FC236}">
                <a16:creationId xmlns:a16="http://schemas.microsoft.com/office/drawing/2014/main" id="{DC90EB6A-CB10-4F08-8BA1-20BBF3444A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3931" y="2828042"/>
            <a:ext cx="2192033" cy="1764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7344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2"/>
          <p:cNvSpPr txBox="1">
            <a:spLocks noChangeArrowheads="1"/>
          </p:cNvSpPr>
          <p:nvPr/>
        </p:nvSpPr>
        <p:spPr bwMode="auto">
          <a:xfrm>
            <a:off x="2732890" y="416239"/>
            <a:ext cx="5738756" cy="369332"/>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s-PE" sz="1800" b="1" u="sng" dirty="0">
                <a:effectLst/>
                <a:latin typeface="Arial" panose="020B0604020202020204" pitchFamily="34" charset="0"/>
                <a:ea typeface="Arial" panose="020B0604020202020204" pitchFamily="34" charset="0"/>
                <a:cs typeface="Cambria" panose="02040503050406030204" pitchFamily="18" charset="0"/>
              </a:rPr>
              <a:t> VII. CULTIVO, ESCARBE O REMOCION DE SUELO</a:t>
            </a:r>
            <a:endParaRPr lang="es-PE" sz="1800" kern="1200" dirty="0">
              <a:solidFill>
                <a:srgbClr val="000000"/>
              </a:solidFill>
              <a:effectLst/>
              <a:latin typeface="Arial" panose="020B0604020202020204" pitchFamily="34" charset="0"/>
              <a:ea typeface="Calibri" panose="020F0502020204030204" pitchFamily="34" charset="0"/>
            </a:endParaRPr>
          </a:p>
        </p:txBody>
      </p:sp>
      <p:pic>
        <p:nvPicPr>
          <p:cNvPr id="5" name="Imagen 4">
            <a:extLst>
              <a:ext uri="{FF2B5EF4-FFF2-40B4-BE49-F238E27FC236}">
                <a16:creationId xmlns:a16="http://schemas.microsoft.com/office/drawing/2014/main" id="{85120174-F895-4C5B-A5A5-6C834A9D5D8B}"/>
              </a:ext>
            </a:extLst>
          </p:cNvPr>
          <p:cNvPicPr>
            <a:picLocks noChangeAspect="1"/>
          </p:cNvPicPr>
          <p:nvPr/>
        </p:nvPicPr>
        <p:blipFill rotWithShape="1">
          <a:blip r:embed="rId2"/>
          <a:srcRect l="25451" t="17481" r="25452" b="64148"/>
          <a:stretch/>
        </p:blipFill>
        <p:spPr>
          <a:xfrm>
            <a:off x="117477" y="132715"/>
            <a:ext cx="2130424" cy="448384"/>
          </a:xfrm>
          <a:prstGeom prst="rect">
            <a:avLst/>
          </a:prstGeom>
        </p:spPr>
      </p:pic>
      <p:sp>
        <p:nvSpPr>
          <p:cNvPr id="7" name="CuadroTexto 6">
            <a:extLst>
              <a:ext uri="{FF2B5EF4-FFF2-40B4-BE49-F238E27FC236}">
                <a16:creationId xmlns:a16="http://schemas.microsoft.com/office/drawing/2014/main" id="{4E091D8E-84B2-4CD8-8F8A-ECF22AF6E807}"/>
              </a:ext>
            </a:extLst>
          </p:cNvPr>
          <p:cNvSpPr txBox="1"/>
          <p:nvPr/>
        </p:nvSpPr>
        <p:spPr>
          <a:xfrm>
            <a:off x="555423" y="1386443"/>
            <a:ext cx="5138530" cy="3139321"/>
          </a:xfrm>
          <a:prstGeom prst="rect">
            <a:avLst/>
          </a:prstGeom>
          <a:noFill/>
        </p:spPr>
        <p:txBody>
          <a:bodyPr wrap="square" rtlCol="0">
            <a:spAutoFit/>
          </a:bodyPr>
          <a:lstStyle/>
          <a:p>
            <a:pPr algn="just"/>
            <a:r>
              <a:rPr lang="es-PE" dirty="0">
                <a:latin typeface="Arial" panose="020B0604020202020204" pitchFamily="34" charset="0"/>
                <a:cs typeface="Arial" panose="020B0604020202020204" pitchFamily="34" charset="0"/>
              </a:rPr>
              <a:t>El escarbe o remoción del suelo cerca a la base de la planta se realiza para dar aireación al suelo, generar ablandamiento para el posterior desarrollo de las raíces y los estolones.</a:t>
            </a:r>
          </a:p>
          <a:p>
            <a:pPr algn="just"/>
            <a:endParaRPr lang="es-PE" dirty="0">
              <a:latin typeface="Arial" panose="020B0604020202020204" pitchFamily="34" charset="0"/>
              <a:cs typeface="Arial" panose="020B0604020202020204" pitchFamily="34" charset="0"/>
            </a:endParaRPr>
          </a:p>
          <a:p>
            <a:pPr algn="just"/>
            <a:r>
              <a:rPr lang="es-PE" dirty="0">
                <a:latin typeface="Arial" panose="020B0604020202020204" pitchFamily="34" charset="0"/>
                <a:cs typeface="Arial" panose="020B0604020202020204" pitchFamily="34" charset="0"/>
              </a:rPr>
              <a:t>Se puede hacer en forma manual con la ayuda de picos o zapapicos. También se usa la yunta de bueyes que compacta menos el suelo.</a:t>
            </a:r>
          </a:p>
          <a:p>
            <a:pPr algn="just"/>
            <a:endParaRPr lang="es-PE" dirty="0">
              <a:latin typeface="Arial" panose="020B0604020202020204" pitchFamily="34" charset="0"/>
              <a:cs typeface="Arial" panose="020B0604020202020204" pitchFamily="34" charset="0"/>
            </a:endParaRPr>
          </a:p>
          <a:p>
            <a:pPr algn="just"/>
            <a:r>
              <a:rPr lang="es-PE" dirty="0">
                <a:latin typeface="Arial" panose="020B0604020202020204" pitchFamily="34" charset="0"/>
                <a:cs typeface="Arial" panose="020B0604020202020204" pitchFamily="34" charset="0"/>
              </a:rPr>
              <a:t>Cuando son extensiones grandes se usa el tractor</a:t>
            </a:r>
            <a:r>
              <a:rPr lang="es-PE" dirty="0"/>
              <a:t>.</a:t>
            </a:r>
          </a:p>
        </p:txBody>
      </p:sp>
      <p:pic>
        <p:nvPicPr>
          <p:cNvPr id="3074" name="Picture 2" descr="El aporque: labor cultural para una buena cosecha | Servicio de Información  Agroalimentaria y Pesquera | Gobierno | gob.mx">
            <a:extLst>
              <a:ext uri="{FF2B5EF4-FFF2-40B4-BE49-F238E27FC236}">
                <a16:creationId xmlns:a16="http://schemas.microsoft.com/office/drawing/2014/main" id="{F7449D54-8EE9-4A38-91FB-ED21DF606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312" y="1254973"/>
            <a:ext cx="2775906" cy="174307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evista cedep valido.cdr">
            <a:extLst>
              <a:ext uri="{FF2B5EF4-FFF2-40B4-BE49-F238E27FC236}">
                <a16:creationId xmlns:a16="http://schemas.microsoft.com/office/drawing/2014/main" id="{CB919276-C573-4674-AC32-C3D5EDE282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313" y="3073774"/>
            <a:ext cx="2775906"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5321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E5F76FF-DEAF-4E37-9D26-E1D047A916D7}"/>
              </a:ext>
            </a:extLst>
          </p:cNvPr>
          <p:cNvPicPr>
            <a:picLocks noChangeAspect="1"/>
          </p:cNvPicPr>
          <p:nvPr/>
        </p:nvPicPr>
        <p:blipFill rotWithShape="1">
          <a:blip r:embed="rId2"/>
          <a:srcRect l="25451" t="17481" r="25452" b="64148"/>
          <a:stretch/>
        </p:blipFill>
        <p:spPr>
          <a:xfrm>
            <a:off x="132717" y="140335"/>
            <a:ext cx="2130424" cy="448384"/>
          </a:xfrm>
          <a:prstGeom prst="rect">
            <a:avLst/>
          </a:prstGeom>
        </p:spPr>
      </p:pic>
      <p:sp>
        <p:nvSpPr>
          <p:cNvPr id="18" name="CuadroTexto 2">
            <a:extLst>
              <a:ext uri="{FF2B5EF4-FFF2-40B4-BE49-F238E27FC236}">
                <a16:creationId xmlns:a16="http://schemas.microsoft.com/office/drawing/2014/main" id="{0A844756-C4D1-4EDF-A741-EF4A7E8BD70E}"/>
              </a:ext>
            </a:extLst>
          </p:cNvPr>
          <p:cNvSpPr txBox="1">
            <a:spLocks noChangeArrowheads="1"/>
          </p:cNvSpPr>
          <p:nvPr/>
        </p:nvSpPr>
        <p:spPr bwMode="auto">
          <a:xfrm>
            <a:off x="2263141" y="146093"/>
            <a:ext cx="4866042" cy="369332"/>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s-PE" sz="1800" b="1" u="sng" dirty="0">
                <a:effectLst/>
                <a:latin typeface="Arial" panose="020B0604020202020204" pitchFamily="34" charset="0"/>
                <a:ea typeface="Arial" panose="020B0604020202020204" pitchFamily="34" charset="0"/>
                <a:cs typeface="Cambria" panose="02040503050406030204" pitchFamily="18" charset="0"/>
              </a:rPr>
              <a:t>VIII. ERRADICACION DE MALAS HIERBAS</a:t>
            </a:r>
            <a:endParaRPr lang="es-PE" sz="1800" dirty="0">
              <a:effectLst/>
              <a:latin typeface="Cambria" panose="02040503050406030204" pitchFamily="18" charset="0"/>
              <a:ea typeface="Cambria" panose="02040503050406030204" pitchFamily="18" charset="0"/>
              <a:cs typeface="Cambria" panose="02040503050406030204" pitchFamily="18" charset="0"/>
            </a:endParaRPr>
          </a:p>
        </p:txBody>
      </p:sp>
      <p:pic>
        <p:nvPicPr>
          <p:cNvPr id="7170" name="Picture 2" descr="Cosecha Y Excavación De Patatas Con Azadón Y Mano En El Jardín. Cavando  Papas Orgánicas Por Mano Sucia Trabajada Y Arrugada Imagen de archivo -  Imagen de empuje, azada: 191898461">
            <a:extLst>
              <a:ext uri="{FF2B5EF4-FFF2-40B4-BE49-F238E27FC236}">
                <a16:creationId xmlns:a16="http://schemas.microsoft.com/office/drawing/2014/main" id="{C73AA729-BE11-49FF-ADA8-4429EB9FE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4491" y="2038007"/>
            <a:ext cx="2554907" cy="147966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0C8E3CE1-8002-4583-830A-B87F18BBC4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49" t="9588" b="3947"/>
          <a:stretch/>
        </p:blipFill>
        <p:spPr bwMode="auto">
          <a:xfrm>
            <a:off x="6398280" y="3562492"/>
            <a:ext cx="2508997" cy="145774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Manual Papa">
            <a:extLst>
              <a:ext uri="{FF2B5EF4-FFF2-40B4-BE49-F238E27FC236}">
                <a16:creationId xmlns:a16="http://schemas.microsoft.com/office/drawing/2014/main" id="{8B897463-1E91-439B-BDD7-44F0FCAEE2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3456" y="597615"/>
            <a:ext cx="2508997" cy="136566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78CBAE02-A3E5-440D-8CE9-E56A67E9FF78}"/>
              </a:ext>
            </a:extLst>
          </p:cNvPr>
          <p:cNvSpPr txBox="1"/>
          <p:nvPr/>
        </p:nvSpPr>
        <p:spPr>
          <a:xfrm>
            <a:off x="451877" y="829999"/>
            <a:ext cx="5375181" cy="3832396"/>
          </a:xfrm>
          <a:prstGeom prst="rect">
            <a:avLst/>
          </a:prstGeom>
          <a:noFill/>
        </p:spPr>
        <p:txBody>
          <a:bodyPr wrap="square">
            <a:spAutoFit/>
          </a:bodyPr>
          <a:lstStyle/>
          <a:p>
            <a:pPr marL="457200" algn="just">
              <a:lnSpc>
                <a:spcPct val="107000"/>
              </a:lnSpc>
              <a:spcAft>
                <a:spcPts val="800"/>
              </a:spcAft>
            </a:pPr>
            <a:r>
              <a:rPr lang="es-ES_tradnl" sz="1800" dirty="0">
                <a:effectLst/>
                <a:latin typeface="Arial" panose="020B0604020202020204" pitchFamily="34" charset="0"/>
                <a:ea typeface="Times New Roman" panose="02020603050405020304" pitchFamily="18" charset="0"/>
                <a:cs typeface="Arial" panose="020B0604020202020204" pitchFamily="34" charset="0"/>
              </a:rPr>
              <a:t>En el suelo siempre quedan semillas de malas hierbas que emergen conjuntamente con el cultivo. Por otro lado, las semillas son trasladadas por el viento, los insectos y las aves. </a:t>
            </a:r>
          </a:p>
          <a:p>
            <a:pPr marL="457200" algn="just">
              <a:lnSpc>
                <a:spcPct val="107000"/>
              </a:lnSpc>
              <a:spcAft>
                <a:spcPts val="800"/>
              </a:spcAft>
            </a:pPr>
            <a:r>
              <a:rPr lang="es-ES_tradnl" sz="1800" dirty="0">
                <a:effectLst/>
                <a:latin typeface="Arial" panose="020B0604020202020204" pitchFamily="34" charset="0"/>
                <a:ea typeface="Times New Roman" panose="02020603050405020304" pitchFamily="18" charset="0"/>
                <a:cs typeface="Arial" panose="020B0604020202020204" pitchFamily="34" charset="0"/>
              </a:rPr>
              <a:t>Estas malas hierbas al emergen compiten con el cultivo por luz, agua, espacio, nutrientes y son fuente de insectos y enfermedades. </a:t>
            </a:r>
          </a:p>
          <a:p>
            <a:pPr marL="457200" algn="just">
              <a:lnSpc>
                <a:spcPct val="107000"/>
              </a:lnSpc>
              <a:spcAft>
                <a:spcPts val="800"/>
              </a:spcAft>
            </a:pPr>
            <a:r>
              <a:rPr lang="es-ES_tradnl" sz="1800" dirty="0">
                <a:effectLst/>
                <a:latin typeface="Arial" panose="020B0604020202020204" pitchFamily="34" charset="0"/>
                <a:ea typeface="Times New Roman" panose="02020603050405020304" pitchFamily="18" charset="0"/>
                <a:cs typeface="Arial" panose="020B0604020202020204" pitchFamily="34" charset="0"/>
              </a:rPr>
              <a:t>Es importante erradicar las malas hierbas antes de su emergencia usando herbicidas pre emergentes o luego realizar el deshierbo manual, con yunta o tractor.</a:t>
            </a:r>
            <a:endParaRPr lang="es-PE" sz="18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990400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E5F76FF-DEAF-4E37-9D26-E1D047A916D7}"/>
              </a:ext>
            </a:extLst>
          </p:cNvPr>
          <p:cNvPicPr>
            <a:picLocks noChangeAspect="1"/>
          </p:cNvPicPr>
          <p:nvPr/>
        </p:nvPicPr>
        <p:blipFill rotWithShape="1">
          <a:blip r:embed="rId3"/>
          <a:srcRect l="25451" t="17481" r="25452" b="64148"/>
          <a:stretch/>
        </p:blipFill>
        <p:spPr>
          <a:xfrm>
            <a:off x="132717" y="140335"/>
            <a:ext cx="2130424" cy="448384"/>
          </a:xfrm>
          <a:prstGeom prst="rect">
            <a:avLst/>
          </a:prstGeom>
        </p:spPr>
      </p:pic>
      <p:sp>
        <p:nvSpPr>
          <p:cNvPr id="6" name="CuadroTexto 2">
            <a:extLst>
              <a:ext uri="{FF2B5EF4-FFF2-40B4-BE49-F238E27FC236}">
                <a16:creationId xmlns:a16="http://schemas.microsoft.com/office/drawing/2014/main" id="{870065FD-0F2D-46C5-BD80-9C9CA3514BDF}"/>
              </a:ext>
            </a:extLst>
          </p:cNvPr>
          <p:cNvSpPr txBox="1">
            <a:spLocks noChangeArrowheads="1"/>
          </p:cNvSpPr>
          <p:nvPr/>
        </p:nvSpPr>
        <p:spPr bwMode="auto">
          <a:xfrm>
            <a:off x="2345165" y="72389"/>
            <a:ext cx="6666117" cy="646331"/>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s-PE" sz="1800" b="1" u="sng" dirty="0">
                <a:effectLst/>
                <a:latin typeface="Arial" panose="020B0604020202020204" pitchFamily="34" charset="0"/>
                <a:ea typeface="Arial" panose="020B0604020202020204" pitchFamily="34" charset="0"/>
                <a:cs typeface="Cambria" panose="02040503050406030204" pitchFamily="18" charset="0"/>
              </a:rPr>
              <a:t> IX. CONTROL FITOSANITARIO – MANEJO INTEGRADO DE PLAGAS</a:t>
            </a:r>
            <a:endParaRPr lang="es-PE" sz="1800" dirty="0">
              <a:effectLst/>
              <a:latin typeface="Cambria" panose="02040503050406030204" pitchFamily="18" charset="0"/>
              <a:ea typeface="Cambria" panose="02040503050406030204" pitchFamily="18" charset="0"/>
              <a:cs typeface="Cambria" panose="02040503050406030204" pitchFamily="18" charset="0"/>
            </a:endParaRPr>
          </a:p>
        </p:txBody>
      </p:sp>
      <p:pic>
        <p:nvPicPr>
          <p:cNvPr id="8" name="Picture 4">
            <a:extLst>
              <a:ext uri="{FF2B5EF4-FFF2-40B4-BE49-F238E27FC236}">
                <a16:creationId xmlns:a16="http://schemas.microsoft.com/office/drawing/2014/main" id="{93F3932E-AFC4-47C5-825E-351010626C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7226" y="3001183"/>
            <a:ext cx="3076801" cy="187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a:extLst>
              <a:ext uri="{FF2B5EF4-FFF2-40B4-BE49-F238E27FC236}">
                <a16:creationId xmlns:a16="http://schemas.microsoft.com/office/drawing/2014/main" id="{93686183-F658-4783-900A-44396FDA4738}"/>
              </a:ext>
            </a:extLst>
          </p:cNvPr>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5737225" y="848722"/>
            <a:ext cx="3076801" cy="187362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9158EFBD-1210-483B-ABF0-E0CF952737DC}"/>
              </a:ext>
            </a:extLst>
          </p:cNvPr>
          <p:cNvSpPr txBox="1"/>
          <p:nvPr/>
        </p:nvSpPr>
        <p:spPr>
          <a:xfrm>
            <a:off x="-65705" y="848722"/>
            <a:ext cx="5336951" cy="2031325"/>
          </a:xfrm>
          <a:prstGeom prst="rect">
            <a:avLst/>
          </a:prstGeom>
          <a:noFill/>
        </p:spPr>
        <p:txBody>
          <a:bodyPr wrap="square">
            <a:spAutoFit/>
          </a:bodyPr>
          <a:lstStyle/>
          <a:p>
            <a:pPr marL="457200" algn="just"/>
            <a:r>
              <a:rPr lang="es-ES_tradnl" sz="1800" dirty="0">
                <a:effectLst/>
                <a:latin typeface="Arial" panose="020B0604020202020204" pitchFamily="34" charset="0"/>
                <a:ea typeface="Times New Roman" panose="02020603050405020304" pitchFamily="18" charset="0"/>
                <a:cs typeface="Arial" panose="020B0604020202020204" pitchFamily="34" charset="0"/>
              </a:rPr>
              <a:t>Las plagas son importantes factores bióticos que afectan y limitan la producción de papa en la región andina. Dependiendo de su nivel de infestación, las pérdidas en calidad y cantidad pueden llegar fácilmente hasta un 70%, lo que afecta seriamente los ingresos de los agricultores de la Agricultura Familiar</a:t>
            </a:r>
            <a:r>
              <a:rPr lang="es-ES_tradnl" sz="1800" dirty="0">
                <a:effectLst/>
                <a:latin typeface="Calibri" panose="020F0502020204030204" pitchFamily="34" charset="0"/>
                <a:ea typeface="Times New Roman" panose="02020603050405020304" pitchFamily="18" charset="0"/>
              </a:rPr>
              <a:t>.</a:t>
            </a:r>
            <a:endParaRPr lang="es-PE" sz="1800" dirty="0">
              <a:effectLst/>
              <a:latin typeface="Times New Roman" panose="02020603050405020304" pitchFamily="18" charset="0"/>
              <a:ea typeface="Times New Roman" panose="02020603050405020304" pitchFamily="18" charset="0"/>
            </a:endParaRPr>
          </a:p>
        </p:txBody>
      </p:sp>
      <p:sp>
        <p:nvSpPr>
          <p:cNvPr id="10" name="CuadroTexto 9">
            <a:extLst>
              <a:ext uri="{FF2B5EF4-FFF2-40B4-BE49-F238E27FC236}">
                <a16:creationId xmlns:a16="http://schemas.microsoft.com/office/drawing/2014/main" id="{CEC83032-E113-47B7-B88D-051234F54216}"/>
              </a:ext>
            </a:extLst>
          </p:cNvPr>
          <p:cNvSpPr txBox="1"/>
          <p:nvPr/>
        </p:nvSpPr>
        <p:spPr>
          <a:xfrm>
            <a:off x="-143436" y="2924872"/>
            <a:ext cx="5336951" cy="2031325"/>
          </a:xfrm>
          <a:prstGeom prst="rect">
            <a:avLst/>
          </a:prstGeom>
          <a:noFill/>
        </p:spPr>
        <p:txBody>
          <a:bodyPr wrap="square">
            <a:spAutoFit/>
          </a:bodyPr>
          <a:lstStyle/>
          <a:p>
            <a:pPr marL="457200" algn="just"/>
            <a:r>
              <a:rPr lang="es-ES_tradnl" sz="1800" dirty="0">
                <a:effectLst/>
                <a:latin typeface="Arial" panose="020B0604020202020204" pitchFamily="34" charset="0"/>
                <a:ea typeface="Times New Roman" panose="02020603050405020304" pitchFamily="18" charset="0"/>
                <a:cs typeface="Arial" panose="020B0604020202020204" pitchFamily="34" charset="0"/>
              </a:rPr>
              <a:t>Las principales plagas que atacan al cultivo de papa son: el gorgojo de Los Andes (</a:t>
            </a:r>
            <a:r>
              <a:rPr lang="es-ES_tradnl" sz="1800" i="1" dirty="0" err="1">
                <a:effectLst/>
                <a:latin typeface="Arial" panose="020B0604020202020204" pitchFamily="34" charset="0"/>
                <a:ea typeface="Times New Roman" panose="02020603050405020304" pitchFamily="18" charset="0"/>
                <a:cs typeface="Arial" panose="020B0604020202020204" pitchFamily="34" charset="0"/>
              </a:rPr>
              <a:t>Premnotrypes</a:t>
            </a:r>
            <a:r>
              <a:rPr lang="es-ES_tradnl" sz="1800" i="1" dirty="0">
                <a:effectLst/>
                <a:latin typeface="Arial" panose="020B0604020202020204" pitchFamily="34" charset="0"/>
                <a:ea typeface="Times New Roman" panose="02020603050405020304" pitchFamily="18" charset="0"/>
                <a:cs typeface="Arial" panose="020B0604020202020204" pitchFamily="34" charset="0"/>
              </a:rPr>
              <a:t> </a:t>
            </a:r>
            <a:r>
              <a:rPr lang="es-ES_tradnl" sz="1800" i="1" dirty="0" err="1">
                <a:effectLst/>
                <a:latin typeface="Arial" panose="020B0604020202020204" pitchFamily="34" charset="0"/>
                <a:ea typeface="Times New Roman" panose="02020603050405020304" pitchFamily="18" charset="0"/>
                <a:cs typeface="Arial" panose="020B0604020202020204" pitchFamily="34" charset="0"/>
              </a:rPr>
              <a:t>vorax</a:t>
            </a:r>
            <a:r>
              <a:rPr lang="es-ES_tradnl" sz="1800" i="1" dirty="0">
                <a:effectLst/>
                <a:latin typeface="Arial" panose="020B0604020202020204" pitchFamily="34" charset="0"/>
                <a:ea typeface="Times New Roman" panose="02020603050405020304" pitchFamily="18" charset="0"/>
                <a:cs typeface="Arial" panose="020B0604020202020204" pitchFamily="34" charset="0"/>
              </a:rPr>
              <a:t>, </a:t>
            </a:r>
            <a:r>
              <a:rPr lang="es-ES_tradnl" sz="1800" i="1" dirty="0" err="1">
                <a:effectLst/>
                <a:latin typeface="Arial" panose="020B0604020202020204" pitchFamily="34" charset="0"/>
                <a:ea typeface="Times New Roman" panose="02020603050405020304" pitchFamily="18" charset="0"/>
                <a:cs typeface="Arial" panose="020B0604020202020204" pitchFamily="34" charset="0"/>
              </a:rPr>
              <a:t>Premnotrypes</a:t>
            </a:r>
            <a:r>
              <a:rPr lang="es-ES_tradnl" sz="1800" i="1" dirty="0">
                <a:effectLst/>
                <a:latin typeface="Arial" panose="020B0604020202020204" pitchFamily="34" charset="0"/>
                <a:ea typeface="Times New Roman" panose="02020603050405020304" pitchFamily="18" charset="0"/>
                <a:cs typeface="Arial" panose="020B0604020202020204" pitchFamily="34" charset="0"/>
              </a:rPr>
              <a:t> </a:t>
            </a:r>
            <a:r>
              <a:rPr lang="es-ES_tradnl" sz="1800" i="1" dirty="0" err="1">
                <a:effectLst/>
                <a:latin typeface="Arial" panose="020B0604020202020204" pitchFamily="34" charset="0"/>
                <a:ea typeface="Times New Roman" panose="02020603050405020304" pitchFamily="18" charset="0"/>
                <a:cs typeface="Arial" panose="020B0604020202020204" pitchFamily="34" charset="0"/>
              </a:rPr>
              <a:t>suturicallus</a:t>
            </a:r>
            <a:r>
              <a:rPr lang="es-ES_tradnl" sz="1800" i="1" dirty="0">
                <a:effectLst/>
                <a:latin typeface="Arial" panose="020B0604020202020204" pitchFamily="34" charset="0"/>
                <a:ea typeface="Times New Roman" panose="02020603050405020304" pitchFamily="18" charset="0"/>
                <a:cs typeface="Arial" panose="020B0604020202020204" pitchFamily="34" charset="0"/>
              </a:rPr>
              <a:t>, </a:t>
            </a:r>
            <a:r>
              <a:rPr lang="es-ES_tradnl" sz="1800" i="1" dirty="0" err="1">
                <a:effectLst/>
                <a:latin typeface="Arial" panose="020B0604020202020204" pitchFamily="34" charset="0"/>
                <a:ea typeface="Times New Roman" panose="02020603050405020304" pitchFamily="18" charset="0"/>
                <a:cs typeface="Arial" panose="020B0604020202020204" pitchFamily="34" charset="0"/>
              </a:rPr>
              <a:t>Premnotrypes</a:t>
            </a:r>
            <a:r>
              <a:rPr lang="es-ES_tradnl" sz="1800" i="1" dirty="0">
                <a:effectLst/>
                <a:latin typeface="Arial" panose="020B0604020202020204" pitchFamily="34" charset="0"/>
                <a:ea typeface="Times New Roman" panose="02020603050405020304" pitchFamily="18" charset="0"/>
                <a:cs typeface="Arial" panose="020B0604020202020204" pitchFamily="34" charset="0"/>
              </a:rPr>
              <a:t> </a:t>
            </a:r>
            <a:r>
              <a:rPr lang="es-ES_tradnl" sz="1800" i="1" dirty="0" err="1">
                <a:effectLst/>
                <a:latin typeface="Arial" panose="020B0604020202020204" pitchFamily="34" charset="0"/>
                <a:ea typeface="Times New Roman" panose="02020603050405020304" pitchFamily="18" charset="0"/>
                <a:cs typeface="Arial" panose="020B0604020202020204" pitchFamily="34" charset="0"/>
              </a:rPr>
              <a:t>latithorax</a:t>
            </a:r>
            <a:r>
              <a:rPr lang="es-ES_tradnl" sz="1800" dirty="0">
                <a:effectLst/>
                <a:latin typeface="Arial" panose="020B0604020202020204" pitchFamily="34" charset="0"/>
                <a:ea typeface="Times New Roman" panose="02020603050405020304" pitchFamily="18" charset="0"/>
                <a:cs typeface="Arial" panose="020B0604020202020204" pitchFamily="34" charset="0"/>
              </a:rPr>
              <a:t>) , la polilla (</a:t>
            </a:r>
            <a:r>
              <a:rPr lang="es-ES_tradnl" sz="1800" i="1" dirty="0" err="1">
                <a:solidFill>
                  <a:srgbClr val="202124"/>
                </a:solidFill>
                <a:effectLst/>
                <a:latin typeface="Arial" panose="020B0604020202020204" pitchFamily="34" charset="0"/>
                <a:ea typeface="Times New Roman" panose="02020603050405020304" pitchFamily="18" charset="0"/>
                <a:cs typeface="Arial" panose="020B0604020202020204" pitchFamily="34" charset="0"/>
              </a:rPr>
              <a:t>Phthorimaea</a:t>
            </a:r>
            <a:r>
              <a:rPr lang="es-ES_tradnl" sz="1800" i="1"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r>
              <a:rPr lang="es-ES_tradnl" sz="1800" i="1" dirty="0" err="1">
                <a:solidFill>
                  <a:srgbClr val="202124"/>
                </a:solidFill>
                <a:effectLst/>
                <a:latin typeface="Arial" panose="020B0604020202020204" pitchFamily="34" charset="0"/>
                <a:ea typeface="Times New Roman" panose="02020603050405020304" pitchFamily="18" charset="0"/>
                <a:cs typeface="Arial" panose="020B0604020202020204" pitchFamily="34" charset="0"/>
              </a:rPr>
              <a:t>operculella</a:t>
            </a:r>
            <a:r>
              <a:rPr lang="es-ES_tradnl" sz="1800" i="1"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r>
              <a:rPr lang="es-ES_tradnl" sz="1800" i="1" dirty="0" err="1">
                <a:solidFill>
                  <a:srgbClr val="202124"/>
                </a:solidFill>
                <a:effectLst/>
                <a:latin typeface="Arial" panose="020B0604020202020204" pitchFamily="34" charset="0"/>
                <a:ea typeface="Times New Roman" panose="02020603050405020304" pitchFamily="18" charset="0"/>
                <a:cs typeface="Arial" panose="020B0604020202020204" pitchFamily="34" charset="0"/>
              </a:rPr>
              <a:t>Zeller</a:t>
            </a:r>
            <a:r>
              <a:rPr lang="es-ES_tradnl" sz="1800" i="1"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r>
              <a:rPr lang="es-ES_tradnl" sz="1800" i="1" dirty="0" err="1">
                <a:solidFill>
                  <a:srgbClr val="202124"/>
                </a:solidFill>
                <a:effectLst/>
                <a:latin typeface="Arial" panose="020B0604020202020204" pitchFamily="34" charset="0"/>
                <a:ea typeface="Times New Roman" panose="02020603050405020304" pitchFamily="18" charset="0"/>
                <a:cs typeface="Arial" panose="020B0604020202020204" pitchFamily="34" charset="0"/>
              </a:rPr>
              <a:t>Symmetrischema</a:t>
            </a:r>
            <a:r>
              <a:rPr lang="es-ES_tradnl" sz="1800" i="1"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r>
              <a:rPr lang="es-ES_tradnl" sz="1800" i="1" dirty="0" err="1">
                <a:solidFill>
                  <a:srgbClr val="202124"/>
                </a:solidFill>
                <a:effectLst/>
                <a:latin typeface="Arial" panose="020B0604020202020204" pitchFamily="34" charset="0"/>
                <a:ea typeface="Times New Roman" panose="02020603050405020304" pitchFamily="18" charset="0"/>
                <a:cs typeface="Arial" panose="020B0604020202020204" pitchFamily="34" charset="0"/>
              </a:rPr>
              <a:t>tangolias</a:t>
            </a:r>
            <a:r>
              <a:rPr lang="es-ES_tradnl" sz="1800" i="1"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a:t>
            </a:r>
            <a:r>
              <a:rPr lang="es-ES_tradnl" sz="1800" dirty="0">
                <a:solidFill>
                  <a:srgbClr val="202124"/>
                </a:solidFill>
                <a:effectLst/>
                <a:latin typeface="Arial" panose="020B0604020202020204" pitchFamily="34" charset="0"/>
                <a:ea typeface="Times New Roman" panose="02020603050405020304" pitchFamily="18" charset="0"/>
                <a:cs typeface="Arial" panose="020B0604020202020204" pitchFamily="34" charset="0"/>
              </a:rPr>
              <a:t> </a:t>
            </a:r>
            <a:r>
              <a:rPr lang="es-ES_tradnl" sz="1800" dirty="0">
                <a:effectLst/>
                <a:latin typeface="Arial" panose="020B0604020202020204" pitchFamily="34" charset="0"/>
                <a:ea typeface="Times New Roman" panose="02020603050405020304" pitchFamily="18" charset="0"/>
                <a:cs typeface="Arial" panose="020B0604020202020204" pitchFamily="34" charset="0"/>
              </a:rPr>
              <a:t>y la </a:t>
            </a:r>
            <a:r>
              <a:rPr lang="es-ES_tradnl" sz="1800" dirty="0" err="1">
                <a:effectLst/>
                <a:latin typeface="Arial" panose="020B0604020202020204" pitchFamily="34" charset="0"/>
                <a:ea typeface="Times New Roman" panose="02020603050405020304" pitchFamily="18" charset="0"/>
                <a:cs typeface="Arial" panose="020B0604020202020204" pitchFamily="34" charset="0"/>
              </a:rPr>
              <a:t>pulgilla</a:t>
            </a:r>
            <a:r>
              <a:rPr lang="es-ES_tradnl" sz="1800" dirty="0">
                <a:effectLst/>
                <a:latin typeface="Arial" panose="020B0604020202020204" pitchFamily="34" charset="0"/>
                <a:ea typeface="Times New Roman" panose="02020603050405020304" pitchFamily="18" charset="0"/>
                <a:cs typeface="Arial" panose="020B0604020202020204" pitchFamily="34" charset="0"/>
              </a:rPr>
              <a:t> saltona (</a:t>
            </a:r>
            <a:r>
              <a:rPr lang="es-ES_tradnl" sz="1800" i="1" dirty="0" err="1">
                <a:effectLst/>
                <a:latin typeface="Arial" panose="020B0604020202020204" pitchFamily="34" charset="0"/>
                <a:ea typeface="Times New Roman" panose="02020603050405020304" pitchFamily="18" charset="0"/>
                <a:cs typeface="Arial" panose="020B0604020202020204" pitchFamily="34" charset="0"/>
              </a:rPr>
              <a:t>Epitrix</a:t>
            </a:r>
            <a:r>
              <a:rPr lang="es-ES_tradnl" sz="1800" i="1" dirty="0">
                <a:effectLst/>
                <a:latin typeface="Arial" panose="020B0604020202020204" pitchFamily="34" charset="0"/>
                <a:ea typeface="Times New Roman" panose="02020603050405020304" pitchFamily="18" charset="0"/>
                <a:cs typeface="Arial" panose="020B0604020202020204" pitchFamily="34" charset="0"/>
              </a:rPr>
              <a:t> </a:t>
            </a:r>
            <a:r>
              <a:rPr lang="es-ES_tradnl" sz="1800" i="1" dirty="0" err="1">
                <a:effectLst/>
                <a:latin typeface="Arial" panose="020B0604020202020204" pitchFamily="34" charset="0"/>
                <a:ea typeface="Times New Roman" panose="02020603050405020304" pitchFamily="18" charset="0"/>
                <a:cs typeface="Arial" panose="020B0604020202020204" pitchFamily="34" charset="0"/>
              </a:rPr>
              <a:t>sp</a:t>
            </a:r>
            <a:r>
              <a:rPr lang="es-ES_tradnl" sz="1800" dirty="0">
                <a:effectLst/>
                <a:latin typeface="Arial" panose="020B0604020202020204" pitchFamily="34" charset="0"/>
                <a:ea typeface="Times New Roman" panose="02020603050405020304" pitchFamily="18" charset="0"/>
                <a:cs typeface="Arial" panose="020B0604020202020204" pitchFamily="34" charset="0"/>
              </a:rPr>
              <a:t>.)</a:t>
            </a:r>
            <a:endParaRPr lang="es-PE" sz="18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346348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E5F76FF-DEAF-4E37-9D26-E1D047A916D7}"/>
              </a:ext>
            </a:extLst>
          </p:cNvPr>
          <p:cNvPicPr>
            <a:picLocks noChangeAspect="1"/>
          </p:cNvPicPr>
          <p:nvPr/>
        </p:nvPicPr>
        <p:blipFill rotWithShape="1">
          <a:blip r:embed="rId3"/>
          <a:srcRect l="25451" t="17481" r="25452" b="64148"/>
          <a:stretch/>
        </p:blipFill>
        <p:spPr>
          <a:xfrm>
            <a:off x="132717" y="140335"/>
            <a:ext cx="2130424" cy="448384"/>
          </a:xfrm>
          <a:prstGeom prst="rect">
            <a:avLst/>
          </a:prstGeom>
        </p:spPr>
      </p:pic>
      <p:sp>
        <p:nvSpPr>
          <p:cNvPr id="6" name="CuadroTexto 2">
            <a:extLst>
              <a:ext uri="{FF2B5EF4-FFF2-40B4-BE49-F238E27FC236}">
                <a16:creationId xmlns:a16="http://schemas.microsoft.com/office/drawing/2014/main" id="{870065FD-0F2D-46C5-BD80-9C9CA3514BDF}"/>
              </a:ext>
            </a:extLst>
          </p:cNvPr>
          <p:cNvSpPr txBox="1">
            <a:spLocks noChangeArrowheads="1"/>
          </p:cNvSpPr>
          <p:nvPr/>
        </p:nvSpPr>
        <p:spPr bwMode="auto">
          <a:xfrm>
            <a:off x="2263141" y="180163"/>
            <a:ext cx="6748142" cy="646331"/>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s-PE" sz="1800" b="1" u="sng" dirty="0">
                <a:effectLst/>
                <a:latin typeface="Arial" panose="020B0604020202020204" pitchFamily="34" charset="0"/>
                <a:ea typeface="Arial" panose="020B0604020202020204" pitchFamily="34" charset="0"/>
                <a:cs typeface="Cambria" panose="02040503050406030204" pitchFamily="18" charset="0"/>
              </a:rPr>
              <a:t> IX. CONTROL FITOSANITARIO – MANEJO INTEGRADO DE PLAGAS</a:t>
            </a:r>
            <a:endParaRPr lang="es-PE" sz="1800" dirty="0">
              <a:effectLst/>
              <a:latin typeface="Cambria" panose="02040503050406030204" pitchFamily="18" charset="0"/>
              <a:ea typeface="Cambria" panose="02040503050406030204" pitchFamily="18" charset="0"/>
              <a:cs typeface="Cambria" panose="02040503050406030204" pitchFamily="18" charset="0"/>
            </a:endParaRPr>
          </a:p>
        </p:txBody>
      </p:sp>
      <p:pic>
        <p:nvPicPr>
          <p:cNvPr id="5122" name="Picture 2" descr="Ministerio de Agricultura y Riego">
            <a:extLst>
              <a:ext uri="{FF2B5EF4-FFF2-40B4-BE49-F238E27FC236}">
                <a16:creationId xmlns:a16="http://schemas.microsoft.com/office/drawing/2014/main" id="{1BF966A8-3B01-4711-BA9B-E7464B6C9E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6987" y="903105"/>
            <a:ext cx="2214731" cy="1941921"/>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24388D7A-713D-49A4-972B-E4DBE1353AEA}"/>
              </a:ext>
            </a:extLst>
          </p:cNvPr>
          <p:cNvSpPr txBox="1"/>
          <p:nvPr/>
        </p:nvSpPr>
        <p:spPr>
          <a:xfrm>
            <a:off x="-304312" y="847177"/>
            <a:ext cx="6869306" cy="4247317"/>
          </a:xfrm>
          <a:prstGeom prst="rect">
            <a:avLst/>
          </a:prstGeom>
          <a:noFill/>
        </p:spPr>
        <p:txBody>
          <a:bodyPr wrap="square">
            <a:spAutoFit/>
          </a:bodyPr>
          <a:lstStyle/>
          <a:p>
            <a:pPr marL="457200" algn="just"/>
            <a:r>
              <a:rPr lang="es-ES_tradnl" sz="1800" dirty="0">
                <a:effectLst/>
                <a:latin typeface="Arial" panose="020B0604020202020204" pitchFamily="34" charset="0"/>
                <a:ea typeface="Times New Roman" panose="02020603050405020304" pitchFamily="18" charset="0"/>
                <a:cs typeface="Arial" panose="020B0604020202020204" pitchFamily="34" charset="0"/>
              </a:rPr>
              <a:t>El cultivo de papa es originario del Perú y por esta razón también es originario de muchas enfermedades endémicas entre las cuales podemos mencionar: virus, viroides, micoplasma, hongos y bacterias. </a:t>
            </a:r>
            <a:r>
              <a:rPr lang="es-ES_tradnl" sz="1800" dirty="0">
                <a:solidFill>
                  <a:srgbClr val="202122"/>
                </a:solidFill>
                <a:effectLst/>
                <a:latin typeface="Arial" panose="020B0604020202020204" pitchFamily="34" charset="0"/>
                <a:ea typeface="Times New Roman" panose="02020603050405020304" pitchFamily="18" charset="0"/>
                <a:cs typeface="Arial" panose="020B0604020202020204" pitchFamily="34" charset="0"/>
              </a:rPr>
              <a:t>Se han informado alrededor de 28 virus que infectan al cultivo de la papa. </a:t>
            </a:r>
            <a:r>
              <a:rPr lang="es-ES_tradnl" sz="1800" dirty="0">
                <a:effectLst/>
                <a:latin typeface="Arial" panose="020B0604020202020204" pitchFamily="34" charset="0"/>
                <a:ea typeface="Times New Roman" panose="02020603050405020304" pitchFamily="18" charset="0"/>
                <a:cs typeface="Arial" panose="020B0604020202020204" pitchFamily="34" charset="0"/>
              </a:rPr>
              <a:t>Entre los virus se mencionan los siguientes: virus del mosaico, virus del enrollamiento, virus </a:t>
            </a:r>
            <a:r>
              <a:rPr lang="es-ES_tradnl" sz="1800" dirty="0" err="1">
                <a:effectLst/>
                <a:latin typeface="Arial" panose="020B0604020202020204" pitchFamily="34" charset="0"/>
                <a:ea typeface="Times New Roman" panose="02020603050405020304" pitchFamily="18" charset="0"/>
                <a:cs typeface="Arial" panose="020B0604020202020204" pitchFamily="34" charset="0"/>
              </a:rPr>
              <a:t>mop</a:t>
            </a:r>
            <a:r>
              <a:rPr lang="es-ES_tradnl" sz="1800" dirty="0">
                <a:effectLst/>
                <a:latin typeface="Arial" panose="020B0604020202020204" pitchFamily="34" charset="0"/>
                <a:ea typeface="Times New Roman" panose="02020603050405020304" pitchFamily="18" charset="0"/>
                <a:cs typeface="Arial" panose="020B0604020202020204" pitchFamily="34" charset="0"/>
              </a:rPr>
              <a:t> top, amarillamiento de las venas, virus PVA, virus PVX, virus PVS. </a:t>
            </a:r>
            <a:endParaRPr lang="es-PE" sz="1800" dirty="0">
              <a:effectLst/>
              <a:latin typeface="Arial" panose="020B0604020202020204" pitchFamily="34" charset="0"/>
              <a:ea typeface="Times New Roman" panose="02020603050405020304" pitchFamily="18" charset="0"/>
              <a:cs typeface="Arial" panose="020B0604020202020204" pitchFamily="34" charset="0"/>
            </a:endParaRPr>
          </a:p>
          <a:p>
            <a:pPr marL="457200" algn="just"/>
            <a:r>
              <a:rPr lang="es-ES_tradnl" sz="1800" dirty="0">
                <a:effectLst/>
                <a:latin typeface="Arial" panose="020B0604020202020204" pitchFamily="34" charset="0"/>
                <a:ea typeface="Times New Roman" panose="02020603050405020304" pitchFamily="18" charset="0"/>
                <a:cs typeface="Arial" panose="020B0604020202020204" pitchFamily="34" charset="0"/>
              </a:rPr>
              <a:t> </a:t>
            </a:r>
            <a:endParaRPr lang="es-PE" sz="1800" dirty="0">
              <a:effectLst/>
              <a:latin typeface="Arial" panose="020B0604020202020204" pitchFamily="34" charset="0"/>
              <a:ea typeface="Times New Roman" panose="02020603050405020304" pitchFamily="18" charset="0"/>
              <a:cs typeface="Arial" panose="020B0604020202020204" pitchFamily="34" charset="0"/>
            </a:endParaRPr>
          </a:p>
          <a:p>
            <a:pPr marL="457200" algn="just"/>
            <a:r>
              <a:rPr lang="es-ES_tradnl" sz="1800" dirty="0">
                <a:effectLst/>
                <a:latin typeface="Arial" panose="020B0604020202020204" pitchFamily="34" charset="0"/>
                <a:ea typeface="Times New Roman" panose="02020603050405020304" pitchFamily="18" charset="0"/>
                <a:cs typeface="Arial" panose="020B0604020202020204" pitchFamily="34" charset="0"/>
              </a:rPr>
              <a:t>Las principales enfermedades producidas por hongos son: la rancha o seca </a:t>
            </a:r>
            <a:r>
              <a:rPr lang="es-ES_tradnl" sz="1800" dirty="0" err="1">
                <a:effectLst/>
                <a:latin typeface="Arial" panose="020B0604020202020204" pitchFamily="34" charset="0"/>
                <a:ea typeface="Times New Roman" panose="02020603050405020304" pitchFamily="18" charset="0"/>
                <a:cs typeface="Arial" panose="020B0604020202020204" pitchFamily="34" charset="0"/>
              </a:rPr>
              <a:t>seca</a:t>
            </a:r>
            <a:r>
              <a:rPr lang="es-ES_tradnl" sz="1800" dirty="0">
                <a:effectLst/>
                <a:latin typeface="Arial" panose="020B0604020202020204" pitchFamily="34" charset="0"/>
                <a:ea typeface="Times New Roman" panose="02020603050405020304" pitchFamily="18" charset="0"/>
                <a:cs typeface="Arial" panose="020B0604020202020204" pitchFamily="34" charset="0"/>
              </a:rPr>
              <a:t>, sarna, verruga, roña, manchas foliares (</a:t>
            </a:r>
            <a:r>
              <a:rPr lang="es-ES_tradnl" sz="1800" i="1" dirty="0" err="1">
                <a:effectLst/>
                <a:latin typeface="Arial" panose="020B0604020202020204" pitchFamily="34" charset="0"/>
                <a:ea typeface="Times New Roman" panose="02020603050405020304" pitchFamily="18" charset="0"/>
                <a:cs typeface="Arial" panose="020B0604020202020204" pitchFamily="34" charset="0"/>
              </a:rPr>
              <a:t>Septoria</a:t>
            </a:r>
            <a:r>
              <a:rPr lang="es-ES_tradnl" sz="1800" i="1" dirty="0">
                <a:effectLst/>
                <a:latin typeface="Arial" panose="020B0604020202020204" pitchFamily="34" charset="0"/>
                <a:ea typeface="Times New Roman" panose="02020603050405020304" pitchFamily="18" charset="0"/>
                <a:cs typeface="Arial" panose="020B0604020202020204" pitchFamily="34" charset="0"/>
              </a:rPr>
              <a:t> </a:t>
            </a:r>
            <a:r>
              <a:rPr lang="es-ES_tradnl" sz="1800" i="1" dirty="0" err="1">
                <a:effectLst/>
                <a:latin typeface="Arial" panose="020B0604020202020204" pitchFamily="34" charset="0"/>
                <a:ea typeface="Times New Roman" panose="02020603050405020304" pitchFamily="18" charset="0"/>
                <a:cs typeface="Arial" panose="020B0604020202020204" pitchFamily="34" charset="0"/>
              </a:rPr>
              <a:t>sp</a:t>
            </a:r>
            <a:r>
              <a:rPr lang="es-ES_tradnl" sz="1800" i="1" dirty="0">
                <a:effectLst/>
                <a:latin typeface="Arial" panose="020B0604020202020204" pitchFamily="34" charset="0"/>
                <a:ea typeface="Times New Roman" panose="02020603050405020304" pitchFamily="18" charset="0"/>
                <a:cs typeface="Arial" panose="020B0604020202020204" pitchFamily="34" charset="0"/>
              </a:rPr>
              <a:t>. , </a:t>
            </a:r>
            <a:r>
              <a:rPr lang="es-ES_tradnl" sz="1800" i="1" dirty="0" err="1">
                <a:effectLst/>
                <a:latin typeface="Arial" panose="020B0604020202020204" pitchFamily="34" charset="0"/>
                <a:ea typeface="Times New Roman" panose="02020603050405020304" pitchFamily="18" charset="0"/>
                <a:cs typeface="Arial" panose="020B0604020202020204" pitchFamily="34" charset="0"/>
              </a:rPr>
              <a:t>Phoma</a:t>
            </a:r>
            <a:r>
              <a:rPr lang="es-ES_tradnl" sz="1800" i="1" dirty="0">
                <a:effectLst/>
                <a:latin typeface="Arial" panose="020B0604020202020204" pitchFamily="34" charset="0"/>
                <a:ea typeface="Times New Roman" panose="02020603050405020304" pitchFamily="18" charset="0"/>
                <a:cs typeface="Arial" panose="020B0604020202020204" pitchFamily="34" charset="0"/>
              </a:rPr>
              <a:t> </a:t>
            </a:r>
            <a:r>
              <a:rPr lang="es-ES_tradnl" sz="1800" i="1" dirty="0" err="1">
                <a:effectLst/>
                <a:latin typeface="Arial" panose="020B0604020202020204" pitchFamily="34" charset="0"/>
                <a:ea typeface="Times New Roman" panose="02020603050405020304" pitchFamily="18" charset="0"/>
                <a:cs typeface="Arial" panose="020B0604020202020204" pitchFamily="34" charset="0"/>
              </a:rPr>
              <a:t>sp</a:t>
            </a:r>
            <a:r>
              <a:rPr lang="es-ES_tradnl" sz="1800" i="1" dirty="0">
                <a:effectLst/>
                <a:latin typeface="Arial" panose="020B0604020202020204" pitchFamily="34" charset="0"/>
                <a:ea typeface="Times New Roman" panose="02020603050405020304" pitchFamily="18" charset="0"/>
                <a:cs typeface="Arial" panose="020B0604020202020204" pitchFamily="34" charset="0"/>
              </a:rPr>
              <a:t>., Alternaria </a:t>
            </a:r>
            <a:r>
              <a:rPr lang="es-ES_tradnl" sz="1800" i="1" dirty="0" err="1">
                <a:effectLst/>
                <a:latin typeface="Arial" panose="020B0604020202020204" pitchFamily="34" charset="0"/>
                <a:ea typeface="Times New Roman" panose="02020603050405020304" pitchFamily="18" charset="0"/>
                <a:cs typeface="Arial" panose="020B0604020202020204" pitchFamily="34" charset="0"/>
              </a:rPr>
              <a:t>sp</a:t>
            </a:r>
            <a:r>
              <a:rPr lang="es-ES_tradnl" sz="1800" dirty="0">
                <a:effectLst/>
                <a:latin typeface="Arial" panose="020B0604020202020204" pitchFamily="34" charset="0"/>
                <a:ea typeface="Times New Roman" panose="02020603050405020304" pitchFamily="18" charset="0"/>
                <a:cs typeface="Arial" panose="020B0604020202020204" pitchFamily="34" charset="0"/>
              </a:rPr>
              <a:t>.), pudrición rosada, </a:t>
            </a:r>
            <a:r>
              <a:rPr lang="es-ES_tradnl" sz="1800" dirty="0" err="1">
                <a:effectLst/>
                <a:latin typeface="Arial" panose="020B0604020202020204" pitchFamily="34" charset="0"/>
                <a:ea typeface="Times New Roman" panose="02020603050405020304" pitchFamily="18" charset="0"/>
                <a:cs typeface="Arial" panose="020B0604020202020204" pitchFamily="34" charset="0"/>
              </a:rPr>
              <a:t>rizoctoniasis</a:t>
            </a:r>
            <a:r>
              <a:rPr lang="es-ES_tradnl" sz="1800" dirty="0">
                <a:effectLst/>
                <a:latin typeface="Arial" panose="020B0604020202020204" pitchFamily="34" charset="0"/>
                <a:ea typeface="Times New Roman" panose="02020603050405020304" pitchFamily="18" charset="0"/>
                <a:cs typeface="Arial" panose="020B0604020202020204" pitchFamily="34" charset="0"/>
              </a:rPr>
              <a:t>. En almacén también hay la presencia de hongos como: pudrición seca (</a:t>
            </a:r>
            <a:r>
              <a:rPr lang="es-ES_tradnl" sz="1800" i="1" dirty="0">
                <a:effectLst/>
                <a:latin typeface="Arial" panose="020B0604020202020204" pitchFamily="34" charset="0"/>
                <a:ea typeface="Times New Roman" panose="02020603050405020304" pitchFamily="18" charset="0"/>
                <a:cs typeface="Arial" panose="020B0604020202020204" pitchFamily="34" charset="0"/>
              </a:rPr>
              <a:t>fusarium </a:t>
            </a:r>
            <a:r>
              <a:rPr lang="es-ES_tradnl" sz="1800" i="1" dirty="0" err="1">
                <a:effectLst/>
                <a:latin typeface="Arial" panose="020B0604020202020204" pitchFamily="34" charset="0"/>
                <a:ea typeface="Times New Roman" panose="02020603050405020304" pitchFamily="18" charset="0"/>
                <a:cs typeface="Arial" panose="020B0604020202020204" pitchFamily="34" charset="0"/>
              </a:rPr>
              <a:t>sp</a:t>
            </a:r>
            <a:r>
              <a:rPr lang="es-ES_tradnl" sz="1800" i="1" dirty="0">
                <a:effectLst/>
                <a:latin typeface="Arial" panose="020B0604020202020204" pitchFamily="34" charset="0"/>
                <a:ea typeface="Times New Roman" panose="02020603050405020304" pitchFamily="18" charset="0"/>
                <a:cs typeface="Arial" panose="020B0604020202020204" pitchFamily="34" charset="0"/>
              </a:rPr>
              <a:t>.</a:t>
            </a:r>
            <a:r>
              <a:rPr lang="es-ES_tradnl" sz="1800" dirty="0">
                <a:effectLst/>
                <a:latin typeface="Arial" panose="020B0604020202020204" pitchFamily="34" charset="0"/>
                <a:ea typeface="Times New Roman" panose="02020603050405020304" pitchFamily="18" charset="0"/>
                <a:cs typeface="Arial" panose="020B0604020202020204" pitchFamily="34" charset="0"/>
              </a:rPr>
              <a:t>), </a:t>
            </a:r>
            <a:r>
              <a:rPr lang="es-ES_tradnl" sz="1800" dirty="0" err="1">
                <a:effectLst/>
                <a:latin typeface="Arial" panose="020B0604020202020204" pitchFamily="34" charset="0"/>
                <a:ea typeface="Times New Roman" panose="02020603050405020304" pitchFamily="18" charset="0"/>
                <a:cs typeface="Arial" panose="020B0604020202020204" pitchFamily="34" charset="0"/>
              </a:rPr>
              <a:t>pudricion</a:t>
            </a:r>
            <a:r>
              <a:rPr lang="es-ES_tradnl" sz="1800" dirty="0">
                <a:effectLst/>
                <a:latin typeface="Arial" panose="020B0604020202020204" pitchFamily="34" charset="0"/>
                <a:ea typeface="Times New Roman" panose="02020603050405020304" pitchFamily="18" charset="0"/>
                <a:cs typeface="Arial" panose="020B0604020202020204" pitchFamily="34" charset="0"/>
              </a:rPr>
              <a:t> rosada (</a:t>
            </a:r>
            <a:r>
              <a:rPr lang="es-ES_tradnl" sz="1800" i="1" dirty="0">
                <a:effectLst/>
                <a:latin typeface="Arial" panose="020B0604020202020204" pitchFamily="34" charset="0"/>
                <a:ea typeface="Times New Roman" panose="02020603050405020304" pitchFamily="18" charset="0"/>
                <a:cs typeface="Arial" panose="020B0604020202020204" pitchFamily="34" charset="0"/>
              </a:rPr>
              <a:t>P. </a:t>
            </a:r>
            <a:r>
              <a:rPr lang="es-ES_tradnl" sz="1800" i="1" dirty="0" err="1">
                <a:effectLst/>
                <a:latin typeface="Arial" panose="020B0604020202020204" pitchFamily="34" charset="0"/>
                <a:ea typeface="Times New Roman" panose="02020603050405020304" pitchFamily="18" charset="0"/>
                <a:cs typeface="Arial" panose="020B0604020202020204" pitchFamily="34" charset="0"/>
              </a:rPr>
              <a:t>eritroseptica</a:t>
            </a:r>
            <a:r>
              <a:rPr lang="es-ES_tradnl" sz="1800" dirty="0">
                <a:effectLst/>
                <a:latin typeface="Arial" panose="020B0604020202020204" pitchFamily="34" charset="0"/>
                <a:ea typeface="Times New Roman" panose="02020603050405020304" pitchFamily="18" charset="0"/>
                <a:cs typeface="Arial" panose="020B0604020202020204" pitchFamily="34" charset="0"/>
              </a:rPr>
              <a:t>). </a:t>
            </a:r>
            <a:endParaRPr lang="es-PE" dirty="0">
              <a:latin typeface="Arial" panose="020B0604020202020204" pitchFamily="34" charset="0"/>
              <a:cs typeface="Arial" panose="020B0604020202020204" pitchFamily="34" charset="0"/>
            </a:endParaRPr>
          </a:p>
        </p:txBody>
      </p:sp>
      <p:pic>
        <p:nvPicPr>
          <p:cNvPr id="8" name="Picture 4" descr="Segunda Edición">
            <a:extLst>
              <a:ext uri="{FF2B5EF4-FFF2-40B4-BE49-F238E27FC236}">
                <a16:creationId xmlns:a16="http://schemas.microsoft.com/office/drawing/2014/main" id="{467865E8-4E0A-4FF6-A99C-E0F70331E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4994" y="3218329"/>
            <a:ext cx="2329676" cy="1745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9187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E5F76FF-DEAF-4E37-9D26-E1D047A916D7}"/>
              </a:ext>
            </a:extLst>
          </p:cNvPr>
          <p:cNvPicPr>
            <a:picLocks noChangeAspect="1"/>
          </p:cNvPicPr>
          <p:nvPr/>
        </p:nvPicPr>
        <p:blipFill rotWithShape="1">
          <a:blip r:embed="rId3"/>
          <a:srcRect l="25451" t="17481" r="25452" b="64148"/>
          <a:stretch/>
        </p:blipFill>
        <p:spPr>
          <a:xfrm>
            <a:off x="132717" y="140335"/>
            <a:ext cx="2130424" cy="448384"/>
          </a:xfrm>
          <a:prstGeom prst="rect">
            <a:avLst/>
          </a:prstGeom>
        </p:spPr>
      </p:pic>
      <p:sp>
        <p:nvSpPr>
          <p:cNvPr id="6" name="CuadroTexto 2">
            <a:extLst>
              <a:ext uri="{FF2B5EF4-FFF2-40B4-BE49-F238E27FC236}">
                <a16:creationId xmlns:a16="http://schemas.microsoft.com/office/drawing/2014/main" id="{870065FD-0F2D-46C5-BD80-9C9CA3514BDF}"/>
              </a:ext>
            </a:extLst>
          </p:cNvPr>
          <p:cNvSpPr txBox="1">
            <a:spLocks noChangeArrowheads="1"/>
          </p:cNvSpPr>
          <p:nvPr/>
        </p:nvSpPr>
        <p:spPr bwMode="auto">
          <a:xfrm>
            <a:off x="2263141" y="237853"/>
            <a:ext cx="6748142" cy="646331"/>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s-PE" sz="1800" b="1" u="sng" dirty="0">
                <a:effectLst/>
                <a:latin typeface="Arial" panose="020B0604020202020204" pitchFamily="34" charset="0"/>
                <a:ea typeface="Arial" panose="020B0604020202020204" pitchFamily="34" charset="0"/>
                <a:cs typeface="Cambria" panose="02040503050406030204" pitchFamily="18" charset="0"/>
              </a:rPr>
              <a:t> IX. CONTROL FITOSANITARIO – MANEJO INTEGRADO DE PLAGAS</a:t>
            </a:r>
            <a:endParaRPr lang="es-PE" sz="1800" dirty="0">
              <a:effectLst/>
              <a:latin typeface="Cambria" panose="02040503050406030204" pitchFamily="18" charset="0"/>
              <a:ea typeface="Cambria" panose="02040503050406030204" pitchFamily="18" charset="0"/>
              <a:cs typeface="Cambria" panose="02040503050406030204" pitchFamily="18" charset="0"/>
            </a:endParaRPr>
          </a:p>
        </p:txBody>
      </p:sp>
      <p:sp>
        <p:nvSpPr>
          <p:cNvPr id="7" name="CuadroTexto 6">
            <a:extLst>
              <a:ext uri="{FF2B5EF4-FFF2-40B4-BE49-F238E27FC236}">
                <a16:creationId xmlns:a16="http://schemas.microsoft.com/office/drawing/2014/main" id="{24388D7A-713D-49A4-972B-E4DBE1353AEA}"/>
              </a:ext>
            </a:extLst>
          </p:cNvPr>
          <p:cNvSpPr txBox="1"/>
          <p:nvPr/>
        </p:nvSpPr>
        <p:spPr>
          <a:xfrm>
            <a:off x="-171954" y="977030"/>
            <a:ext cx="8930599" cy="923330"/>
          </a:xfrm>
          <a:prstGeom prst="rect">
            <a:avLst/>
          </a:prstGeom>
          <a:noFill/>
        </p:spPr>
        <p:txBody>
          <a:bodyPr wrap="square">
            <a:spAutoFit/>
          </a:bodyPr>
          <a:lstStyle/>
          <a:p>
            <a:pPr marL="457200" algn="just"/>
            <a:r>
              <a:rPr lang="es-PE" sz="1800" dirty="0">
                <a:effectLst/>
                <a:latin typeface="Arial" panose="020B0604020202020204" pitchFamily="34" charset="0"/>
                <a:ea typeface="Batang" panose="02030600000101010101" pitchFamily="18" charset="-127"/>
                <a:cs typeface="Arial" panose="020B0604020202020204" pitchFamily="34" charset="0"/>
              </a:rPr>
              <a:t>Las bacterias que atacan al cultivo de papa son:  </a:t>
            </a:r>
            <a:r>
              <a:rPr lang="es-PE" sz="1800" dirty="0" err="1">
                <a:effectLst/>
                <a:latin typeface="Arial" panose="020B0604020202020204" pitchFamily="34" charset="0"/>
                <a:ea typeface="Batang" panose="02030600000101010101" pitchFamily="18" charset="-127"/>
                <a:cs typeface="Arial" panose="020B0604020202020204" pitchFamily="34" charset="0"/>
              </a:rPr>
              <a:t>Verticillium</a:t>
            </a:r>
            <a:r>
              <a:rPr lang="es-PE" sz="1800" dirty="0">
                <a:effectLst/>
                <a:latin typeface="Arial" panose="020B0604020202020204" pitchFamily="34" charset="0"/>
                <a:ea typeface="Batang" panose="02030600000101010101" pitchFamily="18" charset="-127"/>
                <a:cs typeface="Arial" panose="020B0604020202020204" pitchFamily="34" charset="0"/>
              </a:rPr>
              <a:t> (</a:t>
            </a:r>
            <a:r>
              <a:rPr lang="es-PE" sz="1800" i="1" dirty="0" err="1">
                <a:effectLst/>
                <a:latin typeface="Arial" panose="020B0604020202020204" pitchFamily="34" charset="0"/>
                <a:ea typeface="Batang" panose="02030600000101010101" pitchFamily="18" charset="-127"/>
                <a:cs typeface="Arial" panose="020B0604020202020204" pitchFamily="34" charset="0"/>
              </a:rPr>
              <a:t>Verticillium</a:t>
            </a:r>
            <a:r>
              <a:rPr lang="es-PE" sz="1800" i="1" dirty="0">
                <a:effectLst/>
                <a:latin typeface="Arial" panose="020B0604020202020204" pitchFamily="34" charset="0"/>
                <a:ea typeface="Batang" panose="02030600000101010101" pitchFamily="18" charset="-127"/>
                <a:cs typeface="Arial" panose="020B0604020202020204" pitchFamily="34" charset="0"/>
              </a:rPr>
              <a:t> albo-</a:t>
            </a:r>
            <a:r>
              <a:rPr lang="es-PE" sz="1800" i="1" dirty="0" err="1">
                <a:effectLst/>
                <a:latin typeface="Arial" panose="020B0604020202020204" pitchFamily="34" charset="0"/>
                <a:ea typeface="Batang" panose="02030600000101010101" pitchFamily="18" charset="-127"/>
                <a:cs typeface="Arial" panose="020B0604020202020204" pitchFamily="34" charset="0"/>
              </a:rPr>
              <a:t>atrum</a:t>
            </a:r>
            <a:r>
              <a:rPr lang="es-PE" sz="1800" i="1" dirty="0">
                <a:effectLst/>
                <a:latin typeface="Arial" panose="020B0604020202020204" pitchFamily="34" charset="0"/>
                <a:ea typeface="Batang" panose="02030600000101010101" pitchFamily="18" charset="-127"/>
                <a:cs typeface="Arial" panose="020B0604020202020204" pitchFamily="34" charset="0"/>
              </a:rPr>
              <a:t>, V. </a:t>
            </a:r>
            <a:r>
              <a:rPr lang="es-PE" sz="1800" i="1" dirty="0" err="1">
                <a:effectLst/>
                <a:latin typeface="Arial" panose="020B0604020202020204" pitchFamily="34" charset="0"/>
                <a:ea typeface="Batang" panose="02030600000101010101" pitchFamily="18" charset="-127"/>
                <a:cs typeface="Arial" panose="020B0604020202020204" pitchFamily="34" charset="0"/>
              </a:rPr>
              <a:t>dahliae</a:t>
            </a:r>
            <a:r>
              <a:rPr lang="es-PE" sz="1800" dirty="0">
                <a:effectLst/>
                <a:latin typeface="Arial" panose="020B0604020202020204" pitchFamily="34" charset="0"/>
                <a:ea typeface="Batang" panose="02030600000101010101" pitchFamily="18" charset="-127"/>
                <a:cs typeface="Arial" panose="020B0604020202020204" pitchFamily="34" charset="0"/>
              </a:rPr>
              <a:t>), </a:t>
            </a:r>
            <a:r>
              <a:rPr lang="es-PE" sz="1800" i="1" dirty="0">
                <a:effectLst/>
                <a:latin typeface="Arial" panose="020B0604020202020204" pitchFamily="34" charset="0"/>
                <a:ea typeface="Batang" panose="02030600000101010101" pitchFamily="18" charset="-127"/>
                <a:cs typeface="Arial" panose="020B0604020202020204" pitchFamily="34" charset="0"/>
              </a:rPr>
              <a:t>Pseudomonas </a:t>
            </a:r>
            <a:r>
              <a:rPr lang="es-PE" sz="1800" i="1" dirty="0" err="1">
                <a:effectLst/>
                <a:latin typeface="Arial" panose="020B0604020202020204" pitchFamily="34" charset="0"/>
                <a:ea typeface="Batang" panose="02030600000101010101" pitchFamily="18" charset="-127"/>
                <a:cs typeface="Arial" panose="020B0604020202020204" pitchFamily="34" charset="0"/>
              </a:rPr>
              <a:t>solanacerum</a:t>
            </a:r>
            <a:r>
              <a:rPr lang="es-PE" sz="1800" i="1" dirty="0">
                <a:effectLst/>
                <a:latin typeface="Arial" panose="020B0604020202020204" pitchFamily="34" charset="0"/>
                <a:ea typeface="Batang" panose="02030600000101010101" pitchFamily="18" charset="-127"/>
                <a:cs typeface="Arial" panose="020B0604020202020204" pitchFamily="34" charset="0"/>
              </a:rPr>
              <a:t>, </a:t>
            </a:r>
            <a:r>
              <a:rPr lang="es-PE" sz="1800" i="1" dirty="0" err="1">
                <a:effectLst/>
                <a:latin typeface="Arial" panose="020B0604020202020204" pitchFamily="34" charset="0"/>
                <a:ea typeface="Batang" panose="02030600000101010101" pitchFamily="18" charset="-127"/>
                <a:cs typeface="Arial" panose="020B0604020202020204" pitchFamily="34" charset="0"/>
              </a:rPr>
              <a:t>Erwinia</a:t>
            </a:r>
            <a:r>
              <a:rPr lang="es-PE" sz="1800" i="1" dirty="0">
                <a:effectLst/>
                <a:latin typeface="Arial" panose="020B0604020202020204" pitchFamily="34" charset="0"/>
                <a:ea typeface="Batang" panose="02030600000101010101" pitchFamily="18" charset="-127"/>
                <a:cs typeface="Arial" panose="020B0604020202020204" pitchFamily="34" charset="0"/>
              </a:rPr>
              <a:t> </a:t>
            </a:r>
            <a:r>
              <a:rPr lang="es-PE" sz="1800" i="1" dirty="0" err="1">
                <a:effectLst/>
                <a:latin typeface="Arial" panose="020B0604020202020204" pitchFamily="34" charset="0"/>
                <a:ea typeface="Batang" panose="02030600000101010101" pitchFamily="18" charset="-127"/>
                <a:cs typeface="Arial" panose="020B0604020202020204" pitchFamily="34" charset="0"/>
              </a:rPr>
              <a:t>sp</a:t>
            </a:r>
            <a:r>
              <a:rPr lang="es-PE" sz="1800" dirty="0">
                <a:effectLst/>
                <a:latin typeface="Arial" panose="020B0604020202020204" pitchFamily="34" charset="0"/>
                <a:ea typeface="Batang" panose="02030600000101010101" pitchFamily="18" charset="-127"/>
                <a:cs typeface="Arial" panose="020B0604020202020204" pitchFamily="34" charset="0"/>
              </a:rPr>
              <a:t>. </a:t>
            </a:r>
          </a:p>
          <a:p>
            <a:pPr marL="457200" algn="just"/>
            <a:r>
              <a:rPr lang="es-ES_tradnl" sz="1800" dirty="0">
                <a:effectLst/>
                <a:latin typeface="Calibri" panose="020F0502020204030204" pitchFamily="34" charset="0"/>
                <a:ea typeface="Times New Roman" panose="02020603050405020304" pitchFamily="18" charset="0"/>
              </a:rPr>
              <a:t> </a:t>
            </a:r>
            <a:endParaRPr lang="es-PE" dirty="0"/>
          </a:p>
        </p:txBody>
      </p:sp>
      <p:sp>
        <p:nvSpPr>
          <p:cNvPr id="2" name="CuadroTexto 1">
            <a:extLst>
              <a:ext uri="{FF2B5EF4-FFF2-40B4-BE49-F238E27FC236}">
                <a16:creationId xmlns:a16="http://schemas.microsoft.com/office/drawing/2014/main" id="{5E98E959-A602-42F9-99E4-9291FC1939D5}"/>
              </a:ext>
            </a:extLst>
          </p:cNvPr>
          <p:cNvSpPr txBox="1"/>
          <p:nvPr/>
        </p:nvSpPr>
        <p:spPr>
          <a:xfrm>
            <a:off x="79206" y="1714199"/>
            <a:ext cx="9466981" cy="3139321"/>
          </a:xfrm>
          <a:prstGeom prst="rect">
            <a:avLst/>
          </a:prstGeom>
          <a:noFill/>
        </p:spPr>
        <p:txBody>
          <a:bodyPr wrap="square" rtlCol="0">
            <a:spAutoFit/>
          </a:bodyPr>
          <a:lstStyle/>
          <a:p>
            <a:pPr lvl="0" algn="just">
              <a:tabLst>
                <a:tab pos="457200" algn="l"/>
              </a:tabLst>
            </a:pPr>
            <a:r>
              <a:rPr lang="es-ES_tradnl" sz="1800" dirty="0">
                <a:effectLst/>
                <a:latin typeface="Arial" panose="020B0604020202020204" pitchFamily="34" charset="0"/>
                <a:ea typeface="Times New Roman" panose="02020603050405020304" pitchFamily="18" charset="0"/>
                <a:cs typeface="Arial" panose="020B0604020202020204" pitchFamily="34" charset="0"/>
              </a:rPr>
              <a:t>   Para el control de la rancha:</a:t>
            </a:r>
          </a:p>
          <a:p>
            <a:pPr lvl="0" algn="just">
              <a:tabLst>
                <a:tab pos="457200" algn="l"/>
              </a:tabLst>
            </a:pPr>
            <a:endParaRPr lang="es-ES_tradnl" sz="1800" dirty="0">
              <a:effectLst/>
              <a:latin typeface="Arial" panose="020B0604020202020204" pitchFamily="34" charset="0"/>
              <a:ea typeface="Times New Roman" panose="02020603050405020304" pitchFamily="18" charset="0"/>
              <a:cs typeface="Arial" panose="020B0604020202020204" pitchFamily="34" charset="0"/>
            </a:endParaRPr>
          </a:p>
          <a:p>
            <a:pPr lvl="0" algn="just">
              <a:tabLst>
                <a:tab pos="457200" algn="l"/>
              </a:tabLst>
            </a:pPr>
            <a:r>
              <a:rPr lang="es-ES_tradnl" dirty="0">
                <a:latin typeface="Arial" panose="020B0604020202020204" pitchFamily="34" charset="0"/>
                <a:ea typeface="Times New Roman" panose="02020603050405020304" pitchFamily="18" charset="0"/>
                <a:cs typeface="Arial" panose="020B0604020202020204" pitchFamily="34" charset="0"/>
              </a:rPr>
              <a:t>-     </a:t>
            </a:r>
            <a:r>
              <a:rPr lang="es-ES_tradnl" sz="1800" dirty="0">
                <a:effectLst/>
                <a:latin typeface="Arial" panose="020B0604020202020204" pitchFamily="34" charset="0"/>
                <a:ea typeface="Times New Roman" panose="02020603050405020304" pitchFamily="18" charset="0"/>
                <a:cs typeface="Arial" panose="020B0604020202020204" pitchFamily="34" charset="0"/>
              </a:rPr>
              <a:t>Utilizar variedades de papa con resistencia cuantitativa u horizontal. </a:t>
            </a:r>
            <a:endParaRPr lang="es-PE"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Times New Roman" panose="02020603050405020304" pitchFamily="18" charset="0"/>
              <a:buChar char="-"/>
              <a:tabLst>
                <a:tab pos="457200" algn="l"/>
              </a:tabLst>
            </a:pPr>
            <a:r>
              <a:rPr lang="es-ES_tradnl" sz="1800" dirty="0">
                <a:effectLst/>
                <a:latin typeface="Arial" panose="020B0604020202020204" pitchFamily="34" charset="0"/>
                <a:ea typeface="Times New Roman" panose="02020603050405020304" pitchFamily="18" charset="0"/>
                <a:cs typeface="Arial" panose="020B0604020202020204" pitchFamily="34" charset="0"/>
              </a:rPr>
              <a:t>Usar como semilla tubérculos sanos. </a:t>
            </a:r>
            <a:endParaRPr lang="es-PE"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Times New Roman" panose="02020603050405020304" pitchFamily="18" charset="0"/>
              <a:buChar char="-"/>
              <a:tabLst>
                <a:tab pos="457200" algn="l"/>
              </a:tabLst>
            </a:pPr>
            <a:r>
              <a:rPr lang="es-ES_tradnl" sz="1800" dirty="0">
                <a:effectLst/>
                <a:latin typeface="Arial" panose="020B0604020202020204" pitchFamily="34" charset="0"/>
                <a:ea typeface="Times New Roman" panose="02020603050405020304" pitchFamily="18" charset="0"/>
                <a:cs typeface="Arial" panose="020B0604020202020204" pitchFamily="34" charset="0"/>
              </a:rPr>
              <a:t>Eliminar las fuentes de infección, como tubérculos enfermos y plantas voluntarias. </a:t>
            </a:r>
            <a:endParaRPr lang="es-PE"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Times New Roman" panose="02020603050405020304" pitchFamily="18" charset="0"/>
              <a:buChar char="-"/>
              <a:tabLst>
                <a:tab pos="457200" algn="l"/>
              </a:tabLst>
            </a:pPr>
            <a:r>
              <a:rPr lang="es-ES_tradnl" sz="1800" dirty="0">
                <a:effectLst/>
                <a:latin typeface="Arial" panose="020B0604020202020204" pitchFamily="34" charset="0"/>
                <a:ea typeface="Times New Roman" panose="02020603050405020304" pitchFamily="18" charset="0"/>
                <a:cs typeface="Arial" panose="020B0604020202020204" pitchFamily="34" charset="0"/>
              </a:rPr>
              <a:t>Realizar aporques altos para cubrir con tierra los tubérculos y evitar la infección</a:t>
            </a:r>
          </a:p>
          <a:p>
            <a:pPr lvl="0" algn="just">
              <a:tabLst>
                <a:tab pos="457200" algn="l"/>
              </a:tabLst>
            </a:pPr>
            <a:r>
              <a:rPr lang="es-ES_tradnl" dirty="0">
                <a:latin typeface="Arial" panose="020B0604020202020204" pitchFamily="34" charset="0"/>
                <a:ea typeface="Times New Roman" panose="02020603050405020304" pitchFamily="18" charset="0"/>
                <a:cs typeface="Arial" panose="020B0604020202020204" pitchFamily="34" charset="0"/>
              </a:rPr>
              <a:t>      </a:t>
            </a:r>
            <a:r>
              <a:rPr lang="es-ES_tradnl" sz="1800" dirty="0">
                <a:effectLst/>
                <a:latin typeface="Arial" panose="020B0604020202020204" pitchFamily="34" charset="0"/>
                <a:ea typeface="Times New Roman" panose="02020603050405020304" pitchFamily="18" charset="0"/>
                <a:cs typeface="Arial" panose="020B0604020202020204" pitchFamily="34" charset="0"/>
              </a:rPr>
              <a:t> por los esporangios transportados de las hojas al suelo por las gotas de lluvia. </a:t>
            </a:r>
            <a:endParaRPr lang="es-PE"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Times New Roman" panose="02020603050405020304" pitchFamily="18" charset="0"/>
              <a:buChar char="-"/>
              <a:tabLst>
                <a:tab pos="457200" algn="l"/>
              </a:tabLst>
            </a:pPr>
            <a:r>
              <a:rPr lang="es-ES_tradnl" sz="1800" dirty="0">
                <a:effectLst/>
                <a:latin typeface="Arial" panose="020B0604020202020204" pitchFamily="34" charset="0"/>
                <a:ea typeface="Times New Roman" panose="02020603050405020304" pitchFamily="18" charset="0"/>
                <a:cs typeface="Arial" panose="020B0604020202020204" pitchFamily="34" charset="0"/>
              </a:rPr>
              <a:t>Si la enfermedad resulta incontrolable y la producción está destinada al consumo, </a:t>
            </a:r>
          </a:p>
          <a:p>
            <a:pPr lvl="0" algn="just">
              <a:tabLst>
                <a:tab pos="457200" algn="l"/>
              </a:tabLst>
            </a:pPr>
            <a:r>
              <a:rPr lang="es-ES_tradnl" dirty="0">
                <a:latin typeface="Arial" panose="020B0604020202020204" pitchFamily="34" charset="0"/>
                <a:ea typeface="Times New Roman" panose="02020603050405020304" pitchFamily="18" charset="0"/>
                <a:cs typeface="Arial" panose="020B0604020202020204" pitchFamily="34" charset="0"/>
              </a:rPr>
              <a:t>      c</a:t>
            </a:r>
            <a:r>
              <a:rPr lang="es-ES_tradnl" sz="1800" dirty="0">
                <a:effectLst/>
                <a:latin typeface="Arial" panose="020B0604020202020204" pitchFamily="34" charset="0"/>
                <a:ea typeface="Times New Roman" panose="02020603050405020304" pitchFamily="18" charset="0"/>
                <a:cs typeface="Arial" panose="020B0604020202020204" pitchFamily="34" charset="0"/>
              </a:rPr>
              <a:t>ortar el follaje y sacarlo fuera del campo. </a:t>
            </a:r>
            <a:endParaRPr lang="es-PE"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Times New Roman" panose="02020603050405020304" pitchFamily="18" charset="0"/>
              <a:buChar char="-"/>
              <a:tabLst>
                <a:tab pos="457200" algn="l"/>
              </a:tabLst>
            </a:pPr>
            <a:r>
              <a:rPr lang="es-ES_tradnl" sz="1800" dirty="0">
                <a:effectLst/>
                <a:latin typeface="Arial" panose="020B0604020202020204" pitchFamily="34" charset="0"/>
                <a:ea typeface="Times New Roman" panose="02020603050405020304" pitchFamily="18" charset="0"/>
                <a:cs typeface="Arial" panose="020B0604020202020204" pitchFamily="34" charset="0"/>
              </a:rPr>
              <a:t>Evitar la cosecha en días lluviosos, porque los esporangios al ponerse en contacto</a:t>
            </a:r>
          </a:p>
          <a:p>
            <a:pPr lvl="0" algn="just">
              <a:tabLst>
                <a:tab pos="457200" algn="l"/>
              </a:tabLst>
            </a:pPr>
            <a:r>
              <a:rPr lang="es-ES_tradnl" dirty="0">
                <a:latin typeface="Arial" panose="020B0604020202020204" pitchFamily="34" charset="0"/>
                <a:ea typeface="Times New Roman" panose="02020603050405020304" pitchFamily="18" charset="0"/>
                <a:cs typeface="Arial" panose="020B0604020202020204" pitchFamily="34" charset="0"/>
              </a:rPr>
              <a:t>      </a:t>
            </a:r>
            <a:r>
              <a:rPr lang="es-ES_tradnl" sz="1800" dirty="0">
                <a:effectLst/>
                <a:latin typeface="Arial" panose="020B0604020202020204" pitchFamily="34" charset="0"/>
                <a:ea typeface="Times New Roman" panose="02020603050405020304" pitchFamily="18" charset="0"/>
                <a:cs typeface="Arial" panose="020B0604020202020204" pitchFamily="34" charset="0"/>
              </a:rPr>
              <a:t> con los tubérculos almacenados, los infectan.</a:t>
            </a:r>
            <a:endParaRPr lang="es-P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9363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E5F76FF-DEAF-4E37-9D26-E1D047A916D7}"/>
              </a:ext>
            </a:extLst>
          </p:cNvPr>
          <p:cNvPicPr>
            <a:picLocks noChangeAspect="1"/>
          </p:cNvPicPr>
          <p:nvPr/>
        </p:nvPicPr>
        <p:blipFill rotWithShape="1">
          <a:blip r:embed="rId3"/>
          <a:srcRect l="25451" t="17481" r="25452" b="64148"/>
          <a:stretch/>
        </p:blipFill>
        <p:spPr>
          <a:xfrm>
            <a:off x="132717" y="140335"/>
            <a:ext cx="2130424" cy="448384"/>
          </a:xfrm>
          <a:prstGeom prst="rect">
            <a:avLst/>
          </a:prstGeom>
        </p:spPr>
      </p:pic>
      <p:sp>
        <p:nvSpPr>
          <p:cNvPr id="6" name="CuadroTexto 2">
            <a:extLst>
              <a:ext uri="{FF2B5EF4-FFF2-40B4-BE49-F238E27FC236}">
                <a16:creationId xmlns:a16="http://schemas.microsoft.com/office/drawing/2014/main" id="{870065FD-0F2D-46C5-BD80-9C9CA3514BDF}"/>
              </a:ext>
            </a:extLst>
          </p:cNvPr>
          <p:cNvSpPr txBox="1">
            <a:spLocks noChangeArrowheads="1"/>
          </p:cNvSpPr>
          <p:nvPr/>
        </p:nvSpPr>
        <p:spPr bwMode="auto">
          <a:xfrm>
            <a:off x="2263141" y="69806"/>
            <a:ext cx="6748142" cy="646331"/>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s-PE" sz="1800" b="1" u="sng" dirty="0">
                <a:effectLst/>
                <a:latin typeface="Arial" panose="020B0604020202020204" pitchFamily="34" charset="0"/>
                <a:ea typeface="Arial" panose="020B0604020202020204" pitchFamily="34" charset="0"/>
                <a:cs typeface="Cambria" panose="02040503050406030204" pitchFamily="18" charset="0"/>
              </a:rPr>
              <a:t> IX. CONTROL FITOSANITARIO – MANEJO INTEGRADO DE PLAGAS</a:t>
            </a:r>
            <a:endParaRPr lang="es-PE" sz="1800" dirty="0">
              <a:effectLst/>
              <a:latin typeface="Cambria" panose="02040503050406030204" pitchFamily="18" charset="0"/>
              <a:ea typeface="Cambria" panose="02040503050406030204" pitchFamily="18" charset="0"/>
              <a:cs typeface="Cambria" panose="02040503050406030204" pitchFamily="18" charset="0"/>
            </a:endParaRPr>
          </a:p>
        </p:txBody>
      </p:sp>
      <p:sp>
        <p:nvSpPr>
          <p:cNvPr id="8" name="CuadroTexto 7">
            <a:extLst>
              <a:ext uri="{FF2B5EF4-FFF2-40B4-BE49-F238E27FC236}">
                <a16:creationId xmlns:a16="http://schemas.microsoft.com/office/drawing/2014/main" id="{8A395AF5-A300-4038-96EA-787C2E5A4C20}"/>
              </a:ext>
            </a:extLst>
          </p:cNvPr>
          <p:cNvSpPr txBox="1"/>
          <p:nvPr/>
        </p:nvSpPr>
        <p:spPr>
          <a:xfrm>
            <a:off x="116545" y="629719"/>
            <a:ext cx="8919882" cy="1754326"/>
          </a:xfrm>
          <a:prstGeom prst="rect">
            <a:avLst/>
          </a:prstGeom>
          <a:noFill/>
        </p:spPr>
        <p:txBody>
          <a:bodyPr wrap="square">
            <a:spAutoFit/>
          </a:bodyPr>
          <a:lstStyle/>
          <a:p>
            <a:pPr algn="just"/>
            <a:r>
              <a:rPr lang="es-PE" sz="1800" dirty="0">
                <a:effectLst/>
                <a:latin typeface="Arial" panose="020B0604020202020204" pitchFamily="34" charset="0"/>
                <a:ea typeface="Batang" panose="02030600000101010101" pitchFamily="18" charset="-127"/>
                <a:cs typeface="Arial" panose="020B0604020202020204" pitchFamily="34" charset="0"/>
              </a:rPr>
              <a:t>El MIP es un enfoque que considera las condiciones ecológicas y socioeconómicas de un agro ecosistema como una unidad, y poder mantener una productividad sostenible. Se enfoca en el control de plagas, utilizando los factores limitantes naturales y una integración de técnicas que priorizan los métodos biológicos, mejoramiento genético y prácticas culturales, restringiendo el uso de plaguicidas químicos </a:t>
            </a:r>
            <a:endParaRPr lang="es-PE" dirty="0">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C3336C38-8867-4D0F-8C22-EBA4854C16A3}"/>
              </a:ext>
            </a:extLst>
          </p:cNvPr>
          <p:cNvSpPr txBox="1"/>
          <p:nvPr/>
        </p:nvSpPr>
        <p:spPr>
          <a:xfrm>
            <a:off x="-340661" y="2283103"/>
            <a:ext cx="9117105" cy="3139321"/>
          </a:xfrm>
          <a:prstGeom prst="rect">
            <a:avLst/>
          </a:prstGeom>
          <a:noFill/>
        </p:spPr>
        <p:txBody>
          <a:bodyPr wrap="square">
            <a:spAutoFit/>
          </a:bodyPr>
          <a:lstStyle/>
          <a:p>
            <a:pPr marL="457200" algn="just"/>
            <a:r>
              <a:rPr lang="es-ES_tradnl" sz="1800" dirty="0">
                <a:effectLst/>
                <a:latin typeface="Arial" panose="020B0604020202020204" pitchFamily="34" charset="0"/>
                <a:ea typeface="Times New Roman" panose="02020603050405020304" pitchFamily="18" charset="0"/>
                <a:cs typeface="Arial" panose="020B0604020202020204" pitchFamily="34" charset="0"/>
              </a:rPr>
              <a:t>Los componentes o tipos de control del MIP son:</a:t>
            </a:r>
          </a:p>
          <a:p>
            <a:pPr marL="457200" algn="just"/>
            <a:r>
              <a:rPr lang="es-ES_tradnl" dirty="0">
                <a:latin typeface="Arial" panose="020B0604020202020204" pitchFamily="34" charset="0"/>
                <a:ea typeface="Times New Roman" panose="02020603050405020304" pitchFamily="18" charset="0"/>
                <a:cs typeface="Arial" panose="020B0604020202020204" pitchFamily="34" charset="0"/>
              </a:rPr>
              <a:t>-    Control biológico</a:t>
            </a:r>
          </a:p>
          <a:p>
            <a:pPr marL="742950" indent="-285750" algn="just">
              <a:buFontTx/>
              <a:buChar char="-"/>
            </a:pPr>
            <a:r>
              <a:rPr lang="es-ES_tradnl" sz="1800" dirty="0">
                <a:effectLst/>
                <a:latin typeface="Arial" panose="020B0604020202020204" pitchFamily="34" charset="0"/>
                <a:ea typeface="Times New Roman" panose="02020603050405020304" pitchFamily="18" charset="0"/>
                <a:cs typeface="Arial" panose="020B0604020202020204" pitchFamily="34" charset="0"/>
              </a:rPr>
              <a:t>Control microbiológico</a:t>
            </a:r>
          </a:p>
          <a:p>
            <a:pPr marL="742950" indent="-285750" algn="just">
              <a:buFontTx/>
              <a:buChar char="-"/>
            </a:pPr>
            <a:r>
              <a:rPr lang="es-ES_tradnl" dirty="0">
                <a:latin typeface="Arial" panose="020B0604020202020204" pitchFamily="34" charset="0"/>
                <a:ea typeface="Times New Roman" panose="02020603050405020304" pitchFamily="18" charset="0"/>
                <a:cs typeface="Arial" panose="020B0604020202020204" pitchFamily="34" charset="0"/>
              </a:rPr>
              <a:t>Control cultural</a:t>
            </a:r>
          </a:p>
          <a:p>
            <a:pPr marL="742950" indent="-285750" algn="just">
              <a:buFontTx/>
              <a:buChar char="-"/>
            </a:pPr>
            <a:r>
              <a:rPr lang="es-ES_tradnl" sz="1800" dirty="0">
                <a:effectLst/>
                <a:latin typeface="Arial" panose="020B0604020202020204" pitchFamily="34" charset="0"/>
                <a:ea typeface="Times New Roman" panose="02020603050405020304" pitchFamily="18" charset="0"/>
                <a:cs typeface="Arial" panose="020B0604020202020204" pitchFamily="34" charset="0"/>
              </a:rPr>
              <a:t>Control mecánico</a:t>
            </a:r>
          </a:p>
          <a:p>
            <a:pPr marL="742950" indent="-285750" algn="just">
              <a:buFontTx/>
              <a:buChar char="-"/>
            </a:pPr>
            <a:r>
              <a:rPr lang="es-ES_tradnl" dirty="0">
                <a:latin typeface="Arial" panose="020B0604020202020204" pitchFamily="34" charset="0"/>
                <a:ea typeface="Times New Roman" panose="02020603050405020304" pitchFamily="18" charset="0"/>
                <a:cs typeface="Arial" panose="020B0604020202020204" pitchFamily="34" charset="0"/>
              </a:rPr>
              <a:t>Control etológico</a:t>
            </a:r>
          </a:p>
          <a:p>
            <a:pPr marL="742950" indent="-285750" algn="just">
              <a:buFontTx/>
              <a:buChar char="-"/>
            </a:pPr>
            <a:r>
              <a:rPr lang="es-ES_tradnl" sz="1800" dirty="0">
                <a:effectLst/>
                <a:latin typeface="Arial" panose="020B0604020202020204" pitchFamily="34" charset="0"/>
                <a:ea typeface="Times New Roman" panose="02020603050405020304" pitchFamily="18" charset="0"/>
                <a:cs typeface="Arial" panose="020B0604020202020204" pitchFamily="34" charset="0"/>
              </a:rPr>
              <a:t>Control legal</a:t>
            </a:r>
          </a:p>
          <a:p>
            <a:pPr marL="742950" indent="-285750" algn="just">
              <a:buFontTx/>
              <a:buChar char="-"/>
            </a:pPr>
            <a:r>
              <a:rPr lang="es-ES_tradnl" dirty="0">
                <a:latin typeface="Arial" panose="020B0604020202020204" pitchFamily="34" charset="0"/>
                <a:ea typeface="Times New Roman" panose="02020603050405020304" pitchFamily="18" charset="0"/>
                <a:cs typeface="Arial" panose="020B0604020202020204" pitchFamily="34" charset="0"/>
              </a:rPr>
              <a:t>Control genético</a:t>
            </a:r>
          </a:p>
          <a:p>
            <a:pPr marL="742950" indent="-285750" algn="just">
              <a:buFontTx/>
              <a:buChar char="-"/>
            </a:pPr>
            <a:r>
              <a:rPr lang="es-ES_tradnl" sz="1800" dirty="0">
                <a:effectLst/>
                <a:latin typeface="Arial" panose="020B0604020202020204" pitchFamily="34" charset="0"/>
                <a:ea typeface="Times New Roman" panose="02020603050405020304" pitchFamily="18" charset="0"/>
                <a:cs typeface="Arial" panose="020B0604020202020204" pitchFamily="34" charset="0"/>
              </a:rPr>
              <a:t>Control con productos naturales</a:t>
            </a:r>
          </a:p>
          <a:p>
            <a:pPr marL="742950" indent="-285750" algn="just">
              <a:buFontTx/>
              <a:buChar char="-"/>
            </a:pPr>
            <a:r>
              <a:rPr lang="es-ES_tradnl" dirty="0">
                <a:latin typeface="Arial" panose="020B0604020202020204" pitchFamily="34" charset="0"/>
                <a:ea typeface="Times New Roman" panose="02020603050405020304" pitchFamily="18" charset="0"/>
                <a:cs typeface="Arial" panose="020B0604020202020204" pitchFamily="34" charset="0"/>
              </a:rPr>
              <a:t>Control químico</a:t>
            </a:r>
            <a:endParaRPr lang="es-ES_tradnl" sz="1800" dirty="0">
              <a:effectLst/>
              <a:latin typeface="Arial" panose="020B0604020202020204" pitchFamily="34" charset="0"/>
              <a:ea typeface="Times New Roman" panose="02020603050405020304" pitchFamily="18" charset="0"/>
              <a:cs typeface="Arial" panose="020B0604020202020204" pitchFamily="34" charset="0"/>
            </a:endParaRPr>
          </a:p>
          <a:p>
            <a:pPr marL="742950" indent="-285750" algn="just">
              <a:buFontTx/>
              <a:buChar char="-"/>
            </a:pPr>
            <a:endParaRPr lang="es-PE"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140715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E5F76FF-DEAF-4E37-9D26-E1D047A916D7}"/>
              </a:ext>
            </a:extLst>
          </p:cNvPr>
          <p:cNvPicPr>
            <a:picLocks noChangeAspect="1"/>
          </p:cNvPicPr>
          <p:nvPr/>
        </p:nvPicPr>
        <p:blipFill rotWithShape="1">
          <a:blip r:embed="rId3"/>
          <a:srcRect l="25451" t="17481" r="25452" b="64148"/>
          <a:stretch/>
        </p:blipFill>
        <p:spPr>
          <a:xfrm>
            <a:off x="132717" y="140335"/>
            <a:ext cx="2130424" cy="448384"/>
          </a:xfrm>
          <a:prstGeom prst="rect">
            <a:avLst/>
          </a:prstGeom>
        </p:spPr>
      </p:pic>
      <p:sp>
        <p:nvSpPr>
          <p:cNvPr id="7" name="CuadroTexto 2">
            <a:extLst>
              <a:ext uri="{FF2B5EF4-FFF2-40B4-BE49-F238E27FC236}">
                <a16:creationId xmlns:a16="http://schemas.microsoft.com/office/drawing/2014/main" id="{08256BF3-0FB7-41FB-86BB-58DF85A440F3}"/>
              </a:ext>
            </a:extLst>
          </p:cNvPr>
          <p:cNvSpPr txBox="1">
            <a:spLocks noChangeArrowheads="1"/>
          </p:cNvSpPr>
          <p:nvPr/>
        </p:nvSpPr>
        <p:spPr bwMode="auto">
          <a:xfrm>
            <a:off x="2994252" y="313413"/>
            <a:ext cx="2239383" cy="369332"/>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s-PE" sz="1800" b="1" u="sng" dirty="0">
                <a:effectLst/>
                <a:latin typeface="Arial" panose="020B0604020202020204" pitchFamily="34" charset="0"/>
                <a:ea typeface="Arial" panose="020B0604020202020204" pitchFamily="34" charset="0"/>
                <a:cs typeface="Cambria" panose="02040503050406030204" pitchFamily="18" charset="0"/>
              </a:rPr>
              <a:t> X. APORQUE</a:t>
            </a:r>
            <a:endParaRPr lang="es-PE" sz="1800" dirty="0">
              <a:effectLst/>
              <a:latin typeface="Cambria" panose="02040503050406030204" pitchFamily="18" charset="0"/>
              <a:ea typeface="Cambria" panose="02040503050406030204" pitchFamily="18" charset="0"/>
              <a:cs typeface="Cambria" panose="02040503050406030204" pitchFamily="18" charset="0"/>
            </a:endParaRPr>
          </a:p>
        </p:txBody>
      </p:sp>
      <p:pic>
        <p:nvPicPr>
          <p:cNvPr id="2050" name="Picture 2" descr="Preparación del suelo en el cultivo de papa - Revista InfoAgro México">
            <a:extLst>
              <a:ext uri="{FF2B5EF4-FFF2-40B4-BE49-F238E27FC236}">
                <a16:creationId xmlns:a16="http://schemas.microsoft.com/office/drawing/2014/main" id="{D5C4DD79-1043-4F98-B3EC-7151880894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8861" y="926253"/>
            <a:ext cx="3063561" cy="16014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rspectivas del cultivo de papa para exportación en Buenos Aires |  PotatoPro">
            <a:extLst>
              <a:ext uri="{FF2B5EF4-FFF2-40B4-BE49-F238E27FC236}">
                <a16:creationId xmlns:a16="http://schemas.microsoft.com/office/drawing/2014/main" id="{0C3801D3-6B79-4A31-A36E-EB091B1498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8861" y="2878643"/>
            <a:ext cx="3063561" cy="177241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18DD7FE9-332D-4E88-B410-37C863D7204D}"/>
              </a:ext>
            </a:extLst>
          </p:cNvPr>
          <p:cNvSpPr txBox="1"/>
          <p:nvPr/>
        </p:nvSpPr>
        <p:spPr>
          <a:xfrm>
            <a:off x="132717" y="1181238"/>
            <a:ext cx="5100918" cy="3416320"/>
          </a:xfrm>
          <a:prstGeom prst="rect">
            <a:avLst/>
          </a:prstGeom>
          <a:noFill/>
        </p:spPr>
        <p:txBody>
          <a:bodyPr wrap="square">
            <a:spAutoFit/>
          </a:bodyPr>
          <a:lstStyle/>
          <a:p>
            <a:pPr marL="457200" algn="just"/>
            <a:r>
              <a:rPr lang="es-ES_tradnl" sz="1800" dirty="0">
                <a:effectLst/>
                <a:latin typeface="Arial" panose="020B0604020202020204" pitchFamily="34" charset="0"/>
                <a:ea typeface="Times New Roman" panose="02020603050405020304" pitchFamily="18" charset="0"/>
                <a:cs typeface="Arial" panose="020B0604020202020204" pitchFamily="34" charset="0"/>
              </a:rPr>
              <a:t>El aporque es una práctica muy importante en el cultivo de papa y consiste en el amontonamiento de tierra alrededor de la base de la planta para promover el espacio que servirá para la tuberización, igualmente no permite que haya estolones aéreos o tubérculos verdeados y el ingreso de insectos. Esta practica se realiza con herramientas manuales como el azadón o con maquinaria. La forma del aporque debe tener la forma de un trapezoide y no de forma triangular.</a:t>
            </a:r>
            <a:endParaRPr lang="es-PE" sz="18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909524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E5F76FF-DEAF-4E37-9D26-E1D047A916D7}"/>
              </a:ext>
            </a:extLst>
          </p:cNvPr>
          <p:cNvPicPr>
            <a:picLocks noChangeAspect="1"/>
          </p:cNvPicPr>
          <p:nvPr/>
        </p:nvPicPr>
        <p:blipFill rotWithShape="1">
          <a:blip r:embed="rId3"/>
          <a:srcRect l="25451" t="17481" r="25452" b="64148"/>
          <a:stretch/>
        </p:blipFill>
        <p:spPr>
          <a:xfrm>
            <a:off x="132717" y="140335"/>
            <a:ext cx="2130424" cy="448384"/>
          </a:xfrm>
          <a:prstGeom prst="rect">
            <a:avLst/>
          </a:prstGeom>
        </p:spPr>
      </p:pic>
      <p:sp>
        <p:nvSpPr>
          <p:cNvPr id="8" name="CuadroTexto 2">
            <a:extLst>
              <a:ext uri="{FF2B5EF4-FFF2-40B4-BE49-F238E27FC236}">
                <a16:creationId xmlns:a16="http://schemas.microsoft.com/office/drawing/2014/main" id="{288B88AB-1E6A-4D8A-9AF0-615F9200502A}"/>
              </a:ext>
            </a:extLst>
          </p:cNvPr>
          <p:cNvSpPr txBox="1">
            <a:spLocks noChangeArrowheads="1"/>
          </p:cNvSpPr>
          <p:nvPr/>
        </p:nvSpPr>
        <p:spPr bwMode="auto">
          <a:xfrm>
            <a:off x="2628452" y="144001"/>
            <a:ext cx="4866042" cy="369332"/>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s-PE" sz="1800" b="1" u="sng" dirty="0">
                <a:effectLst/>
                <a:latin typeface="Arial" panose="020B0604020202020204" pitchFamily="34" charset="0"/>
                <a:ea typeface="Arial" panose="020B0604020202020204" pitchFamily="34" charset="0"/>
                <a:cs typeface="Cambria" panose="02040503050406030204" pitchFamily="18" charset="0"/>
              </a:rPr>
              <a:t> XI. MUESTREO DE TUBERIZACION</a:t>
            </a:r>
            <a:endParaRPr lang="es-PE" sz="1800" dirty="0">
              <a:effectLst/>
              <a:latin typeface="Cambria" panose="02040503050406030204" pitchFamily="18" charset="0"/>
              <a:ea typeface="Cambria" panose="02040503050406030204" pitchFamily="18" charset="0"/>
              <a:cs typeface="Cambria" panose="02040503050406030204" pitchFamily="18" charset="0"/>
            </a:endParaRPr>
          </a:p>
        </p:txBody>
      </p:sp>
      <p:pic>
        <p:nvPicPr>
          <p:cNvPr id="10" name="Imagen 9">
            <a:extLst>
              <a:ext uri="{FF2B5EF4-FFF2-40B4-BE49-F238E27FC236}">
                <a16:creationId xmlns:a16="http://schemas.microsoft.com/office/drawing/2014/main" id="{F4CF9251-51F3-4160-9A67-60EA02ABCF78}"/>
              </a:ext>
            </a:extLst>
          </p:cNvPr>
          <p:cNvPicPr>
            <a:picLocks noChangeAspect="1"/>
          </p:cNvPicPr>
          <p:nvPr/>
        </p:nvPicPr>
        <p:blipFill>
          <a:blip r:embed="rId4"/>
          <a:stretch>
            <a:fillRect/>
          </a:stretch>
        </p:blipFill>
        <p:spPr>
          <a:xfrm>
            <a:off x="5942879" y="2984892"/>
            <a:ext cx="2942024" cy="2018453"/>
          </a:xfrm>
          <a:prstGeom prst="rect">
            <a:avLst/>
          </a:prstGeom>
        </p:spPr>
      </p:pic>
      <p:pic>
        <p:nvPicPr>
          <p:cNvPr id="3" name="Imagen 2">
            <a:extLst>
              <a:ext uri="{FF2B5EF4-FFF2-40B4-BE49-F238E27FC236}">
                <a16:creationId xmlns:a16="http://schemas.microsoft.com/office/drawing/2014/main" id="{85D9FFA8-EF26-43B8-8F26-38E88EAF7EC4}"/>
              </a:ext>
            </a:extLst>
          </p:cNvPr>
          <p:cNvPicPr>
            <a:picLocks noChangeAspect="1"/>
          </p:cNvPicPr>
          <p:nvPr/>
        </p:nvPicPr>
        <p:blipFill rotWithShape="1">
          <a:blip r:embed="rId5"/>
          <a:srcRect l="21667" t="25970" r="39608" b="26797"/>
          <a:stretch/>
        </p:blipFill>
        <p:spPr>
          <a:xfrm>
            <a:off x="5942879" y="755058"/>
            <a:ext cx="2942024" cy="2018453"/>
          </a:xfrm>
          <a:prstGeom prst="rect">
            <a:avLst/>
          </a:prstGeom>
        </p:spPr>
      </p:pic>
      <p:sp>
        <p:nvSpPr>
          <p:cNvPr id="9" name="CuadroTexto 8">
            <a:extLst>
              <a:ext uri="{FF2B5EF4-FFF2-40B4-BE49-F238E27FC236}">
                <a16:creationId xmlns:a16="http://schemas.microsoft.com/office/drawing/2014/main" id="{F7580607-F230-4790-B3D1-297EAC5E13B3}"/>
              </a:ext>
            </a:extLst>
          </p:cNvPr>
          <p:cNvSpPr txBox="1"/>
          <p:nvPr/>
        </p:nvSpPr>
        <p:spPr>
          <a:xfrm>
            <a:off x="35860" y="579754"/>
            <a:ext cx="5791200" cy="4801314"/>
          </a:xfrm>
          <a:prstGeom prst="rect">
            <a:avLst/>
          </a:prstGeom>
          <a:noFill/>
        </p:spPr>
        <p:txBody>
          <a:bodyPr wrap="square">
            <a:spAutoFit/>
          </a:bodyPr>
          <a:lstStyle/>
          <a:p>
            <a:pPr algn="just"/>
            <a:r>
              <a:rPr lang="es-ES" dirty="0">
                <a:latin typeface="Arial" panose="020B0604020202020204" pitchFamily="34" charset="0"/>
                <a:cs typeface="Arial" panose="020B0604020202020204" pitchFamily="34" charset="0"/>
              </a:rPr>
              <a:t>Dos a tres semanas antes de la cosecha, según </a:t>
            </a:r>
            <a:r>
              <a:rPr lang="es-ES_tradnl" dirty="0">
                <a:effectLst/>
                <a:latin typeface="Arial" panose="020B0604020202020204" pitchFamily="34" charset="0"/>
                <a:ea typeface="Times New Roman" panose="02020603050405020304" pitchFamily="18" charset="0"/>
                <a:cs typeface="Arial" panose="020B0604020202020204" pitchFamily="34" charset="0"/>
              </a:rPr>
              <a:t>el ciclo vegetativo de las variedades, </a:t>
            </a:r>
            <a:r>
              <a:rPr lang="es-ES" dirty="0">
                <a:latin typeface="Arial" panose="020B0604020202020204" pitchFamily="34" charset="0"/>
                <a:cs typeface="Arial" panose="020B0604020202020204" pitchFamily="34" charset="0"/>
              </a:rPr>
              <a:t>cuando las hojas basales están amarillas y algunas secas, se realiza el muestreo de los tubérculos para estimar el rendimiento por planta y calcular el rendimiento por yugada o hectárea según el numero de plantas.</a:t>
            </a:r>
          </a:p>
          <a:p>
            <a:pPr algn="just"/>
            <a:endParaRPr lang="es-ES_tradnl"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es-ES_tradnl" dirty="0">
                <a:effectLst/>
                <a:latin typeface="Arial" panose="020B0604020202020204" pitchFamily="34" charset="0"/>
                <a:ea typeface="Times New Roman" panose="02020603050405020304" pitchFamily="18" charset="0"/>
                <a:cs typeface="Arial" panose="020B0604020202020204" pitchFamily="34" charset="0"/>
              </a:rPr>
              <a:t>Se seleccionan 10 plantas al azar y que estén 2 a 3 surcos hacia dentro del borde y en zigzag. En algunos casos solo se escarba el suelo alrededor de la planta para ver el tamaño de los tubérculos, en otros casos se extrae toda la planta para evaluar el número y tamaño de los tubérculos. Se decide la cosecha cuando el 60 % de los tubérculos muestreados tienen un tamaño comercial, ósea que muestren tamaños de calibre extra, primera y segunda.</a:t>
            </a:r>
            <a:endParaRPr lang="es-PE" dirty="0">
              <a:effectLst/>
              <a:latin typeface="Arial" panose="020B0604020202020204" pitchFamily="34" charset="0"/>
              <a:ea typeface="Times New Roman" panose="02020603050405020304" pitchFamily="18" charset="0"/>
              <a:cs typeface="Arial" panose="020B0604020202020204" pitchFamily="34" charset="0"/>
            </a:endParaRPr>
          </a:p>
          <a:p>
            <a:pPr algn="just"/>
            <a:endParaRPr lang="es-PE" dirty="0"/>
          </a:p>
        </p:txBody>
      </p:sp>
    </p:spTree>
    <p:extLst>
      <p:ext uri="{BB962C8B-B14F-4D97-AF65-F5344CB8AC3E}">
        <p14:creationId xmlns:p14="http://schemas.microsoft.com/office/powerpoint/2010/main" val="24850528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E5F76FF-DEAF-4E37-9D26-E1D047A916D7}"/>
              </a:ext>
            </a:extLst>
          </p:cNvPr>
          <p:cNvPicPr>
            <a:picLocks noChangeAspect="1"/>
          </p:cNvPicPr>
          <p:nvPr/>
        </p:nvPicPr>
        <p:blipFill rotWithShape="1">
          <a:blip r:embed="rId2"/>
          <a:srcRect l="25451" t="17481" r="25452" b="64148"/>
          <a:stretch/>
        </p:blipFill>
        <p:spPr>
          <a:xfrm>
            <a:off x="132717" y="140335"/>
            <a:ext cx="2130424" cy="448384"/>
          </a:xfrm>
          <a:prstGeom prst="rect">
            <a:avLst/>
          </a:prstGeom>
        </p:spPr>
      </p:pic>
      <p:sp>
        <p:nvSpPr>
          <p:cNvPr id="7" name="CuadroTexto 2">
            <a:extLst>
              <a:ext uri="{FF2B5EF4-FFF2-40B4-BE49-F238E27FC236}">
                <a16:creationId xmlns:a16="http://schemas.microsoft.com/office/drawing/2014/main" id="{A3AFC452-F063-43FB-B920-B8E965BDF7CF}"/>
              </a:ext>
            </a:extLst>
          </p:cNvPr>
          <p:cNvSpPr txBox="1">
            <a:spLocks noChangeArrowheads="1"/>
          </p:cNvSpPr>
          <p:nvPr/>
        </p:nvSpPr>
        <p:spPr bwMode="auto">
          <a:xfrm>
            <a:off x="3003410" y="335316"/>
            <a:ext cx="4866042" cy="369332"/>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s-PE" sz="1800" b="1" u="sng" dirty="0">
                <a:effectLst/>
                <a:latin typeface="Arial" panose="020B0604020202020204" pitchFamily="34" charset="0"/>
                <a:ea typeface="Arial" panose="020B0604020202020204" pitchFamily="34" charset="0"/>
                <a:cs typeface="Cambria" panose="02040503050406030204" pitchFamily="18" charset="0"/>
              </a:rPr>
              <a:t>XII. CORTE DE FOLLAJE</a:t>
            </a:r>
            <a:endParaRPr lang="es-PE" sz="1800" dirty="0">
              <a:effectLst/>
              <a:latin typeface="Cambria" panose="02040503050406030204" pitchFamily="18" charset="0"/>
              <a:ea typeface="Cambria" panose="02040503050406030204" pitchFamily="18" charset="0"/>
              <a:cs typeface="Cambria" panose="02040503050406030204" pitchFamily="18" charset="0"/>
            </a:endParaRPr>
          </a:p>
        </p:txBody>
      </p:sp>
      <p:sp>
        <p:nvSpPr>
          <p:cNvPr id="6" name="CuadroTexto 5">
            <a:extLst>
              <a:ext uri="{FF2B5EF4-FFF2-40B4-BE49-F238E27FC236}">
                <a16:creationId xmlns:a16="http://schemas.microsoft.com/office/drawing/2014/main" id="{6E1520DB-384C-4A1D-BDC5-D4022FE6D2DD}"/>
              </a:ext>
            </a:extLst>
          </p:cNvPr>
          <p:cNvSpPr txBox="1"/>
          <p:nvPr/>
        </p:nvSpPr>
        <p:spPr>
          <a:xfrm>
            <a:off x="697235" y="1061877"/>
            <a:ext cx="4978008" cy="3693319"/>
          </a:xfrm>
          <a:prstGeom prst="rect">
            <a:avLst/>
          </a:prstGeom>
          <a:noFill/>
        </p:spPr>
        <p:txBody>
          <a:bodyPr wrap="square">
            <a:spAutoFit/>
          </a:bodyPr>
          <a:lstStyle/>
          <a:p>
            <a:pPr algn="just"/>
            <a:r>
              <a:rPr lang="es-ES" dirty="0">
                <a:latin typeface="Arial" panose="020B0604020202020204" pitchFamily="34" charset="0"/>
                <a:cs typeface="Arial" panose="020B0604020202020204" pitchFamily="34" charset="0"/>
              </a:rPr>
              <a:t>Luego hay que cortar el follaje 10 </a:t>
            </a:r>
            <a:r>
              <a:rPr lang="es-ES" dirty="0" err="1">
                <a:latin typeface="Arial" panose="020B0604020202020204" pitchFamily="34" charset="0"/>
                <a:cs typeface="Arial" panose="020B0604020202020204" pitchFamily="34" charset="0"/>
              </a:rPr>
              <a:t>cms</a:t>
            </a:r>
            <a:r>
              <a:rPr lang="es-ES" dirty="0">
                <a:latin typeface="Arial" panose="020B0604020202020204" pitchFamily="34" charset="0"/>
                <a:cs typeface="Arial" panose="020B0604020202020204" pitchFamily="34" charset="0"/>
              </a:rPr>
              <a:t> por encima de la base de la planta para que la piel se endurezca y </a:t>
            </a:r>
            <a:r>
              <a:rPr lang="es-ES" dirty="0" err="1">
                <a:latin typeface="Arial" panose="020B0604020202020204" pitchFamily="34" charset="0"/>
                <a:cs typeface="Arial" panose="020B0604020202020204" pitchFamily="34" charset="0"/>
              </a:rPr>
              <a:t>suberice</a:t>
            </a:r>
            <a:r>
              <a:rPr lang="es-ES" dirty="0">
                <a:latin typeface="Arial" panose="020B0604020202020204" pitchFamily="34" charset="0"/>
                <a:cs typeface="Arial" panose="020B0604020202020204" pitchFamily="34" charset="0"/>
              </a:rPr>
              <a:t> y los tubérculos tengan la piel fuertemente adherida que previene la pudrición cuando se hace el manipuleo y la estiba. También se puede aplicar defoliante.</a:t>
            </a:r>
          </a:p>
          <a:p>
            <a:pPr algn="just"/>
            <a:endParaRPr lang="es-ES" dirty="0">
              <a:latin typeface="Arial" panose="020B0604020202020204" pitchFamily="34" charset="0"/>
              <a:cs typeface="Arial" panose="020B0604020202020204" pitchFamily="34" charset="0"/>
            </a:endParaRPr>
          </a:p>
          <a:p>
            <a:pPr algn="just"/>
            <a:endParaRPr lang="es-ES" dirty="0">
              <a:latin typeface="Arial" panose="020B0604020202020204" pitchFamily="34" charset="0"/>
              <a:cs typeface="Arial" panose="020B0604020202020204" pitchFamily="34" charset="0"/>
            </a:endParaRPr>
          </a:p>
          <a:p>
            <a:pPr algn="just"/>
            <a:r>
              <a:rPr lang="es-ES" dirty="0">
                <a:latin typeface="Arial" panose="020B0604020202020204" pitchFamily="34" charset="0"/>
                <a:cs typeface="Arial" panose="020B0604020202020204" pitchFamily="34" charset="0"/>
              </a:rPr>
              <a:t>El follaje cortado se ubica fuera del campo. Permite erradicar la fuente de diseminación de enfermedades y la eliminación de estructuras biológicas de los insectos.</a:t>
            </a:r>
            <a:endParaRPr lang="es-PE" dirty="0">
              <a:latin typeface="Arial" panose="020B0604020202020204" pitchFamily="34" charset="0"/>
              <a:cs typeface="Arial" panose="020B0604020202020204" pitchFamily="34" charset="0"/>
            </a:endParaRPr>
          </a:p>
        </p:txBody>
      </p:sp>
      <p:pic>
        <p:nvPicPr>
          <p:cNvPr id="1026" name="Picture 2" descr="Fisiología y manejo de tubérculos semilla de papa | by Jorge Luis Alonso G.  | Medium">
            <a:extLst>
              <a:ext uri="{FF2B5EF4-FFF2-40B4-BE49-F238E27FC236}">
                <a16:creationId xmlns:a16="http://schemas.microsoft.com/office/drawing/2014/main" id="{94FDFA24-FF1A-4B46-8424-10CF4D064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0766" y="3057768"/>
            <a:ext cx="2421948" cy="18164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24F6481C-0A65-4043-9A3F-FA113896BE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0766" y="804818"/>
            <a:ext cx="2421948" cy="207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4966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2"/>
          <p:cNvSpPr txBox="1">
            <a:spLocks noChangeArrowheads="1"/>
          </p:cNvSpPr>
          <p:nvPr/>
        </p:nvSpPr>
        <p:spPr bwMode="auto">
          <a:xfrm>
            <a:off x="473562" y="712243"/>
            <a:ext cx="8465820" cy="4179606"/>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400050" indent="-400050">
              <a:buAutoNum type="romanUcPeriod"/>
            </a:pPr>
            <a:r>
              <a:rPr lang="es-PE" sz="1600" b="1" dirty="0">
                <a:effectLst/>
                <a:latin typeface="Arial" panose="020B0604020202020204" pitchFamily="34" charset="0"/>
                <a:ea typeface="Arial" panose="020B0604020202020204" pitchFamily="34" charset="0"/>
                <a:cs typeface="Arial" panose="020B0604020202020204" pitchFamily="34" charset="0"/>
              </a:rPr>
              <a:t>CONCEPTO</a:t>
            </a:r>
          </a:p>
          <a:p>
            <a:pPr marL="400050" indent="-400050">
              <a:buAutoNum type="romanUcPeriod"/>
            </a:pPr>
            <a:r>
              <a:rPr lang="es-PE" sz="1600" b="1" dirty="0">
                <a:latin typeface="Arial" panose="020B0604020202020204" pitchFamily="34" charset="0"/>
                <a:ea typeface="Arial" panose="020B0604020202020204" pitchFamily="34" charset="0"/>
                <a:cs typeface="Arial" panose="020B0604020202020204" pitchFamily="34" charset="0"/>
              </a:rPr>
              <a:t>CALIDAD DE SEMILLA</a:t>
            </a:r>
          </a:p>
          <a:p>
            <a:pPr marL="400050" indent="-400050">
              <a:buAutoNum type="romanUcPeriod"/>
            </a:pPr>
            <a:r>
              <a:rPr lang="es-PE" sz="1600" b="1" dirty="0">
                <a:effectLst/>
                <a:latin typeface="Arial" panose="020B0604020202020204" pitchFamily="34" charset="0"/>
                <a:ea typeface="Arial" panose="020B0604020202020204" pitchFamily="34" charset="0"/>
                <a:cs typeface="Arial" panose="020B0604020202020204" pitchFamily="34" charset="0"/>
              </a:rPr>
              <a:t>ELECCION DE VARIEDAD Y DESINFECCION</a:t>
            </a:r>
          </a:p>
          <a:p>
            <a:pPr>
              <a:buNone/>
            </a:pPr>
            <a:r>
              <a:rPr lang="es-PE" sz="1600" b="1" dirty="0">
                <a:latin typeface="Arial" panose="020B0604020202020204" pitchFamily="34" charset="0"/>
                <a:ea typeface="Arial" panose="020B0604020202020204" pitchFamily="34" charset="0"/>
                <a:cs typeface="Arial" panose="020B0604020202020204" pitchFamily="34" charset="0"/>
              </a:rPr>
              <a:t>IV.	DENSIDAD DE SIEMBRA</a:t>
            </a:r>
          </a:p>
          <a:p>
            <a:pPr>
              <a:buNone/>
            </a:pPr>
            <a:r>
              <a:rPr lang="es-PE" sz="1600" b="1" dirty="0">
                <a:latin typeface="Arial" panose="020B0604020202020204" pitchFamily="34" charset="0"/>
                <a:ea typeface="Arial" panose="020B0604020202020204" pitchFamily="34" charset="0"/>
                <a:cs typeface="Arial" panose="020B0604020202020204" pitchFamily="34" charset="0"/>
              </a:rPr>
              <a:t>V</a:t>
            </a:r>
            <a:r>
              <a:rPr lang="es-PE" sz="1600" b="1" dirty="0">
                <a:effectLst/>
                <a:latin typeface="Arial" panose="020B0604020202020204" pitchFamily="34" charset="0"/>
                <a:ea typeface="Arial" panose="020B0604020202020204" pitchFamily="34" charset="0"/>
                <a:cs typeface="Arial" panose="020B0604020202020204" pitchFamily="34" charset="0"/>
              </a:rPr>
              <a:t>. 	FERTILIZACI</a:t>
            </a:r>
            <a:r>
              <a:rPr lang="es-PE" sz="1600" b="1" dirty="0">
                <a:latin typeface="Arial" panose="020B0604020202020204" pitchFamily="34" charset="0"/>
                <a:ea typeface="Arial" panose="020B0604020202020204" pitchFamily="34" charset="0"/>
                <a:cs typeface="Arial" panose="020B0604020202020204" pitchFamily="34" charset="0"/>
              </a:rPr>
              <a:t>ON (análisis de suelo)</a:t>
            </a:r>
          </a:p>
          <a:p>
            <a:pPr>
              <a:buNone/>
            </a:pPr>
            <a:r>
              <a:rPr lang="es-PE" sz="1600" b="1" dirty="0">
                <a:latin typeface="Arial" panose="020B0604020202020204" pitchFamily="34" charset="0"/>
                <a:ea typeface="Arial" panose="020B0604020202020204" pitchFamily="34" charset="0"/>
                <a:cs typeface="Arial" panose="020B0604020202020204" pitchFamily="34" charset="0"/>
              </a:rPr>
              <a:t>VI. 	NECESIDADES DEL RECURSO HIDRICO</a:t>
            </a:r>
            <a:endParaRPr lang="es-PE" sz="1600" b="1" dirty="0">
              <a:effectLst/>
              <a:latin typeface="Arial" panose="020B0604020202020204" pitchFamily="34" charset="0"/>
              <a:ea typeface="Arial" panose="020B0604020202020204" pitchFamily="34" charset="0"/>
              <a:cs typeface="Arial" panose="020B0604020202020204" pitchFamily="34" charset="0"/>
            </a:endParaRPr>
          </a:p>
          <a:p>
            <a:pPr>
              <a:buNone/>
            </a:pPr>
            <a:r>
              <a:rPr lang="es-PE" sz="1600" b="1" dirty="0">
                <a:latin typeface="Arial" panose="020B0604020202020204" pitchFamily="34" charset="0"/>
                <a:ea typeface="Arial" panose="020B0604020202020204" pitchFamily="34" charset="0"/>
                <a:cs typeface="Arial" panose="020B0604020202020204" pitchFamily="34" charset="0"/>
              </a:rPr>
              <a:t>VII.	CULTIVO, ROTURACION, REMOCION DEL SUELO </a:t>
            </a:r>
          </a:p>
          <a:p>
            <a:pPr>
              <a:buNone/>
            </a:pPr>
            <a:r>
              <a:rPr lang="es-PE" sz="1600" b="1" dirty="0">
                <a:latin typeface="Arial" panose="020B0604020202020204" pitchFamily="34" charset="0"/>
                <a:ea typeface="Arial" panose="020B0604020202020204" pitchFamily="34" charset="0"/>
                <a:cs typeface="Arial" panose="020B0604020202020204" pitchFamily="34" charset="0"/>
              </a:rPr>
              <a:t>VIII.	ERRADICACION DE MALAS HIERBAS</a:t>
            </a:r>
          </a:p>
          <a:p>
            <a:pPr>
              <a:buNone/>
            </a:pPr>
            <a:r>
              <a:rPr lang="es-PE" sz="1600" b="1" dirty="0">
                <a:latin typeface="Arial" panose="020B0604020202020204" pitchFamily="34" charset="0"/>
                <a:ea typeface="Arial" panose="020B0604020202020204" pitchFamily="34" charset="0"/>
                <a:cs typeface="Arial" panose="020B0604020202020204" pitchFamily="34" charset="0"/>
              </a:rPr>
              <a:t>IX.	CONTROL FITOSANITARIO O MANEJO INTEGRADO DE 	PLAGAS</a:t>
            </a:r>
          </a:p>
          <a:p>
            <a:pPr>
              <a:buNone/>
            </a:pPr>
            <a:r>
              <a:rPr lang="es-PE" sz="1600" b="1" dirty="0">
                <a:latin typeface="Arial" panose="020B0604020202020204" pitchFamily="34" charset="0"/>
                <a:ea typeface="Arial" panose="020B0604020202020204" pitchFamily="34" charset="0"/>
                <a:cs typeface="Arial" panose="020B0604020202020204" pitchFamily="34" charset="0"/>
              </a:rPr>
              <a:t>X.	APORQUE</a:t>
            </a:r>
          </a:p>
          <a:p>
            <a:pPr>
              <a:buNone/>
            </a:pPr>
            <a:r>
              <a:rPr lang="es-PE" sz="1600" b="1" dirty="0">
                <a:latin typeface="Arial" panose="020B0604020202020204" pitchFamily="34" charset="0"/>
                <a:ea typeface="Arial" panose="020B0604020202020204" pitchFamily="34" charset="0"/>
                <a:cs typeface="Arial" panose="020B0604020202020204" pitchFamily="34" charset="0"/>
              </a:rPr>
              <a:t>XI.	MUESTREO DE TUBERIZACION</a:t>
            </a:r>
          </a:p>
          <a:p>
            <a:pPr>
              <a:buNone/>
            </a:pPr>
            <a:r>
              <a:rPr lang="es-PE" sz="1600" b="1" dirty="0">
                <a:latin typeface="Arial" panose="020B0604020202020204" pitchFamily="34" charset="0"/>
                <a:ea typeface="Arial" panose="020B0604020202020204" pitchFamily="34" charset="0"/>
                <a:cs typeface="Arial" panose="020B0604020202020204" pitchFamily="34" charset="0"/>
              </a:rPr>
              <a:t>XII.	CORTE DE FOLLAJE</a:t>
            </a:r>
          </a:p>
          <a:p>
            <a:pPr marL="400050" indent="-400050">
              <a:buAutoNum type="romanUcPeriod" startAt="13"/>
            </a:pPr>
            <a:r>
              <a:rPr lang="es-PE" sz="1600" b="1" dirty="0">
                <a:effectLst/>
                <a:latin typeface="Arial" panose="020B0604020202020204" pitchFamily="34" charset="0"/>
                <a:ea typeface="Cambria" panose="02040503050406030204" pitchFamily="18" charset="0"/>
                <a:cs typeface="Arial" panose="020B0604020202020204" pitchFamily="34" charset="0"/>
              </a:rPr>
              <a:t>COSECHA (selección, clasificación y envasado)</a:t>
            </a:r>
          </a:p>
          <a:p>
            <a:pPr marL="400050" indent="-400050">
              <a:buAutoNum type="romanUcPeriod" startAt="13"/>
            </a:pPr>
            <a:r>
              <a:rPr lang="es-PE" sz="1600" b="1" dirty="0">
                <a:latin typeface="Arial" panose="020B0604020202020204" pitchFamily="34" charset="0"/>
                <a:ea typeface="Cambria" panose="02040503050406030204" pitchFamily="18" charset="0"/>
                <a:cs typeface="Arial" panose="020B0604020202020204" pitchFamily="34" charset="0"/>
              </a:rPr>
              <a:t> REQUERIMIENTOS DE PAPA PARA CONSUMO Y PROCESAMIENTO</a:t>
            </a:r>
            <a:endParaRPr lang="es-PE" sz="1600" b="1" dirty="0">
              <a:effectLst/>
              <a:latin typeface="Arial" panose="020B0604020202020204" pitchFamily="34" charset="0"/>
              <a:ea typeface="Cambria" panose="02040503050406030204" pitchFamily="18" charset="0"/>
              <a:cs typeface="Arial" panose="020B0604020202020204" pitchFamily="34" charset="0"/>
            </a:endParaRPr>
          </a:p>
        </p:txBody>
      </p:sp>
      <p:pic>
        <p:nvPicPr>
          <p:cNvPr id="5" name="Imagen 4">
            <a:extLst>
              <a:ext uri="{FF2B5EF4-FFF2-40B4-BE49-F238E27FC236}">
                <a16:creationId xmlns:a16="http://schemas.microsoft.com/office/drawing/2014/main" id="{85120174-F895-4C5B-A5A5-6C834A9D5D8B}"/>
              </a:ext>
            </a:extLst>
          </p:cNvPr>
          <p:cNvPicPr>
            <a:picLocks noChangeAspect="1"/>
          </p:cNvPicPr>
          <p:nvPr/>
        </p:nvPicPr>
        <p:blipFill rotWithShape="1">
          <a:blip r:embed="rId3"/>
          <a:srcRect l="25451" t="17481" r="25452" b="64148"/>
          <a:stretch/>
        </p:blipFill>
        <p:spPr>
          <a:xfrm>
            <a:off x="117477" y="132715"/>
            <a:ext cx="2130424" cy="448384"/>
          </a:xfrm>
          <a:prstGeom prst="rect">
            <a:avLst/>
          </a:prstGeom>
        </p:spPr>
      </p:pic>
      <p:sp>
        <p:nvSpPr>
          <p:cNvPr id="2" name="CuadroTexto 1">
            <a:extLst>
              <a:ext uri="{FF2B5EF4-FFF2-40B4-BE49-F238E27FC236}">
                <a16:creationId xmlns:a16="http://schemas.microsoft.com/office/drawing/2014/main" id="{71F01040-7713-40C7-848B-E0BA848022FF}"/>
              </a:ext>
            </a:extLst>
          </p:cNvPr>
          <p:cNvSpPr txBox="1"/>
          <p:nvPr/>
        </p:nvSpPr>
        <p:spPr>
          <a:xfrm>
            <a:off x="4446494" y="132715"/>
            <a:ext cx="2031325" cy="461665"/>
          </a:xfrm>
          <a:prstGeom prst="rect">
            <a:avLst/>
          </a:prstGeom>
          <a:noFill/>
        </p:spPr>
        <p:txBody>
          <a:bodyPr wrap="none" rtlCol="0">
            <a:spAutoFit/>
          </a:bodyPr>
          <a:lstStyle/>
          <a:p>
            <a:r>
              <a:rPr lang="es-PE" sz="2400" b="1" dirty="0">
                <a:latin typeface="Arial" panose="020B0604020202020204" pitchFamily="34" charset="0"/>
                <a:cs typeface="Arial" panose="020B0604020202020204" pitchFamily="34" charset="0"/>
              </a:rPr>
              <a:t>CONTENIDO</a:t>
            </a:r>
          </a:p>
        </p:txBody>
      </p:sp>
    </p:spTree>
    <p:extLst>
      <p:ext uri="{BB962C8B-B14F-4D97-AF65-F5344CB8AC3E}">
        <p14:creationId xmlns:p14="http://schemas.microsoft.com/office/powerpoint/2010/main" val="17211482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E5F76FF-DEAF-4E37-9D26-E1D047A916D7}"/>
              </a:ext>
            </a:extLst>
          </p:cNvPr>
          <p:cNvPicPr>
            <a:picLocks noChangeAspect="1"/>
          </p:cNvPicPr>
          <p:nvPr/>
        </p:nvPicPr>
        <p:blipFill rotWithShape="1">
          <a:blip r:embed="rId2"/>
          <a:srcRect l="25451" t="17481" r="25452" b="64148"/>
          <a:stretch/>
        </p:blipFill>
        <p:spPr>
          <a:xfrm>
            <a:off x="132717" y="140335"/>
            <a:ext cx="2130424" cy="448384"/>
          </a:xfrm>
          <a:prstGeom prst="rect">
            <a:avLst/>
          </a:prstGeom>
        </p:spPr>
      </p:pic>
      <p:sp>
        <p:nvSpPr>
          <p:cNvPr id="7" name="CuadroTexto 2">
            <a:extLst>
              <a:ext uri="{FF2B5EF4-FFF2-40B4-BE49-F238E27FC236}">
                <a16:creationId xmlns:a16="http://schemas.microsoft.com/office/drawing/2014/main" id="{A3AFC452-F063-43FB-B920-B8E965BDF7CF}"/>
              </a:ext>
            </a:extLst>
          </p:cNvPr>
          <p:cNvSpPr txBox="1">
            <a:spLocks noChangeArrowheads="1"/>
          </p:cNvSpPr>
          <p:nvPr/>
        </p:nvSpPr>
        <p:spPr bwMode="auto">
          <a:xfrm>
            <a:off x="2718941" y="364527"/>
            <a:ext cx="4866042" cy="369332"/>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s-PE" sz="1800" b="1" u="sng" dirty="0">
                <a:effectLst/>
                <a:latin typeface="Arial" panose="020B0604020202020204" pitchFamily="34" charset="0"/>
                <a:ea typeface="Arial" panose="020B0604020202020204" pitchFamily="34" charset="0"/>
                <a:cs typeface="Cambria" panose="02040503050406030204" pitchFamily="18" charset="0"/>
              </a:rPr>
              <a:t> XIII. COSECHA (selección)</a:t>
            </a:r>
            <a:endParaRPr lang="es-PE" sz="1800" dirty="0">
              <a:effectLst/>
              <a:latin typeface="Cambria" panose="02040503050406030204" pitchFamily="18" charset="0"/>
              <a:ea typeface="Cambria" panose="02040503050406030204" pitchFamily="18" charset="0"/>
              <a:cs typeface="Cambria" panose="02040503050406030204" pitchFamily="18" charset="0"/>
            </a:endParaRPr>
          </a:p>
        </p:txBody>
      </p:sp>
      <p:pic>
        <p:nvPicPr>
          <p:cNvPr id="6148" name="Picture 4" descr="Solofruver Frutas y verduras | Conoce como se cultiva la papa">
            <a:extLst>
              <a:ext uri="{FF2B5EF4-FFF2-40B4-BE49-F238E27FC236}">
                <a16:creationId xmlns:a16="http://schemas.microsoft.com/office/drawing/2014/main" id="{39D80BA8-F773-40BC-858D-3538D1147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469" y="588719"/>
            <a:ext cx="2466346" cy="173133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3238AE96-A0CF-417F-882D-B0FD52875573}"/>
              </a:ext>
            </a:extLst>
          </p:cNvPr>
          <p:cNvPicPr>
            <a:picLocks noChangeAspect="1"/>
          </p:cNvPicPr>
          <p:nvPr/>
        </p:nvPicPr>
        <p:blipFill rotWithShape="1">
          <a:blip r:embed="rId4"/>
          <a:srcRect l="34510" t="16071" r="35784" b="26972"/>
          <a:stretch/>
        </p:blipFill>
        <p:spPr>
          <a:xfrm>
            <a:off x="6386651" y="2571750"/>
            <a:ext cx="2461164" cy="2334347"/>
          </a:xfrm>
          <a:prstGeom prst="rect">
            <a:avLst/>
          </a:prstGeom>
        </p:spPr>
      </p:pic>
      <p:sp>
        <p:nvSpPr>
          <p:cNvPr id="8" name="CuadroTexto 7">
            <a:extLst>
              <a:ext uri="{FF2B5EF4-FFF2-40B4-BE49-F238E27FC236}">
                <a16:creationId xmlns:a16="http://schemas.microsoft.com/office/drawing/2014/main" id="{0FCA244E-B189-47E1-B47B-646F5AA3D5C7}"/>
              </a:ext>
            </a:extLst>
          </p:cNvPr>
          <p:cNvSpPr txBox="1"/>
          <p:nvPr/>
        </p:nvSpPr>
        <p:spPr>
          <a:xfrm>
            <a:off x="650836" y="961056"/>
            <a:ext cx="5274833" cy="3970318"/>
          </a:xfrm>
          <a:prstGeom prst="rect">
            <a:avLst/>
          </a:prstGeom>
          <a:noFill/>
        </p:spPr>
        <p:txBody>
          <a:bodyPr wrap="square">
            <a:spAutoFit/>
          </a:bodyPr>
          <a:lstStyle/>
          <a:p>
            <a:pPr algn="just"/>
            <a:r>
              <a:rPr lang="es-PE" sz="1800" dirty="0">
                <a:effectLst/>
                <a:latin typeface="Arial" panose="020B0604020202020204" pitchFamily="34" charset="0"/>
                <a:ea typeface="Batang" panose="02030600000101010101" pitchFamily="18" charset="-127"/>
                <a:cs typeface="Arial" panose="020B0604020202020204" pitchFamily="34" charset="0"/>
              </a:rPr>
              <a:t>El periodo de cosecha e la papa varía según el ciclo vegetativo de las variedades que puede ser en 120 días, 150 días y 180 días. Se recomienda cosechar cuando no hay lluvias y el suelo esta en capacidad de campo ósea cuando se facilite la separación de los tubérculos del suelo. </a:t>
            </a:r>
            <a:r>
              <a:rPr lang="es-PE" dirty="0">
                <a:solidFill>
                  <a:srgbClr val="000000"/>
                </a:solidFill>
                <a:latin typeface="Arial" panose="020B0604020202020204" pitchFamily="34" charset="0"/>
                <a:cs typeface="Arial" panose="020B0604020202020204" pitchFamily="34" charset="0"/>
              </a:rPr>
              <a:t>Esta actividad se puede realizar en forma manual con zapapico o pico, con yunta o tractor con cosechadora de cadena.</a:t>
            </a:r>
          </a:p>
          <a:p>
            <a:pPr algn="just"/>
            <a:endParaRPr lang="es-PE" dirty="0">
              <a:solidFill>
                <a:srgbClr val="000000"/>
              </a:solidFill>
              <a:latin typeface="Arial" panose="020B0604020202020204" pitchFamily="34" charset="0"/>
              <a:cs typeface="Arial" panose="020B0604020202020204" pitchFamily="34" charset="0"/>
            </a:endParaRPr>
          </a:p>
          <a:p>
            <a:pPr algn="just"/>
            <a:r>
              <a:rPr lang="es-PE"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Permite separar y descartar los tubérculos podridos, verdeados, deformes, de otra variedad diferente,  de los tubérculos cosechados en buen estado fitosanitario</a:t>
            </a:r>
            <a:endParaRPr lang="es-P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24012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E5F76FF-DEAF-4E37-9D26-E1D047A916D7}"/>
              </a:ext>
            </a:extLst>
          </p:cNvPr>
          <p:cNvPicPr>
            <a:picLocks noChangeAspect="1"/>
          </p:cNvPicPr>
          <p:nvPr/>
        </p:nvPicPr>
        <p:blipFill rotWithShape="1">
          <a:blip r:embed="rId3"/>
          <a:srcRect l="25451" t="17481" r="25452" b="64148"/>
          <a:stretch/>
        </p:blipFill>
        <p:spPr>
          <a:xfrm>
            <a:off x="132717" y="140335"/>
            <a:ext cx="2130424" cy="448384"/>
          </a:xfrm>
          <a:prstGeom prst="rect">
            <a:avLst/>
          </a:prstGeom>
        </p:spPr>
      </p:pic>
      <p:sp>
        <p:nvSpPr>
          <p:cNvPr id="7" name="CuadroTexto 2">
            <a:extLst>
              <a:ext uri="{FF2B5EF4-FFF2-40B4-BE49-F238E27FC236}">
                <a16:creationId xmlns:a16="http://schemas.microsoft.com/office/drawing/2014/main" id="{A3AFC452-F063-43FB-B920-B8E965BDF7CF}"/>
              </a:ext>
            </a:extLst>
          </p:cNvPr>
          <p:cNvSpPr txBox="1">
            <a:spLocks noChangeArrowheads="1"/>
          </p:cNvSpPr>
          <p:nvPr/>
        </p:nvSpPr>
        <p:spPr bwMode="auto">
          <a:xfrm>
            <a:off x="1301675" y="747560"/>
            <a:ext cx="4866042" cy="369332"/>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s-PE" sz="1800" b="1" u="sng" dirty="0">
                <a:effectLst/>
                <a:latin typeface="Arial" panose="020B0604020202020204" pitchFamily="34" charset="0"/>
                <a:ea typeface="Arial" panose="020B0604020202020204" pitchFamily="34" charset="0"/>
                <a:cs typeface="Cambria" panose="02040503050406030204" pitchFamily="18" charset="0"/>
              </a:rPr>
              <a:t> XIII. COSECHA (clasificación y ensacado)</a:t>
            </a:r>
            <a:endParaRPr lang="es-PE" sz="1800" dirty="0">
              <a:effectLst/>
              <a:latin typeface="Cambria" panose="02040503050406030204" pitchFamily="18" charset="0"/>
              <a:ea typeface="Cambria" panose="02040503050406030204" pitchFamily="18" charset="0"/>
              <a:cs typeface="Cambria" panose="02040503050406030204" pitchFamily="18" charset="0"/>
            </a:endParaRPr>
          </a:p>
        </p:txBody>
      </p:sp>
      <p:pic>
        <p:nvPicPr>
          <p:cNvPr id="8" name="Imagen 7">
            <a:extLst>
              <a:ext uri="{FF2B5EF4-FFF2-40B4-BE49-F238E27FC236}">
                <a16:creationId xmlns:a16="http://schemas.microsoft.com/office/drawing/2014/main" id="{6E942E72-FF25-434E-89AF-0706347D02F6}"/>
              </a:ext>
            </a:extLst>
          </p:cNvPr>
          <p:cNvPicPr>
            <a:picLocks noChangeAspect="1"/>
          </p:cNvPicPr>
          <p:nvPr/>
        </p:nvPicPr>
        <p:blipFill rotWithShape="1">
          <a:blip r:embed="rId4"/>
          <a:srcRect l="34314" t="19869" r="35686" b="20175"/>
          <a:stretch/>
        </p:blipFill>
        <p:spPr>
          <a:xfrm>
            <a:off x="6640642" y="621985"/>
            <a:ext cx="1842769" cy="1796201"/>
          </a:xfrm>
          <a:prstGeom prst="rect">
            <a:avLst/>
          </a:prstGeom>
        </p:spPr>
      </p:pic>
      <p:pic>
        <p:nvPicPr>
          <p:cNvPr id="1026" name="Picture 2" descr="Cerca de 12 mil toneladas anuales de papa se pierden por uso de sacos con  peso mayor a los 50 kilos">
            <a:extLst>
              <a:ext uri="{FF2B5EF4-FFF2-40B4-BE49-F238E27FC236}">
                <a16:creationId xmlns:a16="http://schemas.microsoft.com/office/drawing/2014/main" id="{CF7F59F1-8030-4988-A4BB-6E4C47145B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0642" y="2571750"/>
            <a:ext cx="1842769" cy="2444002"/>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D4603815-64A6-4A6A-9154-C267C8FD3312}"/>
              </a:ext>
            </a:extLst>
          </p:cNvPr>
          <p:cNvSpPr txBox="1"/>
          <p:nvPr/>
        </p:nvSpPr>
        <p:spPr>
          <a:xfrm>
            <a:off x="396239" y="1371421"/>
            <a:ext cx="5511501" cy="1200329"/>
          </a:xfrm>
          <a:prstGeom prst="rect">
            <a:avLst/>
          </a:prstGeom>
          <a:noFill/>
        </p:spPr>
        <p:txBody>
          <a:bodyPr wrap="square">
            <a:spAutoFit/>
          </a:bodyPr>
          <a:lstStyle/>
          <a:p>
            <a:pPr algn="just"/>
            <a:r>
              <a:rPr lang="es-PE"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Los tubérculos cosechados se agrupan o juntan según diferentes calibres o tamaños que mayormente son clasificados en: extra, primera, segunda y tercera </a:t>
            </a:r>
            <a:endParaRPr lang="es-PE" dirty="0">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FFFEE6D8-B045-42CD-AA99-1B45DA3955D0}"/>
              </a:ext>
            </a:extLst>
          </p:cNvPr>
          <p:cNvSpPr txBox="1"/>
          <p:nvPr/>
        </p:nvSpPr>
        <p:spPr>
          <a:xfrm>
            <a:off x="396240" y="2896071"/>
            <a:ext cx="5511500" cy="1200329"/>
          </a:xfrm>
          <a:prstGeom prst="rect">
            <a:avLst/>
          </a:prstGeom>
          <a:noFill/>
        </p:spPr>
        <p:txBody>
          <a:bodyPr wrap="square">
            <a:spAutoFit/>
          </a:bodyPr>
          <a:lstStyle/>
          <a:p>
            <a:pPr algn="just">
              <a:tabLst>
                <a:tab pos="900430" algn="l"/>
              </a:tabLst>
            </a:pPr>
            <a:r>
              <a:rPr lang="es-PE" sz="1800" dirty="0">
                <a:effectLst/>
                <a:latin typeface="Arial" panose="020B0604020202020204" pitchFamily="34" charset="0"/>
                <a:ea typeface="Times New Roman" panose="02020603050405020304" pitchFamily="18" charset="0"/>
                <a:cs typeface="Arial" panose="020B0604020202020204" pitchFamily="34" charset="0"/>
              </a:rPr>
              <a:t>Para el envasado de los tubérculos cosechados se debe realizar en sacos de polipropileno de </a:t>
            </a:r>
            <a:endParaRPr lang="es-PE" sz="1800" dirty="0">
              <a:effectLst/>
              <a:latin typeface="Arial" panose="020B0604020202020204" pitchFamily="34" charset="0"/>
              <a:ea typeface="Courier"/>
              <a:cs typeface="Arial" panose="020B0604020202020204" pitchFamily="34" charset="0"/>
            </a:endParaRPr>
          </a:p>
          <a:p>
            <a:pPr algn="just"/>
            <a:r>
              <a:rPr lang="es-PE" sz="1800" dirty="0">
                <a:effectLst/>
                <a:latin typeface="Arial" panose="020B0604020202020204" pitchFamily="34" charset="0"/>
                <a:ea typeface="Times New Roman" panose="02020603050405020304" pitchFamily="18" charset="0"/>
                <a:cs typeface="Arial" panose="020B0604020202020204" pitchFamily="34" charset="0"/>
              </a:rPr>
              <a:t>50 kilos, según la </a:t>
            </a:r>
            <a:r>
              <a:rPr lang="es-PE"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NTP 311.313:2011(revisada el 2016)</a:t>
            </a:r>
            <a:r>
              <a:rPr lang="es-PE" sz="1800" dirty="0">
                <a:effectLst/>
                <a:latin typeface="Arial" panose="020B0604020202020204" pitchFamily="34" charset="0"/>
                <a:ea typeface="Times New Roman" panose="02020603050405020304" pitchFamily="18" charset="0"/>
                <a:cs typeface="Arial" panose="020B0604020202020204" pitchFamily="34" charset="0"/>
              </a:rPr>
              <a:t>. </a:t>
            </a:r>
            <a:endParaRPr lang="es-P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10609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E5F76FF-DEAF-4E37-9D26-E1D047A916D7}"/>
              </a:ext>
            </a:extLst>
          </p:cNvPr>
          <p:cNvPicPr>
            <a:picLocks noChangeAspect="1"/>
          </p:cNvPicPr>
          <p:nvPr/>
        </p:nvPicPr>
        <p:blipFill rotWithShape="1">
          <a:blip r:embed="rId3"/>
          <a:srcRect l="25451" t="17481" r="25452" b="64148"/>
          <a:stretch/>
        </p:blipFill>
        <p:spPr>
          <a:xfrm>
            <a:off x="132717" y="140335"/>
            <a:ext cx="2130424" cy="448384"/>
          </a:xfrm>
          <a:prstGeom prst="rect">
            <a:avLst/>
          </a:prstGeom>
        </p:spPr>
      </p:pic>
      <p:graphicFrame>
        <p:nvGraphicFramePr>
          <p:cNvPr id="2" name="Tabla 1">
            <a:extLst>
              <a:ext uri="{FF2B5EF4-FFF2-40B4-BE49-F238E27FC236}">
                <a16:creationId xmlns:a16="http://schemas.microsoft.com/office/drawing/2014/main" id="{AC3D4905-54B8-7B86-2151-861177874A3C}"/>
              </a:ext>
            </a:extLst>
          </p:cNvPr>
          <p:cNvGraphicFramePr>
            <a:graphicFrameLocks noGrp="1"/>
          </p:cNvGraphicFramePr>
          <p:nvPr>
            <p:extLst>
              <p:ext uri="{D42A27DB-BD31-4B8C-83A1-F6EECF244321}">
                <p14:modId xmlns:p14="http://schemas.microsoft.com/office/powerpoint/2010/main" val="1202886592"/>
              </p:ext>
            </p:extLst>
          </p:nvPr>
        </p:nvGraphicFramePr>
        <p:xfrm>
          <a:off x="793019" y="1110340"/>
          <a:ext cx="7514860" cy="3629025"/>
        </p:xfrm>
        <a:graphic>
          <a:graphicData uri="http://schemas.openxmlformats.org/drawingml/2006/table">
            <a:tbl>
              <a:tblPr/>
              <a:tblGrid>
                <a:gridCol w="2494616">
                  <a:extLst>
                    <a:ext uri="{9D8B030D-6E8A-4147-A177-3AD203B41FA5}">
                      <a16:colId xmlns:a16="http://schemas.microsoft.com/office/drawing/2014/main" val="2259636591"/>
                    </a:ext>
                  </a:extLst>
                </a:gridCol>
                <a:gridCol w="2222414">
                  <a:extLst>
                    <a:ext uri="{9D8B030D-6E8A-4147-A177-3AD203B41FA5}">
                      <a16:colId xmlns:a16="http://schemas.microsoft.com/office/drawing/2014/main" val="1189236293"/>
                    </a:ext>
                  </a:extLst>
                </a:gridCol>
                <a:gridCol w="2797830">
                  <a:extLst>
                    <a:ext uri="{9D8B030D-6E8A-4147-A177-3AD203B41FA5}">
                      <a16:colId xmlns:a16="http://schemas.microsoft.com/office/drawing/2014/main" val="2511756831"/>
                    </a:ext>
                  </a:extLst>
                </a:gridCol>
              </a:tblGrid>
              <a:tr h="200025">
                <a:tc>
                  <a:txBody>
                    <a:bodyPr/>
                    <a:lstStyle/>
                    <a:p>
                      <a:pPr algn="ctr" fontAlgn="ctr"/>
                      <a:r>
                        <a:rPr lang="es-MX" sz="1200" b="1" i="0" u="none" strike="noStrike" dirty="0">
                          <a:solidFill>
                            <a:srgbClr val="000000"/>
                          </a:solidFill>
                          <a:effectLst/>
                          <a:latin typeface="Arial" panose="020B0604020202020204" pitchFamily="34" charset="0"/>
                          <a:cs typeface="Arial" panose="020B0604020202020204" pitchFamily="34" charset="0"/>
                        </a:rPr>
                        <a:t>DESCRIPCIÓN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MX" sz="1200" b="1" i="0" u="none" strike="noStrike" dirty="0">
                          <a:solidFill>
                            <a:srgbClr val="000000"/>
                          </a:solidFill>
                          <a:effectLst/>
                          <a:latin typeface="Arial" panose="020B0604020202020204" pitchFamily="34" charset="0"/>
                          <a:cs typeface="Arial" panose="020B0604020202020204" pitchFamily="34" charset="0"/>
                        </a:rPr>
                        <a:t>CONSUMO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s-MX" sz="1200" b="1" i="0" u="none" strike="noStrike" dirty="0">
                          <a:solidFill>
                            <a:srgbClr val="000000"/>
                          </a:solidFill>
                          <a:effectLst/>
                          <a:latin typeface="Arial" panose="020B0604020202020204" pitchFamily="34" charset="0"/>
                          <a:cs typeface="Arial" panose="020B0604020202020204" pitchFamily="34" charset="0"/>
                        </a:rPr>
                        <a:t>PROCESAMIENTO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657433734"/>
                  </a:ext>
                </a:extLst>
              </a:tr>
              <a:tr h="190500">
                <a:tc>
                  <a:txBody>
                    <a:bodyPr/>
                    <a:lstStyle/>
                    <a:p>
                      <a:pPr algn="l" fontAlgn="ctr"/>
                      <a:r>
                        <a:rPr lang="es-MX" sz="1200" b="0" i="0" u="none" strike="noStrike" dirty="0">
                          <a:solidFill>
                            <a:srgbClr val="000000"/>
                          </a:solidFill>
                          <a:effectLst/>
                          <a:latin typeface="Arial" panose="020B0604020202020204" pitchFamily="34" charset="0"/>
                          <a:cs typeface="Arial" panose="020B0604020202020204" pitchFamily="34" charset="0"/>
                        </a:rPr>
                        <a:t>DEMANDA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Arial" panose="020B0604020202020204" pitchFamily="34" charset="0"/>
                          <a:cs typeface="Arial" panose="020B0604020202020204" pitchFamily="34" charset="0"/>
                        </a:rPr>
                        <a:t>MAYORISTA/ INTERMEDIARIO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1" i="0" u="none" strike="noStrike">
                          <a:solidFill>
                            <a:srgbClr val="FF0000"/>
                          </a:solidFill>
                          <a:effectLst/>
                          <a:latin typeface="Arial" panose="020B0604020202020204" pitchFamily="34" charset="0"/>
                          <a:cs typeface="Arial" panose="020B0604020202020204" pitchFamily="34" charset="0"/>
                        </a:rPr>
                        <a:t>PLANTA PROCESADORA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06883380"/>
                  </a:ext>
                </a:extLst>
              </a:tr>
              <a:tr h="190500">
                <a:tc>
                  <a:txBody>
                    <a:bodyPr/>
                    <a:lstStyle/>
                    <a:p>
                      <a:pPr algn="l" fontAlgn="ctr"/>
                      <a:r>
                        <a:rPr lang="es-MX" sz="1200" b="0" i="0" u="none" strike="noStrike">
                          <a:solidFill>
                            <a:srgbClr val="000000"/>
                          </a:solidFill>
                          <a:effectLst/>
                          <a:latin typeface="Arial" panose="020B0604020202020204" pitchFamily="34" charset="0"/>
                          <a:cs typeface="Arial" panose="020B0604020202020204" pitchFamily="34" charset="0"/>
                        </a:rPr>
                        <a:t>ANALISIS DE SUELO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dirty="0">
                          <a:solidFill>
                            <a:srgbClr val="000000"/>
                          </a:solidFill>
                          <a:effectLst/>
                          <a:latin typeface="Arial" panose="020B0604020202020204" pitchFamily="34" charset="0"/>
                          <a:cs typeface="Arial" panose="020B0604020202020204" pitchFamily="34" charset="0"/>
                        </a:rPr>
                        <a:t>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1" i="0" u="none" strike="noStrike">
                          <a:solidFill>
                            <a:srgbClr val="FF0000"/>
                          </a:solidFill>
                          <a:effectLst/>
                          <a:latin typeface="Arial" panose="020B0604020202020204" pitchFamily="34" charset="0"/>
                          <a:cs typeface="Arial" panose="020B0604020202020204" pitchFamily="34" charset="0"/>
                        </a:rPr>
                        <a:t>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83417133"/>
                  </a:ext>
                </a:extLst>
              </a:tr>
              <a:tr h="190500">
                <a:tc>
                  <a:txBody>
                    <a:bodyPr/>
                    <a:lstStyle/>
                    <a:p>
                      <a:pPr algn="l" fontAlgn="ctr"/>
                      <a:r>
                        <a:rPr lang="es-MX" sz="1200" b="0" i="0" u="none" strike="noStrike">
                          <a:solidFill>
                            <a:srgbClr val="000000"/>
                          </a:solidFill>
                          <a:effectLst/>
                          <a:latin typeface="Arial" panose="020B0604020202020204" pitchFamily="34" charset="0"/>
                          <a:cs typeface="Arial" panose="020B0604020202020204" pitchFamily="34" charset="0"/>
                        </a:rPr>
                        <a:t>SEMILLA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dirty="0">
                          <a:solidFill>
                            <a:srgbClr val="000000"/>
                          </a:solidFill>
                          <a:effectLst/>
                          <a:latin typeface="Arial" panose="020B0604020202020204" pitchFamily="34" charset="0"/>
                          <a:cs typeface="Arial" panose="020B0604020202020204" pitchFamily="34" charset="0"/>
                        </a:rPr>
                        <a:t>COMUN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1" i="0" u="none" strike="noStrike">
                          <a:solidFill>
                            <a:srgbClr val="FF0000"/>
                          </a:solidFill>
                          <a:effectLst/>
                          <a:latin typeface="Arial" panose="020B0604020202020204" pitchFamily="34" charset="0"/>
                          <a:cs typeface="Arial" panose="020B0604020202020204" pitchFamily="34" charset="0"/>
                        </a:rPr>
                        <a:t>CERTIFICADA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49344737"/>
                  </a:ext>
                </a:extLst>
              </a:tr>
              <a:tr h="571500">
                <a:tc>
                  <a:txBody>
                    <a:bodyPr/>
                    <a:lstStyle/>
                    <a:p>
                      <a:pPr algn="l" fontAlgn="ctr"/>
                      <a:r>
                        <a:rPr lang="es-MX" sz="1200" b="0" i="0" u="none" strike="noStrike">
                          <a:solidFill>
                            <a:srgbClr val="000000"/>
                          </a:solidFill>
                          <a:effectLst/>
                          <a:latin typeface="Arial" panose="020B0604020202020204" pitchFamily="34" charset="0"/>
                          <a:cs typeface="Arial" panose="020B0604020202020204" pitchFamily="34" charset="0"/>
                        </a:rPr>
                        <a:t>DENSIDAD DE SIEMBRA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dirty="0">
                          <a:solidFill>
                            <a:srgbClr val="000000"/>
                          </a:solidFill>
                          <a:effectLst/>
                          <a:latin typeface="Arial" panose="020B0604020202020204" pitchFamily="34" charset="0"/>
                          <a:cs typeface="Arial" panose="020B0604020202020204" pitchFamily="34" charset="0"/>
                        </a:rPr>
                        <a:t>(PRECOZ:80 X 30 -90 X 30 )</a:t>
                      </a:r>
                      <a:br>
                        <a:rPr lang="es-MX" sz="1200" b="0" i="0" u="none" strike="noStrike" dirty="0">
                          <a:solidFill>
                            <a:srgbClr val="000000"/>
                          </a:solidFill>
                          <a:effectLst/>
                          <a:latin typeface="Arial" panose="020B0604020202020204" pitchFamily="34" charset="0"/>
                          <a:cs typeface="Arial" panose="020B0604020202020204" pitchFamily="34" charset="0"/>
                        </a:rPr>
                      </a:br>
                      <a:r>
                        <a:rPr lang="es-MX" sz="1200" b="0" i="0" u="none" strike="noStrike" dirty="0">
                          <a:solidFill>
                            <a:srgbClr val="000000"/>
                          </a:solidFill>
                          <a:effectLst/>
                          <a:latin typeface="Arial" panose="020B0604020202020204" pitchFamily="34" charset="0"/>
                          <a:cs typeface="Arial" panose="020B0604020202020204" pitchFamily="34" charset="0"/>
                        </a:rPr>
                        <a:t>(TARDIO: 1X30 - 1X40)</a:t>
                      </a:r>
                      <a:br>
                        <a:rPr lang="es-MX" sz="1200" b="0" i="0" u="none" strike="noStrike" dirty="0">
                          <a:solidFill>
                            <a:srgbClr val="000000"/>
                          </a:solidFill>
                          <a:effectLst/>
                          <a:latin typeface="Arial" panose="020B0604020202020204" pitchFamily="34" charset="0"/>
                          <a:cs typeface="Arial" panose="020B0604020202020204" pitchFamily="34" charset="0"/>
                        </a:rPr>
                      </a:br>
                      <a:endParaRPr lang="es-MX"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1" i="0" u="none" strike="noStrike" dirty="0">
                          <a:solidFill>
                            <a:srgbClr val="FF0000"/>
                          </a:solidFill>
                          <a:effectLst/>
                          <a:latin typeface="Arial" panose="020B0604020202020204" pitchFamily="34" charset="0"/>
                          <a:cs typeface="Arial" panose="020B0604020202020204" pitchFamily="34" charset="0"/>
                        </a:rPr>
                        <a:t>SEGÚN VARIEDAD DEMANDADA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34200284"/>
                  </a:ext>
                </a:extLst>
              </a:tr>
              <a:tr h="190500">
                <a:tc>
                  <a:txBody>
                    <a:bodyPr/>
                    <a:lstStyle/>
                    <a:p>
                      <a:pPr algn="l" fontAlgn="ctr"/>
                      <a:r>
                        <a:rPr lang="es-MX" sz="1200" b="0" i="0" u="none" strike="noStrike" dirty="0">
                          <a:solidFill>
                            <a:srgbClr val="000000"/>
                          </a:solidFill>
                          <a:effectLst/>
                          <a:latin typeface="Arial" panose="020B0604020202020204" pitchFamily="34" charset="0"/>
                          <a:cs typeface="Arial" panose="020B0604020202020204" pitchFamily="34" charset="0"/>
                        </a:rPr>
                        <a:t>FERTILIZACIÓN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Arial" panose="020B0604020202020204" pitchFamily="34" charset="0"/>
                          <a:cs typeface="Arial" panose="020B0604020202020204" pitchFamily="34" charset="0"/>
                        </a:rPr>
                        <a:t>NPK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200" b="1" i="0" u="none" strike="noStrike" dirty="0">
                          <a:solidFill>
                            <a:srgbClr val="FF0000"/>
                          </a:solidFill>
                          <a:effectLst/>
                          <a:latin typeface="Arial" panose="020B0604020202020204" pitchFamily="34" charset="0"/>
                          <a:cs typeface="Arial" panose="020B0604020202020204" pitchFamily="34" charset="0"/>
                        </a:rPr>
                        <a:t>NPK + MG+ZN+S+CA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838089129"/>
                  </a:ext>
                </a:extLst>
              </a:tr>
              <a:tr h="190500">
                <a:tc>
                  <a:txBody>
                    <a:bodyPr/>
                    <a:lstStyle/>
                    <a:p>
                      <a:pPr algn="l" fontAlgn="ctr"/>
                      <a:r>
                        <a:rPr lang="es-MX" sz="1200" b="0" i="0" u="none" strike="noStrike">
                          <a:solidFill>
                            <a:srgbClr val="000000"/>
                          </a:solidFill>
                          <a:effectLst/>
                          <a:latin typeface="Arial" panose="020B0604020202020204" pitchFamily="34" charset="0"/>
                          <a:cs typeface="Arial" panose="020B0604020202020204" pitchFamily="34" charset="0"/>
                        </a:rPr>
                        <a:t>RENDIMIENTO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Arial" panose="020B0604020202020204" pitchFamily="34" charset="0"/>
                          <a:cs typeface="Arial" panose="020B0604020202020204" pitchFamily="34" charset="0"/>
                        </a:rPr>
                        <a:t>NORMAL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1" i="0" u="none" strike="noStrike">
                          <a:solidFill>
                            <a:srgbClr val="FF0000"/>
                          </a:solidFill>
                          <a:effectLst/>
                          <a:latin typeface="Arial" panose="020B0604020202020204" pitchFamily="34" charset="0"/>
                          <a:cs typeface="Arial" panose="020B0604020202020204" pitchFamily="34" charset="0"/>
                        </a:rPr>
                        <a:t>MAYOR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61139288"/>
                  </a:ext>
                </a:extLst>
              </a:tr>
              <a:tr h="190500">
                <a:tc>
                  <a:txBody>
                    <a:bodyPr/>
                    <a:lstStyle/>
                    <a:p>
                      <a:pPr algn="l" fontAlgn="ctr"/>
                      <a:r>
                        <a:rPr lang="es-MX" sz="1200" b="0" i="0" u="none" strike="noStrike" dirty="0">
                          <a:solidFill>
                            <a:srgbClr val="000000"/>
                          </a:solidFill>
                          <a:effectLst/>
                          <a:latin typeface="Arial" panose="020B0604020202020204" pitchFamily="34" charset="0"/>
                          <a:cs typeface="Arial" panose="020B0604020202020204" pitchFamily="34" charset="0"/>
                        </a:rPr>
                        <a:t>PROMOTORES DE CRECIMIENTO Y DESARROLLO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Arial" panose="020B0604020202020204" pitchFamily="34" charset="0"/>
                          <a:cs typeface="Arial" panose="020B0604020202020204" pitchFamily="34" charset="0"/>
                        </a:rPr>
                        <a:t>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dirty="0">
                          <a:solidFill>
                            <a:srgbClr val="000000"/>
                          </a:solidFill>
                          <a:effectLst/>
                          <a:latin typeface="Arial" panose="020B0604020202020204" pitchFamily="34" charset="0"/>
                          <a:cs typeface="Arial" panose="020B0604020202020204" pitchFamily="34" charset="0"/>
                        </a:rPr>
                        <a:t>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3759859"/>
                  </a:ext>
                </a:extLst>
              </a:tr>
              <a:tr h="190500">
                <a:tc>
                  <a:txBody>
                    <a:bodyPr/>
                    <a:lstStyle/>
                    <a:p>
                      <a:pPr algn="l" fontAlgn="ctr"/>
                      <a:r>
                        <a:rPr lang="es-MX" sz="1200" b="0" i="0" u="none" strike="noStrike">
                          <a:solidFill>
                            <a:srgbClr val="000000"/>
                          </a:solidFill>
                          <a:effectLst/>
                          <a:latin typeface="Arial" panose="020B0604020202020204" pitchFamily="34" charset="0"/>
                          <a:cs typeface="Arial" panose="020B0604020202020204" pitchFamily="34" charset="0"/>
                        </a:rPr>
                        <a:t>MIP( MANEJO INTEGRADO DE PLAGAS)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Arial" panose="020B0604020202020204" pitchFamily="34" charset="0"/>
                          <a:cs typeface="Arial" panose="020B0604020202020204" pitchFamily="34" charset="0"/>
                        </a:rPr>
                        <a:t>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dirty="0">
                          <a:solidFill>
                            <a:srgbClr val="000000"/>
                          </a:solidFill>
                          <a:effectLst/>
                          <a:latin typeface="Arial" panose="020B0604020202020204" pitchFamily="34" charset="0"/>
                          <a:cs typeface="Arial" panose="020B0604020202020204" pitchFamily="34" charset="0"/>
                        </a:rPr>
                        <a:t>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4431939"/>
                  </a:ext>
                </a:extLst>
              </a:tr>
              <a:tr h="190500">
                <a:tc>
                  <a:txBody>
                    <a:bodyPr/>
                    <a:lstStyle/>
                    <a:p>
                      <a:pPr algn="l" fontAlgn="ctr"/>
                      <a:r>
                        <a:rPr lang="es-MX" sz="1200" b="0" i="0" u="none" strike="noStrike">
                          <a:solidFill>
                            <a:srgbClr val="000000"/>
                          </a:solidFill>
                          <a:effectLst/>
                          <a:latin typeface="Arial" panose="020B0604020202020204" pitchFamily="34" charset="0"/>
                          <a:cs typeface="Arial" panose="020B0604020202020204" pitchFamily="34" charset="0"/>
                        </a:rPr>
                        <a:t>DESHIERBOS Y APORQUES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Arial" panose="020B0604020202020204" pitchFamily="34" charset="0"/>
                          <a:cs typeface="Arial" panose="020B0604020202020204" pitchFamily="34" charset="0"/>
                        </a:rPr>
                        <a:t>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dirty="0">
                          <a:solidFill>
                            <a:srgbClr val="000000"/>
                          </a:solidFill>
                          <a:effectLst/>
                          <a:latin typeface="Arial" panose="020B0604020202020204" pitchFamily="34" charset="0"/>
                          <a:cs typeface="Arial" panose="020B0604020202020204" pitchFamily="34" charset="0"/>
                        </a:rPr>
                        <a:t>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9476956"/>
                  </a:ext>
                </a:extLst>
              </a:tr>
              <a:tr h="190500">
                <a:tc>
                  <a:txBody>
                    <a:bodyPr/>
                    <a:lstStyle/>
                    <a:p>
                      <a:pPr algn="l" fontAlgn="ctr"/>
                      <a:r>
                        <a:rPr lang="es-MX" sz="1200" b="0" i="0" u="none" strike="noStrike">
                          <a:solidFill>
                            <a:srgbClr val="000000"/>
                          </a:solidFill>
                          <a:effectLst/>
                          <a:latin typeface="Arial" panose="020B0604020202020204" pitchFamily="34" charset="0"/>
                          <a:cs typeface="Arial" panose="020B0604020202020204" pitchFamily="34" charset="0"/>
                        </a:rPr>
                        <a:t>MUESTREO DE TUBERIZACIÓN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Arial" panose="020B0604020202020204" pitchFamily="34" charset="0"/>
                          <a:cs typeface="Arial" panose="020B0604020202020204" pitchFamily="34" charset="0"/>
                        </a:rPr>
                        <a:t>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1" i="0" u="none" strike="noStrike" dirty="0">
                          <a:solidFill>
                            <a:srgbClr val="FF0000"/>
                          </a:solidFill>
                          <a:effectLst/>
                          <a:latin typeface="Arial" panose="020B0604020202020204" pitchFamily="34" charset="0"/>
                          <a:cs typeface="Arial" panose="020B0604020202020204" pitchFamily="34" charset="0"/>
                        </a:rPr>
                        <a:t>SI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886250374"/>
                  </a:ext>
                </a:extLst>
              </a:tr>
              <a:tr h="190500">
                <a:tc>
                  <a:txBody>
                    <a:bodyPr/>
                    <a:lstStyle/>
                    <a:p>
                      <a:pPr algn="l" fontAlgn="ctr"/>
                      <a:r>
                        <a:rPr lang="es-MX" sz="1200" b="0" i="0" u="none" strike="noStrike">
                          <a:solidFill>
                            <a:srgbClr val="000000"/>
                          </a:solidFill>
                          <a:effectLst/>
                          <a:latin typeface="Arial" panose="020B0604020202020204" pitchFamily="34" charset="0"/>
                          <a:cs typeface="Arial" panose="020B0604020202020204" pitchFamily="34" charset="0"/>
                        </a:rPr>
                        <a:t>SELECCIÓN Y CLASIFICACIÓN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Arial" panose="020B0604020202020204" pitchFamily="34" charset="0"/>
                          <a:cs typeface="Arial" panose="020B0604020202020204" pitchFamily="34" charset="0"/>
                        </a:rPr>
                        <a:t>NORMAL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1" i="0" u="none" strike="noStrike" dirty="0">
                          <a:solidFill>
                            <a:srgbClr val="FF0000"/>
                          </a:solidFill>
                          <a:effectLst/>
                          <a:latin typeface="Arial" panose="020B0604020202020204" pitchFamily="34" charset="0"/>
                          <a:cs typeface="Arial" panose="020B0604020202020204" pitchFamily="34" charset="0"/>
                        </a:rPr>
                        <a:t>MAYOR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835759452"/>
                  </a:ext>
                </a:extLst>
              </a:tr>
              <a:tr h="190500">
                <a:tc>
                  <a:txBody>
                    <a:bodyPr/>
                    <a:lstStyle/>
                    <a:p>
                      <a:pPr algn="l" fontAlgn="ctr"/>
                      <a:r>
                        <a:rPr lang="es-MX" sz="1200" b="0" i="0" u="none" strike="noStrike">
                          <a:solidFill>
                            <a:srgbClr val="000000"/>
                          </a:solidFill>
                          <a:effectLst/>
                          <a:latin typeface="Arial" panose="020B0604020202020204" pitchFamily="34" charset="0"/>
                          <a:cs typeface="Arial" panose="020B0604020202020204" pitchFamily="34" charset="0"/>
                        </a:rPr>
                        <a:t>ENVASES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dirty="0">
                          <a:solidFill>
                            <a:srgbClr val="000000"/>
                          </a:solidFill>
                          <a:effectLst/>
                          <a:latin typeface="Arial" panose="020B0604020202020204" pitchFamily="34" charset="0"/>
                          <a:cs typeface="Arial" panose="020B0604020202020204" pitchFamily="34" charset="0"/>
                        </a:rPr>
                        <a:t>INADECUADOS MAYOR A 100 KG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1" i="0" u="none" strike="noStrike" dirty="0">
                          <a:solidFill>
                            <a:srgbClr val="FF0000"/>
                          </a:solidFill>
                          <a:effectLst/>
                          <a:latin typeface="Arial" panose="020B0604020202020204" pitchFamily="34" charset="0"/>
                          <a:cs typeface="Arial" panose="020B0604020202020204" pitchFamily="34" charset="0"/>
                        </a:rPr>
                        <a:t>SEGÚN REQUERIMIENTO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69588082"/>
                  </a:ext>
                </a:extLst>
              </a:tr>
              <a:tr h="190500">
                <a:tc>
                  <a:txBody>
                    <a:bodyPr/>
                    <a:lstStyle/>
                    <a:p>
                      <a:pPr algn="l" fontAlgn="ctr"/>
                      <a:r>
                        <a:rPr lang="es-MX" sz="1200" b="0" i="0" u="none" strike="noStrike">
                          <a:solidFill>
                            <a:srgbClr val="000000"/>
                          </a:solidFill>
                          <a:effectLst/>
                          <a:latin typeface="Arial" panose="020B0604020202020204" pitchFamily="34" charset="0"/>
                          <a:cs typeface="Arial" panose="020B0604020202020204" pitchFamily="34" charset="0"/>
                        </a:rPr>
                        <a:t>MANIPULEO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Arial" panose="020B0604020202020204" pitchFamily="34" charset="0"/>
                          <a:cs typeface="Arial" panose="020B0604020202020204" pitchFamily="34" charset="0"/>
                        </a:rPr>
                        <a:t>INADECUADO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1" i="0" u="none" strike="noStrike" dirty="0">
                          <a:solidFill>
                            <a:srgbClr val="FF0000"/>
                          </a:solidFill>
                          <a:effectLst/>
                          <a:latin typeface="Arial" panose="020B0604020202020204" pitchFamily="34" charset="0"/>
                          <a:cs typeface="Arial" panose="020B0604020202020204" pitchFamily="34" charset="0"/>
                        </a:rPr>
                        <a:t>EXIGENTE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69016717"/>
                  </a:ext>
                </a:extLst>
              </a:tr>
            </a:tbl>
          </a:graphicData>
        </a:graphic>
      </p:graphicFrame>
      <p:sp>
        <p:nvSpPr>
          <p:cNvPr id="3" name="CuadroTexto 2">
            <a:extLst>
              <a:ext uri="{FF2B5EF4-FFF2-40B4-BE49-F238E27FC236}">
                <a16:creationId xmlns:a16="http://schemas.microsoft.com/office/drawing/2014/main" id="{9E431DF3-A853-52A7-26E7-6A8F86B55F35}"/>
              </a:ext>
            </a:extLst>
          </p:cNvPr>
          <p:cNvSpPr txBox="1"/>
          <p:nvPr/>
        </p:nvSpPr>
        <p:spPr>
          <a:xfrm>
            <a:off x="749857" y="637271"/>
            <a:ext cx="7851893" cy="369332"/>
          </a:xfrm>
          <a:prstGeom prst="rect">
            <a:avLst/>
          </a:prstGeom>
          <a:noFill/>
        </p:spPr>
        <p:txBody>
          <a:bodyPr wrap="none" rtlCol="0">
            <a:spAutoFit/>
          </a:bodyPr>
          <a:lstStyle/>
          <a:p>
            <a:r>
              <a:rPr lang="es-MX" b="1" dirty="0"/>
              <a:t>COMPARATIVO DE REQUERIMIENTOS PARA PAPA CONSUMO Y PROCESAMIENTO</a:t>
            </a:r>
          </a:p>
        </p:txBody>
      </p:sp>
    </p:spTree>
    <p:extLst>
      <p:ext uri="{BB962C8B-B14F-4D97-AF65-F5344CB8AC3E}">
        <p14:creationId xmlns:p14="http://schemas.microsoft.com/office/powerpoint/2010/main" val="8428099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E5F76FF-DEAF-4E37-9D26-E1D047A916D7}"/>
              </a:ext>
            </a:extLst>
          </p:cNvPr>
          <p:cNvPicPr>
            <a:picLocks noChangeAspect="1"/>
          </p:cNvPicPr>
          <p:nvPr/>
        </p:nvPicPr>
        <p:blipFill rotWithShape="1">
          <a:blip r:embed="rId4"/>
          <a:srcRect l="25451" t="17481" r="25452" b="64148"/>
          <a:stretch/>
        </p:blipFill>
        <p:spPr>
          <a:xfrm>
            <a:off x="132717" y="140335"/>
            <a:ext cx="2130424" cy="448384"/>
          </a:xfrm>
          <a:prstGeom prst="rect">
            <a:avLst/>
          </a:prstGeom>
        </p:spPr>
      </p:pic>
      <p:pic>
        <p:nvPicPr>
          <p:cNvPr id="3074" name="Picture 2">
            <a:extLst>
              <a:ext uri="{FF2B5EF4-FFF2-40B4-BE49-F238E27FC236}">
                <a16:creationId xmlns:a16="http://schemas.microsoft.com/office/drawing/2014/main" id="{081690B3-353A-F25C-A4A8-3628634ADF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685" y="3378794"/>
            <a:ext cx="1993366" cy="119936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0AF4B343-B678-0109-17EC-3A0F56485A68}"/>
              </a:ext>
            </a:extLst>
          </p:cNvPr>
          <p:cNvPicPr>
            <a:picLocks noChangeAspect="1"/>
          </p:cNvPicPr>
          <p:nvPr/>
        </p:nvPicPr>
        <p:blipFill>
          <a:blip r:embed="rId6"/>
          <a:stretch>
            <a:fillRect/>
          </a:stretch>
        </p:blipFill>
        <p:spPr>
          <a:xfrm>
            <a:off x="2265303" y="637271"/>
            <a:ext cx="1673534" cy="1673534"/>
          </a:xfrm>
          <a:prstGeom prst="rect">
            <a:avLst/>
          </a:prstGeom>
        </p:spPr>
      </p:pic>
      <p:pic>
        <p:nvPicPr>
          <p:cNvPr id="8" name="Imagen 7">
            <a:extLst>
              <a:ext uri="{FF2B5EF4-FFF2-40B4-BE49-F238E27FC236}">
                <a16:creationId xmlns:a16="http://schemas.microsoft.com/office/drawing/2014/main" id="{05690485-35F4-9C46-10B9-10530226CD86}"/>
              </a:ext>
            </a:extLst>
          </p:cNvPr>
          <p:cNvPicPr>
            <a:picLocks noChangeAspect="1"/>
          </p:cNvPicPr>
          <p:nvPr/>
        </p:nvPicPr>
        <p:blipFill>
          <a:blip r:embed="rId7"/>
          <a:stretch>
            <a:fillRect/>
          </a:stretch>
        </p:blipFill>
        <p:spPr>
          <a:xfrm>
            <a:off x="2166861" y="3090228"/>
            <a:ext cx="1288350" cy="1717800"/>
          </a:xfrm>
          <a:prstGeom prst="rect">
            <a:avLst/>
          </a:prstGeom>
        </p:spPr>
      </p:pic>
      <p:sp>
        <p:nvSpPr>
          <p:cNvPr id="9" name="CuadroTexto 8">
            <a:extLst>
              <a:ext uri="{FF2B5EF4-FFF2-40B4-BE49-F238E27FC236}">
                <a16:creationId xmlns:a16="http://schemas.microsoft.com/office/drawing/2014/main" id="{497272F4-7565-9EC2-A601-39866C80EBB6}"/>
              </a:ext>
            </a:extLst>
          </p:cNvPr>
          <p:cNvSpPr txBox="1"/>
          <p:nvPr/>
        </p:nvSpPr>
        <p:spPr>
          <a:xfrm>
            <a:off x="2823850" y="227407"/>
            <a:ext cx="5316007" cy="369332"/>
          </a:xfrm>
          <a:prstGeom prst="rect">
            <a:avLst/>
          </a:prstGeom>
          <a:noFill/>
        </p:spPr>
        <p:txBody>
          <a:bodyPr wrap="none" rtlCol="0">
            <a:spAutoFit/>
          </a:bodyPr>
          <a:lstStyle/>
          <a:p>
            <a:r>
              <a:rPr lang="es-MX" b="1" dirty="0"/>
              <a:t>PRODUCTOS PROCESADOS A BASE DE PAPA PERUANA</a:t>
            </a:r>
          </a:p>
        </p:txBody>
      </p:sp>
      <p:pic>
        <p:nvPicPr>
          <p:cNvPr id="3076" name="Picture 4" descr="El coronavirus ha sido escenario de emprendedores peruanos para fabricar productos o servicios para la vida luego de la pandemia. (Fotos: Vodka 14 Inkas / Qaya)">
            <a:extLst>
              <a:ext uri="{FF2B5EF4-FFF2-40B4-BE49-F238E27FC236}">
                <a16:creationId xmlns:a16="http://schemas.microsoft.com/office/drawing/2014/main" id="{FB6F8E25-555C-3540-7672-9563AAB7042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155" r="50000" b="12623"/>
          <a:stretch/>
        </p:blipFill>
        <p:spPr bwMode="auto">
          <a:xfrm>
            <a:off x="3552831" y="3108554"/>
            <a:ext cx="1792356" cy="171779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asos para elaborar tunta o chuño blanco en la temporada fría -  International Potato Center">
            <a:extLst>
              <a:ext uri="{FF2B5EF4-FFF2-40B4-BE49-F238E27FC236}">
                <a16:creationId xmlns:a16="http://schemas.microsoft.com/office/drawing/2014/main" id="{B1540A8C-C47C-3025-CF0A-A6963901BD4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34657"/>
          <a:stretch/>
        </p:blipFill>
        <p:spPr bwMode="auto">
          <a:xfrm>
            <a:off x="4073310" y="702513"/>
            <a:ext cx="1860957"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Grapsta - Tocosh de Papa | Lima Orgánica">
            <a:extLst>
              <a:ext uri="{FF2B5EF4-FFF2-40B4-BE49-F238E27FC236}">
                <a16:creationId xmlns:a16="http://schemas.microsoft.com/office/drawing/2014/main" id="{73BFE344-48C2-D040-2B5D-2DDAF85258A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1170" t="3462" r="24448" b="4230"/>
          <a:stretch/>
        </p:blipFill>
        <p:spPr bwMode="auto">
          <a:xfrm>
            <a:off x="6026363" y="730161"/>
            <a:ext cx="1434806" cy="1600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0">
            <a:extLst>
              <a:ext uri="{FF2B5EF4-FFF2-40B4-BE49-F238E27FC236}">
                <a16:creationId xmlns:a16="http://schemas.microsoft.com/office/drawing/2014/main" id="{D19BD031-B374-763A-9137-5179D654B80E}"/>
              </a:ext>
            </a:extLst>
          </p:cNvPr>
          <p:cNvSpPr>
            <a:spLocks noChangeArrowheads="1"/>
          </p:cNvSpPr>
          <p:nvPr/>
        </p:nvSpPr>
        <p:spPr bwMode="auto">
          <a:xfrm>
            <a:off x="4680803" y="320294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graphicFrame>
        <p:nvGraphicFramePr>
          <p:cNvPr id="11" name="Objeto 10">
            <a:extLst>
              <a:ext uri="{FF2B5EF4-FFF2-40B4-BE49-F238E27FC236}">
                <a16:creationId xmlns:a16="http://schemas.microsoft.com/office/drawing/2014/main" id="{BF5B65C4-4019-7F6D-9385-0AC7A276F038}"/>
              </a:ext>
            </a:extLst>
          </p:cNvPr>
          <p:cNvGraphicFramePr>
            <a:graphicFrameLocks noChangeAspect="1"/>
          </p:cNvGraphicFramePr>
          <p:nvPr>
            <p:extLst>
              <p:ext uri="{D42A27DB-BD31-4B8C-83A1-F6EECF244321}">
                <p14:modId xmlns:p14="http://schemas.microsoft.com/office/powerpoint/2010/main" val="525251114"/>
              </p:ext>
            </p:extLst>
          </p:nvPr>
        </p:nvGraphicFramePr>
        <p:xfrm>
          <a:off x="7027587" y="3168226"/>
          <a:ext cx="1952911" cy="1639802"/>
        </p:xfrm>
        <a:graphic>
          <a:graphicData uri="http://schemas.openxmlformats.org/presentationml/2006/ole">
            <mc:AlternateContent xmlns:mc="http://schemas.openxmlformats.org/markup-compatibility/2006">
              <mc:Choice xmlns:v="urn:schemas-microsoft-com:vml" Requires="v">
                <p:oleObj spid="_x0000_s3122" r:id="rId11" imgW="5714286" imgH="4285714" progId="MSPhotoEd.3">
                  <p:embed/>
                </p:oleObj>
              </mc:Choice>
              <mc:Fallback>
                <p:oleObj r:id="rId11" imgW="5714286" imgH="4285714" progId="MSPhotoEd.3">
                  <p:embed/>
                  <p:pic>
                    <p:nvPicPr>
                      <p:cNvPr id="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27587" y="3168226"/>
                        <a:ext cx="1952911" cy="1639802"/>
                      </a:xfrm>
                      <a:prstGeom prst="rect">
                        <a:avLst/>
                      </a:prstGeom>
                      <a:noFill/>
                    </p:spPr>
                  </p:pic>
                </p:oleObj>
              </mc:Fallback>
            </mc:AlternateContent>
          </a:graphicData>
        </a:graphic>
      </p:graphicFrame>
      <p:pic>
        <p:nvPicPr>
          <p:cNvPr id="3084" name="Picture 12" descr="Almidon de Papa 454g Marca Jinca foods | Jinca Market SA">
            <a:extLst>
              <a:ext uri="{FF2B5EF4-FFF2-40B4-BE49-F238E27FC236}">
                <a16:creationId xmlns:a16="http://schemas.microsoft.com/office/drawing/2014/main" id="{0430B25F-5CF2-63D4-1918-E7D32BFA8ED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2242" r="13166" b="3109"/>
          <a:stretch/>
        </p:blipFill>
        <p:spPr bwMode="auto">
          <a:xfrm>
            <a:off x="7541465" y="762529"/>
            <a:ext cx="1356594" cy="176214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apa Amarilla Tumbay Procesada Comcen 2Kg">
            <a:extLst>
              <a:ext uri="{FF2B5EF4-FFF2-40B4-BE49-F238E27FC236}">
                <a16:creationId xmlns:a16="http://schemas.microsoft.com/office/drawing/2014/main" id="{6DA559B6-7852-785B-27B5-8BA1926303C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9130" y="586486"/>
            <a:ext cx="1926880" cy="192688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Es mi Perú: Productos derivados de la papa">
            <a:extLst>
              <a:ext uri="{FF2B5EF4-FFF2-40B4-BE49-F238E27FC236}">
                <a16:creationId xmlns:a16="http://schemas.microsoft.com/office/drawing/2014/main" id="{F6FFCE09-A660-4285-9040-D2B2FB2953B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15450" y="3070281"/>
            <a:ext cx="1541874" cy="1762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89384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48"/>
          <p:cNvSpPr txBox="1"/>
          <p:nvPr/>
        </p:nvSpPr>
        <p:spPr>
          <a:xfrm>
            <a:off x="2769218" y="127772"/>
            <a:ext cx="3851400" cy="36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dirty="0">
                <a:solidFill>
                  <a:schemeClr val="dk1"/>
                </a:solidFill>
                <a:latin typeface="Arial"/>
                <a:ea typeface="Arial"/>
                <a:cs typeface="Arial"/>
                <a:sym typeface="Arial"/>
              </a:rPr>
              <a:t>OPORTUNIDADES DE MERCADO</a:t>
            </a:r>
            <a:endParaRPr dirty="0"/>
          </a:p>
        </p:txBody>
      </p:sp>
      <p:sp>
        <p:nvSpPr>
          <p:cNvPr id="372" name="Google Shape;372;p48"/>
          <p:cNvSpPr txBox="1"/>
          <p:nvPr/>
        </p:nvSpPr>
        <p:spPr>
          <a:xfrm>
            <a:off x="387350" y="1987550"/>
            <a:ext cx="1395300" cy="831900"/>
          </a:xfrm>
          <a:prstGeom prst="rect">
            <a:avLst/>
          </a:prstGeom>
          <a:solidFill>
            <a:schemeClr val="folHlink"/>
          </a:solidFill>
          <a:ln w="9525" cap="flat" cmpd="sng">
            <a:solidFill>
              <a:schemeClr val="folHlink"/>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600"/>
              <a:buFont typeface="Arial"/>
              <a:buNone/>
            </a:pPr>
            <a:r>
              <a:rPr lang="en-US" sz="1600" b="1" i="0" u="none">
                <a:solidFill>
                  <a:schemeClr val="lt1"/>
                </a:solidFill>
                <a:latin typeface="Arial"/>
                <a:ea typeface="Arial"/>
                <a:cs typeface="Arial"/>
                <a:sym typeface="Arial"/>
              </a:rPr>
              <a:t>Oferta de calidad de</a:t>
            </a:r>
            <a:endParaRPr/>
          </a:p>
          <a:p>
            <a:pPr marL="0" marR="0" lvl="0" indent="0" algn="l" rtl="0">
              <a:lnSpc>
                <a:spcPct val="100000"/>
              </a:lnSpc>
              <a:spcBef>
                <a:spcPts val="0"/>
              </a:spcBef>
              <a:spcAft>
                <a:spcPts val="0"/>
              </a:spcAft>
              <a:buClr>
                <a:schemeClr val="lt1"/>
              </a:buClr>
              <a:buSzPts val="1600"/>
              <a:buFont typeface="Arial"/>
              <a:buNone/>
            </a:pPr>
            <a:r>
              <a:rPr lang="en-US" sz="1600" b="1" i="0" u="none">
                <a:solidFill>
                  <a:schemeClr val="lt1"/>
                </a:solidFill>
                <a:latin typeface="Arial"/>
                <a:ea typeface="Arial"/>
                <a:cs typeface="Arial"/>
                <a:sym typeface="Arial"/>
              </a:rPr>
              <a:t>productores</a:t>
            </a:r>
            <a:endParaRPr/>
          </a:p>
        </p:txBody>
      </p:sp>
      <p:sp>
        <p:nvSpPr>
          <p:cNvPr id="373" name="Google Shape;373;p48"/>
          <p:cNvSpPr txBox="1"/>
          <p:nvPr/>
        </p:nvSpPr>
        <p:spPr>
          <a:xfrm>
            <a:off x="636587" y="3165475"/>
            <a:ext cx="1554300" cy="33960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None/>
            </a:pPr>
            <a:r>
              <a:rPr lang="en-US" sz="1600" b="1" i="0" u="none">
                <a:solidFill>
                  <a:schemeClr val="dk1"/>
                </a:solidFill>
                <a:latin typeface="Arial"/>
                <a:ea typeface="Arial"/>
                <a:cs typeface="Arial"/>
                <a:sym typeface="Arial"/>
              </a:rPr>
              <a:t>Mercado local</a:t>
            </a:r>
            <a:endParaRPr/>
          </a:p>
        </p:txBody>
      </p:sp>
      <p:cxnSp>
        <p:nvCxnSpPr>
          <p:cNvPr id="374" name="Google Shape;374;p48"/>
          <p:cNvCxnSpPr/>
          <p:nvPr/>
        </p:nvCxnSpPr>
        <p:spPr>
          <a:xfrm>
            <a:off x="1493837" y="2625725"/>
            <a:ext cx="0" cy="534900"/>
          </a:xfrm>
          <a:prstGeom prst="straightConnector1">
            <a:avLst/>
          </a:prstGeom>
          <a:noFill/>
          <a:ln w="9525" cap="flat" cmpd="sng">
            <a:solidFill>
              <a:schemeClr val="dk1"/>
            </a:solidFill>
            <a:prstDash val="solid"/>
            <a:miter lim="800000"/>
            <a:headEnd type="none" w="med" len="med"/>
            <a:tailEnd type="triangle" w="med" len="med"/>
          </a:ln>
        </p:spPr>
      </p:cxnSp>
      <p:cxnSp>
        <p:nvCxnSpPr>
          <p:cNvPr id="375" name="Google Shape;375;p48"/>
          <p:cNvCxnSpPr/>
          <p:nvPr/>
        </p:nvCxnSpPr>
        <p:spPr>
          <a:xfrm>
            <a:off x="2789237" y="2517775"/>
            <a:ext cx="1350900" cy="0"/>
          </a:xfrm>
          <a:prstGeom prst="straightConnector1">
            <a:avLst/>
          </a:prstGeom>
          <a:noFill/>
          <a:ln w="38100" cap="flat" cmpd="sng">
            <a:solidFill>
              <a:schemeClr val="dk1"/>
            </a:solidFill>
            <a:prstDash val="solid"/>
            <a:miter lim="800000"/>
            <a:headEnd type="none" w="med" len="med"/>
            <a:tailEnd type="triangle" w="med" len="med"/>
          </a:ln>
        </p:spPr>
      </p:cxnSp>
      <p:sp>
        <p:nvSpPr>
          <p:cNvPr id="376" name="Google Shape;376;p48"/>
          <p:cNvSpPr txBox="1"/>
          <p:nvPr/>
        </p:nvSpPr>
        <p:spPr>
          <a:xfrm>
            <a:off x="4419600" y="574675"/>
            <a:ext cx="2897100" cy="306300"/>
          </a:xfrm>
          <a:prstGeom prst="rect">
            <a:avLst/>
          </a:prstGeom>
          <a:solidFill>
            <a:srgbClr val="FDAEA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1400" b="1" i="0" u="none">
                <a:solidFill>
                  <a:schemeClr val="dk1"/>
                </a:solidFill>
                <a:latin typeface="Arial"/>
                <a:ea typeface="Arial"/>
                <a:cs typeface="Arial"/>
                <a:sym typeface="Arial"/>
              </a:rPr>
              <a:t>Mercado mayorista Santa Anita</a:t>
            </a:r>
            <a:endParaRPr/>
          </a:p>
        </p:txBody>
      </p:sp>
      <p:sp>
        <p:nvSpPr>
          <p:cNvPr id="377" name="Google Shape;377;p48"/>
          <p:cNvSpPr txBox="1"/>
          <p:nvPr/>
        </p:nvSpPr>
        <p:spPr>
          <a:xfrm>
            <a:off x="4572000" y="3981450"/>
            <a:ext cx="1762200" cy="492000"/>
          </a:xfrm>
          <a:prstGeom prst="rect">
            <a:avLst/>
          </a:prstGeom>
          <a:solidFill>
            <a:srgbClr val="FDAEA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1400" b="1" i="0" u="none">
                <a:solidFill>
                  <a:schemeClr val="dk1"/>
                </a:solidFill>
                <a:latin typeface="Arial"/>
                <a:ea typeface="Arial"/>
                <a:cs typeface="Arial"/>
                <a:sym typeface="Arial"/>
              </a:rPr>
              <a:t>Restaurantes </a:t>
            </a:r>
            <a:r>
              <a:rPr lang="en-US" sz="1200" b="1" i="0" u="none">
                <a:solidFill>
                  <a:schemeClr val="dk1"/>
                </a:solidFill>
                <a:latin typeface="Arial"/>
                <a:ea typeface="Arial"/>
                <a:cs typeface="Arial"/>
                <a:sym typeface="Arial"/>
              </a:rPr>
              <a:t>de 5 tenedores</a:t>
            </a:r>
            <a:endParaRPr/>
          </a:p>
        </p:txBody>
      </p:sp>
      <p:sp>
        <p:nvSpPr>
          <p:cNvPr id="378" name="Google Shape;378;p48"/>
          <p:cNvSpPr txBox="1"/>
          <p:nvPr/>
        </p:nvSpPr>
        <p:spPr>
          <a:xfrm>
            <a:off x="4627562" y="4521200"/>
            <a:ext cx="1706700" cy="462000"/>
          </a:xfrm>
          <a:prstGeom prst="rect">
            <a:avLst/>
          </a:prstGeom>
          <a:solidFill>
            <a:srgbClr val="FDAEA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a:solidFill>
                  <a:schemeClr val="dk1"/>
                </a:solidFill>
                <a:latin typeface="Arial"/>
                <a:ea typeface="Arial"/>
                <a:cs typeface="Arial"/>
                <a:sym typeface="Arial"/>
              </a:rPr>
              <a:t>Hoteles  de 5 estrellas</a:t>
            </a:r>
            <a:endParaRPr/>
          </a:p>
        </p:txBody>
      </p:sp>
      <p:sp>
        <p:nvSpPr>
          <p:cNvPr id="379" name="Google Shape;379;p48"/>
          <p:cNvSpPr txBox="1"/>
          <p:nvPr/>
        </p:nvSpPr>
        <p:spPr>
          <a:xfrm>
            <a:off x="2381250" y="2149475"/>
            <a:ext cx="1565400" cy="338100"/>
          </a:xfrm>
          <a:prstGeom prst="rect">
            <a:avLst/>
          </a:prstGeom>
          <a:solidFill>
            <a:srgbClr val="37609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None/>
            </a:pPr>
            <a:r>
              <a:rPr lang="en-US" sz="1600" b="1" i="0" u="none">
                <a:solidFill>
                  <a:schemeClr val="dk1"/>
                </a:solidFill>
                <a:latin typeface="Arial"/>
                <a:ea typeface="Arial"/>
                <a:cs typeface="Arial"/>
                <a:sym typeface="Arial"/>
              </a:rPr>
              <a:t>Mercado Lima</a:t>
            </a:r>
            <a:endParaRPr/>
          </a:p>
        </p:txBody>
      </p:sp>
      <p:cxnSp>
        <p:nvCxnSpPr>
          <p:cNvPr id="380" name="Google Shape;380;p48"/>
          <p:cNvCxnSpPr/>
          <p:nvPr/>
        </p:nvCxnSpPr>
        <p:spPr>
          <a:xfrm rot="10800000" flipH="1">
            <a:off x="1871662" y="1168487"/>
            <a:ext cx="539700" cy="877800"/>
          </a:xfrm>
          <a:prstGeom prst="straightConnector1">
            <a:avLst/>
          </a:prstGeom>
          <a:noFill/>
          <a:ln w="9525" cap="flat" cmpd="sng">
            <a:solidFill>
              <a:schemeClr val="dk1"/>
            </a:solidFill>
            <a:prstDash val="solid"/>
            <a:miter lim="800000"/>
            <a:headEnd type="none" w="med" len="med"/>
            <a:tailEnd type="triangle" w="med" len="med"/>
          </a:ln>
        </p:spPr>
      </p:cxnSp>
      <p:sp>
        <p:nvSpPr>
          <p:cNvPr id="381" name="Google Shape;381;p48"/>
          <p:cNvSpPr txBox="1"/>
          <p:nvPr/>
        </p:nvSpPr>
        <p:spPr>
          <a:xfrm>
            <a:off x="1827212" y="866775"/>
            <a:ext cx="2362200" cy="339600"/>
          </a:xfrm>
          <a:prstGeom prst="rect">
            <a:avLst/>
          </a:prstGeom>
          <a:solidFill>
            <a:srgbClr val="B9CDE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None/>
            </a:pPr>
            <a:r>
              <a:rPr lang="en-US" sz="1600" b="1" i="0" u="none">
                <a:solidFill>
                  <a:schemeClr val="dk1"/>
                </a:solidFill>
                <a:latin typeface="Arial"/>
                <a:ea typeface="Arial"/>
                <a:cs typeface="Arial"/>
                <a:sym typeface="Arial"/>
              </a:rPr>
              <a:t>Mercado internacional</a:t>
            </a:r>
            <a:endParaRPr/>
          </a:p>
        </p:txBody>
      </p:sp>
      <p:sp>
        <p:nvSpPr>
          <p:cNvPr id="382" name="Google Shape;382;p48"/>
          <p:cNvSpPr txBox="1"/>
          <p:nvPr/>
        </p:nvSpPr>
        <p:spPr>
          <a:xfrm>
            <a:off x="4419600" y="1014412"/>
            <a:ext cx="2897100" cy="1169511"/>
          </a:xfrm>
          <a:prstGeom prst="rect">
            <a:avLst/>
          </a:prstGeom>
          <a:solidFill>
            <a:srgbClr val="FDAEA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1400" b="1" i="0" u="none" dirty="0" err="1">
                <a:solidFill>
                  <a:schemeClr val="dk1"/>
                </a:solidFill>
                <a:latin typeface="Arial"/>
                <a:ea typeface="Arial"/>
                <a:cs typeface="Arial"/>
                <a:sym typeface="Arial"/>
              </a:rPr>
              <a:t>Otros</a:t>
            </a:r>
            <a:r>
              <a:rPr lang="en-US" sz="1400" b="1" i="0" u="none" dirty="0">
                <a:solidFill>
                  <a:schemeClr val="dk1"/>
                </a:solidFill>
                <a:latin typeface="Arial"/>
                <a:ea typeface="Arial"/>
                <a:cs typeface="Arial"/>
                <a:sym typeface="Arial"/>
              </a:rPr>
              <a:t> mercados: </a:t>
            </a:r>
            <a:r>
              <a:rPr lang="en-US" sz="1400" b="1" i="0" u="none" dirty="0" err="1">
                <a:solidFill>
                  <a:schemeClr val="dk1"/>
                </a:solidFill>
                <a:latin typeface="Arial"/>
                <a:ea typeface="Arial"/>
                <a:cs typeface="Arial"/>
                <a:sym typeface="Arial"/>
              </a:rPr>
              <a:t>Unicachi</a:t>
            </a:r>
            <a:r>
              <a:rPr lang="en-US" sz="1400" b="1" i="0" u="none" dirty="0">
                <a:solidFill>
                  <a:schemeClr val="dk1"/>
                </a:solidFill>
                <a:latin typeface="Arial"/>
                <a:ea typeface="Arial"/>
                <a:cs typeface="Arial"/>
                <a:sym typeface="Arial"/>
              </a:rPr>
              <a:t> I y II, </a:t>
            </a:r>
            <a:r>
              <a:rPr lang="en-US" sz="1400" b="1" i="0" u="none" dirty="0" err="1">
                <a:solidFill>
                  <a:schemeClr val="dk1"/>
                </a:solidFill>
                <a:latin typeface="Arial"/>
                <a:ea typeface="Arial"/>
                <a:cs typeface="Arial"/>
                <a:sym typeface="Arial"/>
              </a:rPr>
              <a:t>Huamantanga</a:t>
            </a:r>
            <a:r>
              <a:rPr lang="en-US" sz="1400" b="1" i="0" u="none" dirty="0">
                <a:solidFill>
                  <a:schemeClr val="dk1"/>
                </a:solidFill>
                <a:latin typeface="Arial"/>
                <a:ea typeface="Arial"/>
                <a:cs typeface="Arial"/>
                <a:sym typeface="Arial"/>
              </a:rPr>
              <a:t>, </a:t>
            </a:r>
            <a:r>
              <a:rPr lang="en-US" sz="1400" b="1" i="0" u="none" dirty="0" err="1">
                <a:solidFill>
                  <a:schemeClr val="dk1"/>
                </a:solidFill>
                <a:latin typeface="Arial"/>
                <a:ea typeface="Arial"/>
                <a:cs typeface="Arial"/>
                <a:sym typeface="Arial"/>
              </a:rPr>
              <a:t>Jicamarca</a:t>
            </a:r>
            <a:r>
              <a:rPr lang="en-US" sz="1400" b="1" i="0" u="none" dirty="0">
                <a:solidFill>
                  <a:schemeClr val="dk1"/>
                </a:solidFill>
                <a:latin typeface="Arial"/>
                <a:ea typeface="Arial"/>
                <a:cs typeface="Arial"/>
                <a:sym typeface="Arial"/>
              </a:rPr>
              <a:t>, </a:t>
            </a:r>
            <a:endParaRPr dirty="0"/>
          </a:p>
          <a:p>
            <a:pPr marL="0" marR="0" lvl="0" indent="0" algn="l" rtl="0">
              <a:lnSpc>
                <a:spcPct val="100000"/>
              </a:lnSpc>
              <a:spcBef>
                <a:spcPts val="0"/>
              </a:spcBef>
              <a:spcAft>
                <a:spcPts val="0"/>
              </a:spcAft>
              <a:buClr>
                <a:schemeClr val="dk1"/>
              </a:buClr>
              <a:buSzPts val="1400"/>
              <a:buFont typeface="Arial"/>
              <a:buNone/>
            </a:pPr>
            <a:r>
              <a:rPr lang="en-US" sz="1400" b="1" i="0" u="none" dirty="0">
                <a:solidFill>
                  <a:schemeClr val="dk1"/>
                </a:solidFill>
                <a:latin typeface="Arial"/>
                <a:ea typeface="Arial"/>
                <a:cs typeface="Arial"/>
                <a:sym typeface="Arial"/>
              </a:rPr>
              <a:t> </a:t>
            </a:r>
            <a:r>
              <a:rPr lang="en-US" sz="1200" b="1" i="0" u="none" dirty="0" err="1">
                <a:solidFill>
                  <a:schemeClr val="dk1"/>
                </a:solidFill>
                <a:latin typeface="Arial"/>
                <a:ea typeface="Arial"/>
                <a:cs typeface="Arial"/>
                <a:sym typeface="Arial"/>
              </a:rPr>
              <a:t>Caqueta</a:t>
            </a:r>
            <a:r>
              <a:rPr lang="en-US" sz="1200" b="1" i="0" u="none" dirty="0">
                <a:solidFill>
                  <a:schemeClr val="dk1"/>
                </a:solidFill>
                <a:latin typeface="Arial"/>
                <a:ea typeface="Arial"/>
                <a:cs typeface="Arial"/>
                <a:sym typeface="Arial"/>
              </a:rPr>
              <a:t>, Villa El </a:t>
            </a:r>
            <a:r>
              <a:rPr lang="en-US" sz="1400" b="1" i="0" u="none" dirty="0">
                <a:solidFill>
                  <a:schemeClr val="dk1"/>
                </a:solidFill>
                <a:latin typeface="Arial"/>
                <a:ea typeface="Arial"/>
                <a:cs typeface="Arial"/>
                <a:sym typeface="Arial"/>
              </a:rPr>
              <a:t>Salvador, Ceres.</a:t>
            </a:r>
          </a:p>
          <a:p>
            <a:pPr marL="0" marR="0" lvl="0" indent="0" algn="l" rtl="0">
              <a:lnSpc>
                <a:spcPct val="100000"/>
              </a:lnSpc>
              <a:spcBef>
                <a:spcPts val="0"/>
              </a:spcBef>
              <a:spcAft>
                <a:spcPts val="0"/>
              </a:spcAft>
              <a:buClr>
                <a:schemeClr val="dk1"/>
              </a:buClr>
              <a:buSzPts val="1400"/>
              <a:buFont typeface="Arial"/>
              <a:buNone/>
            </a:pPr>
            <a:r>
              <a:rPr lang="en-US" sz="1400" b="1" dirty="0">
                <a:solidFill>
                  <a:schemeClr val="dk1"/>
                </a:solidFill>
                <a:latin typeface="Arial"/>
                <a:cs typeface="Arial"/>
                <a:sym typeface="Arial"/>
              </a:rPr>
              <a:t>Mercados </a:t>
            </a:r>
            <a:r>
              <a:rPr lang="en-US" sz="1400" b="1" dirty="0" err="1">
                <a:solidFill>
                  <a:schemeClr val="dk1"/>
                </a:solidFill>
                <a:latin typeface="Arial"/>
                <a:cs typeface="Arial"/>
                <a:sym typeface="Arial"/>
              </a:rPr>
              <a:t>itinerantes</a:t>
            </a:r>
            <a:r>
              <a:rPr lang="en-US" sz="1400" b="1" dirty="0">
                <a:solidFill>
                  <a:schemeClr val="dk1"/>
                </a:solidFill>
                <a:latin typeface="Arial"/>
                <a:cs typeface="Arial"/>
                <a:sym typeface="Arial"/>
              </a:rPr>
              <a:t>, mercados de </a:t>
            </a:r>
            <a:r>
              <a:rPr lang="en-US" sz="1400" b="1" dirty="0" err="1">
                <a:solidFill>
                  <a:schemeClr val="dk1"/>
                </a:solidFill>
                <a:latin typeface="Arial"/>
                <a:cs typeface="Arial"/>
                <a:sym typeface="Arial"/>
              </a:rPr>
              <a:t>productores</a:t>
            </a:r>
            <a:r>
              <a:rPr lang="en-US" sz="1400" b="1" dirty="0">
                <a:solidFill>
                  <a:schemeClr val="dk1"/>
                </a:solidFill>
                <a:latin typeface="Arial"/>
                <a:cs typeface="Arial"/>
                <a:sym typeface="Arial"/>
              </a:rPr>
              <a:t> </a:t>
            </a:r>
            <a:r>
              <a:rPr lang="en-US" sz="1400" b="1" dirty="0" err="1">
                <a:solidFill>
                  <a:schemeClr val="dk1"/>
                </a:solidFill>
                <a:latin typeface="Arial"/>
                <a:cs typeface="Arial"/>
                <a:sym typeface="Arial"/>
              </a:rPr>
              <a:t>agropecuarios</a:t>
            </a:r>
            <a:endParaRPr dirty="0"/>
          </a:p>
        </p:txBody>
      </p:sp>
      <p:sp>
        <p:nvSpPr>
          <p:cNvPr id="383" name="Google Shape;383;p48"/>
          <p:cNvSpPr txBox="1"/>
          <p:nvPr/>
        </p:nvSpPr>
        <p:spPr>
          <a:xfrm>
            <a:off x="4446675" y="2215249"/>
            <a:ext cx="2897100" cy="1201800"/>
          </a:xfrm>
          <a:prstGeom prst="rect">
            <a:avLst/>
          </a:prstGeom>
          <a:solidFill>
            <a:srgbClr val="FDAEA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dirty="0" err="1">
                <a:solidFill>
                  <a:schemeClr val="dk1"/>
                </a:solidFill>
                <a:latin typeface="Arial"/>
                <a:ea typeface="Arial"/>
                <a:cs typeface="Arial"/>
                <a:sym typeface="Arial"/>
              </a:rPr>
              <a:t>Supermercados</a:t>
            </a:r>
            <a:r>
              <a:rPr lang="en-US" sz="1200" b="1" i="0" u="none" dirty="0">
                <a:solidFill>
                  <a:schemeClr val="dk1"/>
                </a:solidFill>
                <a:latin typeface="Arial"/>
                <a:ea typeface="Arial"/>
                <a:cs typeface="Arial"/>
                <a:sym typeface="Arial"/>
              </a:rPr>
              <a:t>: SPSA, CENCOSUD (Wong, Metro), </a:t>
            </a:r>
            <a:r>
              <a:rPr lang="en-US" sz="1200" b="1" i="0" u="none" dirty="0" err="1">
                <a:solidFill>
                  <a:schemeClr val="dk1"/>
                </a:solidFill>
                <a:latin typeface="Arial"/>
                <a:ea typeface="Arial"/>
                <a:cs typeface="Arial"/>
                <a:sym typeface="Arial"/>
              </a:rPr>
              <a:t>Tottus</a:t>
            </a:r>
            <a:r>
              <a:rPr lang="en-US" sz="1200" b="1" i="0" u="none" dirty="0">
                <a:solidFill>
                  <a:schemeClr val="dk1"/>
                </a:solidFill>
                <a:latin typeface="Arial"/>
                <a:ea typeface="Arial"/>
                <a:cs typeface="Arial"/>
                <a:sym typeface="Arial"/>
              </a:rPr>
              <a:t>, Makro, Minka.</a:t>
            </a:r>
            <a:endParaRPr dirty="0"/>
          </a:p>
          <a:p>
            <a:pPr marL="0" marR="0" lvl="0" indent="0" algn="l" rtl="0">
              <a:lnSpc>
                <a:spcPct val="100000"/>
              </a:lnSpc>
              <a:spcBef>
                <a:spcPts val="0"/>
              </a:spcBef>
              <a:spcAft>
                <a:spcPts val="0"/>
              </a:spcAft>
              <a:buClr>
                <a:schemeClr val="dk1"/>
              </a:buClr>
              <a:buSzPts val="1200"/>
              <a:buFont typeface="Arial"/>
              <a:buNone/>
            </a:pPr>
            <a:r>
              <a:rPr lang="en-US" sz="1200" b="1" i="0" u="none" dirty="0" err="1">
                <a:solidFill>
                  <a:schemeClr val="dk1"/>
                </a:solidFill>
                <a:latin typeface="Arial"/>
                <a:ea typeface="Arial"/>
                <a:cs typeface="Arial"/>
                <a:sym typeface="Arial"/>
              </a:rPr>
              <a:t>Pollerías</a:t>
            </a:r>
            <a:r>
              <a:rPr lang="en-US" sz="1200" b="1" i="0" u="none" dirty="0">
                <a:solidFill>
                  <a:schemeClr val="dk1"/>
                </a:solidFill>
                <a:latin typeface="Arial"/>
                <a:ea typeface="Arial"/>
                <a:cs typeface="Arial"/>
                <a:sym typeface="Arial"/>
              </a:rPr>
              <a:t>.</a:t>
            </a:r>
            <a:endParaRPr dirty="0"/>
          </a:p>
          <a:p>
            <a:pPr marL="0" marR="0" lvl="0" indent="0" algn="l" rtl="0">
              <a:lnSpc>
                <a:spcPct val="100000"/>
              </a:lnSpc>
              <a:spcBef>
                <a:spcPts val="0"/>
              </a:spcBef>
              <a:spcAft>
                <a:spcPts val="0"/>
              </a:spcAft>
              <a:buClr>
                <a:schemeClr val="dk1"/>
              </a:buClr>
              <a:buSzPts val="1200"/>
              <a:buFont typeface="Arial"/>
              <a:buNone/>
            </a:pPr>
            <a:r>
              <a:rPr lang="en-US" sz="1200" b="1" i="0" u="none" dirty="0" err="1">
                <a:solidFill>
                  <a:schemeClr val="dk1"/>
                </a:solidFill>
                <a:latin typeface="Arial"/>
                <a:ea typeface="Arial"/>
                <a:cs typeface="Arial"/>
                <a:sym typeface="Arial"/>
              </a:rPr>
              <a:t>Empresas</a:t>
            </a:r>
            <a:r>
              <a:rPr lang="en-US" sz="1200" b="1" i="0" u="none" dirty="0">
                <a:solidFill>
                  <a:schemeClr val="dk1"/>
                </a:solidFill>
                <a:latin typeface="Arial"/>
                <a:ea typeface="Arial"/>
                <a:cs typeface="Arial"/>
                <a:sym typeface="Arial"/>
              </a:rPr>
              <a:t> </a:t>
            </a:r>
            <a:r>
              <a:rPr lang="en-US" sz="1200" b="1" i="0" u="none" dirty="0" err="1">
                <a:solidFill>
                  <a:schemeClr val="dk1"/>
                </a:solidFill>
                <a:latin typeface="Arial"/>
                <a:ea typeface="Arial"/>
                <a:cs typeface="Arial"/>
                <a:sym typeface="Arial"/>
              </a:rPr>
              <a:t>procesadoras</a:t>
            </a:r>
            <a:r>
              <a:rPr lang="en-US" sz="1200" b="1" i="0" u="none" dirty="0">
                <a:solidFill>
                  <a:schemeClr val="dk1"/>
                </a:solidFill>
                <a:latin typeface="Arial"/>
                <a:ea typeface="Arial"/>
                <a:cs typeface="Arial"/>
                <a:sym typeface="Arial"/>
              </a:rPr>
              <a:t> : chips, </a:t>
            </a:r>
            <a:r>
              <a:rPr lang="en-US" sz="1200" b="1" i="0" u="none" dirty="0" err="1">
                <a:solidFill>
                  <a:schemeClr val="dk1"/>
                </a:solidFill>
                <a:latin typeface="Arial"/>
                <a:ea typeface="Arial"/>
                <a:cs typeface="Arial"/>
                <a:sym typeface="Arial"/>
              </a:rPr>
              <a:t>precocido</a:t>
            </a:r>
            <a:r>
              <a:rPr lang="en-US" sz="1200" b="1" i="0" u="none" dirty="0">
                <a:solidFill>
                  <a:schemeClr val="dk1"/>
                </a:solidFill>
                <a:latin typeface="Arial"/>
                <a:ea typeface="Arial"/>
                <a:cs typeface="Arial"/>
                <a:sym typeface="Arial"/>
              </a:rPr>
              <a:t> y </a:t>
            </a:r>
            <a:r>
              <a:rPr lang="en-US" sz="1200" b="1" i="0" u="none" dirty="0" err="1">
                <a:solidFill>
                  <a:schemeClr val="dk1"/>
                </a:solidFill>
                <a:latin typeface="Arial"/>
                <a:ea typeface="Arial"/>
                <a:cs typeface="Arial"/>
                <a:sym typeface="Arial"/>
              </a:rPr>
              <a:t>congelado</a:t>
            </a:r>
            <a:r>
              <a:rPr lang="en-US" sz="1200" b="1" i="0" u="none" dirty="0">
                <a:solidFill>
                  <a:schemeClr val="dk1"/>
                </a:solidFill>
                <a:latin typeface="Arial"/>
                <a:ea typeface="Arial"/>
                <a:cs typeface="Arial"/>
                <a:sym typeface="Arial"/>
              </a:rPr>
              <a:t>, papa </a:t>
            </a:r>
            <a:r>
              <a:rPr lang="en-US" sz="1200" b="1" i="0" u="none" dirty="0" err="1">
                <a:solidFill>
                  <a:schemeClr val="dk1"/>
                </a:solidFill>
                <a:latin typeface="Arial"/>
                <a:ea typeface="Arial"/>
                <a:cs typeface="Arial"/>
                <a:sym typeface="Arial"/>
              </a:rPr>
              <a:t>seca</a:t>
            </a:r>
            <a:r>
              <a:rPr lang="en-US" sz="1200" b="1" i="0" u="none" dirty="0">
                <a:solidFill>
                  <a:schemeClr val="dk1"/>
                </a:solidFill>
                <a:latin typeface="Arial"/>
                <a:ea typeface="Arial"/>
                <a:cs typeface="Arial"/>
                <a:sym typeface="Arial"/>
              </a:rPr>
              <a:t>, </a:t>
            </a:r>
            <a:r>
              <a:rPr lang="en-US" sz="1200" b="1" i="0" u="none" dirty="0" err="1">
                <a:solidFill>
                  <a:schemeClr val="dk1"/>
                </a:solidFill>
                <a:latin typeface="Arial"/>
                <a:ea typeface="Arial"/>
                <a:cs typeface="Arial"/>
                <a:sym typeface="Arial"/>
              </a:rPr>
              <a:t>tunta</a:t>
            </a:r>
            <a:r>
              <a:rPr lang="en-US" sz="1200" b="1" i="0" u="none" dirty="0">
                <a:solidFill>
                  <a:schemeClr val="dk1"/>
                </a:solidFill>
                <a:latin typeface="Arial"/>
                <a:ea typeface="Arial"/>
                <a:cs typeface="Arial"/>
                <a:sym typeface="Arial"/>
              </a:rPr>
              <a:t>, </a:t>
            </a:r>
            <a:r>
              <a:rPr lang="en-US" sz="1200" b="1" i="0" u="none" dirty="0" err="1">
                <a:solidFill>
                  <a:schemeClr val="dk1"/>
                </a:solidFill>
                <a:latin typeface="Arial"/>
                <a:ea typeface="Arial"/>
                <a:cs typeface="Arial"/>
                <a:sym typeface="Arial"/>
              </a:rPr>
              <a:t>tocosh</a:t>
            </a:r>
            <a:r>
              <a:rPr lang="en-US" sz="1200" b="1" dirty="0">
                <a:solidFill>
                  <a:schemeClr val="dk1"/>
                </a:solidFill>
                <a:latin typeface="Arial"/>
                <a:ea typeface="Arial"/>
                <a:cs typeface="Arial"/>
                <a:sym typeface="Arial"/>
              </a:rPr>
              <a:t>, vodka, alcohol</a:t>
            </a:r>
            <a:endParaRPr dirty="0"/>
          </a:p>
        </p:txBody>
      </p:sp>
      <p:sp>
        <p:nvSpPr>
          <p:cNvPr id="384" name="Google Shape;384;p48"/>
          <p:cNvSpPr txBox="1"/>
          <p:nvPr/>
        </p:nvSpPr>
        <p:spPr>
          <a:xfrm>
            <a:off x="4572000" y="3440112"/>
            <a:ext cx="2151000" cy="523800"/>
          </a:xfrm>
          <a:prstGeom prst="rect">
            <a:avLst/>
          </a:prstGeom>
          <a:solidFill>
            <a:srgbClr val="FDAEA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1400" b="1" i="0" u="none">
                <a:solidFill>
                  <a:schemeClr val="dk1"/>
                </a:solidFill>
                <a:latin typeface="Arial"/>
                <a:ea typeface="Arial"/>
                <a:cs typeface="Arial"/>
                <a:sym typeface="Arial"/>
              </a:rPr>
              <a:t>Ferias nacionales, regionales y distritales</a:t>
            </a:r>
            <a:endParaRPr/>
          </a:p>
        </p:txBody>
      </p:sp>
      <p:sp>
        <p:nvSpPr>
          <p:cNvPr id="385" name="Google Shape;385;p48"/>
          <p:cNvSpPr/>
          <p:nvPr/>
        </p:nvSpPr>
        <p:spPr>
          <a:xfrm>
            <a:off x="4140200" y="573087"/>
            <a:ext cx="216000" cy="4267200"/>
          </a:xfrm>
          <a:prstGeom prst="leftBrace">
            <a:avLst>
              <a:gd name="adj1" fmla="val 8333"/>
              <a:gd name="adj2"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cxnSp>
        <p:nvCxnSpPr>
          <p:cNvPr id="386" name="Google Shape;386;p48"/>
          <p:cNvCxnSpPr/>
          <p:nvPr/>
        </p:nvCxnSpPr>
        <p:spPr>
          <a:xfrm>
            <a:off x="1871662" y="2736850"/>
            <a:ext cx="1241400" cy="800100"/>
          </a:xfrm>
          <a:prstGeom prst="straightConnector1">
            <a:avLst/>
          </a:prstGeom>
          <a:noFill/>
          <a:ln w="9525" cap="flat" cmpd="sng">
            <a:solidFill>
              <a:schemeClr val="dk1"/>
            </a:solidFill>
            <a:prstDash val="solid"/>
            <a:miter lim="800000"/>
            <a:headEnd type="none" w="med" len="med"/>
            <a:tailEnd type="triangle" w="med" len="med"/>
          </a:ln>
        </p:spPr>
      </p:cxnSp>
      <p:sp>
        <p:nvSpPr>
          <p:cNvPr id="387" name="Google Shape;387;p48"/>
          <p:cNvSpPr txBox="1"/>
          <p:nvPr/>
        </p:nvSpPr>
        <p:spPr>
          <a:xfrm>
            <a:off x="2182812" y="3576637"/>
            <a:ext cx="1884300" cy="338100"/>
          </a:xfrm>
          <a:prstGeom prst="rect">
            <a:avLst/>
          </a:prstGeom>
          <a:solidFill>
            <a:srgbClr val="0099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None/>
            </a:pPr>
            <a:r>
              <a:rPr lang="en-US" sz="1600" b="1" i="0" u="none">
                <a:solidFill>
                  <a:schemeClr val="dk1"/>
                </a:solidFill>
                <a:latin typeface="Arial"/>
                <a:ea typeface="Arial"/>
                <a:cs typeface="Arial"/>
                <a:sym typeface="Arial"/>
              </a:rPr>
              <a:t>Mercado regional</a:t>
            </a:r>
            <a:endParaRPr/>
          </a:p>
        </p:txBody>
      </p:sp>
      <p:pic>
        <p:nvPicPr>
          <p:cNvPr id="388" name="Google Shape;388;p48"/>
          <p:cNvPicPr preferRelativeResize="0"/>
          <p:nvPr/>
        </p:nvPicPr>
        <p:blipFill rotWithShape="1">
          <a:blip r:embed="rId3">
            <a:alphaModFix/>
          </a:blip>
          <a:srcRect/>
          <a:stretch/>
        </p:blipFill>
        <p:spPr>
          <a:xfrm>
            <a:off x="7371555" y="1793875"/>
            <a:ext cx="1677987" cy="987425"/>
          </a:xfrm>
          <a:prstGeom prst="rect">
            <a:avLst/>
          </a:prstGeom>
          <a:noFill/>
          <a:ln>
            <a:noFill/>
          </a:ln>
        </p:spPr>
      </p:pic>
      <p:pic>
        <p:nvPicPr>
          <p:cNvPr id="389" name="Google Shape;389;p48"/>
          <p:cNvPicPr preferRelativeResize="0"/>
          <p:nvPr/>
        </p:nvPicPr>
        <p:blipFill rotWithShape="1">
          <a:blip r:embed="rId4">
            <a:alphaModFix/>
          </a:blip>
          <a:srcRect/>
          <a:stretch/>
        </p:blipFill>
        <p:spPr>
          <a:xfrm>
            <a:off x="227012" y="587375"/>
            <a:ext cx="1547812" cy="1162050"/>
          </a:xfrm>
          <a:prstGeom prst="rect">
            <a:avLst/>
          </a:prstGeom>
          <a:noFill/>
          <a:ln>
            <a:noFill/>
          </a:ln>
        </p:spPr>
      </p:pic>
      <p:pic>
        <p:nvPicPr>
          <p:cNvPr id="390" name="Google Shape;390;p48" descr="Resultado de imagen para FERIAS DE PAPA"/>
          <p:cNvPicPr preferRelativeResize="0"/>
          <p:nvPr/>
        </p:nvPicPr>
        <p:blipFill rotWithShape="1">
          <a:blip r:embed="rId5">
            <a:alphaModFix/>
          </a:blip>
          <a:srcRect/>
          <a:stretch/>
        </p:blipFill>
        <p:spPr>
          <a:xfrm>
            <a:off x="293687" y="3703637"/>
            <a:ext cx="1484312" cy="1082675"/>
          </a:xfrm>
          <a:prstGeom prst="rect">
            <a:avLst/>
          </a:prstGeom>
          <a:noFill/>
          <a:ln>
            <a:noFill/>
          </a:ln>
        </p:spPr>
      </p:pic>
      <p:pic>
        <p:nvPicPr>
          <p:cNvPr id="391" name="Google Shape;391;p48" descr="Resultado de imagen para GMML SANTA ANITA"/>
          <p:cNvPicPr preferRelativeResize="0"/>
          <p:nvPr/>
        </p:nvPicPr>
        <p:blipFill rotWithShape="1">
          <a:blip r:embed="rId6">
            <a:alphaModFix/>
          </a:blip>
          <a:srcRect/>
          <a:stretch/>
        </p:blipFill>
        <p:spPr>
          <a:xfrm>
            <a:off x="7399337" y="798897"/>
            <a:ext cx="1689100" cy="901315"/>
          </a:xfrm>
          <a:prstGeom prst="rect">
            <a:avLst/>
          </a:prstGeom>
          <a:noFill/>
          <a:ln>
            <a:noFill/>
          </a:ln>
        </p:spPr>
      </p:pic>
      <p:pic>
        <p:nvPicPr>
          <p:cNvPr id="392" name="Google Shape;392;p48"/>
          <p:cNvPicPr preferRelativeResize="0"/>
          <p:nvPr/>
        </p:nvPicPr>
        <p:blipFill rotWithShape="1">
          <a:blip r:embed="rId7">
            <a:alphaModFix/>
          </a:blip>
          <a:srcRect/>
          <a:stretch/>
        </p:blipFill>
        <p:spPr>
          <a:xfrm>
            <a:off x="7534275" y="2846387"/>
            <a:ext cx="1530350" cy="1149350"/>
          </a:xfrm>
          <a:prstGeom prst="rect">
            <a:avLst/>
          </a:prstGeom>
          <a:noFill/>
          <a:ln>
            <a:noFill/>
          </a:ln>
        </p:spPr>
      </p:pic>
      <p:pic>
        <p:nvPicPr>
          <p:cNvPr id="393" name="Google Shape;393;p48" descr="Resultado de imagen para restaurantes en lima"/>
          <p:cNvPicPr preferRelativeResize="0"/>
          <p:nvPr/>
        </p:nvPicPr>
        <p:blipFill rotWithShape="1">
          <a:blip r:embed="rId8">
            <a:alphaModFix/>
          </a:blip>
          <a:srcRect/>
          <a:stretch/>
        </p:blipFill>
        <p:spPr>
          <a:xfrm>
            <a:off x="7399337" y="4089400"/>
            <a:ext cx="1622425" cy="1052512"/>
          </a:xfrm>
          <a:prstGeom prst="rect">
            <a:avLst/>
          </a:prstGeom>
          <a:noFill/>
          <a:ln>
            <a:noFill/>
          </a:ln>
        </p:spPr>
      </p:pic>
      <p:pic>
        <p:nvPicPr>
          <p:cNvPr id="26" name="Imagen 25">
            <a:extLst>
              <a:ext uri="{FF2B5EF4-FFF2-40B4-BE49-F238E27FC236}">
                <a16:creationId xmlns:a16="http://schemas.microsoft.com/office/drawing/2014/main" id="{CC355C6B-1679-48BC-99BC-8086AEC4F7A3}"/>
              </a:ext>
            </a:extLst>
          </p:cNvPr>
          <p:cNvPicPr>
            <a:picLocks noChangeAspect="1"/>
          </p:cNvPicPr>
          <p:nvPr/>
        </p:nvPicPr>
        <p:blipFill rotWithShape="1">
          <a:blip r:embed="rId9"/>
          <a:srcRect l="25451" t="17481" r="25452" b="64148"/>
          <a:stretch/>
        </p:blipFill>
        <p:spPr>
          <a:xfrm>
            <a:off x="250826" y="140895"/>
            <a:ext cx="2130424" cy="4483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E5F76FF-DEAF-4E37-9D26-E1D047A916D7}"/>
              </a:ext>
            </a:extLst>
          </p:cNvPr>
          <p:cNvPicPr>
            <a:picLocks noChangeAspect="1"/>
          </p:cNvPicPr>
          <p:nvPr/>
        </p:nvPicPr>
        <p:blipFill rotWithShape="1">
          <a:blip r:embed="rId2"/>
          <a:srcRect l="25451" t="17481" r="25452" b="64148"/>
          <a:stretch/>
        </p:blipFill>
        <p:spPr>
          <a:xfrm>
            <a:off x="132717" y="140335"/>
            <a:ext cx="2130424" cy="448384"/>
          </a:xfrm>
          <a:prstGeom prst="rect">
            <a:avLst/>
          </a:prstGeom>
        </p:spPr>
      </p:pic>
      <p:sp>
        <p:nvSpPr>
          <p:cNvPr id="7" name="CuadroTexto 2">
            <a:extLst>
              <a:ext uri="{FF2B5EF4-FFF2-40B4-BE49-F238E27FC236}">
                <a16:creationId xmlns:a16="http://schemas.microsoft.com/office/drawing/2014/main" id="{A3AFC452-F063-43FB-B920-B8E965BDF7CF}"/>
              </a:ext>
            </a:extLst>
          </p:cNvPr>
          <p:cNvSpPr txBox="1">
            <a:spLocks noChangeArrowheads="1"/>
          </p:cNvSpPr>
          <p:nvPr/>
        </p:nvSpPr>
        <p:spPr bwMode="auto">
          <a:xfrm>
            <a:off x="1197929" y="1781914"/>
            <a:ext cx="7288306" cy="523220"/>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s-PE" sz="2800" b="1" dirty="0">
                <a:effectLst/>
                <a:latin typeface="Arial" panose="020B0604020202020204" pitchFamily="34" charset="0"/>
                <a:ea typeface="Arial" panose="020B0604020202020204" pitchFamily="34" charset="0"/>
                <a:cs typeface="Cambria" panose="02040503050406030204" pitchFamily="18" charset="0"/>
              </a:rPr>
              <a:t>MUCHAS GRACIAS POR SU ATENCION</a:t>
            </a:r>
            <a:endParaRPr lang="es-PE" sz="2800" dirty="0">
              <a:effectLst/>
              <a:latin typeface="Cambria" panose="02040503050406030204" pitchFamily="18" charset="0"/>
              <a:ea typeface="Cambria" panose="02040503050406030204" pitchFamily="18" charset="0"/>
              <a:cs typeface="Cambria" panose="02040503050406030204" pitchFamily="18" charset="0"/>
            </a:endParaRPr>
          </a:p>
        </p:txBody>
      </p:sp>
      <p:sp>
        <p:nvSpPr>
          <p:cNvPr id="9" name="CuadroTexto 8">
            <a:extLst>
              <a:ext uri="{FF2B5EF4-FFF2-40B4-BE49-F238E27FC236}">
                <a16:creationId xmlns:a16="http://schemas.microsoft.com/office/drawing/2014/main" id="{D4603815-64A6-4A6A-9154-C267C8FD3312}"/>
              </a:ext>
            </a:extLst>
          </p:cNvPr>
          <p:cNvSpPr txBox="1"/>
          <p:nvPr/>
        </p:nvSpPr>
        <p:spPr>
          <a:xfrm>
            <a:off x="701038" y="3047821"/>
            <a:ext cx="5511501" cy="2062103"/>
          </a:xfrm>
          <a:prstGeom prst="rect">
            <a:avLst/>
          </a:prstGeom>
          <a:noFill/>
        </p:spPr>
        <p:txBody>
          <a:bodyPr wrap="square">
            <a:spAutoFit/>
          </a:bodyPr>
          <a:lstStyle/>
          <a:p>
            <a:pPr algn="just"/>
            <a:r>
              <a:rPr lang="es-PE"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Juan Miguel Quevedo Bacigalupo</a:t>
            </a:r>
          </a:p>
          <a:p>
            <a:pPr algn="just"/>
            <a:r>
              <a:rPr lang="es-PE" dirty="0">
                <a:solidFill>
                  <a:srgbClr val="000000"/>
                </a:solidFill>
                <a:latin typeface="Arial" panose="020B0604020202020204" pitchFamily="34" charset="0"/>
                <a:ea typeface="Times New Roman" panose="02020603050405020304" pitchFamily="18" charset="0"/>
                <a:cs typeface="Arial" panose="020B0604020202020204" pitchFamily="34" charset="0"/>
              </a:rPr>
              <a:t>Especialista de la cadena productiva de papa</a:t>
            </a:r>
          </a:p>
          <a:p>
            <a:pPr algn="just"/>
            <a:r>
              <a:rPr lang="es-PE" dirty="0">
                <a:solidFill>
                  <a:srgbClr val="000000"/>
                </a:solidFill>
                <a:latin typeface="Arial" panose="020B0604020202020204" pitchFamily="34" charset="0"/>
                <a:ea typeface="Times New Roman" panose="02020603050405020304" pitchFamily="18" charset="0"/>
                <a:cs typeface="Arial" panose="020B0604020202020204" pitchFamily="34" charset="0"/>
              </a:rPr>
              <a:t>Direccion General de Desarrollo Agrícola y Agroecología</a:t>
            </a:r>
          </a:p>
          <a:p>
            <a:pPr algn="just"/>
            <a:r>
              <a:rPr lang="es-PE"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Correo: </a:t>
            </a:r>
            <a:r>
              <a:rPr lang="es-PE"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3"/>
              </a:rPr>
              <a:t>mque</a:t>
            </a:r>
            <a:r>
              <a:rPr lang="es-PE" dirty="0">
                <a:solidFill>
                  <a:srgbClr val="000000"/>
                </a:solidFill>
                <a:latin typeface="Arial" panose="020B0604020202020204" pitchFamily="34" charset="0"/>
                <a:ea typeface="Times New Roman" panose="02020603050405020304" pitchFamily="18" charset="0"/>
                <a:cs typeface="Arial" panose="020B0604020202020204" pitchFamily="34" charset="0"/>
                <a:hlinkClick r:id="rId3"/>
              </a:rPr>
              <a:t>vedo@midagri.gob.pe</a:t>
            </a:r>
            <a:endParaRPr lang="es-PE"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r>
              <a:rPr lang="es-PE"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Celular: 945140507</a:t>
            </a:r>
          </a:p>
          <a:p>
            <a:pPr algn="just"/>
            <a:endParaRPr lang="es-PE" dirty="0">
              <a:latin typeface="Arial" panose="020B0604020202020204" pitchFamily="34" charset="0"/>
              <a:cs typeface="Arial" panose="020B0604020202020204" pitchFamily="34" charset="0"/>
            </a:endParaRPr>
          </a:p>
        </p:txBody>
      </p:sp>
      <p:pic>
        <p:nvPicPr>
          <p:cNvPr id="6" name="Imagen 5" descr="Imagen de la pantalla de un celular con letras&#10;&#10;Descripción generada automáticamente con confianza media">
            <a:extLst>
              <a:ext uri="{FF2B5EF4-FFF2-40B4-BE49-F238E27FC236}">
                <a16:creationId xmlns:a16="http://schemas.microsoft.com/office/drawing/2014/main" id="{ED30B14D-D8A4-4AE4-5EA0-A2ACD639AACE}"/>
              </a:ext>
            </a:extLst>
          </p:cNvPr>
          <p:cNvPicPr>
            <a:picLocks noChangeAspect="1"/>
          </p:cNvPicPr>
          <p:nvPr/>
        </p:nvPicPr>
        <p:blipFill rotWithShape="1">
          <a:blip r:embed="rId4">
            <a:extLst>
              <a:ext uri="{28A0092B-C50C-407E-A947-70E740481C1C}">
                <a14:useLocalDpi xmlns:a14="http://schemas.microsoft.com/office/drawing/2010/main" val="0"/>
              </a:ext>
            </a:extLst>
          </a:blip>
          <a:srcRect b="33635"/>
          <a:stretch/>
        </p:blipFill>
        <p:spPr bwMode="auto">
          <a:xfrm>
            <a:off x="7028148" y="4501941"/>
            <a:ext cx="1999319" cy="523220"/>
          </a:xfrm>
          <a:prstGeom prst="rect">
            <a:avLst/>
          </a:prstGeom>
          <a:noFill/>
        </p:spPr>
      </p:pic>
    </p:spTree>
    <p:extLst>
      <p:ext uri="{BB962C8B-B14F-4D97-AF65-F5344CB8AC3E}">
        <p14:creationId xmlns:p14="http://schemas.microsoft.com/office/powerpoint/2010/main" val="15648185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2"/>
          <p:cNvSpPr txBox="1">
            <a:spLocks noChangeArrowheads="1"/>
          </p:cNvSpPr>
          <p:nvPr/>
        </p:nvSpPr>
        <p:spPr bwMode="auto">
          <a:xfrm>
            <a:off x="3068674" y="289786"/>
            <a:ext cx="4866042" cy="646331"/>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s-PE" sz="1800" b="1" u="sng" dirty="0">
                <a:effectLst/>
                <a:latin typeface="Arial" panose="020B0604020202020204" pitchFamily="34" charset="0"/>
                <a:ea typeface="Arial" panose="020B0604020202020204" pitchFamily="34" charset="0"/>
                <a:cs typeface="Cambria" panose="02040503050406030204" pitchFamily="18" charset="0"/>
              </a:rPr>
              <a:t> I. CONCEPTO: ASISTENCIA TECNICA-MANEJO AGRONOMICO</a:t>
            </a:r>
            <a:endParaRPr lang="es-PE" sz="1800" dirty="0">
              <a:effectLst/>
              <a:latin typeface="Cambria" panose="02040503050406030204" pitchFamily="18" charset="0"/>
              <a:ea typeface="Cambria" panose="02040503050406030204" pitchFamily="18" charset="0"/>
              <a:cs typeface="Cambria" panose="02040503050406030204" pitchFamily="18" charset="0"/>
            </a:endParaRPr>
          </a:p>
        </p:txBody>
      </p:sp>
      <p:pic>
        <p:nvPicPr>
          <p:cNvPr id="5" name="Imagen 4">
            <a:extLst>
              <a:ext uri="{FF2B5EF4-FFF2-40B4-BE49-F238E27FC236}">
                <a16:creationId xmlns:a16="http://schemas.microsoft.com/office/drawing/2014/main" id="{85120174-F895-4C5B-A5A5-6C834A9D5D8B}"/>
              </a:ext>
            </a:extLst>
          </p:cNvPr>
          <p:cNvPicPr>
            <a:picLocks noChangeAspect="1"/>
          </p:cNvPicPr>
          <p:nvPr/>
        </p:nvPicPr>
        <p:blipFill rotWithShape="1">
          <a:blip r:embed="rId2"/>
          <a:srcRect l="25451" t="17481" r="25452" b="64148"/>
          <a:stretch/>
        </p:blipFill>
        <p:spPr>
          <a:xfrm>
            <a:off x="117477" y="132715"/>
            <a:ext cx="2130424" cy="448384"/>
          </a:xfrm>
          <a:prstGeom prst="rect">
            <a:avLst/>
          </a:prstGeom>
        </p:spPr>
      </p:pic>
      <p:sp>
        <p:nvSpPr>
          <p:cNvPr id="4" name="CuadroTexto 3">
            <a:extLst>
              <a:ext uri="{FF2B5EF4-FFF2-40B4-BE49-F238E27FC236}">
                <a16:creationId xmlns:a16="http://schemas.microsoft.com/office/drawing/2014/main" id="{895A6191-AE22-4BC5-8282-4A735E9AB115}"/>
              </a:ext>
            </a:extLst>
          </p:cNvPr>
          <p:cNvSpPr txBox="1"/>
          <p:nvPr/>
        </p:nvSpPr>
        <p:spPr>
          <a:xfrm>
            <a:off x="365931" y="1004487"/>
            <a:ext cx="5371322" cy="3293209"/>
          </a:xfrm>
          <a:prstGeom prst="rect">
            <a:avLst/>
          </a:prstGeom>
          <a:noFill/>
        </p:spPr>
        <p:txBody>
          <a:bodyPr wrap="square" rtlCol="0">
            <a:spAutoFit/>
          </a:bodyPr>
          <a:lstStyle/>
          <a:p>
            <a:pPr algn="just"/>
            <a:r>
              <a:rPr lang="es-MX" sz="1600" b="0" i="0" dirty="0">
                <a:solidFill>
                  <a:srgbClr val="202124"/>
                </a:solidFill>
                <a:effectLst/>
                <a:latin typeface="Arial" panose="020B0604020202020204" pitchFamily="34" charset="0"/>
                <a:cs typeface="Arial" panose="020B0604020202020204" pitchFamily="34" charset="0"/>
              </a:rPr>
              <a:t>La </a:t>
            </a:r>
            <a:r>
              <a:rPr lang="es-MX" sz="1600" b="0" i="0" dirty="0">
                <a:solidFill>
                  <a:srgbClr val="040C28"/>
                </a:solidFill>
                <a:effectLst/>
                <a:latin typeface="Arial" panose="020B0604020202020204" pitchFamily="34" charset="0"/>
                <a:cs typeface="Arial" panose="020B0604020202020204" pitchFamily="34" charset="0"/>
              </a:rPr>
              <a:t>asistencia técnica</a:t>
            </a:r>
            <a:r>
              <a:rPr lang="es-MX" sz="1600" b="0" i="0" dirty="0">
                <a:solidFill>
                  <a:srgbClr val="202124"/>
                </a:solidFill>
                <a:effectLst/>
                <a:latin typeface="Arial" panose="020B0604020202020204" pitchFamily="34" charset="0"/>
                <a:cs typeface="Arial" panose="020B0604020202020204" pitchFamily="34" charset="0"/>
              </a:rPr>
              <a:t> es un componente fundamental para el desarrollo sostenible de las actividades agrícolas, porque permite un acompañamiento integral a los productores, facilitando el incremento en sus índices de productividad y competitividad</a:t>
            </a:r>
          </a:p>
          <a:p>
            <a:pPr algn="just"/>
            <a:r>
              <a:rPr lang="es-PE" sz="1600" dirty="0">
                <a:latin typeface="Arial" panose="020B0604020202020204" pitchFamily="34" charset="0"/>
                <a:cs typeface="Arial" panose="020B0604020202020204" pitchFamily="34" charset="0"/>
              </a:rPr>
              <a:t>Es necesario la asistencia técnica en el manejo agronómico que es el conjunto de actividades o practicas agronómicas que se realizan desde la emergencia de las plantas hasta la cosecha. </a:t>
            </a:r>
          </a:p>
          <a:p>
            <a:pPr algn="just"/>
            <a:r>
              <a:rPr lang="es-PE" sz="1600" dirty="0">
                <a:latin typeface="Arial" panose="020B0604020202020204" pitchFamily="34" charset="0"/>
                <a:cs typeface="Arial" panose="020B0604020202020204" pitchFamily="34" charset="0"/>
              </a:rPr>
              <a:t>Estas practicas agronómicas son muy importantes porque promueven el buen crecimiento y desarrollo de las plantas desde la siembra hasta la obtención de una oferta adecuada y comercial. </a:t>
            </a:r>
          </a:p>
        </p:txBody>
      </p:sp>
      <p:pic>
        <p:nvPicPr>
          <p:cNvPr id="1026" name="Picture 2" descr="Etapa de crecimiento de la papa (Vegetativo)">
            <a:extLst>
              <a:ext uri="{FF2B5EF4-FFF2-40B4-BE49-F238E27FC236}">
                <a16:creationId xmlns:a16="http://schemas.microsoft.com/office/drawing/2014/main" id="{628D1FEC-2FAF-47C9-AD6F-4587C4B52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846" y="1494774"/>
            <a:ext cx="2833946" cy="1859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6185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E5F76FF-DEAF-4E37-9D26-E1D047A916D7}"/>
              </a:ext>
            </a:extLst>
          </p:cNvPr>
          <p:cNvPicPr>
            <a:picLocks noChangeAspect="1"/>
          </p:cNvPicPr>
          <p:nvPr/>
        </p:nvPicPr>
        <p:blipFill rotWithShape="1">
          <a:blip r:embed="rId3"/>
          <a:srcRect l="25451" t="17481" r="25452" b="64148"/>
          <a:stretch/>
        </p:blipFill>
        <p:spPr>
          <a:xfrm>
            <a:off x="132717" y="140335"/>
            <a:ext cx="2130424" cy="448384"/>
          </a:xfrm>
          <a:prstGeom prst="rect">
            <a:avLst/>
          </a:prstGeom>
        </p:spPr>
      </p:pic>
      <p:sp>
        <p:nvSpPr>
          <p:cNvPr id="314" name="CuadroTexto 2">
            <a:extLst>
              <a:ext uri="{FF2B5EF4-FFF2-40B4-BE49-F238E27FC236}">
                <a16:creationId xmlns:a16="http://schemas.microsoft.com/office/drawing/2014/main" id="{4C65BEBC-EA8E-4C33-AE58-7132719E5283}"/>
              </a:ext>
            </a:extLst>
          </p:cNvPr>
          <p:cNvSpPr txBox="1">
            <a:spLocks noChangeArrowheads="1"/>
          </p:cNvSpPr>
          <p:nvPr/>
        </p:nvSpPr>
        <p:spPr bwMode="auto">
          <a:xfrm>
            <a:off x="2721684" y="389687"/>
            <a:ext cx="4866042" cy="369332"/>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s-PE" sz="1800" b="1" u="sng" dirty="0">
                <a:effectLst/>
                <a:latin typeface="Arial" panose="020B0604020202020204" pitchFamily="34" charset="0"/>
                <a:ea typeface="Arial" panose="020B0604020202020204" pitchFamily="34" charset="0"/>
                <a:cs typeface="Cambria" panose="02040503050406030204" pitchFamily="18" charset="0"/>
              </a:rPr>
              <a:t> II. CALIDAD DE SEMILLA DE PAPA </a:t>
            </a:r>
            <a:endParaRPr lang="es-PE" sz="1800" dirty="0">
              <a:effectLst/>
              <a:latin typeface="Cambria" panose="02040503050406030204" pitchFamily="18" charset="0"/>
              <a:ea typeface="Cambria" panose="02040503050406030204" pitchFamily="18" charset="0"/>
              <a:cs typeface="Cambria" panose="02040503050406030204" pitchFamily="18" charset="0"/>
            </a:endParaRPr>
          </a:p>
        </p:txBody>
      </p:sp>
      <p:sp>
        <p:nvSpPr>
          <p:cNvPr id="4" name="CuadroTexto 3">
            <a:extLst>
              <a:ext uri="{FF2B5EF4-FFF2-40B4-BE49-F238E27FC236}">
                <a16:creationId xmlns:a16="http://schemas.microsoft.com/office/drawing/2014/main" id="{311C44AE-6303-47B1-BC62-7153BF6BDF39}"/>
              </a:ext>
            </a:extLst>
          </p:cNvPr>
          <p:cNvSpPr txBox="1"/>
          <p:nvPr/>
        </p:nvSpPr>
        <p:spPr>
          <a:xfrm>
            <a:off x="-228094" y="873355"/>
            <a:ext cx="5382799" cy="4562916"/>
          </a:xfrm>
          <a:prstGeom prst="rect">
            <a:avLst/>
          </a:prstGeom>
          <a:noFill/>
        </p:spPr>
        <p:txBody>
          <a:bodyPr wrap="square" rtlCol="0">
            <a:spAutoFit/>
          </a:bodyPr>
          <a:lstStyle/>
          <a:p>
            <a:pPr marL="464185" marR="303530" indent="5715" algn="just">
              <a:lnSpc>
                <a:spcPct val="101000"/>
              </a:lnSpc>
              <a:spcBef>
                <a:spcPts val="1525"/>
              </a:spcBef>
              <a:spcAft>
                <a:spcPts val="0"/>
              </a:spcAft>
            </a:pPr>
            <a:r>
              <a:rPr lang="es-MX"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La semilla es muy importante como insumo para asegurar una mayor y uniforme  emergencia y un crecimiento y desarrollo uniforme. Esto permite realizar  prácticas agronómicas uniformes como deshierbo, fertilización y control de  plagas y enfermedades. </a:t>
            </a:r>
            <a:endParaRPr lang="es-MX" sz="1800" dirty="0">
              <a:effectLst/>
              <a:latin typeface="Arial" panose="020B0604020202020204" pitchFamily="34" charset="0"/>
              <a:ea typeface="Arial" panose="020B0604020202020204" pitchFamily="34" charset="0"/>
              <a:cs typeface="Arial" panose="020B0604020202020204" pitchFamily="34" charset="0"/>
            </a:endParaRPr>
          </a:p>
          <a:p>
            <a:pPr marL="463550" marR="304800" indent="6350" algn="just">
              <a:lnSpc>
                <a:spcPct val="101000"/>
              </a:lnSpc>
              <a:spcBef>
                <a:spcPts val="40"/>
              </a:spcBef>
              <a:spcAft>
                <a:spcPts val="0"/>
              </a:spcAft>
            </a:pPr>
            <a:r>
              <a:rPr lang="es-MX"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Es muy importante considerar la procedencia de la semilla, la cual debe ser de  campos cultivados para semilla, contar en lo posible con certificación de calidad  sanitaria, tener apariencia sana, turgente, verdeada en lo posible con brotes  robustos no ahilados. </a:t>
            </a:r>
            <a:endParaRPr lang="es-MX" sz="1800" dirty="0">
              <a:effectLst/>
              <a:latin typeface="Arial" panose="020B0604020202020204" pitchFamily="34" charset="0"/>
              <a:ea typeface="Arial" panose="020B0604020202020204" pitchFamily="34" charset="0"/>
              <a:cs typeface="Arial" panose="020B0604020202020204" pitchFamily="34" charset="0"/>
            </a:endParaRPr>
          </a:p>
          <a:p>
            <a:pPr algn="just"/>
            <a:endParaRPr lang="es-PE" dirty="0">
              <a:latin typeface="Arial" panose="020B0604020202020204" pitchFamily="34" charset="0"/>
              <a:cs typeface="Arial" panose="020B0604020202020204" pitchFamily="34" charset="0"/>
            </a:endParaRPr>
          </a:p>
          <a:p>
            <a:pPr algn="just"/>
            <a:endParaRPr lang="es-PE" dirty="0"/>
          </a:p>
        </p:txBody>
      </p:sp>
      <p:pic>
        <p:nvPicPr>
          <p:cNvPr id="1026" name="Picture 2" descr="Producción de semilla de papa certificada - YouTube">
            <a:extLst>
              <a:ext uri="{FF2B5EF4-FFF2-40B4-BE49-F238E27FC236}">
                <a16:creationId xmlns:a16="http://schemas.microsoft.com/office/drawing/2014/main" id="{1E10E227-E72B-9D2F-C09E-76A19247E6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8354" y="1515738"/>
            <a:ext cx="3203548" cy="180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7292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E5F76FF-DEAF-4E37-9D26-E1D047A916D7}"/>
              </a:ext>
            </a:extLst>
          </p:cNvPr>
          <p:cNvPicPr>
            <a:picLocks noChangeAspect="1"/>
          </p:cNvPicPr>
          <p:nvPr/>
        </p:nvPicPr>
        <p:blipFill rotWithShape="1">
          <a:blip r:embed="rId3"/>
          <a:srcRect l="25451" t="17481" r="25452" b="64148"/>
          <a:stretch/>
        </p:blipFill>
        <p:spPr>
          <a:xfrm>
            <a:off x="132717" y="140335"/>
            <a:ext cx="2130424" cy="448384"/>
          </a:xfrm>
          <a:prstGeom prst="rect">
            <a:avLst/>
          </a:prstGeom>
        </p:spPr>
      </p:pic>
      <p:sp>
        <p:nvSpPr>
          <p:cNvPr id="314" name="CuadroTexto 2">
            <a:extLst>
              <a:ext uri="{FF2B5EF4-FFF2-40B4-BE49-F238E27FC236}">
                <a16:creationId xmlns:a16="http://schemas.microsoft.com/office/drawing/2014/main" id="{4C65BEBC-EA8E-4C33-AE58-7132719E5283}"/>
              </a:ext>
            </a:extLst>
          </p:cNvPr>
          <p:cNvSpPr txBox="1">
            <a:spLocks noChangeArrowheads="1"/>
          </p:cNvSpPr>
          <p:nvPr/>
        </p:nvSpPr>
        <p:spPr bwMode="auto">
          <a:xfrm>
            <a:off x="2576026" y="327204"/>
            <a:ext cx="6114819" cy="369332"/>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s-PE" sz="1800" b="1" u="sng" dirty="0">
                <a:effectLst/>
                <a:latin typeface="Arial" panose="020B0604020202020204" pitchFamily="34" charset="0"/>
                <a:ea typeface="Arial" panose="020B0604020202020204" pitchFamily="34" charset="0"/>
                <a:cs typeface="Cambria" panose="02040503050406030204" pitchFamily="18" charset="0"/>
              </a:rPr>
              <a:t> III. ELECCION DE VARIEDAD Y DESINFECCION</a:t>
            </a:r>
            <a:endParaRPr lang="es-PE" sz="1800" dirty="0">
              <a:effectLst/>
              <a:latin typeface="Cambria" panose="02040503050406030204" pitchFamily="18" charset="0"/>
              <a:ea typeface="Cambria" panose="02040503050406030204" pitchFamily="18" charset="0"/>
              <a:cs typeface="Cambria" panose="02040503050406030204" pitchFamily="18" charset="0"/>
            </a:endParaRPr>
          </a:p>
        </p:txBody>
      </p:sp>
      <p:sp>
        <p:nvSpPr>
          <p:cNvPr id="4" name="CuadroTexto 3">
            <a:extLst>
              <a:ext uri="{FF2B5EF4-FFF2-40B4-BE49-F238E27FC236}">
                <a16:creationId xmlns:a16="http://schemas.microsoft.com/office/drawing/2014/main" id="{311C44AE-6303-47B1-BC62-7153BF6BDF39}"/>
              </a:ext>
            </a:extLst>
          </p:cNvPr>
          <p:cNvSpPr txBox="1"/>
          <p:nvPr/>
        </p:nvSpPr>
        <p:spPr>
          <a:xfrm>
            <a:off x="-357566" y="667979"/>
            <a:ext cx="6847379" cy="4475521"/>
          </a:xfrm>
          <a:prstGeom prst="rect">
            <a:avLst/>
          </a:prstGeom>
          <a:noFill/>
        </p:spPr>
        <p:txBody>
          <a:bodyPr wrap="square" rtlCol="0">
            <a:spAutoFit/>
          </a:bodyPr>
          <a:lstStyle/>
          <a:p>
            <a:pPr marL="460375" marR="301625" indent="2540" algn="just">
              <a:lnSpc>
                <a:spcPct val="101000"/>
              </a:lnSpc>
              <a:spcBef>
                <a:spcPts val="1505"/>
              </a:spcBef>
              <a:spcAft>
                <a:spcPts val="0"/>
              </a:spcAft>
            </a:pPr>
            <a:r>
              <a:rPr lang="es-MX"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Se debe elegir la variedad dependiendo de la zona agroecológica y las  preferencias de los productores y consumidores. Variedades precoces con  resistencia genética a enfermedades principalmente la “rancha” causada por  </a:t>
            </a:r>
            <a:r>
              <a:rPr lang="es-MX" sz="18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Phytophthora</a:t>
            </a:r>
            <a:r>
              <a:rPr lang="es-MX"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s-MX" sz="1800"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infestans</a:t>
            </a:r>
            <a:r>
              <a:rPr lang="es-MX" sz="1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L</a:t>
            </a:r>
            <a:r>
              <a:rPr lang="es-MX"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lo cual reduce o elimina el número de aplicaciones de  fungicidas, obteniendo tubérculos sin residuos tóxicos. </a:t>
            </a:r>
            <a:endParaRPr lang="es-MX" sz="1800" dirty="0">
              <a:effectLst/>
              <a:latin typeface="Arial" panose="020B0604020202020204" pitchFamily="34" charset="0"/>
              <a:ea typeface="Arial" panose="020B0604020202020204" pitchFamily="34" charset="0"/>
              <a:cs typeface="Arial" panose="020B0604020202020204" pitchFamily="34" charset="0"/>
            </a:endParaRPr>
          </a:p>
          <a:p>
            <a:pPr marL="464185" marR="300990" indent="-5080" algn="just">
              <a:lnSpc>
                <a:spcPct val="101000"/>
              </a:lnSpc>
              <a:spcBef>
                <a:spcPts val="1525"/>
              </a:spcBef>
              <a:spcAft>
                <a:spcPts val="0"/>
              </a:spcAft>
            </a:pPr>
            <a:r>
              <a:rPr lang="es-MX"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Teniendo en cuenta que el suelo tiene muchas enfermedades fungosas e  insectos que atacan al cuello de las plántulas recién emergidas es necesario  prevenir estos problemas con una semilla desinfectada que puede ser tratada  con fungicidas diluidos o aplicados en polvo considerando su nivel de toxicidad.  </a:t>
            </a:r>
            <a:endParaRPr lang="es-MX" sz="1800" dirty="0">
              <a:effectLst/>
              <a:latin typeface="Arial" panose="020B0604020202020204" pitchFamily="34" charset="0"/>
              <a:ea typeface="Arial" panose="020B0604020202020204" pitchFamily="34" charset="0"/>
              <a:cs typeface="Arial" panose="020B0604020202020204" pitchFamily="34" charset="0"/>
            </a:endParaRPr>
          </a:p>
          <a:p>
            <a:pPr algn="just"/>
            <a:endParaRPr lang="es-PE" dirty="0">
              <a:latin typeface="Arial" panose="020B0604020202020204" pitchFamily="34" charset="0"/>
              <a:cs typeface="Arial" panose="020B0604020202020204" pitchFamily="34" charset="0"/>
            </a:endParaRPr>
          </a:p>
          <a:p>
            <a:pPr algn="just"/>
            <a:endParaRPr lang="es-PE" dirty="0"/>
          </a:p>
        </p:txBody>
      </p:sp>
      <p:pic>
        <p:nvPicPr>
          <p:cNvPr id="2" name="Imagen 1">
            <a:extLst>
              <a:ext uri="{FF2B5EF4-FFF2-40B4-BE49-F238E27FC236}">
                <a16:creationId xmlns:a16="http://schemas.microsoft.com/office/drawing/2014/main" id="{5DFF28FF-76AD-08BC-EAEC-03C6CA027816}"/>
              </a:ext>
            </a:extLst>
          </p:cNvPr>
          <p:cNvPicPr>
            <a:picLocks noChangeAspect="1"/>
          </p:cNvPicPr>
          <p:nvPr/>
        </p:nvPicPr>
        <p:blipFill>
          <a:blip r:embed="rId4"/>
          <a:stretch>
            <a:fillRect/>
          </a:stretch>
        </p:blipFill>
        <p:spPr>
          <a:xfrm>
            <a:off x="6314970" y="981172"/>
            <a:ext cx="2479600" cy="1395496"/>
          </a:xfrm>
          <a:prstGeom prst="rect">
            <a:avLst/>
          </a:prstGeom>
        </p:spPr>
      </p:pic>
      <p:pic>
        <p:nvPicPr>
          <p:cNvPr id="2050" name="Picture 2" descr="DESINFECCIÓN DE TUBÉRCULO SEMILLA DE PAPA Y SUS CONSIDERACIONES">
            <a:extLst>
              <a:ext uri="{FF2B5EF4-FFF2-40B4-BE49-F238E27FC236}">
                <a16:creationId xmlns:a16="http://schemas.microsoft.com/office/drawing/2014/main" id="{C4D9540D-F220-005D-05B3-B645605E57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2079" y="2661304"/>
            <a:ext cx="2476500"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1752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E5F76FF-DEAF-4E37-9D26-E1D047A916D7}"/>
              </a:ext>
            </a:extLst>
          </p:cNvPr>
          <p:cNvPicPr>
            <a:picLocks noChangeAspect="1"/>
          </p:cNvPicPr>
          <p:nvPr/>
        </p:nvPicPr>
        <p:blipFill rotWithShape="1">
          <a:blip r:embed="rId2"/>
          <a:srcRect l="25451" t="17481" r="25452" b="64148"/>
          <a:stretch/>
        </p:blipFill>
        <p:spPr>
          <a:xfrm>
            <a:off x="132717" y="140335"/>
            <a:ext cx="2130424" cy="448384"/>
          </a:xfrm>
          <a:prstGeom prst="rect">
            <a:avLst/>
          </a:prstGeom>
        </p:spPr>
      </p:pic>
      <p:sp>
        <p:nvSpPr>
          <p:cNvPr id="314" name="CuadroTexto 2">
            <a:extLst>
              <a:ext uri="{FF2B5EF4-FFF2-40B4-BE49-F238E27FC236}">
                <a16:creationId xmlns:a16="http://schemas.microsoft.com/office/drawing/2014/main" id="{4C65BEBC-EA8E-4C33-AE58-7132719E5283}"/>
              </a:ext>
            </a:extLst>
          </p:cNvPr>
          <p:cNvSpPr txBox="1">
            <a:spLocks noChangeArrowheads="1"/>
          </p:cNvSpPr>
          <p:nvPr/>
        </p:nvSpPr>
        <p:spPr bwMode="auto">
          <a:xfrm>
            <a:off x="2721684" y="389687"/>
            <a:ext cx="4866042" cy="369332"/>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s-PE" sz="1800" b="1" u="sng" dirty="0">
                <a:effectLst/>
                <a:latin typeface="Arial" panose="020B0604020202020204" pitchFamily="34" charset="0"/>
                <a:ea typeface="Arial" panose="020B0604020202020204" pitchFamily="34" charset="0"/>
                <a:cs typeface="Cambria" panose="02040503050406030204" pitchFamily="18" charset="0"/>
              </a:rPr>
              <a:t> IV. DENSIDAD DE SIEMBRA</a:t>
            </a:r>
            <a:endParaRPr lang="es-PE" sz="1800" dirty="0">
              <a:effectLst/>
              <a:latin typeface="Cambria" panose="02040503050406030204" pitchFamily="18" charset="0"/>
              <a:ea typeface="Cambria" panose="02040503050406030204" pitchFamily="18" charset="0"/>
              <a:cs typeface="Cambria" panose="02040503050406030204" pitchFamily="18" charset="0"/>
            </a:endParaRPr>
          </a:p>
        </p:txBody>
      </p:sp>
      <p:sp>
        <p:nvSpPr>
          <p:cNvPr id="4" name="CuadroTexto 3">
            <a:extLst>
              <a:ext uri="{FF2B5EF4-FFF2-40B4-BE49-F238E27FC236}">
                <a16:creationId xmlns:a16="http://schemas.microsoft.com/office/drawing/2014/main" id="{311C44AE-6303-47B1-BC62-7153BF6BDF39}"/>
              </a:ext>
            </a:extLst>
          </p:cNvPr>
          <p:cNvSpPr txBox="1"/>
          <p:nvPr/>
        </p:nvSpPr>
        <p:spPr>
          <a:xfrm>
            <a:off x="249258" y="954275"/>
            <a:ext cx="5138530" cy="2862322"/>
          </a:xfrm>
          <a:prstGeom prst="rect">
            <a:avLst/>
          </a:prstGeom>
          <a:noFill/>
        </p:spPr>
        <p:txBody>
          <a:bodyPr wrap="square" rtlCol="0">
            <a:spAutoFit/>
          </a:bodyPr>
          <a:lstStyle/>
          <a:p>
            <a:pPr algn="just"/>
            <a:r>
              <a:rPr lang="es-PE" dirty="0">
                <a:latin typeface="Arial" panose="020B0604020202020204" pitchFamily="34" charset="0"/>
                <a:cs typeface="Arial" panose="020B0604020202020204" pitchFamily="34" charset="0"/>
              </a:rPr>
              <a:t>Dependiendo de la variedad de papa es que se define la distancia entre surco y la distancia entre planta.</a:t>
            </a:r>
          </a:p>
          <a:p>
            <a:pPr algn="just"/>
            <a:endParaRPr lang="es-PE" dirty="0">
              <a:latin typeface="Arial" panose="020B0604020202020204" pitchFamily="34" charset="0"/>
              <a:cs typeface="Arial" panose="020B0604020202020204" pitchFamily="34" charset="0"/>
            </a:endParaRPr>
          </a:p>
          <a:p>
            <a:pPr algn="just"/>
            <a:r>
              <a:rPr lang="es-PE" dirty="0">
                <a:latin typeface="Arial" panose="020B0604020202020204" pitchFamily="34" charset="0"/>
                <a:cs typeface="Arial" panose="020B0604020202020204" pitchFamily="34" charset="0"/>
              </a:rPr>
              <a:t>Hay variedades precoces y semi precoces cuyo desarrollo de estolones es concentrado cerca al tallo principal y con estas variedades se puede sembrar a 0.9 m entre surco y 0.30 m entre planta.</a:t>
            </a:r>
          </a:p>
          <a:p>
            <a:pPr algn="just"/>
            <a:endParaRPr lang="es-PE" dirty="0"/>
          </a:p>
        </p:txBody>
      </p:sp>
      <p:sp>
        <p:nvSpPr>
          <p:cNvPr id="7" name="CuadroTexto 6">
            <a:extLst>
              <a:ext uri="{FF2B5EF4-FFF2-40B4-BE49-F238E27FC236}">
                <a16:creationId xmlns:a16="http://schemas.microsoft.com/office/drawing/2014/main" id="{2053114F-F2B4-4FE4-ABA9-EF54A4F194B0}"/>
              </a:ext>
            </a:extLst>
          </p:cNvPr>
          <p:cNvSpPr txBox="1"/>
          <p:nvPr/>
        </p:nvSpPr>
        <p:spPr>
          <a:xfrm>
            <a:off x="303045" y="3597555"/>
            <a:ext cx="5021989" cy="1477328"/>
          </a:xfrm>
          <a:prstGeom prst="rect">
            <a:avLst/>
          </a:prstGeom>
          <a:noFill/>
        </p:spPr>
        <p:txBody>
          <a:bodyPr wrap="square" rtlCol="0">
            <a:spAutoFit/>
          </a:bodyPr>
          <a:lstStyle/>
          <a:p>
            <a:pPr algn="just"/>
            <a:r>
              <a:rPr lang="es-PE" dirty="0">
                <a:latin typeface="Arial" panose="020B0604020202020204" pitchFamily="34" charset="0"/>
                <a:cs typeface="Arial" panose="020B0604020202020204" pitchFamily="34" charset="0"/>
              </a:rPr>
              <a:t>En el caso de las variedades tardías cuyos estolones son largos y los tubérculos se desarrollan distanciados del tallo principal la siembra puede ser de 1.00 entre surco y 0.40 m entre planta.</a:t>
            </a:r>
          </a:p>
        </p:txBody>
      </p:sp>
      <p:pic>
        <p:nvPicPr>
          <p:cNvPr id="3" name="Imagen 2">
            <a:extLst>
              <a:ext uri="{FF2B5EF4-FFF2-40B4-BE49-F238E27FC236}">
                <a16:creationId xmlns:a16="http://schemas.microsoft.com/office/drawing/2014/main" id="{2096A621-5BBB-4CDC-9844-97C5066013EA}"/>
              </a:ext>
            </a:extLst>
          </p:cNvPr>
          <p:cNvPicPr>
            <a:picLocks noChangeAspect="1"/>
          </p:cNvPicPr>
          <p:nvPr/>
        </p:nvPicPr>
        <p:blipFill rotWithShape="1">
          <a:blip r:embed="rId3"/>
          <a:srcRect l="38726" t="38170" r="32549" b="24868"/>
          <a:stretch/>
        </p:blipFill>
        <p:spPr>
          <a:xfrm>
            <a:off x="5827058" y="1011278"/>
            <a:ext cx="2626659" cy="1901141"/>
          </a:xfrm>
          <a:prstGeom prst="rect">
            <a:avLst/>
          </a:prstGeom>
        </p:spPr>
      </p:pic>
      <p:pic>
        <p:nvPicPr>
          <p:cNvPr id="9" name="Imagen 8">
            <a:extLst>
              <a:ext uri="{FF2B5EF4-FFF2-40B4-BE49-F238E27FC236}">
                <a16:creationId xmlns:a16="http://schemas.microsoft.com/office/drawing/2014/main" id="{D8E4D8DA-9E92-4BD6-9500-3BCC869CBF57}"/>
              </a:ext>
            </a:extLst>
          </p:cNvPr>
          <p:cNvPicPr>
            <a:picLocks noChangeAspect="1"/>
          </p:cNvPicPr>
          <p:nvPr/>
        </p:nvPicPr>
        <p:blipFill rotWithShape="1">
          <a:blip r:embed="rId4"/>
          <a:srcRect l="50914" t="24869" r="16373" b="26971"/>
          <a:stretch/>
        </p:blipFill>
        <p:spPr>
          <a:xfrm>
            <a:off x="5827058" y="3027556"/>
            <a:ext cx="2626659" cy="1974749"/>
          </a:xfrm>
          <a:prstGeom prst="rect">
            <a:avLst/>
          </a:prstGeom>
          <a:ln>
            <a:solidFill>
              <a:srgbClr val="000000"/>
            </a:solidFill>
          </a:ln>
        </p:spPr>
      </p:pic>
    </p:spTree>
    <p:extLst>
      <p:ext uri="{BB962C8B-B14F-4D97-AF65-F5344CB8AC3E}">
        <p14:creationId xmlns:p14="http://schemas.microsoft.com/office/powerpoint/2010/main" val="6902350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2"/>
          <p:cNvSpPr txBox="1">
            <a:spLocks noChangeArrowheads="1"/>
          </p:cNvSpPr>
          <p:nvPr/>
        </p:nvSpPr>
        <p:spPr bwMode="auto">
          <a:xfrm>
            <a:off x="2949136" y="396433"/>
            <a:ext cx="2656486" cy="369332"/>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s-PE" sz="1800" b="1" u="sng" dirty="0">
                <a:effectLst/>
                <a:latin typeface="Arial" panose="020B0604020202020204" pitchFamily="34" charset="0"/>
                <a:ea typeface="Arial" panose="020B0604020202020204" pitchFamily="34" charset="0"/>
                <a:cs typeface="Cambria" panose="02040503050406030204" pitchFamily="18" charset="0"/>
              </a:rPr>
              <a:t> V. FERTILIZACION </a:t>
            </a:r>
            <a:endParaRPr lang="es-PE" sz="1800" kern="1200" dirty="0">
              <a:solidFill>
                <a:srgbClr val="000000"/>
              </a:solidFill>
              <a:effectLst/>
              <a:latin typeface="Arial" panose="020B0604020202020204" pitchFamily="34" charset="0"/>
              <a:ea typeface="Calibri" panose="020F0502020204030204" pitchFamily="34" charset="0"/>
            </a:endParaRPr>
          </a:p>
        </p:txBody>
      </p:sp>
      <p:pic>
        <p:nvPicPr>
          <p:cNvPr id="5" name="Imagen 4">
            <a:extLst>
              <a:ext uri="{FF2B5EF4-FFF2-40B4-BE49-F238E27FC236}">
                <a16:creationId xmlns:a16="http://schemas.microsoft.com/office/drawing/2014/main" id="{85120174-F895-4C5B-A5A5-6C834A9D5D8B}"/>
              </a:ext>
            </a:extLst>
          </p:cNvPr>
          <p:cNvPicPr>
            <a:picLocks noChangeAspect="1"/>
          </p:cNvPicPr>
          <p:nvPr/>
        </p:nvPicPr>
        <p:blipFill rotWithShape="1">
          <a:blip r:embed="rId2"/>
          <a:srcRect l="25451" t="17481" r="25452" b="64148"/>
          <a:stretch/>
        </p:blipFill>
        <p:spPr>
          <a:xfrm>
            <a:off x="117477" y="132715"/>
            <a:ext cx="2130424" cy="448384"/>
          </a:xfrm>
          <a:prstGeom prst="rect">
            <a:avLst/>
          </a:prstGeom>
        </p:spPr>
      </p:pic>
      <p:sp>
        <p:nvSpPr>
          <p:cNvPr id="8" name="CuadroTexto 7">
            <a:extLst>
              <a:ext uri="{FF2B5EF4-FFF2-40B4-BE49-F238E27FC236}">
                <a16:creationId xmlns:a16="http://schemas.microsoft.com/office/drawing/2014/main" id="{CB184E2A-148F-41F5-A4C7-DAF2035D7087}"/>
              </a:ext>
            </a:extLst>
          </p:cNvPr>
          <p:cNvSpPr txBox="1"/>
          <p:nvPr/>
        </p:nvSpPr>
        <p:spPr>
          <a:xfrm>
            <a:off x="616549" y="1041615"/>
            <a:ext cx="4572000" cy="2308324"/>
          </a:xfrm>
          <a:prstGeom prst="rect">
            <a:avLst/>
          </a:prstGeom>
          <a:noFill/>
        </p:spPr>
        <p:txBody>
          <a:bodyPr wrap="square">
            <a:spAutoFit/>
          </a:bodyPr>
          <a:lstStyle/>
          <a:p>
            <a:pPr algn="just" eaLnBrk="1" hangingPunct="1"/>
            <a:r>
              <a:rPr lang="es-ES" altLang="es-PE" dirty="0">
                <a:latin typeface="Arial" panose="020B0604020202020204" pitchFamily="34" charset="0"/>
                <a:cs typeface="Arial" panose="020B0604020202020204" pitchFamily="34" charset="0"/>
              </a:rPr>
              <a:t>El análisis de suelo nos ayuda a conocer como es nuestra chacra, que tipo de suelo o textura tiene, si es arenoso o arcilloso, cuanto tiene de materia orgánica, si es pobre o rico,  y que cantidad de nutrientes tiene el suelo; además cuánto y qué fertilizante necesita el cultivo que voy a sembrar y no gastar más de lo necesario.  </a:t>
            </a:r>
          </a:p>
        </p:txBody>
      </p:sp>
      <p:sp>
        <p:nvSpPr>
          <p:cNvPr id="9" name="CuadroTexto 8">
            <a:extLst>
              <a:ext uri="{FF2B5EF4-FFF2-40B4-BE49-F238E27FC236}">
                <a16:creationId xmlns:a16="http://schemas.microsoft.com/office/drawing/2014/main" id="{E2441050-53EC-45AA-85E0-D42A9B6AD55F}"/>
              </a:ext>
            </a:extLst>
          </p:cNvPr>
          <p:cNvSpPr txBox="1"/>
          <p:nvPr/>
        </p:nvSpPr>
        <p:spPr>
          <a:xfrm>
            <a:off x="616549" y="3469778"/>
            <a:ext cx="4572000" cy="1477328"/>
          </a:xfrm>
          <a:prstGeom prst="rect">
            <a:avLst/>
          </a:prstGeom>
          <a:noFill/>
        </p:spPr>
        <p:txBody>
          <a:bodyPr wrap="square">
            <a:spAutoFit/>
          </a:bodyPr>
          <a:lstStyle/>
          <a:p>
            <a:pPr algn="just" eaLnBrk="1" hangingPunct="1"/>
            <a:r>
              <a:rPr lang="es-ES" altLang="es-PE" dirty="0">
                <a:latin typeface="Arial" panose="020B0604020202020204" pitchFamily="34" charset="0"/>
                <a:cs typeface="Arial" panose="020B0604020202020204" pitchFamily="34" charset="0"/>
              </a:rPr>
              <a:t>El cultivo de papa necesita nutrientes mayores como el nitrógeno, fosforo y potasio. Elementos secundarios: azufre, magnesio y calcio. Elementos menores: boro, manganeso,  </a:t>
            </a:r>
          </a:p>
        </p:txBody>
      </p:sp>
      <p:pic>
        <p:nvPicPr>
          <p:cNvPr id="7" name="Picture 6" descr="porosidad">
            <a:extLst>
              <a:ext uri="{FF2B5EF4-FFF2-40B4-BE49-F238E27FC236}">
                <a16:creationId xmlns:a16="http://schemas.microsoft.com/office/drawing/2014/main" id="{294EDE4F-41CA-42B2-A4FF-1A7A8BDFA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2695" y="204790"/>
            <a:ext cx="2597564" cy="24028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6" descr="diagtext">
            <a:extLst>
              <a:ext uri="{FF2B5EF4-FFF2-40B4-BE49-F238E27FC236}">
                <a16:creationId xmlns:a16="http://schemas.microsoft.com/office/drawing/2014/main" id="{027A4E2F-1918-4265-817F-A87AFEBBD7F9}"/>
              </a:ext>
            </a:extLst>
          </p:cNvPr>
          <p:cNvPicPr>
            <a:picLocks noChangeAspect="1" noChangeArrowheads="1"/>
          </p:cNvPicPr>
          <p:nvPr/>
        </p:nvPicPr>
        <p:blipFill>
          <a:blip r:embed="rId4">
            <a:lum contrast="22000"/>
            <a:extLst>
              <a:ext uri="{28A0092B-C50C-407E-A947-70E740481C1C}">
                <a14:useLocalDpi xmlns:a14="http://schemas.microsoft.com/office/drawing/2010/main" val="0"/>
              </a:ext>
            </a:extLst>
          </a:blip>
          <a:srcRect/>
          <a:stretch>
            <a:fillRect/>
          </a:stretch>
        </p:blipFill>
        <p:spPr bwMode="auto">
          <a:xfrm>
            <a:off x="6022695" y="2708704"/>
            <a:ext cx="2597564" cy="2331983"/>
          </a:xfrm>
          <a:prstGeom prst="rect">
            <a:avLst/>
          </a:prstGeom>
          <a:solidFill>
            <a:srgbClr val="FFFFFF"/>
          </a:solidFill>
          <a:ln w="9525">
            <a:solidFill>
              <a:srgbClr val="800080"/>
            </a:solidFill>
            <a:miter lim="800000"/>
            <a:headEnd/>
            <a:tailEnd/>
          </a:ln>
        </p:spPr>
      </p:pic>
    </p:spTree>
    <p:extLst>
      <p:ext uri="{BB962C8B-B14F-4D97-AF65-F5344CB8AC3E}">
        <p14:creationId xmlns:p14="http://schemas.microsoft.com/office/powerpoint/2010/main" val="16171555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2"/>
          <p:cNvSpPr txBox="1">
            <a:spLocks noChangeArrowheads="1"/>
          </p:cNvSpPr>
          <p:nvPr/>
        </p:nvSpPr>
        <p:spPr bwMode="auto">
          <a:xfrm>
            <a:off x="2787669" y="195451"/>
            <a:ext cx="2328665" cy="369332"/>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s-PE" sz="1800" b="1" u="sng" dirty="0">
                <a:effectLst/>
                <a:latin typeface="Arial" panose="020B0604020202020204" pitchFamily="34" charset="0"/>
                <a:ea typeface="Arial" panose="020B0604020202020204" pitchFamily="34" charset="0"/>
                <a:cs typeface="Cambria" panose="02040503050406030204" pitchFamily="18" charset="0"/>
              </a:rPr>
              <a:t> V. FERTILIZACION </a:t>
            </a:r>
            <a:endParaRPr lang="es-PE" sz="1800" kern="1200" dirty="0">
              <a:solidFill>
                <a:srgbClr val="000000"/>
              </a:solidFill>
              <a:effectLst/>
              <a:latin typeface="Arial" panose="020B0604020202020204" pitchFamily="34" charset="0"/>
              <a:ea typeface="Calibri" panose="020F0502020204030204" pitchFamily="34" charset="0"/>
            </a:endParaRPr>
          </a:p>
        </p:txBody>
      </p:sp>
      <p:pic>
        <p:nvPicPr>
          <p:cNvPr id="5" name="Imagen 4">
            <a:extLst>
              <a:ext uri="{FF2B5EF4-FFF2-40B4-BE49-F238E27FC236}">
                <a16:creationId xmlns:a16="http://schemas.microsoft.com/office/drawing/2014/main" id="{85120174-F895-4C5B-A5A5-6C834A9D5D8B}"/>
              </a:ext>
            </a:extLst>
          </p:cNvPr>
          <p:cNvPicPr>
            <a:picLocks noChangeAspect="1"/>
          </p:cNvPicPr>
          <p:nvPr/>
        </p:nvPicPr>
        <p:blipFill rotWithShape="1">
          <a:blip r:embed="rId2"/>
          <a:srcRect l="25451" t="17481" r="25452" b="64148"/>
          <a:stretch/>
        </p:blipFill>
        <p:spPr>
          <a:xfrm>
            <a:off x="117477" y="132715"/>
            <a:ext cx="2130424" cy="448384"/>
          </a:xfrm>
          <a:prstGeom prst="rect">
            <a:avLst/>
          </a:prstGeom>
        </p:spPr>
      </p:pic>
      <p:sp>
        <p:nvSpPr>
          <p:cNvPr id="7" name="CuadroTexto 6">
            <a:extLst>
              <a:ext uri="{FF2B5EF4-FFF2-40B4-BE49-F238E27FC236}">
                <a16:creationId xmlns:a16="http://schemas.microsoft.com/office/drawing/2014/main" id="{1147EF79-B722-44CE-914A-1592D91E0961}"/>
              </a:ext>
            </a:extLst>
          </p:cNvPr>
          <p:cNvSpPr txBox="1"/>
          <p:nvPr/>
        </p:nvSpPr>
        <p:spPr>
          <a:xfrm>
            <a:off x="69057" y="608791"/>
            <a:ext cx="4532246" cy="2862322"/>
          </a:xfrm>
          <a:prstGeom prst="rect">
            <a:avLst/>
          </a:prstGeom>
          <a:noFill/>
        </p:spPr>
        <p:txBody>
          <a:bodyPr wrap="square">
            <a:spAutoFit/>
          </a:bodyPr>
          <a:lstStyle/>
          <a:p>
            <a:pPr algn="just"/>
            <a:r>
              <a:rPr lang="es-ES" altLang="es-PE" dirty="0">
                <a:latin typeface="Arial" panose="020B0604020202020204" pitchFamily="34" charset="0"/>
                <a:cs typeface="Arial" panose="020B0604020202020204" pitchFamily="34" charset="0"/>
              </a:rPr>
              <a:t>Los abonos orgánicos aumentan las condiciones nutritivas de la tierra, mejoran la estructura y aportan materia orgánica, bacterias beneficiosas y en ocasiones algunas hormonas y por supuesto también fertilizan. Los abonos actúan más lento que los fertilizantes pero su efecto es más duradero y pueden aplicarse mas frecuentemente pues no provocan daños  perjudiciales</a:t>
            </a:r>
            <a:endParaRPr lang="es-PE" dirty="0">
              <a:latin typeface="Arial" panose="020B0604020202020204" pitchFamily="34" charset="0"/>
              <a:cs typeface="Arial" panose="020B0604020202020204" pitchFamily="34" charset="0"/>
            </a:endParaRPr>
          </a:p>
        </p:txBody>
      </p:sp>
      <p:graphicFrame>
        <p:nvGraphicFramePr>
          <p:cNvPr id="10" name="Group 238">
            <a:extLst>
              <a:ext uri="{FF2B5EF4-FFF2-40B4-BE49-F238E27FC236}">
                <a16:creationId xmlns:a16="http://schemas.microsoft.com/office/drawing/2014/main" id="{A4BC4027-72CF-480C-9ED1-0E1FEF8CAE3C}"/>
              </a:ext>
            </a:extLst>
          </p:cNvPr>
          <p:cNvGraphicFramePr>
            <a:graphicFrameLocks/>
          </p:cNvGraphicFramePr>
          <p:nvPr>
            <p:extLst>
              <p:ext uri="{D42A27DB-BD31-4B8C-83A1-F6EECF244321}">
                <p14:modId xmlns:p14="http://schemas.microsoft.com/office/powerpoint/2010/main" val="441749656"/>
              </p:ext>
            </p:extLst>
          </p:nvPr>
        </p:nvGraphicFramePr>
        <p:xfrm>
          <a:off x="4749236" y="3109769"/>
          <a:ext cx="4156194" cy="1911069"/>
        </p:xfrm>
        <a:graphic>
          <a:graphicData uri="http://schemas.openxmlformats.org/drawingml/2006/table">
            <a:tbl>
              <a:tblPr/>
              <a:tblGrid>
                <a:gridCol w="950346">
                  <a:extLst>
                    <a:ext uri="{9D8B030D-6E8A-4147-A177-3AD203B41FA5}">
                      <a16:colId xmlns:a16="http://schemas.microsoft.com/office/drawing/2014/main" val="20000"/>
                    </a:ext>
                  </a:extLst>
                </a:gridCol>
                <a:gridCol w="822590">
                  <a:extLst>
                    <a:ext uri="{9D8B030D-6E8A-4147-A177-3AD203B41FA5}">
                      <a16:colId xmlns:a16="http://schemas.microsoft.com/office/drawing/2014/main" val="20001"/>
                    </a:ext>
                  </a:extLst>
                </a:gridCol>
                <a:gridCol w="656643">
                  <a:extLst>
                    <a:ext uri="{9D8B030D-6E8A-4147-A177-3AD203B41FA5}">
                      <a16:colId xmlns:a16="http://schemas.microsoft.com/office/drawing/2014/main" val="20002"/>
                    </a:ext>
                  </a:extLst>
                </a:gridCol>
                <a:gridCol w="900539">
                  <a:extLst>
                    <a:ext uri="{9D8B030D-6E8A-4147-A177-3AD203B41FA5}">
                      <a16:colId xmlns:a16="http://schemas.microsoft.com/office/drawing/2014/main" val="20003"/>
                    </a:ext>
                  </a:extLst>
                </a:gridCol>
                <a:gridCol w="826076">
                  <a:extLst>
                    <a:ext uri="{9D8B030D-6E8A-4147-A177-3AD203B41FA5}">
                      <a16:colId xmlns:a16="http://schemas.microsoft.com/office/drawing/2014/main" val="20004"/>
                    </a:ext>
                  </a:extLst>
                </a:gridCol>
              </a:tblGrid>
              <a:tr h="256921">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600" b="1" i="0" u="none" strike="noStrike" cap="none" normalizeH="0" baseline="0" dirty="0">
                          <a:ln>
                            <a:noFill/>
                          </a:ln>
                          <a:solidFill>
                            <a:schemeClr val="tx1"/>
                          </a:solidFill>
                          <a:effectLst/>
                          <a:latin typeface="Arial" charset="0"/>
                          <a:cs typeface="Arial" charset="0"/>
                        </a:rPr>
                        <a:t>ELEMENTOS MINERALES</a:t>
                      </a:r>
                      <a:endParaRPr kumimoji="0" lang="es-ES" sz="6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600" b="1" i="0" u="none" strike="noStrike" cap="none" normalizeH="0" baseline="0" dirty="0">
                          <a:ln>
                            <a:noFill/>
                          </a:ln>
                          <a:solidFill>
                            <a:schemeClr val="tx1"/>
                          </a:solidFill>
                          <a:effectLst/>
                          <a:latin typeface="Arial" charset="0"/>
                          <a:cs typeface="Arial" charset="0"/>
                        </a:rPr>
                        <a:t>ESTIERCOL VACUNO</a:t>
                      </a:r>
                      <a:endParaRPr kumimoji="0" lang="es-ES" sz="6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600" b="1" i="0" u="none" strike="noStrike" cap="none" normalizeH="0" baseline="0" dirty="0">
                          <a:ln>
                            <a:noFill/>
                          </a:ln>
                          <a:solidFill>
                            <a:schemeClr val="tx1"/>
                          </a:solidFill>
                          <a:effectLst/>
                          <a:latin typeface="Arial" charset="0"/>
                          <a:cs typeface="Arial" charset="0"/>
                        </a:rPr>
                        <a:t>GALLINAZA</a:t>
                      </a:r>
                      <a:endParaRPr kumimoji="0" lang="es-ES" sz="6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600" b="1" i="0" u="none" strike="noStrike" cap="none" normalizeH="0" baseline="0" dirty="0">
                          <a:ln>
                            <a:noFill/>
                          </a:ln>
                          <a:solidFill>
                            <a:schemeClr val="tx1"/>
                          </a:solidFill>
                          <a:effectLst/>
                          <a:latin typeface="Arial" charset="0"/>
                          <a:cs typeface="Arial" charset="0"/>
                        </a:rPr>
                        <a:t>ESTIERCOL PORCINO</a:t>
                      </a:r>
                      <a:endParaRPr kumimoji="0" lang="es-ES" sz="6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600" b="1" i="0" u="none" strike="noStrike" cap="none" normalizeH="0" baseline="0" dirty="0">
                          <a:ln>
                            <a:noFill/>
                          </a:ln>
                          <a:solidFill>
                            <a:schemeClr val="tx1"/>
                          </a:solidFill>
                          <a:effectLst/>
                          <a:latin typeface="Arial" charset="0"/>
                          <a:cs typeface="Arial" charset="0"/>
                        </a:rPr>
                        <a:t>ESTIERCOL OVINO</a:t>
                      </a:r>
                      <a:endParaRPr kumimoji="0" lang="es-ES" sz="6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25714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a:ln>
                            <a:noFill/>
                          </a:ln>
                          <a:solidFill>
                            <a:schemeClr val="tx1"/>
                          </a:solidFill>
                          <a:effectLst/>
                          <a:latin typeface="Arial" charset="0"/>
                          <a:cs typeface="Arial" charset="0"/>
                        </a:rPr>
                        <a:t>Nitrogeno</a:t>
                      </a:r>
                      <a:endParaRPr kumimoji="0" lang="es-ES" sz="8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dirty="0">
                          <a:ln>
                            <a:noFill/>
                          </a:ln>
                          <a:solidFill>
                            <a:schemeClr val="tx1"/>
                          </a:solidFill>
                          <a:effectLst/>
                          <a:latin typeface="Arial" charset="0"/>
                          <a:cs typeface="Arial" charset="0"/>
                        </a:rPr>
                        <a:t>2.0 - 8.0</a:t>
                      </a:r>
                      <a:endParaRPr kumimoji="0" lang="es-ES" sz="8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dirty="0">
                          <a:ln>
                            <a:noFill/>
                          </a:ln>
                          <a:solidFill>
                            <a:schemeClr val="tx1"/>
                          </a:solidFill>
                          <a:effectLst/>
                          <a:latin typeface="Arial" charset="0"/>
                          <a:cs typeface="Arial" charset="0"/>
                        </a:rPr>
                        <a:t>5.0 - 8.0</a:t>
                      </a:r>
                      <a:endParaRPr kumimoji="0" lang="es-ES" sz="8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dirty="0">
                          <a:ln>
                            <a:noFill/>
                          </a:ln>
                          <a:solidFill>
                            <a:schemeClr val="tx1"/>
                          </a:solidFill>
                          <a:effectLst/>
                          <a:latin typeface="Arial" charset="0"/>
                          <a:cs typeface="Arial" charset="0"/>
                        </a:rPr>
                        <a:t>3.0 - 5.0</a:t>
                      </a:r>
                      <a:endParaRPr kumimoji="0" lang="es-ES" sz="8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dirty="0">
                          <a:ln>
                            <a:noFill/>
                          </a:ln>
                          <a:solidFill>
                            <a:schemeClr val="tx1"/>
                          </a:solidFill>
                          <a:effectLst/>
                          <a:latin typeface="Arial" charset="0"/>
                          <a:cs typeface="Arial" charset="0"/>
                        </a:rPr>
                        <a:t>3.0 - 5.0</a:t>
                      </a:r>
                      <a:endParaRPr kumimoji="0" lang="es-ES" sz="8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7956">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a:ln>
                            <a:noFill/>
                          </a:ln>
                          <a:solidFill>
                            <a:schemeClr val="tx1"/>
                          </a:solidFill>
                          <a:effectLst/>
                          <a:latin typeface="Arial" charset="0"/>
                          <a:cs typeface="Arial" charset="0"/>
                        </a:rPr>
                        <a:t>Fosforo</a:t>
                      </a:r>
                      <a:endParaRPr kumimoji="0" lang="es-ES" sz="8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a:ln>
                            <a:noFill/>
                          </a:ln>
                          <a:solidFill>
                            <a:schemeClr val="tx1"/>
                          </a:solidFill>
                          <a:effectLst/>
                          <a:latin typeface="Arial" charset="0"/>
                          <a:cs typeface="Arial" charset="0"/>
                        </a:rPr>
                        <a:t>0.2 - 1.0</a:t>
                      </a:r>
                      <a:endParaRPr kumimoji="0" lang="es-ES" sz="8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a:ln>
                            <a:noFill/>
                          </a:ln>
                          <a:solidFill>
                            <a:schemeClr val="tx1"/>
                          </a:solidFill>
                          <a:effectLst/>
                          <a:latin typeface="Arial" charset="0"/>
                          <a:cs typeface="Arial" charset="0"/>
                        </a:rPr>
                        <a:t>1.0 - 2.0</a:t>
                      </a:r>
                      <a:endParaRPr kumimoji="0" lang="es-ES" sz="8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dirty="0">
                          <a:ln>
                            <a:noFill/>
                          </a:ln>
                          <a:solidFill>
                            <a:schemeClr val="tx1"/>
                          </a:solidFill>
                          <a:effectLst/>
                          <a:latin typeface="Arial" charset="0"/>
                          <a:cs typeface="Arial" charset="0"/>
                        </a:rPr>
                        <a:t>0.5 - 1.0</a:t>
                      </a:r>
                      <a:endParaRPr kumimoji="0" lang="es-ES" sz="8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a:ln>
                            <a:noFill/>
                          </a:ln>
                          <a:solidFill>
                            <a:schemeClr val="tx1"/>
                          </a:solidFill>
                          <a:effectLst/>
                          <a:latin typeface="Arial" charset="0"/>
                          <a:cs typeface="Arial" charset="0"/>
                        </a:rPr>
                        <a:t>0.4 - 0.8</a:t>
                      </a:r>
                      <a:endParaRPr kumimoji="0" lang="es-ES" sz="8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714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a:ln>
                            <a:noFill/>
                          </a:ln>
                          <a:solidFill>
                            <a:schemeClr val="tx1"/>
                          </a:solidFill>
                          <a:effectLst/>
                          <a:latin typeface="Arial" charset="0"/>
                          <a:cs typeface="Arial" charset="0"/>
                        </a:rPr>
                        <a:t>Potasio</a:t>
                      </a:r>
                      <a:endParaRPr kumimoji="0" lang="es-ES" sz="8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a:ln>
                            <a:noFill/>
                          </a:ln>
                          <a:solidFill>
                            <a:schemeClr val="tx1"/>
                          </a:solidFill>
                          <a:effectLst/>
                          <a:latin typeface="Arial" charset="0"/>
                          <a:cs typeface="Arial" charset="0"/>
                        </a:rPr>
                        <a:t>1.0 -3.0</a:t>
                      </a:r>
                      <a:endParaRPr kumimoji="0" lang="es-ES" sz="8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dirty="0">
                          <a:ln>
                            <a:noFill/>
                          </a:ln>
                          <a:solidFill>
                            <a:schemeClr val="tx1"/>
                          </a:solidFill>
                          <a:effectLst/>
                          <a:latin typeface="Arial" charset="0"/>
                          <a:cs typeface="Arial" charset="0"/>
                        </a:rPr>
                        <a:t>1.0 - 2.0</a:t>
                      </a:r>
                      <a:endParaRPr kumimoji="0" lang="es-ES" sz="8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dirty="0">
                          <a:ln>
                            <a:noFill/>
                          </a:ln>
                          <a:solidFill>
                            <a:schemeClr val="tx1"/>
                          </a:solidFill>
                          <a:effectLst/>
                          <a:latin typeface="Arial" charset="0"/>
                          <a:cs typeface="Arial" charset="0"/>
                        </a:rPr>
                        <a:t>1.0 - 2.0</a:t>
                      </a:r>
                      <a:endParaRPr kumimoji="0" lang="es-ES" sz="8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a:ln>
                            <a:noFill/>
                          </a:ln>
                          <a:solidFill>
                            <a:schemeClr val="tx1"/>
                          </a:solidFill>
                          <a:effectLst/>
                          <a:latin typeface="Arial" charset="0"/>
                          <a:cs typeface="Arial" charset="0"/>
                        </a:rPr>
                        <a:t>2.0 - 3.0</a:t>
                      </a:r>
                      <a:endParaRPr kumimoji="0" lang="es-ES" sz="8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7956">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a:ln>
                            <a:noFill/>
                          </a:ln>
                          <a:solidFill>
                            <a:schemeClr val="tx1"/>
                          </a:solidFill>
                          <a:effectLst/>
                          <a:latin typeface="Arial" charset="0"/>
                          <a:cs typeface="Arial" charset="0"/>
                        </a:rPr>
                        <a:t>Magnesio</a:t>
                      </a:r>
                      <a:endParaRPr kumimoji="0" lang="es-ES" sz="8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a:ln>
                            <a:noFill/>
                          </a:ln>
                          <a:solidFill>
                            <a:schemeClr val="tx1"/>
                          </a:solidFill>
                          <a:effectLst/>
                          <a:latin typeface="Arial" charset="0"/>
                          <a:cs typeface="Arial" charset="0"/>
                        </a:rPr>
                        <a:t>1.0 - 1.5</a:t>
                      </a:r>
                      <a:endParaRPr kumimoji="0" lang="es-ES" sz="8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dirty="0">
                          <a:ln>
                            <a:noFill/>
                          </a:ln>
                          <a:solidFill>
                            <a:schemeClr val="tx1"/>
                          </a:solidFill>
                          <a:effectLst/>
                          <a:latin typeface="Arial" charset="0"/>
                          <a:cs typeface="Arial" charset="0"/>
                        </a:rPr>
                        <a:t>2.0 -3.0</a:t>
                      </a:r>
                      <a:endParaRPr kumimoji="0" lang="es-ES" sz="8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dirty="0">
                          <a:ln>
                            <a:noFill/>
                          </a:ln>
                          <a:solidFill>
                            <a:schemeClr val="tx1"/>
                          </a:solidFill>
                          <a:effectLst/>
                          <a:latin typeface="Arial" charset="0"/>
                          <a:cs typeface="Arial" charset="0"/>
                        </a:rPr>
                        <a:t>0.08</a:t>
                      </a:r>
                      <a:endParaRPr kumimoji="0" lang="es-ES" sz="8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dirty="0">
                          <a:ln>
                            <a:noFill/>
                          </a:ln>
                          <a:solidFill>
                            <a:schemeClr val="tx1"/>
                          </a:solidFill>
                          <a:effectLst/>
                          <a:latin typeface="Arial" charset="0"/>
                          <a:cs typeface="Arial" charset="0"/>
                        </a:rPr>
                        <a:t>0.2</a:t>
                      </a:r>
                      <a:endParaRPr kumimoji="0" lang="es-ES" sz="8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7147">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a:ln>
                            <a:noFill/>
                          </a:ln>
                          <a:solidFill>
                            <a:schemeClr val="tx1"/>
                          </a:solidFill>
                          <a:effectLst/>
                          <a:latin typeface="Arial" charset="0"/>
                          <a:cs typeface="Arial" charset="0"/>
                        </a:rPr>
                        <a:t>Sodio</a:t>
                      </a:r>
                      <a:endParaRPr kumimoji="0" lang="es-ES" sz="8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a:ln>
                            <a:noFill/>
                          </a:ln>
                          <a:solidFill>
                            <a:schemeClr val="tx1"/>
                          </a:solidFill>
                          <a:effectLst/>
                          <a:latin typeface="Arial" charset="0"/>
                          <a:cs typeface="Arial" charset="0"/>
                        </a:rPr>
                        <a:t>1.0 - 3.0</a:t>
                      </a:r>
                      <a:endParaRPr kumimoji="0" lang="es-ES" sz="8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dirty="0">
                          <a:ln>
                            <a:noFill/>
                          </a:ln>
                          <a:solidFill>
                            <a:schemeClr val="tx1"/>
                          </a:solidFill>
                          <a:effectLst/>
                          <a:latin typeface="Arial" charset="0"/>
                          <a:cs typeface="Arial" charset="0"/>
                        </a:rPr>
                        <a:t>1.0 - 2.0</a:t>
                      </a:r>
                      <a:endParaRPr kumimoji="0" lang="es-ES" sz="8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dirty="0">
                          <a:ln>
                            <a:noFill/>
                          </a:ln>
                          <a:solidFill>
                            <a:schemeClr val="tx1"/>
                          </a:solidFill>
                          <a:effectLst/>
                          <a:latin typeface="Arial" charset="0"/>
                          <a:cs typeface="Arial" charset="0"/>
                        </a:rPr>
                        <a:t>0.05</a:t>
                      </a:r>
                      <a:endParaRPr kumimoji="0" lang="es-ES" sz="8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dirty="0">
                          <a:ln>
                            <a:noFill/>
                          </a:ln>
                          <a:solidFill>
                            <a:schemeClr val="tx1"/>
                          </a:solidFill>
                          <a:effectLst/>
                          <a:latin typeface="Arial" charset="0"/>
                          <a:cs typeface="Arial" charset="0"/>
                        </a:rPr>
                        <a:t>0.05</a:t>
                      </a:r>
                      <a:endParaRPr kumimoji="0" lang="es-ES" sz="8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57956">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a:ln>
                            <a:noFill/>
                          </a:ln>
                          <a:solidFill>
                            <a:schemeClr val="tx1"/>
                          </a:solidFill>
                          <a:effectLst/>
                          <a:latin typeface="Arial" charset="0"/>
                          <a:cs typeface="Arial" charset="0"/>
                        </a:rPr>
                        <a:t>Sales solubles</a:t>
                      </a:r>
                      <a:endParaRPr kumimoji="0" lang="es-ES" sz="8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dirty="0">
                          <a:ln>
                            <a:noFill/>
                          </a:ln>
                          <a:solidFill>
                            <a:schemeClr val="tx1"/>
                          </a:solidFill>
                          <a:effectLst/>
                          <a:latin typeface="Arial" charset="0"/>
                          <a:cs typeface="Arial" charset="0"/>
                        </a:rPr>
                        <a:t>6.0 - 15.0</a:t>
                      </a:r>
                      <a:endParaRPr kumimoji="0" lang="es-ES" sz="8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dirty="0">
                          <a:ln>
                            <a:noFill/>
                          </a:ln>
                          <a:solidFill>
                            <a:schemeClr val="tx1"/>
                          </a:solidFill>
                          <a:effectLst/>
                          <a:latin typeface="Arial" charset="0"/>
                          <a:cs typeface="Arial" charset="0"/>
                        </a:rPr>
                        <a:t>2.0 - 5.0</a:t>
                      </a:r>
                      <a:endParaRPr kumimoji="0" lang="es-ES" sz="8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dirty="0">
                          <a:ln>
                            <a:noFill/>
                          </a:ln>
                          <a:solidFill>
                            <a:schemeClr val="tx1"/>
                          </a:solidFill>
                          <a:effectLst/>
                          <a:latin typeface="Arial" charset="0"/>
                          <a:cs typeface="Arial" charset="0"/>
                        </a:rPr>
                        <a:t>1.0 - 2.0</a:t>
                      </a:r>
                      <a:endParaRPr kumimoji="0" lang="es-ES" sz="8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s-ES" sz="800" b="1" i="0" u="none" strike="noStrike" cap="none" normalizeH="0" baseline="0" dirty="0">
                          <a:ln>
                            <a:noFill/>
                          </a:ln>
                          <a:solidFill>
                            <a:schemeClr val="tx1"/>
                          </a:solidFill>
                          <a:effectLst/>
                          <a:latin typeface="Arial" charset="0"/>
                          <a:cs typeface="Arial" charset="0"/>
                        </a:rPr>
                        <a:t>1.0 - 2.0</a:t>
                      </a:r>
                      <a:endParaRPr kumimoji="0" lang="es-ES" sz="8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11" name="Picture 5">
            <a:extLst>
              <a:ext uri="{FF2B5EF4-FFF2-40B4-BE49-F238E27FC236}">
                <a16:creationId xmlns:a16="http://schemas.microsoft.com/office/drawing/2014/main" id="{B5FDC3B5-9506-445B-93AB-10639D6A0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440" t="4378" r="6329" b="53735"/>
          <a:stretch>
            <a:fillRect/>
          </a:stretch>
        </p:blipFill>
        <p:spPr bwMode="auto">
          <a:xfrm>
            <a:off x="1736765" y="3205668"/>
            <a:ext cx="2460396" cy="174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6C11E234-D570-481C-B7E1-3A7D343C6B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586" b="34375"/>
          <a:stretch/>
        </p:blipFill>
        <p:spPr bwMode="auto">
          <a:xfrm>
            <a:off x="4601304" y="567634"/>
            <a:ext cx="4425220" cy="2298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9266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2"/>
          <p:cNvSpPr txBox="1">
            <a:spLocks noChangeArrowheads="1"/>
          </p:cNvSpPr>
          <p:nvPr/>
        </p:nvSpPr>
        <p:spPr bwMode="auto">
          <a:xfrm>
            <a:off x="2498912" y="132715"/>
            <a:ext cx="5519786" cy="368978"/>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s-PE" sz="1800" b="1" u="sng" dirty="0">
                <a:effectLst/>
                <a:latin typeface="Arial" panose="020B0604020202020204" pitchFamily="34" charset="0"/>
                <a:ea typeface="Arial" panose="020B0604020202020204" pitchFamily="34" charset="0"/>
                <a:cs typeface="Cambria" panose="02040503050406030204" pitchFamily="18" charset="0"/>
              </a:rPr>
              <a:t> VI. NECESIDADES DEL RECURSO HIDRICO</a:t>
            </a:r>
            <a:endParaRPr lang="es-PE" sz="1800" kern="1200" dirty="0">
              <a:solidFill>
                <a:srgbClr val="000000"/>
              </a:solidFill>
              <a:effectLst/>
              <a:latin typeface="Arial" panose="020B0604020202020204" pitchFamily="34" charset="0"/>
              <a:ea typeface="Calibri" panose="020F0502020204030204" pitchFamily="34" charset="0"/>
            </a:endParaRPr>
          </a:p>
        </p:txBody>
      </p:sp>
      <p:pic>
        <p:nvPicPr>
          <p:cNvPr id="5" name="Imagen 4">
            <a:extLst>
              <a:ext uri="{FF2B5EF4-FFF2-40B4-BE49-F238E27FC236}">
                <a16:creationId xmlns:a16="http://schemas.microsoft.com/office/drawing/2014/main" id="{85120174-F895-4C5B-A5A5-6C834A9D5D8B}"/>
              </a:ext>
            </a:extLst>
          </p:cNvPr>
          <p:cNvPicPr>
            <a:picLocks noChangeAspect="1"/>
          </p:cNvPicPr>
          <p:nvPr/>
        </p:nvPicPr>
        <p:blipFill rotWithShape="1">
          <a:blip r:embed="rId2"/>
          <a:srcRect l="25451" t="17481" r="25452" b="64148"/>
          <a:stretch/>
        </p:blipFill>
        <p:spPr>
          <a:xfrm>
            <a:off x="117477" y="132715"/>
            <a:ext cx="2130424" cy="448384"/>
          </a:xfrm>
          <a:prstGeom prst="rect">
            <a:avLst/>
          </a:prstGeom>
        </p:spPr>
      </p:pic>
      <p:sp>
        <p:nvSpPr>
          <p:cNvPr id="7" name="CuadroTexto 6">
            <a:extLst>
              <a:ext uri="{FF2B5EF4-FFF2-40B4-BE49-F238E27FC236}">
                <a16:creationId xmlns:a16="http://schemas.microsoft.com/office/drawing/2014/main" id="{1147EF79-B722-44CE-914A-1592D91E0961}"/>
              </a:ext>
            </a:extLst>
          </p:cNvPr>
          <p:cNvSpPr txBox="1"/>
          <p:nvPr/>
        </p:nvSpPr>
        <p:spPr>
          <a:xfrm>
            <a:off x="117477" y="715570"/>
            <a:ext cx="4682234" cy="4247317"/>
          </a:xfrm>
          <a:prstGeom prst="rect">
            <a:avLst/>
          </a:prstGeom>
          <a:noFill/>
        </p:spPr>
        <p:txBody>
          <a:bodyPr wrap="square">
            <a:spAutoFit/>
          </a:bodyPr>
          <a:lstStyle/>
          <a:p>
            <a:pPr algn="just"/>
            <a:r>
              <a:rPr lang="es-PE" sz="1800" dirty="0">
                <a:effectLst/>
                <a:latin typeface="Arial" panose="020B0604020202020204" pitchFamily="34" charset="0"/>
                <a:ea typeface="Times New Roman" panose="02020603050405020304" pitchFamily="18" charset="0"/>
                <a:cs typeface="Arial" panose="020B0604020202020204" pitchFamily="34" charset="0"/>
              </a:rPr>
              <a:t>El factor más importante para que las plantas crezcan adecuadamente es el agua. A través del suelo, las plantas absorben todos los nutrientes que necesitan. Hay que considerar que en la sierra del Perú el 80 % es producido en secano, ósea con lluvia. En las zonas con riego, el sistema de riego que elijamos dependerá del tipo de suelo.</a:t>
            </a:r>
          </a:p>
          <a:p>
            <a:pPr algn="just"/>
            <a:r>
              <a:rPr lang="es-PE" sz="1800" dirty="0">
                <a:effectLst/>
                <a:latin typeface="Arial" panose="020B0604020202020204" pitchFamily="34" charset="0"/>
                <a:ea typeface="Batang" panose="02030600000101010101" pitchFamily="18" charset="-127"/>
                <a:cs typeface="Arial" panose="020B0604020202020204" pitchFamily="34" charset="0"/>
              </a:rPr>
              <a:t>El cultivo de papa es sensible al déficit y al exceso de humedad, la falta de agua provoca la maduración temprana y bajos rendimientos, por otro lado, los excesos de agua generan baja aireación y el desarrollo de las enfermedades de suelo que reducen el rendimiento de los tubérculos. </a:t>
            </a:r>
            <a:endParaRPr lang="es-PE" altLang="es-PE" dirty="0">
              <a:latin typeface="Arial" panose="020B0604020202020204" pitchFamily="34" charset="0"/>
              <a:cs typeface="Arial" panose="020B0604020202020204" pitchFamily="34" charset="0"/>
            </a:endParaRPr>
          </a:p>
        </p:txBody>
      </p:sp>
      <p:pic>
        <p:nvPicPr>
          <p:cNvPr id="4098" name="Picture 2" descr="EL CULTIVO DE LA PAPA Y LA IMPORTANCIA DEL AGUA">
            <a:extLst>
              <a:ext uri="{FF2B5EF4-FFF2-40B4-BE49-F238E27FC236}">
                <a16:creationId xmlns:a16="http://schemas.microsoft.com/office/drawing/2014/main" id="{50681D32-1CF5-4E3F-9EBC-C62A902B86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30"/>
          <a:stretch/>
        </p:blipFill>
        <p:spPr bwMode="auto">
          <a:xfrm>
            <a:off x="4787153" y="662826"/>
            <a:ext cx="4196591" cy="217464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iego por Surcos, Sistema de Riego por Gravedad, Riego de Cultivos">
            <a:extLst>
              <a:ext uri="{FF2B5EF4-FFF2-40B4-BE49-F238E27FC236}">
                <a16:creationId xmlns:a16="http://schemas.microsoft.com/office/drawing/2014/main" id="{91EFBE03-9526-4202-8C83-2CC6896E48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151" y="2891502"/>
            <a:ext cx="4196592" cy="2071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6092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2850</TotalTime>
  <Words>2493</Words>
  <Application>Microsoft Office PowerPoint</Application>
  <PresentationFormat>Presentación en pantalla (16:9)</PresentationFormat>
  <Paragraphs>225</Paragraphs>
  <Slides>25</Slides>
  <Notes>15</Notes>
  <HiddenSlides>0</HiddenSlides>
  <MMClips>0</MMClips>
  <ScaleCrop>false</ScaleCrop>
  <HeadingPairs>
    <vt:vector size="8" baseType="variant">
      <vt:variant>
        <vt:lpstr>Fuentes usadas</vt:lpstr>
      </vt:variant>
      <vt:variant>
        <vt:i4>6</vt:i4>
      </vt:variant>
      <vt:variant>
        <vt:lpstr>Tema</vt:lpstr>
      </vt:variant>
      <vt:variant>
        <vt:i4>2</vt:i4>
      </vt:variant>
      <vt:variant>
        <vt:lpstr>Servidores OLE incrustados</vt:lpstr>
      </vt:variant>
      <vt:variant>
        <vt:i4>1</vt:i4>
      </vt:variant>
      <vt:variant>
        <vt:lpstr>Títulos de diapositiva</vt:lpstr>
      </vt:variant>
      <vt:variant>
        <vt:i4>25</vt:i4>
      </vt:variant>
    </vt:vector>
  </HeadingPairs>
  <TitlesOfParts>
    <vt:vector size="34" baseType="lpstr">
      <vt:lpstr>Arial</vt:lpstr>
      <vt:lpstr>Calibri</vt:lpstr>
      <vt:lpstr>Calibri Light</vt:lpstr>
      <vt:lpstr>Cambria</vt:lpstr>
      <vt:lpstr>Times New Roman</vt:lpstr>
      <vt:lpstr>Trebuchet MS</vt:lpstr>
      <vt:lpstr>Tema de Office</vt:lpstr>
      <vt:lpstr>3_Tema de Office</vt:lpstr>
      <vt:lpstr>MSPhotoEd.3</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DGA3</dc:creator>
  <cp:lastModifiedBy>Juan Miguel Quevedo Bacigalupo</cp:lastModifiedBy>
  <cp:revision>222</cp:revision>
  <dcterms:modified xsi:type="dcterms:W3CDTF">2023-05-03T17:31:08Z</dcterms:modified>
</cp:coreProperties>
</file>