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80" r:id="rId4"/>
    <p:sldId id="277" r:id="rId5"/>
    <p:sldId id="286" r:id="rId6"/>
    <p:sldId id="27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36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6411B2-DBA4-467E-AA27-25E94BCE1DE1}" type="datetimeFigureOut">
              <a:rPr lang="es-PE" smtClean="0"/>
              <a:t>10/05/2023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1015330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6411B2-DBA4-467E-AA27-25E94BCE1DE1}" type="datetimeFigureOut">
              <a:rPr lang="es-PE" smtClean="0"/>
              <a:t>10/05/2023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2304323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6411B2-DBA4-467E-AA27-25E94BCE1DE1}" type="datetimeFigureOut">
              <a:rPr lang="es-PE" smtClean="0"/>
              <a:t>10/05/2023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91050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6411B2-DBA4-467E-AA27-25E94BCE1DE1}" type="datetimeFigureOut">
              <a:rPr lang="es-PE" smtClean="0"/>
              <a:t>10/05/2023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390742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A6411B2-DBA4-467E-AA27-25E94BCE1DE1}" type="datetimeFigureOut">
              <a:rPr lang="es-PE" smtClean="0"/>
              <a:t>10/05/2023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391487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A6411B2-DBA4-467E-AA27-25E94BCE1DE1}" type="datetimeFigureOut">
              <a:rPr lang="es-PE" smtClean="0"/>
              <a:t>10/05/2023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284484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6411B2-DBA4-467E-AA27-25E94BCE1DE1}" type="datetimeFigureOut">
              <a:rPr lang="es-PE" smtClean="0"/>
              <a:t>10/05/2023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37444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A6411B2-DBA4-467E-AA27-25E94BCE1DE1}" type="datetimeFigureOut">
              <a:rPr lang="es-PE" smtClean="0"/>
              <a:t>10/05/2023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3677831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6411B2-DBA4-467E-AA27-25E94BCE1DE1}" type="datetimeFigureOut">
              <a:rPr lang="es-PE" smtClean="0"/>
              <a:t>10/05/2023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132304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6411B2-DBA4-467E-AA27-25E94BCE1DE1}" type="datetimeFigureOut">
              <a:rPr lang="es-PE" smtClean="0"/>
              <a:t>10/05/2023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275310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A6411B2-DBA4-467E-AA27-25E94BCE1DE1}" type="datetimeFigureOut">
              <a:rPr lang="es-PE" smtClean="0"/>
              <a:t>10/05/2023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96566D3-112D-41D1-AA06-1293CB8C6349}" type="slidenum">
              <a:rPr lang="es-PE" smtClean="0"/>
              <a:t>‹Nº›</a:t>
            </a:fld>
            <a:endParaRPr lang="es-PE"/>
          </a:p>
        </p:txBody>
      </p:sp>
    </p:spTree>
    <p:extLst>
      <p:ext uri="{BB962C8B-B14F-4D97-AF65-F5344CB8AC3E}">
        <p14:creationId xmlns:p14="http://schemas.microsoft.com/office/powerpoint/2010/main" val="311738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11B2-DBA4-467E-AA27-25E94BCE1DE1}" type="datetimeFigureOut">
              <a:rPr lang="es-PE" smtClean="0"/>
              <a:t>10/05/2023</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566D3-112D-41D1-AA06-1293CB8C6349}" type="slidenum">
              <a:rPr lang="es-PE" smtClean="0"/>
              <a:t>‹Nº›</a:t>
            </a:fld>
            <a:endParaRPr lang="es-PE"/>
          </a:p>
        </p:txBody>
      </p:sp>
    </p:spTree>
    <p:extLst>
      <p:ext uri="{BB962C8B-B14F-4D97-AF65-F5344CB8AC3E}">
        <p14:creationId xmlns:p14="http://schemas.microsoft.com/office/powerpoint/2010/main" val="1912234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Marcador de contenido 4" descr="Un campo abierto&#10;&#10;Descripción generada automáticamente">
            <a:extLst>
              <a:ext uri="{FF2B5EF4-FFF2-40B4-BE49-F238E27FC236}">
                <a16:creationId xmlns:a16="http://schemas.microsoft.com/office/drawing/2014/main" id="{5A9725C8-3863-30FC-C47E-ACE5B258F1BB}"/>
              </a:ext>
            </a:extLst>
          </p:cNvPr>
          <p:cNvPicPr>
            <a:picLocks noGrp="1" noChangeAspect="1"/>
          </p:cNvPicPr>
          <p:nvPr>
            <p:ph sz="half" idx="2"/>
          </p:nvPr>
        </p:nvPicPr>
        <p:blipFill rotWithShape="1">
          <a:blip r:embed="rId2"/>
          <a:srcRect l="17451" r="7535" b="-1"/>
          <a:stretch/>
        </p:blipFill>
        <p:spPr>
          <a:xfrm>
            <a:off x="20" y="1282"/>
            <a:ext cx="9143980" cy="6856718"/>
          </a:xfrm>
          <a:prstGeom prst="rect">
            <a:avLst/>
          </a:prstGeom>
        </p:spPr>
      </p:pic>
      <p:sp>
        <p:nvSpPr>
          <p:cNvPr id="6" name="CuadroTexto 5">
            <a:extLst>
              <a:ext uri="{FF2B5EF4-FFF2-40B4-BE49-F238E27FC236}">
                <a16:creationId xmlns:a16="http://schemas.microsoft.com/office/drawing/2014/main" id="{C8E03483-4603-5C8D-8D98-4EF6DCC3DF98}"/>
              </a:ext>
            </a:extLst>
          </p:cNvPr>
          <p:cNvSpPr txBox="1"/>
          <p:nvPr/>
        </p:nvSpPr>
        <p:spPr>
          <a:xfrm>
            <a:off x="117752" y="2407855"/>
            <a:ext cx="8883835" cy="2677656"/>
          </a:xfrm>
          <a:prstGeom prst="rect">
            <a:avLst/>
          </a:prstGeom>
          <a:noFill/>
        </p:spPr>
        <p:txBody>
          <a:bodyPr wrap="square" rtlCol="0">
            <a:spAutoFit/>
          </a:bodyPr>
          <a:lstStyle/>
          <a:p>
            <a:r>
              <a:rPr lang="es-PE" sz="2400" dirty="0" smtClean="0"/>
              <a:t>-Cientos </a:t>
            </a:r>
            <a:r>
              <a:rPr lang="es-PE" sz="2400" dirty="0"/>
              <a:t>de Hectáreas de Terrenos Eriazos Regados con el Agua de </a:t>
            </a:r>
            <a:r>
              <a:rPr lang="es-PE" sz="2400" dirty="0" smtClean="0"/>
              <a:t>los Pequeños </a:t>
            </a:r>
            <a:r>
              <a:rPr lang="es-PE" sz="2400" dirty="0"/>
              <a:t>Agricultores.</a:t>
            </a:r>
          </a:p>
          <a:p>
            <a:r>
              <a:rPr lang="es-PE" sz="2400" dirty="0" smtClean="0"/>
              <a:t>-Quienes </a:t>
            </a:r>
            <a:r>
              <a:rPr lang="es-PE" sz="2400" dirty="0"/>
              <a:t>nos tenemos </a:t>
            </a:r>
            <a:r>
              <a:rPr lang="es-PE" sz="2400" dirty="0" smtClean="0"/>
              <a:t>que defender </a:t>
            </a:r>
            <a:r>
              <a:rPr lang="es-PE" sz="2400" dirty="0"/>
              <a:t>solos, pues la Junta de Usuarios del Sector Hidráulico </a:t>
            </a:r>
            <a:r>
              <a:rPr lang="es-PE" sz="2400" dirty="0" smtClean="0"/>
              <a:t>Huaura, PERMITE QUE SE RIEGEN TERRENOS ERIAZOS.</a:t>
            </a:r>
          </a:p>
          <a:p>
            <a:r>
              <a:rPr lang="es-PE" sz="2400" dirty="0" smtClean="0"/>
              <a:t>-Invasor 1000 hectáreas de terreno eriazo sr. Pedro </a:t>
            </a:r>
            <a:r>
              <a:rPr lang="es-PE" sz="2400" dirty="0" err="1" smtClean="0"/>
              <a:t>Camaiora</a:t>
            </a:r>
            <a:r>
              <a:rPr lang="es-PE" sz="2400" dirty="0" smtClean="0"/>
              <a:t>, a pesar que la ANA, le ha negado el permiso de Agua.</a:t>
            </a:r>
            <a:endParaRPr lang="es-PE" sz="2400" dirty="0"/>
          </a:p>
        </p:txBody>
      </p:sp>
      <p:sp>
        <p:nvSpPr>
          <p:cNvPr id="8" name="CuadroTexto 7">
            <a:extLst>
              <a:ext uri="{FF2B5EF4-FFF2-40B4-BE49-F238E27FC236}">
                <a16:creationId xmlns:a16="http://schemas.microsoft.com/office/drawing/2014/main" id="{0D53ABA0-2AE6-48F3-5198-77FC13A97D59}"/>
              </a:ext>
            </a:extLst>
          </p:cNvPr>
          <p:cNvSpPr txBox="1"/>
          <p:nvPr/>
        </p:nvSpPr>
        <p:spPr>
          <a:xfrm>
            <a:off x="1502088" y="0"/>
            <a:ext cx="5617029" cy="954107"/>
          </a:xfrm>
          <a:prstGeom prst="rect">
            <a:avLst/>
          </a:prstGeom>
          <a:noFill/>
        </p:spPr>
        <p:txBody>
          <a:bodyPr wrap="square" rtlCol="0">
            <a:spAutoFit/>
          </a:bodyPr>
          <a:lstStyle/>
          <a:p>
            <a:pPr algn="ctr"/>
            <a:r>
              <a:rPr lang="es-PE" sz="2800" b="1" dirty="0">
                <a:solidFill>
                  <a:srgbClr val="0000FF"/>
                </a:solidFill>
              </a:rPr>
              <a:t>COMISION DE USUARIOS PARAÍSO LA TABLADA</a:t>
            </a:r>
          </a:p>
        </p:txBody>
      </p:sp>
      <p:sp>
        <p:nvSpPr>
          <p:cNvPr id="7" name="Título 1"/>
          <p:cNvSpPr txBox="1">
            <a:spLocks/>
          </p:cNvSpPr>
          <p:nvPr/>
        </p:nvSpPr>
        <p:spPr>
          <a:xfrm>
            <a:off x="859393" y="954107"/>
            <a:ext cx="8142194" cy="1193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700" dirty="0" smtClean="0">
                <a:solidFill>
                  <a:srgbClr val="FF0000"/>
                </a:solidFill>
              </a:rPr>
              <a:t>TRAFICO DE AGUA, ANTE LA INDIFERENCIA DE LA ANA</a:t>
            </a:r>
            <a:br>
              <a:rPr lang="es-MX" sz="2700" dirty="0" smtClean="0">
                <a:solidFill>
                  <a:srgbClr val="FF0000"/>
                </a:solidFill>
              </a:rPr>
            </a:br>
            <a:r>
              <a:rPr lang="es-MX" sz="2700" dirty="0" smtClean="0">
                <a:solidFill>
                  <a:srgbClr val="FF0000"/>
                </a:solidFill>
              </a:rPr>
              <a:t>CASO: JUNTA DE USUARIOS HUAURA (JUSHH)</a:t>
            </a:r>
            <a:endParaRPr lang="en-US" sz="2700" dirty="0">
              <a:solidFill>
                <a:srgbClr val="FF0000"/>
              </a:solidFill>
            </a:endParaRPr>
          </a:p>
        </p:txBody>
      </p:sp>
    </p:spTree>
    <p:extLst>
      <p:ext uri="{BB962C8B-B14F-4D97-AF65-F5344CB8AC3E}">
        <p14:creationId xmlns:p14="http://schemas.microsoft.com/office/powerpoint/2010/main" val="834692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E2B6342D-CE96-62F1-B7FC-EF3FE25F85EA}"/>
              </a:ext>
            </a:extLst>
          </p:cNvPr>
          <p:cNvPicPr>
            <a:picLocks noGrp="1" noChangeAspect="1"/>
          </p:cNvPicPr>
          <p:nvPr>
            <p:ph sz="half" idx="1"/>
          </p:nvPr>
        </p:nvPicPr>
        <p:blipFill>
          <a:blip r:embed="rId2"/>
          <a:stretch>
            <a:fillRect/>
          </a:stretch>
        </p:blipFill>
        <p:spPr>
          <a:xfrm>
            <a:off x="32320" y="3144416"/>
            <a:ext cx="5810241" cy="3638939"/>
          </a:xfrm>
          <a:prstGeom prst="rect">
            <a:avLst/>
          </a:prstGeom>
        </p:spPr>
      </p:pic>
      <p:pic>
        <p:nvPicPr>
          <p:cNvPr id="7" name="Imagen 6">
            <a:extLst>
              <a:ext uri="{FF2B5EF4-FFF2-40B4-BE49-F238E27FC236}">
                <a16:creationId xmlns:a16="http://schemas.microsoft.com/office/drawing/2014/main" id="{AA9C2197-AFBB-A3A3-B0E3-48C1B189CE1A}"/>
              </a:ext>
            </a:extLst>
          </p:cNvPr>
          <p:cNvPicPr>
            <a:picLocks noChangeAspect="1"/>
          </p:cNvPicPr>
          <p:nvPr/>
        </p:nvPicPr>
        <p:blipFill rotWithShape="1">
          <a:blip r:embed="rId3"/>
          <a:srcRect t="26580"/>
          <a:stretch/>
        </p:blipFill>
        <p:spPr>
          <a:xfrm>
            <a:off x="3433665" y="0"/>
            <a:ext cx="5710335" cy="3144416"/>
          </a:xfrm>
          <a:prstGeom prst="rect">
            <a:avLst/>
          </a:prstGeom>
        </p:spPr>
      </p:pic>
      <p:sp>
        <p:nvSpPr>
          <p:cNvPr id="9" name="CuadroTexto 8">
            <a:extLst>
              <a:ext uri="{FF2B5EF4-FFF2-40B4-BE49-F238E27FC236}">
                <a16:creationId xmlns:a16="http://schemas.microsoft.com/office/drawing/2014/main" id="{1188C0F6-0F1B-D272-F06A-6CDCBA6FE166}"/>
              </a:ext>
            </a:extLst>
          </p:cNvPr>
          <p:cNvSpPr txBox="1"/>
          <p:nvPr/>
        </p:nvSpPr>
        <p:spPr>
          <a:xfrm>
            <a:off x="489520" y="323566"/>
            <a:ext cx="1899117" cy="2308324"/>
          </a:xfrm>
          <a:prstGeom prst="rect">
            <a:avLst/>
          </a:prstGeom>
          <a:noFill/>
        </p:spPr>
        <p:txBody>
          <a:bodyPr wrap="square" rtlCol="0">
            <a:spAutoFit/>
          </a:bodyPr>
          <a:lstStyle/>
          <a:p>
            <a:pPr algn="just"/>
            <a:r>
              <a:rPr lang="es-PE" sz="2400" dirty="0"/>
              <a:t>Mientras los Campos de los Pequeños Agricultores se Secan, por falta de Agua.</a:t>
            </a:r>
          </a:p>
        </p:txBody>
      </p:sp>
      <p:sp>
        <p:nvSpPr>
          <p:cNvPr id="10" name="Flecha: a la derecha 9">
            <a:extLst>
              <a:ext uri="{FF2B5EF4-FFF2-40B4-BE49-F238E27FC236}">
                <a16:creationId xmlns:a16="http://schemas.microsoft.com/office/drawing/2014/main" id="{DDEC4B82-F04A-DFD3-D267-01136879369F}"/>
              </a:ext>
            </a:extLst>
          </p:cNvPr>
          <p:cNvSpPr/>
          <p:nvPr/>
        </p:nvSpPr>
        <p:spPr>
          <a:xfrm>
            <a:off x="2593910" y="709127"/>
            <a:ext cx="634482" cy="13436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1" name="Flecha: a la derecha 10">
            <a:extLst>
              <a:ext uri="{FF2B5EF4-FFF2-40B4-BE49-F238E27FC236}">
                <a16:creationId xmlns:a16="http://schemas.microsoft.com/office/drawing/2014/main" id="{B41C958E-B45F-6AAC-106D-E52C539604F5}"/>
              </a:ext>
            </a:extLst>
          </p:cNvPr>
          <p:cNvSpPr/>
          <p:nvPr/>
        </p:nvSpPr>
        <p:spPr>
          <a:xfrm rot="10800000">
            <a:off x="5842561" y="4236097"/>
            <a:ext cx="634482" cy="13436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2" name="CuadroTexto 11">
            <a:extLst>
              <a:ext uri="{FF2B5EF4-FFF2-40B4-BE49-F238E27FC236}">
                <a16:creationId xmlns:a16="http://schemas.microsoft.com/office/drawing/2014/main" id="{1338F2EE-51D6-3CBF-8D40-E83CC7A57011}"/>
              </a:ext>
            </a:extLst>
          </p:cNvPr>
          <p:cNvSpPr txBox="1"/>
          <p:nvPr/>
        </p:nvSpPr>
        <p:spPr>
          <a:xfrm>
            <a:off x="501015" y="323566"/>
            <a:ext cx="1899117" cy="2308324"/>
          </a:xfrm>
          <a:prstGeom prst="rect">
            <a:avLst/>
          </a:prstGeom>
          <a:noFill/>
        </p:spPr>
        <p:txBody>
          <a:bodyPr wrap="square" rtlCol="0">
            <a:spAutoFit/>
          </a:bodyPr>
          <a:lstStyle/>
          <a:p>
            <a:pPr algn="just"/>
            <a:r>
              <a:rPr lang="es-PE" sz="2400" dirty="0">
                <a:effectLst>
                  <a:outerShdw blurRad="38100" dist="38100" dir="2700000" algn="tl">
                    <a:srgbClr val="000000">
                      <a:alpha val="43137"/>
                    </a:srgbClr>
                  </a:outerShdw>
                </a:effectLst>
              </a:rPr>
              <a:t>Mientras los Campos de los Pequeños Agricultores se Secan, por falta de Agua.</a:t>
            </a:r>
          </a:p>
        </p:txBody>
      </p:sp>
      <p:sp>
        <p:nvSpPr>
          <p:cNvPr id="13" name="CuadroTexto 12">
            <a:extLst>
              <a:ext uri="{FF2B5EF4-FFF2-40B4-BE49-F238E27FC236}">
                <a16:creationId xmlns:a16="http://schemas.microsoft.com/office/drawing/2014/main" id="{76A784A3-579D-CC0C-045D-F651F36FE9AD}"/>
              </a:ext>
            </a:extLst>
          </p:cNvPr>
          <p:cNvSpPr txBox="1"/>
          <p:nvPr/>
        </p:nvSpPr>
        <p:spPr>
          <a:xfrm>
            <a:off x="6690322" y="3255725"/>
            <a:ext cx="1893842" cy="3416320"/>
          </a:xfrm>
          <a:prstGeom prst="rect">
            <a:avLst/>
          </a:prstGeom>
          <a:noFill/>
        </p:spPr>
        <p:txBody>
          <a:bodyPr wrap="square" rtlCol="0">
            <a:spAutoFit/>
          </a:bodyPr>
          <a:lstStyle/>
          <a:p>
            <a:pPr algn="ctr"/>
            <a:r>
              <a:rPr lang="es-PE" sz="2400" b="1" dirty="0">
                <a:effectLst>
                  <a:outerShdw blurRad="38100" dist="38100" dir="2700000" algn="tl">
                    <a:srgbClr val="000000">
                      <a:alpha val="43137"/>
                    </a:srgbClr>
                  </a:outerShdw>
                </a:effectLst>
              </a:rPr>
              <a:t>Se Abre Frontera Agrícola en terrenos sin derechos de Agua, con el Agua de los Pequeños Agricultores</a:t>
            </a:r>
            <a:r>
              <a:rPr lang="es-PE" sz="2400" dirty="0"/>
              <a:t>.</a:t>
            </a:r>
          </a:p>
        </p:txBody>
      </p:sp>
    </p:spTree>
    <p:extLst>
      <p:ext uri="{BB962C8B-B14F-4D97-AF65-F5344CB8AC3E}">
        <p14:creationId xmlns:p14="http://schemas.microsoft.com/office/powerpoint/2010/main" val="175333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9ABFE1D-DB52-D8C6-F7B1-E12D34A2A8D1}"/>
              </a:ext>
            </a:extLst>
          </p:cNvPr>
          <p:cNvSpPr txBox="1"/>
          <p:nvPr/>
        </p:nvSpPr>
        <p:spPr>
          <a:xfrm>
            <a:off x="111967" y="114237"/>
            <a:ext cx="8826760" cy="1754326"/>
          </a:xfrm>
          <a:prstGeom prst="rect">
            <a:avLst/>
          </a:prstGeom>
          <a:noFill/>
          <a:ln w="38100">
            <a:solidFill>
              <a:srgbClr val="0000FF"/>
            </a:solidFill>
          </a:ln>
        </p:spPr>
        <p:txBody>
          <a:bodyPr wrap="square" rtlCol="0">
            <a:spAutoFit/>
          </a:bodyPr>
          <a:lstStyle/>
          <a:p>
            <a:pPr algn="ctr"/>
            <a:r>
              <a:rPr lang="es-PE" sz="2800" b="1" u="sng" dirty="0">
                <a:effectLst>
                  <a:outerShdw blurRad="38100" dist="38100" dir="2700000" algn="tl">
                    <a:srgbClr val="000000">
                      <a:alpha val="43137"/>
                    </a:srgbClr>
                  </a:outerShdw>
                </a:effectLst>
              </a:rPr>
              <a:t>NO SE DA CUMPLIMIENTO AL REGLAMENTO DE LA LEY DE ORGANIZACIONES DE USUARIOS. LEY </a:t>
            </a:r>
            <a:r>
              <a:rPr lang="es-PE" sz="2800" b="1" u="sng" dirty="0" err="1">
                <a:effectLst>
                  <a:outerShdw blurRad="38100" dist="38100" dir="2700000" algn="tl">
                    <a:srgbClr val="000000">
                      <a:alpha val="43137"/>
                    </a:srgbClr>
                  </a:outerShdw>
                </a:effectLst>
              </a:rPr>
              <a:t>N°</a:t>
            </a:r>
            <a:r>
              <a:rPr lang="es-PE" sz="2800" b="1" u="sng" dirty="0">
                <a:effectLst>
                  <a:outerShdw blurRad="38100" dist="38100" dir="2700000" algn="tl">
                    <a:srgbClr val="000000">
                      <a:alpha val="43137"/>
                    </a:srgbClr>
                  </a:outerShdw>
                </a:effectLst>
              </a:rPr>
              <a:t> 30157.</a:t>
            </a:r>
          </a:p>
          <a:p>
            <a:pPr algn="ctr"/>
            <a:r>
              <a:rPr lang="es-PE" sz="2000" b="1" dirty="0"/>
              <a:t>Aprobado por Decreto Supremo N°005-2015-MINAGRI 03.04.2015</a:t>
            </a:r>
            <a:endParaRPr lang="es-PE" sz="3200" b="1" dirty="0"/>
          </a:p>
          <a:p>
            <a:pPr algn="ctr"/>
            <a:endParaRPr lang="es-PE" sz="3200" b="1" u="sng" dirty="0">
              <a:effectLst>
                <a:outerShdw blurRad="38100" dist="38100" dir="2700000" algn="tl">
                  <a:srgbClr val="000000">
                    <a:alpha val="43137"/>
                  </a:srgbClr>
                </a:outerShdw>
              </a:effectLst>
            </a:endParaRPr>
          </a:p>
        </p:txBody>
      </p:sp>
      <p:sp>
        <p:nvSpPr>
          <p:cNvPr id="14" name="CuadroTexto 13">
            <a:extLst>
              <a:ext uri="{FF2B5EF4-FFF2-40B4-BE49-F238E27FC236}">
                <a16:creationId xmlns:a16="http://schemas.microsoft.com/office/drawing/2014/main" id="{9587C2CF-ED76-52CB-99A7-E0260C62ADDC}"/>
              </a:ext>
            </a:extLst>
          </p:cNvPr>
          <p:cNvSpPr txBox="1"/>
          <p:nvPr/>
        </p:nvSpPr>
        <p:spPr>
          <a:xfrm>
            <a:off x="65314" y="2088979"/>
            <a:ext cx="8920066" cy="3631763"/>
          </a:xfrm>
          <a:prstGeom prst="rect">
            <a:avLst/>
          </a:prstGeom>
          <a:noFill/>
          <a:ln w="38100">
            <a:solidFill>
              <a:srgbClr val="FF0000"/>
            </a:solidFill>
          </a:ln>
        </p:spPr>
        <p:txBody>
          <a:bodyPr wrap="square" rtlCol="0">
            <a:spAutoFit/>
          </a:bodyPr>
          <a:lstStyle/>
          <a:p>
            <a:pPr algn="just"/>
            <a:r>
              <a:rPr lang="es-PE" sz="2300" dirty="0">
                <a:solidFill>
                  <a:srgbClr val="000000"/>
                </a:solidFill>
                <a:latin typeface="Calibri" panose="020F0502020204030204" pitchFamily="34" charset="0"/>
                <a:ea typeface="Calibri" panose="020F0502020204030204" pitchFamily="34" charset="0"/>
                <a:cs typeface="Calibri" panose="020F0502020204030204" pitchFamily="34" charset="0"/>
              </a:rPr>
              <a:t>La Junta de Usuarios a través de la Administración Provisional del Sector Hidráulico Huaura, </a:t>
            </a:r>
            <a:r>
              <a:rPr lang="es-PE" sz="2300" u="sng" dirty="0">
                <a:solidFill>
                  <a:srgbClr val="000000"/>
                </a:solidFill>
                <a:latin typeface="Calibri" panose="020F0502020204030204" pitchFamily="34" charset="0"/>
                <a:ea typeface="Calibri" panose="020F0502020204030204" pitchFamily="34" charset="0"/>
                <a:cs typeface="Calibri" panose="020F0502020204030204" pitchFamily="34" charset="0"/>
              </a:rPr>
              <a:t>no cumple con el Reglamento de la Ley de Organizaciones de Usuarios de Agua, aprobado por Decreto Supremo </a:t>
            </a:r>
            <a:r>
              <a:rPr lang="es-PE" sz="2300" u="sng" dirty="0" err="1">
                <a:solidFill>
                  <a:srgbClr val="000000"/>
                </a:solidFill>
                <a:latin typeface="Calibri" panose="020F0502020204030204" pitchFamily="34" charset="0"/>
                <a:ea typeface="Calibri" panose="020F0502020204030204" pitchFamily="34" charset="0"/>
                <a:cs typeface="Calibri" panose="020F0502020204030204" pitchFamily="34" charset="0"/>
              </a:rPr>
              <a:t>N°</a:t>
            </a:r>
            <a:r>
              <a:rPr lang="es-PE" sz="2300" u="sng" dirty="0">
                <a:solidFill>
                  <a:srgbClr val="000000"/>
                </a:solidFill>
                <a:latin typeface="Calibri" panose="020F0502020204030204" pitchFamily="34" charset="0"/>
                <a:ea typeface="Calibri" panose="020F0502020204030204" pitchFamily="34" charset="0"/>
                <a:cs typeface="Calibri" panose="020F0502020204030204" pitchFamily="34" charset="0"/>
              </a:rPr>
              <a:t> 005-2015-MINAGRI. </a:t>
            </a:r>
          </a:p>
          <a:p>
            <a:pPr algn="just"/>
            <a:r>
              <a:rPr lang="es-PE" sz="2300" dirty="0">
                <a:solidFill>
                  <a:srgbClr val="000000"/>
                </a:solidFill>
                <a:latin typeface="Calibri" panose="020F0502020204030204" pitchFamily="34" charset="0"/>
                <a:ea typeface="Calibri" panose="020F0502020204030204" pitchFamily="34" charset="0"/>
                <a:cs typeface="Calibri" panose="020F0502020204030204" pitchFamily="34" charset="0"/>
              </a:rPr>
              <a:t>Artículo 110, literales </a:t>
            </a:r>
            <a:r>
              <a:rPr lang="es-PE" sz="2300" b="1" dirty="0">
                <a:solidFill>
                  <a:srgbClr val="0000FF"/>
                </a:solidFill>
                <a:latin typeface="Calibri" panose="020F0502020204030204" pitchFamily="34" charset="0"/>
                <a:ea typeface="Calibri" panose="020F0502020204030204" pitchFamily="34" charset="0"/>
                <a:cs typeface="Calibri" panose="020F0502020204030204" pitchFamily="34" charset="0"/>
              </a:rPr>
              <a:t>b) Distribuir el agua a personas que carecen de derecho de uso de agua y c) Permitir el uso de agua por parte de personas que carecen de derechos de uso de agua</a:t>
            </a:r>
            <a:r>
              <a:rPr lang="es-PE" sz="2300" dirty="0">
                <a:solidFill>
                  <a:srgbClr val="000000"/>
                </a:solidFill>
                <a:latin typeface="Calibri" panose="020F0502020204030204" pitchFamily="34" charset="0"/>
                <a:ea typeface="Calibri" panose="020F0502020204030204" pitchFamily="34" charset="0"/>
                <a:cs typeface="Calibri" panose="020F0502020204030204" pitchFamily="34" charset="0"/>
              </a:rPr>
              <a:t>; No ejerce su Rol de Operador de la Infraestructura Hidráulica, al </a:t>
            </a:r>
            <a:r>
              <a:rPr lang="es-PE" sz="2300" b="1" u="sng"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 llevar a cabo el control ni evitar la sustracción del agua del canal en perjuicio de los usuarios agricultores formales. </a:t>
            </a:r>
          </a:p>
        </p:txBody>
      </p:sp>
    </p:spTree>
    <p:extLst>
      <p:ext uri="{BB962C8B-B14F-4D97-AF65-F5344CB8AC3E}">
        <p14:creationId xmlns:p14="http://schemas.microsoft.com/office/powerpoint/2010/main" val="3072628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9ABFE1D-DB52-D8C6-F7B1-E12D34A2A8D1}"/>
              </a:ext>
            </a:extLst>
          </p:cNvPr>
          <p:cNvSpPr txBox="1"/>
          <p:nvPr/>
        </p:nvSpPr>
        <p:spPr>
          <a:xfrm>
            <a:off x="158620" y="123568"/>
            <a:ext cx="8826760" cy="1077218"/>
          </a:xfrm>
          <a:prstGeom prst="rect">
            <a:avLst/>
          </a:prstGeom>
          <a:noFill/>
          <a:ln w="38100">
            <a:solidFill>
              <a:srgbClr val="0000FF"/>
            </a:solidFill>
          </a:ln>
        </p:spPr>
        <p:txBody>
          <a:bodyPr wrap="square" rtlCol="0">
            <a:spAutoFit/>
          </a:bodyPr>
          <a:lstStyle/>
          <a:p>
            <a:pPr algn="ctr"/>
            <a:r>
              <a:rPr lang="es-PE" sz="3200" b="1" u="sng" dirty="0">
                <a:effectLst>
                  <a:outerShdw blurRad="38100" dist="38100" dir="2700000" algn="tl">
                    <a:srgbClr val="000000">
                      <a:alpha val="43137"/>
                    </a:srgbClr>
                  </a:outerShdw>
                </a:effectLst>
              </a:rPr>
              <a:t>NO SE DA CUMPLIMIENTO A LAS RESOLUCIONES ADMINISTRATIVAS.</a:t>
            </a:r>
          </a:p>
        </p:txBody>
      </p:sp>
      <p:sp>
        <p:nvSpPr>
          <p:cNvPr id="14" name="CuadroTexto 13">
            <a:extLst>
              <a:ext uri="{FF2B5EF4-FFF2-40B4-BE49-F238E27FC236}">
                <a16:creationId xmlns:a16="http://schemas.microsoft.com/office/drawing/2014/main" id="{9587C2CF-ED76-52CB-99A7-E0260C62ADDC}"/>
              </a:ext>
            </a:extLst>
          </p:cNvPr>
          <p:cNvSpPr txBox="1"/>
          <p:nvPr/>
        </p:nvSpPr>
        <p:spPr>
          <a:xfrm>
            <a:off x="387899" y="1611333"/>
            <a:ext cx="8466852" cy="4801314"/>
          </a:xfrm>
          <a:prstGeom prst="rect">
            <a:avLst/>
          </a:prstGeom>
          <a:noFill/>
          <a:ln w="38100">
            <a:solidFill>
              <a:srgbClr val="FF0000"/>
            </a:solidFill>
          </a:ln>
        </p:spPr>
        <p:txBody>
          <a:bodyPr wrap="square" rtlCol="0">
            <a:spAutoFit/>
          </a:bodyPr>
          <a:lstStyle/>
          <a:p>
            <a:pPr marL="228600" indent="-228600" algn="just">
              <a:buFont typeface="+mj-lt"/>
              <a:buAutoNum type="romanLcPeriod"/>
            </a:pPr>
            <a:r>
              <a:rPr lang="es-ES" sz="1400" b="1" dirty="0">
                <a:effectLst/>
                <a:latin typeface="Times New Roman" panose="02020603050405020304" pitchFamily="18" charset="0"/>
                <a:ea typeface="Times New Roman" panose="02020603050405020304" pitchFamily="18" charset="0"/>
              </a:rPr>
              <a:t>RESOLUCIÓN </a:t>
            </a:r>
            <a:r>
              <a:rPr lang="es-ES" sz="1400" b="1" dirty="0" err="1">
                <a:effectLst/>
                <a:latin typeface="Times New Roman" panose="02020603050405020304" pitchFamily="18" charset="0"/>
                <a:ea typeface="Times New Roman" panose="02020603050405020304" pitchFamily="18" charset="0"/>
              </a:rPr>
              <a:t>N°</a:t>
            </a:r>
            <a:r>
              <a:rPr lang="es-ES" sz="1400" b="1" dirty="0">
                <a:effectLst/>
                <a:latin typeface="Times New Roman" panose="02020603050405020304" pitchFamily="18" charset="0"/>
                <a:ea typeface="Times New Roman" panose="02020603050405020304" pitchFamily="18" charset="0"/>
              </a:rPr>
              <a:t> 0675-2022-ANA-TNRCH del 25 de noviembre de 2022, que declara de oficio la NULIDAD de la Resolución Administrativa </a:t>
            </a:r>
            <a:r>
              <a:rPr lang="es-ES" sz="1400" b="1" dirty="0" err="1">
                <a:effectLst/>
                <a:latin typeface="Times New Roman" panose="02020603050405020304" pitchFamily="18" charset="0"/>
                <a:ea typeface="Times New Roman" panose="02020603050405020304" pitchFamily="18" charset="0"/>
              </a:rPr>
              <a:t>Nº</a:t>
            </a:r>
            <a:r>
              <a:rPr lang="es-ES" sz="1400" b="1" dirty="0">
                <a:effectLst/>
                <a:latin typeface="Times New Roman" panose="02020603050405020304" pitchFamily="18" charset="0"/>
                <a:ea typeface="Times New Roman" panose="02020603050405020304" pitchFamily="18" charset="0"/>
              </a:rPr>
              <a:t> 049-2022-ANA-AAA.CF-ALA.H</a:t>
            </a:r>
            <a:r>
              <a:rPr lang="es-ES" sz="1400" dirty="0">
                <a:effectLst/>
                <a:latin typeface="Times New Roman" panose="02020603050405020304" pitchFamily="18" charset="0"/>
                <a:ea typeface="Times New Roman" panose="02020603050405020304" pitchFamily="18" charset="0"/>
              </a:rPr>
              <a:t>. Que otorgaba Permiso de Uso de Agua de Filtraciones para un área de 16.895 Has. La cual declara improcedente la solicitud de permiso de uso de agua de filtraciones presentada por el señor Pedro Miguel </a:t>
            </a:r>
            <a:r>
              <a:rPr lang="es-ES" sz="1400" dirty="0" err="1">
                <a:effectLst/>
                <a:latin typeface="Times New Roman" panose="02020603050405020304" pitchFamily="18" charset="0"/>
                <a:ea typeface="Times New Roman" panose="02020603050405020304" pitchFamily="18" charset="0"/>
              </a:rPr>
              <a:t>Camaiora</a:t>
            </a:r>
            <a:r>
              <a:rPr lang="es-ES" sz="1400" dirty="0">
                <a:effectLst/>
                <a:latin typeface="Times New Roman" panose="02020603050405020304" pitchFamily="18" charset="0"/>
                <a:ea typeface="Times New Roman" panose="02020603050405020304" pitchFamily="18" charset="0"/>
              </a:rPr>
              <a:t> </a:t>
            </a:r>
            <a:r>
              <a:rPr lang="es-ES" sz="1400" dirty="0" err="1">
                <a:effectLst/>
                <a:latin typeface="Times New Roman" panose="02020603050405020304" pitchFamily="18" charset="0"/>
                <a:ea typeface="Times New Roman" panose="02020603050405020304" pitchFamily="18" charset="0"/>
              </a:rPr>
              <a:t>Carcovich</a:t>
            </a:r>
            <a:r>
              <a:rPr lang="es-ES" sz="1400" dirty="0">
                <a:effectLst/>
                <a:latin typeface="Times New Roman" panose="02020603050405020304" pitchFamily="18" charset="0"/>
                <a:ea typeface="Times New Roman" panose="02020603050405020304" pitchFamily="18" charset="0"/>
              </a:rPr>
              <a:t> quien en su Solicitud declaro regar 240 has con el </a:t>
            </a:r>
            <a:r>
              <a:rPr lang="es-ES" sz="1400" dirty="0">
                <a:latin typeface="Times New Roman" panose="02020603050405020304" pitchFamily="18" charset="0"/>
                <a:ea typeface="Times New Roman" panose="02020603050405020304" pitchFamily="18" charset="0"/>
              </a:rPr>
              <a:t>Agua de Filtraciones, de un total de 1000 has </a:t>
            </a:r>
            <a:r>
              <a:rPr lang="es-ES" sz="1400" dirty="0">
                <a:effectLst/>
                <a:latin typeface="Times New Roman" panose="02020603050405020304" pitchFamily="18" charset="0"/>
                <a:ea typeface="Times New Roman" panose="02020603050405020304" pitchFamily="18" charset="0"/>
              </a:rPr>
              <a:t>en fecha 06.09.2021. CUT </a:t>
            </a:r>
            <a:r>
              <a:rPr lang="es-ES" sz="1400" dirty="0" err="1">
                <a:effectLst/>
                <a:latin typeface="Times New Roman" panose="02020603050405020304" pitchFamily="18" charset="0"/>
                <a:ea typeface="Times New Roman" panose="02020603050405020304" pitchFamily="18" charset="0"/>
              </a:rPr>
              <a:t>N°</a:t>
            </a:r>
            <a:r>
              <a:rPr lang="es-ES" sz="1400" dirty="0">
                <a:effectLst/>
                <a:latin typeface="Times New Roman" panose="02020603050405020304" pitchFamily="18" charset="0"/>
                <a:ea typeface="Times New Roman" panose="02020603050405020304" pitchFamily="18" charset="0"/>
              </a:rPr>
              <a:t> 224476-2022.</a:t>
            </a:r>
          </a:p>
          <a:p>
            <a:pPr algn="just"/>
            <a:endParaRPr lang="es-PE" sz="1400" dirty="0">
              <a:latin typeface="Times New Roman" panose="02020603050405020304" pitchFamily="18" charset="0"/>
              <a:ea typeface="Times New Roman" panose="02020603050405020304" pitchFamily="18" charset="0"/>
            </a:endParaRPr>
          </a:p>
          <a:p>
            <a:pPr marL="228600" indent="-228600" algn="just">
              <a:buFont typeface="+mj-lt"/>
              <a:buAutoNum type="romanLcPeriod"/>
            </a:pPr>
            <a:r>
              <a:rPr lang="es-ES" sz="1400" dirty="0">
                <a:effectLst/>
                <a:latin typeface="Times New Roman" panose="02020603050405020304" pitchFamily="18" charset="0"/>
                <a:ea typeface="Times New Roman" panose="02020603050405020304" pitchFamily="18" charset="0"/>
              </a:rPr>
              <a:t>De igual forma no se ha cumplido con ejecutar </a:t>
            </a:r>
            <a:r>
              <a:rPr lang="es-ES" sz="1400" b="1" dirty="0">
                <a:effectLst/>
                <a:latin typeface="Times New Roman" panose="02020603050405020304" pitchFamily="18" charset="0"/>
                <a:ea typeface="Times New Roman" panose="02020603050405020304" pitchFamily="18" charset="0"/>
              </a:rPr>
              <a:t>la Resolución Directoral </a:t>
            </a:r>
            <a:r>
              <a:rPr lang="es-ES" sz="1400" b="1" dirty="0" err="1">
                <a:effectLst/>
                <a:latin typeface="Times New Roman" panose="02020603050405020304" pitchFamily="18" charset="0"/>
                <a:ea typeface="Times New Roman" panose="02020603050405020304" pitchFamily="18" charset="0"/>
              </a:rPr>
              <a:t>N°</a:t>
            </a:r>
            <a:r>
              <a:rPr lang="es-ES" sz="1400" b="1" dirty="0">
                <a:effectLst/>
                <a:latin typeface="Times New Roman" panose="02020603050405020304" pitchFamily="18" charset="0"/>
                <a:ea typeface="Times New Roman" panose="02020603050405020304" pitchFamily="18" charset="0"/>
              </a:rPr>
              <a:t> 457-2021-ANA-AAA.CF-ALA.H de fecha 06.07.2021</a:t>
            </a:r>
            <a:r>
              <a:rPr lang="es-ES" sz="1400" dirty="0">
                <a:effectLst/>
                <a:latin typeface="Times New Roman" panose="02020603050405020304" pitchFamily="18" charset="0"/>
                <a:ea typeface="Times New Roman" panose="02020603050405020304" pitchFamily="18" charset="0"/>
              </a:rPr>
              <a:t>. Que resuelve aplicar sanción administrativa al Sr. Pedro </a:t>
            </a:r>
            <a:r>
              <a:rPr lang="es-ES" sz="1400" dirty="0" err="1">
                <a:effectLst/>
                <a:latin typeface="Times New Roman" panose="02020603050405020304" pitchFamily="18" charset="0"/>
                <a:ea typeface="Times New Roman" panose="02020603050405020304" pitchFamily="18" charset="0"/>
              </a:rPr>
              <a:t>Camariora</a:t>
            </a:r>
            <a:r>
              <a:rPr lang="es-ES" sz="1400" dirty="0">
                <a:effectLst/>
                <a:latin typeface="Times New Roman" panose="02020603050405020304" pitchFamily="18" charset="0"/>
                <a:ea typeface="Times New Roman" panose="02020603050405020304" pitchFamily="18" charset="0"/>
              </a:rPr>
              <a:t> </a:t>
            </a:r>
            <a:r>
              <a:rPr lang="es-ES" sz="1400" dirty="0" err="1">
                <a:effectLst/>
                <a:latin typeface="Times New Roman" panose="02020603050405020304" pitchFamily="18" charset="0"/>
                <a:ea typeface="Times New Roman" panose="02020603050405020304" pitchFamily="18" charset="0"/>
              </a:rPr>
              <a:t>Carchovich</a:t>
            </a:r>
            <a:r>
              <a:rPr lang="es-ES" sz="1400" dirty="0">
                <a:effectLst/>
                <a:latin typeface="Times New Roman" panose="02020603050405020304" pitchFamily="18" charset="0"/>
                <a:ea typeface="Times New Roman" panose="02020603050405020304" pitchFamily="18" charset="0"/>
              </a:rPr>
              <a:t>, por </a:t>
            </a:r>
            <a:r>
              <a:rPr lang="es-ES" sz="1400" b="1" u="sng" dirty="0">
                <a:effectLst/>
                <a:latin typeface="Times New Roman" panose="02020603050405020304" pitchFamily="18" charset="0"/>
                <a:ea typeface="Times New Roman" panose="02020603050405020304" pitchFamily="18" charset="0"/>
              </a:rPr>
              <a:t>“Dañar obras de infraestructura hidráulica pública o cualquier bien asociado al agua natural o artificial”</a:t>
            </a:r>
            <a:r>
              <a:rPr lang="es-ES" sz="1400" dirty="0">
                <a:effectLst/>
                <a:latin typeface="Times New Roman" panose="02020603050405020304" pitchFamily="18" charset="0"/>
                <a:ea typeface="Times New Roman" panose="02020603050405020304" pitchFamily="18" charset="0"/>
              </a:rPr>
              <a:t> y en su </a:t>
            </a:r>
            <a:r>
              <a:rPr lang="es-ES" sz="1400" b="1" u="sng" dirty="0">
                <a:effectLst/>
                <a:latin typeface="Times New Roman" panose="02020603050405020304" pitchFamily="18" charset="0"/>
                <a:ea typeface="Times New Roman" panose="02020603050405020304" pitchFamily="18" charset="0"/>
              </a:rPr>
              <a:t>artículo </a:t>
            </a:r>
            <a:r>
              <a:rPr lang="es-ES" sz="1400" b="1" u="sng" dirty="0" err="1">
                <a:effectLst/>
                <a:latin typeface="Times New Roman" panose="02020603050405020304" pitchFamily="18" charset="0"/>
                <a:ea typeface="Times New Roman" panose="02020603050405020304" pitchFamily="18" charset="0"/>
              </a:rPr>
              <a:t>N°</a:t>
            </a:r>
            <a:r>
              <a:rPr lang="es-ES" sz="1400" b="1" u="sng" dirty="0">
                <a:effectLst/>
                <a:latin typeface="Times New Roman" panose="02020603050405020304" pitchFamily="18" charset="0"/>
                <a:ea typeface="Times New Roman" panose="02020603050405020304" pitchFamily="18" charset="0"/>
              </a:rPr>
              <a:t> 2, Dispone como medida complementaria que en el plazo de un día suspenda el punto de captación de agua mediante la estructura de concreto ubicada en el bordo y camino de vigilancia de la margen izquierda del canal de derivación denominado CD Paraíso – La Tablada</a:t>
            </a:r>
            <a:r>
              <a:rPr lang="es-ES" sz="1400" dirty="0">
                <a:effectLst/>
                <a:latin typeface="Times New Roman" panose="02020603050405020304" pitchFamily="18" charset="0"/>
                <a:ea typeface="Times New Roman" panose="02020603050405020304" pitchFamily="18" charset="0"/>
              </a:rPr>
              <a:t>. </a:t>
            </a:r>
            <a:r>
              <a:rPr lang="es-ES" sz="1400" b="1" u="sng" dirty="0">
                <a:effectLst/>
                <a:latin typeface="Times New Roman" panose="02020603050405020304" pitchFamily="18" charset="0"/>
                <a:ea typeface="Times New Roman" panose="02020603050405020304" pitchFamily="18" charset="0"/>
              </a:rPr>
              <a:t>Asimismo en un plazo de tres días se proceda a restablecer la infraestructura Hidráulica a su estado anterior, en el talud de la margen izquierda del CD Paraíso – La Tablada, reparando el forado de aproximadamente 6 pulgadas de diámetro que atraviesa el canal</a:t>
            </a:r>
            <a:r>
              <a:rPr lang="es-ES" sz="1400" dirty="0">
                <a:effectLst/>
                <a:latin typeface="Times New Roman" panose="02020603050405020304" pitchFamily="18" charset="0"/>
                <a:ea typeface="Times New Roman" panose="02020603050405020304" pitchFamily="18" charset="0"/>
              </a:rPr>
              <a:t>, y que finalmente en su artículo </a:t>
            </a:r>
            <a:r>
              <a:rPr lang="es-ES" sz="1400" b="1" dirty="0" err="1">
                <a:effectLst/>
                <a:latin typeface="Times New Roman" panose="02020603050405020304" pitchFamily="18" charset="0"/>
                <a:ea typeface="Times New Roman" panose="02020603050405020304" pitchFamily="18" charset="0"/>
              </a:rPr>
              <a:t>N°</a:t>
            </a:r>
            <a:r>
              <a:rPr lang="es-ES" sz="1400" b="1" dirty="0">
                <a:effectLst/>
                <a:latin typeface="Times New Roman" panose="02020603050405020304" pitchFamily="18" charset="0"/>
                <a:ea typeface="Times New Roman" panose="02020603050405020304" pitchFamily="18" charset="0"/>
              </a:rPr>
              <a:t> 3</a:t>
            </a:r>
            <a:r>
              <a:rPr lang="es-ES" sz="1400" dirty="0">
                <a:effectLst/>
                <a:latin typeface="Times New Roman" panose="02020603050405020304" pitchFamily="18" charset="0"/>
                <a:ea typeface="Times New Roman" panose="02020603050405020304" pitchFamily="18" charset="0"/>
              </a:rPr>
              <a:t> dice </a:t>
            </a:r>
            <a:r>
              <a:rPr lang="es-ES" sz="1400" b="1" dirty="0">
                <a:effectLst/>
                <a:latin typeface="Times New Roman" panose="02020603050405020304" pitchFamily="18" charset="0"/>
                <a:ea typeface="Times New Roman" panose="02020603050405020304" pitchFamily="18" charset="0"/>
              </a:rPr>
              <a:t>“ Disponer que la Administración Local del Agua Huaura, dentro de su rol de fiscalización verifique el cumplimiento de la medida complementaria dispuesta en este acto administrativo bajo responsabilidad”. </a:t>
            </a:r>
            <a:r>
              <a:rPr lang="es-ES" sz="1400" dirty="0">
                <a:effectLst/>
                <a:latin typeface="Times New Roman" panose="02020603050405020304" pitchFamily="18" charset="0"/>
                <a:ea typeface="Times New Roman" panose="02020603050405020304" pitchFamily="18" charset="0"/>
              </a:rPr>
              <a:t>Hemos enviado múltiples comunicaciones a las autoridades desde la comisión, pero </a:t>
            </a:r>
            <a:r>
              <a:rPr lang="es-ES" sz="1400" b="1" u="sng" dirty="0">
                <a:effectLst/>
                <a:latin typeface="Times New Roman" panose="02020603050405020304" pitchFamily="18" charset="0"/>
                <a:ea typeface="Times New Roman" panose="02020603050405020304" pitchFamily="18" charset="0"/>
              </a:rPr>
              <a:t>hasta el momento no se ha cumplido con su ejecución</a:t>
            </a:r>
            <a:r>
              <a:rPr lang="es-ES" sz="1400" dirty="0">
                <a:effectLst/>
                <a:latin typeface="Times New Roman" panose="02020603050405020304" pitchFamily="18" charset="0"/>
                <a:ea typeface="Times New Roman" panose="02020603050405020304" pitchFamily="18" charset="0"/>
              </a:rPr>
              <a:t>, es más al ser la parte directamente afectada no se nos informó de esta resolución en su momento oportuno.</a:t>
            </a:r>
            <a:endParaRPr lang="es-PE" sz="1400" dirty="0">
              <a:effectLst/>
              <a:latin typeface="Times New Roman" panose="02020603050405020304" pitchFamily="18" charset="0"/>
              <a:ea typeface="Times New Roman" panose="02020603050405020304" pitchFamily="18" charset="0"/>
            </a:endParaRPr>
          </a:p>
          <a:p>
            <a:pPr algn="just"/>
            <a:r>
              <a:rPr lang="es-PE" sz="1200" dirty="0">
                <a:solidFill>
                  <a:srgbClr val="000000"/>
                </a:solidFill>
                <a:effectLst/>
                <a:latin typeface="Times New Roman" panose="02020603050405020304" pitchFamily="18" charset="0"/>
                <a:ea typeface="Times New Roman" panose="02020603050405020304" pitchFamily="18" charset="0"/>
              </a:rPr>
              <a:t> </a:t>
            </a:r>
            <a:endParaRPr lang="es-PE"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9865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75946" y="784828"/>
            <a:ext cx="7691511" cy="5433092"/>
          </a:xfrm>
        </p:spPr>
        <p:txBody>
          <a:bodyPr>
            <a:noAutofit/>
          </a:bodyPr>
          <a:lstStyle/>
          <a:p>
            <a:pPr marL="257175" indent="-257175">
              <a:buFont typeface="+mj-lt"/>
              <a:buAutoNum type="arabicPeriod"/>
            </a:pPr>
            <a:r>
              <a:rPr lang="es-MX" sz="1400" dirty="0">
                <a:latin typeface="Arial" panose="020B0604020202020204" pitchFamily="34" charset="0"/>
                <a:cs typeface="Arial" panose="020B0604020202020204" pitchFamily="34" charset="0"/>
              </a:rPr>
              <a:t>17.12.2021, comité electoral informa Ala-Huaura y proclama sr. </a:t>
            </a:r>
            <a:r>
              <a:rPr lang="es-MX" sz="1400" dirty="0">
                <a:solidFill>
                  <a:srgbClr val="FF0000"/>
                </a:solidFill>
                <a:latin typeface="Arial" panose="020B0604020202020204" pitchFamily="34" charset="0"/>
                <a:cs typeface="Arial" panose="020B0604020202020204" pitchFamily="34" charset="0"/>
              </a:rPr>
              <a:t>Valerio Rivera García </a:t>
            </a:r>
            <a:r>
              <a:rPr lang="es-MX" sz="1400" dirty="0">
                <a:latin typeface="Arial" panose="020B0604020202020204" pitchFamily="34" charset="0"/>
                <a:cs typeface="Arial" panose="020B0604020202020204" pitchFamily="34" charset="0"/>
              </a:rPr>
              <a:t>como presidente de la JUSHH entre otros.</a:t>
            </a:r>
          </a:p>
          <a:p>
            <a:pPr marL="257175" indent="-257175">
              <a:buFont typeface="+mj-lt"/>
              <a:buAutoNum type="arabicPeriod"/>
            </a:pPr>
            <a:r>
              <a:rPr lang="es-MX" sz="1400" dirty="0">
                <a:latin typeface="Arial" panose="020B0604020202020204" pitchFamily="34" charset="0"/>
                <a:cs typeface="Arial" panose="020B0604020202020204" pitchFamily="34" charset="0"/>
              </a:rPr>
              <a:t>08.03.2022, poder judicial decolara nulo proceso electoral 2021-2024, </a:t>
            </a:r>
            <a:r>
              <a:rPr lang="es-MX" sz="1400" dirty="0" err="1">
                <a:latin typeface="Arial" panose="020B0604020202020204" pitchFamily="34" charset="0"/>
                <a:cs typeface="Arial" panose="020B0604020202020204" pitchFamily="34" charset="0"/>
              </a:rPr>
              <a:t>Exp</a:t>
            </a:r>
            <a:r>
              <a:rPr lang="es-MX" sz="1400" dirty="0">
                <a:latin typeface="Arial" panose="020B0604020202020204" pitchFamily="34" charset="0"/>
                <a:cs typeface="Arial" panose="020B0604020202020204" pitchFamily="34" charset="0"/>
              </a:rPr>
              <a:t>. 906-2021-0-JR-CI-01; actualmente esta por resolver en el Tribunal Constitucional.</a:t>
            </a:r>
          </a:p>
          <a:p>
            <a:pPr marL="257175" indent="-257175">
              <a:buFont typeface="+mj-lt"/>
              <a:buAutoNum type="arabicPeriod"/>
            </a:pPr>
            <a:r>
              <a:rPr lang="es-MX" sz="1400" dirty="0">
                <a:latin typeface="Arial" panose="020B0604020202020204" pitchFamily="34" charset="0"/>
                <a:cs typeface="Arial" panose="020B0604020202020204" pitchFamily="34" charset="0"/>
              </a:rPr>
              <a:t>03.05.2022, </a:t>
            </a:r>
            <a:r>
              <a:rPr lang="es-MX" sz="1400" dirty="0" err="1">
                <a:latin typeface="Arial" panose="020B0604020202020204" pitchFamily="34" charset="0"/>
                <a:cs typeface="Arial" panose="020B0604020202020204" pitchFamily="34" charset="0"/>
              </a:rPr>
              <a:t>sunarp</a:t>
            </a:r>
            <a:r>
              <a:rPr lang="es-MX" sz="1400" dirty="0">
                <a:latin typeface="Arial" panose="020B0604020202020204" pitchFamily="34" charset="0"/>
                <a:cs typeface="Arial" panose="020B0604020202020204" pitchFamily="34" charset="0"/>
              </a:rPr>
              <a:t> se inhibe ante la solicitud de inscripción de </a:t>
            </a:r>
            <a:r>
              <a:rPr lang="es-MX" sz="1400" dirty="0">
                <a:solidFill>
                  <a:srgbClr val="FF0000"/>
                </a:solidFill>
                <a:latin typeface="Arial" panose="020B0604020202020204" pitchFamily="34" charset="0"/>
                <a:cs typeface="Arial" panose="020B0604020202020204" pitchFamily="34" charset="0"/>
              </a:rPr>
              <a:t>Valerio Rivera García</a:t>
            </a:r>
            <a:r>
              <a:rPr lang="es-MX" sz="1400" dirty="0">
                <a:latin typeface="Arial" panose="020B0604020202020204" pitchFamily="34" charset="0"/>
                <a:cs typeface="Arial" panose="020B0604020202020204" pitchFamily="34" charset="0"/>
              </a:rPr>
              <a:t>, mediante Resolución N° 1646-2022-SUNARP-TR</a:t>
            </a:r>
          </a:p>
          <a:p>
            <a:pPr marL="257175" indent="-257175" algn="l">
              <a:buFont typeface="+mj-lt"/>
              <a:buAutoNum type="arabicPeriod"/>
            </a:pPr>
            <a:r>
              <a:rPr lang="es-MX" sz="1400" dirty="0">
                <a:latin typeface="Arial" panose="020B0604020202020204" pitchFamily="34" charset="0"/>
                <a:cs typeface="Arial" panose="020B0604020202020204" pitchFamily="34" charset="0"/>
              </a:rPr>
              <a:t>25.04.2022, Ala-Huaura en  actitud temeraria INVENTA, una Procedimiento Administrativo Sancionador (TAS) contra el Sr. </a:t>
            </a:r>
            <a:r>
              <a:rPr lang="es-MX" sz="1400" dirty="0">
                <a:solidFill>
                  <a:srgbClr val="FF0000"/>
                </a:solidFill>
                <a:latin typeface="Arial" panose="020B0604020202020204" pitchFamily="34" charset="0"/>
                <a:cs typeface="Arial" panose="020B0604020202020204" pitchFamily="34" charset="0"/>
              </a:rPr>
              <a:t>Valerio Rivera García</a:t>
            </a:r>
            <a:r>
              <a:rPr lang="es-MX" sz="1400" dirty="0">
                <a:latin typeface="Arial" panose="020B0604020202020204" pitchFamily="34" charset="0"/>
                <a:cs typeface="Arial" panose="020B0604020202020204" pitchFamily="34" charset="0"/>
              </a:rPr>
              <a:t>, por malversación de recursos económicos de la tarifa de agua ( sin estar inscrito).</a:t>
            </a:r>
          </a:p>
          <a:p>
            <a:pPr marL="257175" indent="-257175" algn="l">
              <a:buFont typeface="+mj-lt"/>
              <a:buAutoNum type="arabicPeriod"/>
            </a:pPr>
            <a:r>
              <a:rPr lang="es-MX" sz="1400" dirty="0">
                <a:latin typeface="Arial" panose="020B0604020202020204" pitchFamily="34" charset="0"/>
                <a:cs typeface="Arial" panose="020B0604020202020204" pitchFamily="34" charset="0"/>
              </a:rPr>
              <a:t>25.04.2022, Ala-Huaura, nombra como Administrador Provisional (presidente) a </a:t>
            </a:r>
            <a:r>
              <a:rPr lang="es-MX" sz="1400" dirty="0">
                <a:solidFill>
                  <a:srgbClr val="FF0000"/>
                </a:solidFill>
                <a:latin typeface="Arial" panose="020B0604020202020204" pitchFamily="34" charset="0"/>
                <a:cs typeface="Arial" panose="020B0604020202020204" pitchFamily="34" charset="0"/>
              </a:rPr>
              <a:t>Valerio Rivera </a:t>
            </a:r>
            <a:r>
              <a:rPr lang="es-MX" sz="1400" dirty="0" err="1">
                <a:solidFill>
                  <a:srgbClr val="FF0000"/>
                </a:solidFill>
                <a:latin typeface="Arial" panose="020B0604020202020204" pitchFamily="34" charset="0"/>
                <a:cs typeface="Arial" panose="020B0604020202020204" pitchFamily="34" charset="0"/>
              </a:rPr>
              <a:t>Garcia</a:t>
            </a:r>
            <a:r>
              <a:rPr lang="es-MX" sz="1400" dirty="0">
                <a:latin typeface="Arial" panose="020B0604020202020204" pitchFamily="34" charset="0"/>
                <a:cs typeface="Arial" panose="020B0604020202020204" pitchFamily="34" charset="0"/>
              </a:rPr>
              <a:t> y solicita a la </a:t>
            </a:r>
            <a:r>
              <a:rPr lang="es-MX" sz="1400" dirty="0" err="1">
                <a:latin typeface="Arial" panose="020B0604020202020204" pitchFamily="34" charset="0"/>
                <a:cs typeface="Arial" panose="020B0604020202020204" pitchFamily="34" charset="0"/>
              </a:rPr>
              <a:t>sunarp</a:t>
            </a:r>
            <a:r>
              <a:rPr lang="es-MX" sz="1400" dirty="0">
                <a:latin typeface="Arial" panose="020B0604020202020204" pitchFamily="34" charset="0"/>
                <a:cs typeface="Arial" panose="020B0604020202020204" pitchFamily="34" charset="0"/>
              </a:rPr>
              <a:t> la inscripción.</a:t>
            </a:r>
          </a:p>
          <a:p>
            <a:pPr marL="257175" indent="-257175" algn="l">
              <a:buFont typeface="+mj-lt"/>
              <a:buAutoNum type="arabicPeriod"/>
            </a:pPr>
            <a:r>
              <a:rPr lang="es-MX" sz="1400" dirty="0">
                <a:latin typeface="Arial" panose="020B0604020202020204" pitchFamily="34" charset="0"/>
                <a:cs typeface="Arial" panose="020B0604020202020204" pitchFamily="34" charset="0"/>
              </a:rPr>
              <a:t>25.11.2022, </a:t>
            </a:r>
            <a:r>
              <a:rPr lang="es-MX" sz="1400" dirty="0" err="1">
                <a:latin typeface="Arial" panose="020B0604020202020204" pitchFamily="34" charset="0"/>
                <a:cs typeface="Arial" panose="020B0604020202020204" pitchFamily="34" charset="0"/>
              </a:rPr>
              <a:t>sunarp</a:t>
            </a:r>
            <a:r>
              <a:rPr lang="es-MX" sz="1400" dirty="0">
                <a:latin typeface="Arial" panose="020B0604020202020204" pitchFamily="34" charset="0"/>
                <a:cs typeface="Arial" panose="020B0604020202020204" pitchFamily="34" charset="0"/>
              </a:rPr>
              <a:t> inscribe como </a:t>
            </a:r>
            <a:r>
              <a:rPr lang="es-MX" sz="1400" dirty="0" err="1">
                <a:latin typeface="Arial" panose="020B0604020202020204" pitchFamily="34" charset="0"/>
                <a:cs typeface="Arial" panose="020B0604020202020204" pitchFamily="34" charset="0"/>
              </a:rPr>
              <a:t>Adm</a:t>
            </a:r>
            <a:r>
              <a:rPr lang="es-MX" sz="1400" dirty="0">
                <a:latin typeface="Arial" panose="020B0604020202020204" pitchFamily="34" charset="0"/>
                <a:cs typeface="Arial" panose="020B0604020202020204" pitchFamily="34" charset="0"/>
              </a:rPr>
              <a:t>. Provisional al sr. </a:t>
            </a:r>
            <a:r>
              <a:rPr lang="es-MX" sz="1400" dirty="0">
                <a:solidFill>
                  <a:srgbClr val="FF0000"/>
                </a:solidFill>
                <a:latin typeface="Arial" panose="020B0604020202020204" pitchFamily="34" charset="0"/>
                <a:cs typeface="Arial" panose="020B0604020202020204" pitchFamily="34" charset="0"/>
              </a:rPr>
              <a:t>Valerio Rivera </a:t>
            </a:r>
            <a:r>
              <a:rPr lang="es-MX" sz="1400" dirty="0" err="1">
                <a:solidFill>
                  <a:srgbClr val="FF0000"/>
                </a:solidFill>
                <a:latin typeface="Arial" panose="020B0604020202020204" pitchFamily="34" charset="0"/>
                <a:cs typeface="Arial" panose="020B0604020202020204" pitchFamily="34" charset="0"/>
              </a:rPr>
              <a:t>Garcia</a:t>
            </a:r>
            <a:r>
              <a:rPr lang="es-MX" sz="1400" dirty="0">
                <a:latin typeface="Arial" panose="020B0604020202020204" pitchFamily="34" charset="0"/>
                <a:cs typeface="Arial" panose="020B0604020202020204" pitchFamily="34" charset="0"/>
              </a:rPr>
              <a:t>, VULNERANDO EL ESTATUTO DE LA JUSHH Y EL ART. 32° DEL REGLAMENTO GENERAL DE LOS REGISTROS PUBLICOS</a:t>
            </a:r>
            <a:r>
              <a:rPr lang="es-MX" sz="1400" dirty="0" smtClean="0">
                <a:latin typeface="Arial" panose="020B0604020202020204" pitchFamily="34" charset="0"/>
                <a:cs typeface="Arial" panose="020B0604020202020204" pitchFamily="34" charset="0"/>
              </a:rPr>
              <a:t>.</a:t>
            </a:r>
          </a:p>
          <a:p>
            <a:pPr marL="342900" indent="-342900" algn="l">
              <a:buAutoNum type="arabicPeriod" startAt="7"/>
            </a:pPr>
            <a:r>
              <a:rPr lang="es-MX" sz="1600" dirty="0">
                <a:latin typeface="Arial" panose="020B0604020202020204" pitchFamily="34" charset="0"/>
                <a:cs typeface="Arial" panose="020B0604020202020204" pitchFamily="34" charset="0"/>
              </a:rPr>
              <a:t>19.01.2023, Director de la Autoridad Administrativa Cañete-Fortaleza, sin motivación legal amplia por 3 meses el PAS, permitiéndole que el sr. </a:t>
            </a:r>
            <a:r>
              <a:rPr lang="es-MX" sz="1600" dirty="0">
                <a:solidFill>
                  <a:srgbClr val="FF0000"/>
                </a:solidFill>
                <a:latin typeface="Arial" panose="020B0604020202020204" pitchFamily="34" charset="0"/>
                <a:cs typeface="Arial" panose="020B0604020202020204" pitchFamily="34" charset="0"/>
              </a:rPr>
              <a:t>Valerio Rivera García </a:t>
            </a:r>
            <a:r>
              <a:rPr lang="es-MX" sz="1600" dirty="0">
                <a:latin typeface="Arial" panose="020B0604020202020204" pitchFamily="34" charset="0"/>
                <a:cs typeface="Arial" panose="020B0604020202020204" pitchFamily="34" charset="0"/>
              </a:rPr>
              <a:t>amplié su mandato hasta el 24.04.2023, permitiéndole tener acceso a las </a:t>
            </a:r>
            <a:r>
              <a:rPr lang="es-MX" sz="1600" dirty="0" err="1">
                <a:latin typeface="Arial" panose="020B0604020202020204" pitchFamily="34" charset="0"/>
                <a:cs typeface="Arial" panose="020B0604020202020204" pitchFamily="34" charset="0"/>
              </a:rPr>
              <a:t>ctas</a:t>
            </a:r>
            <a:r>
              <a:rPr lang="es-MX" sz="1600" dirty="0">
                <a:latin typeface="Arial" panose="020B0604020202020204" pitchFamily="34" charset="0"/>
                <a:cs typeface="Arial" panose="020B0604020202020204" pitchFamily="34" charset="0"/>
              </a:rPr>
              <a:t> bancarias de la JUSHH.</a:t>
            </a:r>
          </a:p>
          <a:p>
            <a:pPr marL="342900" indent="-342900" algn="l">
              <a:buAutoNum type="arabicPeriod" startAt="7"/>
            </a:pPr>
            <a:r>
              <a:rPr lang="es-MX" sz="1600" dirty="0">
                <a:latin typeface="Arial" panose="020B0604020202020204" pitchFamily="34" charset="0"/>
                <a:cs typeface="Arial" panose="020B0604020202020204" pitchFamily="34" charset="0"/>
              </a:rPr>
              <a:t>27.04.2023, Ala-</a:t>
            </a:r>
            <a:r>
              <a:rPr lang="es-MX" sz="1600" dirty="0" err="1">
                <a:latin typeface="Arial" panose="020B0604020202020204" pitchFamily="34" charset="0"/>
                <a:cs typeface="Arial" panose="020B0604020202020204" pitchFamily="34" charset="0"/>
              </a:rPr>
              <a:t>huaura</a:t>
            </a:r>
            <a:r>
              <a:rPr lang="es-MX" sz="1600" dirty="0">
                <a:latin typeface="Arial" panose="020B0604020202020204" pitchFamily="34" charset="0"/>
                <a:cs typeface="Arial" panose="020B0604020202020204" pitchFamily="34" charset="0"/>
              </a:rPr>
              <a:t>, sin tener facultades legales, convoca asamblea general de junta y nombra nuevamente al sr. Valerio Rivera </a:t>
            </a:r>
            <a:r>
              <a:rPr lang="es-MX" sz="1600" dirty="0" err="1">
                <a:latin typeface="Arial" panose="020B0604020202020204" pitchFamily="34" charset="0"/>
                <a:cs typeface="Arial" panose="020B0604020202020204" pitchFamily="34" charset="0"/>
              </a:rPr>
              <a:t>Garcia</a:t>
            </a:r>
            <a:r>
              <a:rPr lang="es-MX" sz="1600" dirty="0">
                <a:latin typeface="Arial" panose="020B0604020202020204" pitchFamily="34" charset="0"/>
                <a:cs typeface="Arial" panose="020B0604020202020204" pitchFamily="34" charset="0"/>
              </a:rPr>
              <a:t>, como administrador provisional.</a:t>
            </a:r>
          </a:p>
          <a:p>
            <a:pPr marL="342900" indent="-342900" algn="l">
              <a:buAutoNum type="arabicPeriod" startAt="7"/>
            </a:pPr>
            <a:r>
              <a:rPr lang="es-MX" sz="1600" dirty="0">
                <a:latin typeface="Arial" panose="020B0604020202020204" pitchFamily="34" charset="0"/>
                <a:cs typeface="Arial" panose="020B0604020202020204" pitchFamily="34" charset="0"/>
              </a:rPr>
              <a:t>03.05.2023, Ala-Huaura solicita a la </a:t>
            </a:r>
            <a:r>
              <a:rPr lang="es-MX" sz="1600" dirty="0" err="1">
                <a:latin typeface="Arial" panose="020B0604020202020204" pitchFamily="34" charset="0"/>
                <a:cs typeface="Arial" panose="020B0604020202020204" pitchFamily="34" charset="0"/>
              </a:rPr>
              <a:t>suanrp</a:t>
            </a:r>
            <a:r>
              <a:rPr lang="es-MX" sz="1600" dirty="0">
                <a:latin typeface="Arial" panose="020B0604020202020204" pitchFamily="34" charset="0"/>
                <a:cs typeface="Arial" panose="020B0604020202020204" pitchFamily="34" charset="0"/>
              </a:rPr>
              <a:t> la inscripción del Sr. </a:t>
            </a:r>
            <a:r>
              <a:rPr lang="es-MX" sz="1600" dirty="0">
                <a:solidFill>
                  <a:srgbClr val="FF0000"/>
                </a:solidFill>
                <a:latin typeface="Arial" panose="020B0604020202020204" pitchFamily="34" charset="0"/>
                <a:cs typeface="Arial" panose="020B0604020202020204" pitchFamily="34" charset="0"/>
              </a:rPr>
              <a:t>Valerio Rivera García</a:t>
            </a:r>
            <a:r>
              <a:rPr lang="es-MX" sz="1600" dirty="0">
                <a:latin typeface="Arial" panose="020B0604020202020204" pitchFamily="34" charset="0"/>
                <a:cs typeface="Arial" panose="020B0604020202020204" pitchFamily="34" charset="0"/>
              </a:rPr>
              <a:t>. Titulo </a:t>
            </a:r>
            <a:r>
              <a:rPr lang="es-MX" sz="1600" dirty="0" smtClean="0">
                <a:latin typeface="Arial" panose="020B0604020202020204" pitchFamily="34" charset="0"/>
                <a:cs typeface="Arial" panose="020B0604020202020204" pitchFamily="34" charset="0"/>
              </a:rPr>
              <a:t>2023-1253997, </a:t>
            </a:r>
            <a:r>
              <a:rPr lang="es-MX" sz="1600" dirty="0" err="1" smtClean="0">
                <a:latin typeface="Arial" panose="020B0604020202020204" pitchFamily="34" charset="0"/>
                <a:cs typeface="Arial" panose="020B0604020202020204" pitchFamily="34" charset="0"/>
              </a:rPr>
              <a:t>resolcuion</a:t>
            </a:r>
            <a:r>
              <a:rPr lang="es-MX" sz="1600" dirty="0" smtClean="0">
                <a:latin typeface="Arial" panose="020B0604020202020204" pitchFamily="34" charset="0"/>
                <a:cs typeface="Arial" panose="020B0604020202020204" pitchFamily="34" charset="0"/>
              </a:rPr>
              <a:t> </a:t>
            </a:r>
            <a:r>
              <a:rPr lang="es-MX" sz="1600" dirty="0" err="1" smtClean="0">
                <a:latin typeface="Arial" panose="020B0604020202020204" pitchFamily="34" charset="0"/>
                <a:cs typeface="Arial" panose="020B0604020202020204" pitchFamily="34" charset="0"/>
              </a:rPr>
              <a:t>adm</a:t>
            </a:r>
            <a:r>
              <a:rPr lang="es-MX" sz="1600" dirty="0" smtClean="0">
                <a:latin typeface="Arial" panose="020B0604020202020204" pitchFamily="34" charset="0"/>
                <a:cs typeface="Arial" panose="020B0604020202020204" pitchFamily="34" charset="0"/>
              </a:rPr>
              <a:t> 043-2023-ANA-AAA.CF-ALA.H</a:t>
            </a:r>
            <a:endParaRPr lang="es-MX" sz="1600" dirty="0">
              <a:latin typeface="Arial" panose="020B0604020202020204" pitchFamily="34" charset="0"/>
              <a:cs typeface="Arial" panose="020B0604020202020204" pitchFamily="34" charset="0"/>
            </a:endParaRPr>
          </a:p>
          <a:p>
            <a:pPr marL="257175" indent="-257175" algn="l">
              <a:buFont typeface="+mj-lt"/>
              <a:buAutoNum type="arabicPeriod"/>
            </a:pPr>
            <a:endParaRPr lang="es-MX" sz="1400" dirty="0">
              <a:latin typeface="Arial" panose="020B0604020202020204" pitchFamily="34" charset="0"/>
              <a:cs typeface="Arial" panose="020B0604020202020204" pitchFamily="34" charset="0"/>
            </a:endParaRPr>
          </a:p>
          <a:p>
            <a:pPr marL="257175" indent="-257175">
              <a:buFont typeface="+mj-lt"/>
              <a:buAutoNum type="arabicPeriod"/>
            </a:pPr>
            <a:endParaRPr lang="en-US" sz="1400" dirty="0">
              <a:latin typeface="Arial" panose="020B0604020202020204" pitchFamily="34" charset="0"/>
              <a:cs typeface="Arial" panose="020B0604020202020204" pitchFamily="34" charset="0"/>
            </a:endParaRPr>
          </a:p>
        </p:txBody>
      </p:sp>
      <p:sp>
        <p:nvSpPr>
          <p:cNvPr id="5" name="CuadroTexto 4"/>
          <p:cNvSpPr txBox="1"/>
          <p:nvPr/>
        </p:nvSpPr>
        <p:spPr>
          <a:xfrm>
            <a:off x="2359152" y="338328"/>
            <a:ext cx="4270248" cy="369332"/>
          </a:xfrm>
          <a:prstGeom prst="rect">
            <a:avLst/>
          </a:prstGeom>
          <a:noFill/>
        </p:spPr>
        <p:txBody>
          <a:bodyPr wrap="square" rtlCol="0">
            <a:spAutoFit/>
          </a:bodyPr>
          <a:lstStyle/>
          <a:p>
            <a:r>
              <a:rPr lang="es-MX" b="1" dirty="0" smtClean="0"/>
              <a:t>Cronología Fraude Electoral Caso: JUSHH</a:t>
            </a:r>
            <a:endParaRPr lang="en-US" b="1" dirty="0"/>
          </a:p>
        </p:txBody>
      </p:sp>
    </p:spTree>
    <p:extLst>
      <p:ext uri="{BB962C8B-B14F-4D97-AF65-F5344CB8AC3E}">
        <p14:creationId xmlns:p14="http://schemas.microsoft.com/office/powerpoint/2010/main" val="44646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5C69F-80FB-B9A8-6776-9298305264C3}"/>
              </a:ext>
            </a:extLst>
          </p:cNvPr>
          <p:cNvSpPr>
            <a:spLocks noGrp="1"/>
          </p:cNvSpPr>
          <p:nvPr>
            <p:ph type="title"/>
          </p:nvPr>
        </p:nvSpPr>
        <p:spPr>
          <a:xfrm>
            <a:off x="917899" y="85207"/>
            <a:ext cx="7886700" cy="1213241"/>
          </a:xfrm>
        </p:spPr>
        <p:txBody>
          <a:bodyPr>
            <a:normAutofit/>
          </a:bodyPr>
          <a:lstStyle/>
          <a:p>
            <a:r>
              <a:rPr lang="es-PE" sz="3200" b="1" u="sng" dirty="0">
                <a:solidFill>
                  <a:srgbClr val="0000FF"/>
                </a:solidFill>
                <a:effectLst>
                  <a:outerShdw blurRad="38100" dist="38100" dir="2700000" algn="tl">
                    <a:srgbClr val="000000">
                      <a:alpha val="43137"/>
                    </a:srgbClr>
                  </a:outerShdw>
                </a:effectLst>
              </a:rPr>
              <a:t>Y sin Embargo </a:t>
            </a:r>
            <a:r>
              <a:rPr lang="es-PE" sz="3200" b="1" u="sng" dirty="0" smtClean="0">
                <a:solidFill>
                  <a:srgbClr val="0000FF"/>
                </a:solidFill>
                <a:effectLst>
                  <a:outerShdw blurRad="38100" dist="38100" dir="2700000" algn="tl">
                    <a:srgbClr val="000000">
                      <a:alpha val="43137"/>
                    </a:srgbClr>
                  </a:outerShdw>
                </a:effectLst>
              </a:rPr>
              <a:t>Valerio siempre es Reelegido…</a:t>
            </a:r>
            <a:endParaRPr lang="es-PE" sz="3200" b="1" u="sng" dirty="0">
              <a:solidFill>
                <a:srgbClr val="0000FF"/>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id="{6305E46F-F9EF-223A-935F-F85975F38F51}"/>
              </a:ext>
            </a:extLst>
          </p:cNvPr>
          <p:cNvPicPr>
            <a:picLocks noChangeAspect="1"/>
          </p:cNvPicPr>
          <p:nvPr/>
        </p:nvPicPr>
        <p:blipFill>
          <a:blip r:embed="rId2"/>
          <a:stretch>
            <a:fillRect/>
          </a:stretch>
        </p:blipFill>
        <p:spPr>
          <a:xfrm>
            <a:off x="1222310" y="4598718"/>
            <a:ext cx="6484775" cy="2032867"/>
          </a:xfrm>
          <a:prstGeom prst="rect">
            <a:avLst/>
          </a:prstGeom>
        </p:spPr>
      </p:pic>
      <p:pic>
        <p:nvPicPr>
          <p:cNvPr id="10" name="Imagen 9">
            <a:extLst>
              <a:ext uri="{FF2B5EF4-FFF2-40B4-BE49-F238E27FC236}">
                <a16:creationId xmlns:a16="http://schemas.microsoft.com/office/drawing/2014/main" id="{A4FE54A0-6DFA-BFC7-7C62-26ED87320A50}"/>
              </a:ext>
            </a:extLst>
          </p:cNvPr>
          <p:cNvPicPr>
            <a:picLocks noChangeAspect="1"/>
          </p:cNvPicPr>
          <p:nvPr/>
        </p:nvPicPr>
        <p:blipFill>
          <a:blip r:embed="rId3"/>
          <a:stretch>
            <a:fillRect/>
          </a:stretch>
        </p:blipFill>
        <p:spPr>
          <a:xfrm>
            <a:off x="1716833" y="988364"/>
            <a:ext cx="5327779" cy="3741265"/>
          </a:xfrm>
          <a:prstGeom prst="rect">
            <a:avLst/>
          </a:prstGeom>
        </p:spPr>
      </p:pic>
    </p:spTree>
    <p:extLst>
      <p:ext uri="{BB962C8B-B14F-4D97-AF65-F5344CB8AC3E}">
        <p14:creationId xmlns:p14="http://schemas.microsoft.com/office/powerpoint/2010/main" val="3713627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7627</TotalTime>
  <Words>872</Words>
  <Application>Microsoft Office PowerPoint</Application>
  <PresentationFormat>Presentación en pantalla (4:3)</PresentationFormat>
  <Paragraphs>28</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Y sin Embargo Valerio siempre es Reelegido…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Bonny Zambrano</dc:creator>
  <cp:lastModifiedBy>MOISES APARI</cp:lastModifiedBy>
  <cp:revision>23</cp:revision>
  <dcterms:created xsi:type="dcterms:W3CDTF">2023-04-06T22:30:05Z</dcterms:created>
  <dcterms:modified xsi:type="dcterms:W3CDTF">2023-05-10T15:24:08Z</dcterms:modified>
</cp:coreProperties>
</file>