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5"/>
  </p:notesMasterIdLst>
  <p:sldIdLst>
    <p:sldId id="256" r:id="rId3"/>
    <p:sldId id="268" r:id="rId4"/>
    <p:sldId id="267" r:id="rId5"/>
    <p:sldId id="272" r:id="rId6"/>
    <p:sldId id="269" r:id="rId7"/>
    <p:sldId id="270" r:id="rId8"/>
    <p:sldId id="271" r:id="rId9"/>
    <p:sldId id="273" r:id="rId10"/>
    <p:sldId id="275" r:id="rId11"/>
    <p:sldId id="274" r:id="rId12"/>
    <p:sldId id="262" r:id="rId13"/>
    <p:sldId id="263" r:id="rId14"/>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8aUFd15gkK2T8X14wRXX+sLsC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8A"/>
    <a:srgbClr val="7C7B7F"/>
    <a:srgbClr val="42AB3F"/>
    <a:srgbClr val="8D8C8F"/>
    <a:srgbClr val="05B1B1"/>
    <a:srgbClr val="CF8A2A"/>
    <a:srgbClr val="41AA3F"/>
    <a:srgbClr val="0094C8"/>
    <a:srgbClr val="71DA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snapToObjects="1">
      <p:cViewPr>
        <p:scale>
          <a:sx n="70" d="100"/>
          <a:sy n="70" d="100"/>
        </p:scale>
        <p:origin x="4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46"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16F77-EAA5-DFF4-A16F-79EEE32D7A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8162A9F-A07A-CBA2-2698-56A2BF46F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6796270-F2CD-8F1E-68F9-78437494E2FC}"/>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73124381-49A1-395B-D968-A8FE74B5A6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5C859B5-49DF-84EB-679E-A30E7F718462}"/>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4123544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9CFED-E3F2-3E9C-1A08-870A56A4113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0FD0249-EABB-1D60-F257-FC3240CD20C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78CAE4D-B451-D243-F47B-2BFDDECD9125}"/>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B94BA1D1-6D37-F3B1-B5E9-2BD9EEA1AF8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0198A45-1BD9-402C-9373-2748BA1268D7}"/>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19242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2A5B2-CBED-FF69-CF31-2105965931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06ADA2A-E901-BB7E-778F-9B699CFF7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677105-0E2D-1933-99A2-921B1D3B5F97}"/>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859DB8EB-A0F6-3499-021D-457F157F9F3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E2D3700-06CC-D2BF-5B92-449F7946DB99}"/>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221418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1239C-968F-451A-5E3B-81795E24EFF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6CAE4AD-89A1-E650-0118-99BDD0865BC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CC037C67-FD8B-95C1-04CF-65B2605B77A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566627D-620C-25C8-9C54-D47D621670EA}"/>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6" name="Marcador de pie de página 5">
            <a:extLst>
              <a:ext uri="{FF2B5EF4-FFF2-40B4-BE49-F238E27FC236}">
                <a16:creationId xmlns:a16="http://schemas.microsoft.com/office/drawing/2014/main" id="{CB36A254-D2B2-A005-14D6-CF94ACBC51E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2EFF020-5484-E777-01D4-07BF389956FC}"/>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3742741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7CF11-DA62-D54E-F5B8-EA214E4F66E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2E119F4-97F5-2458-F8E2-24A350CA5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C069B25-D557-6D11-92BD-7D45FA243B7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4BD9FAD-F063-F60C-4B2A-80DD31C6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EA316D-CCBB-046E-0AFF-9F4995305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9F906C9A-FBB3-90E9-4685-6DB67899B1ED}"/>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8" name="Marcador de pie de página 7">
            <a:extLst>
              <a:ext uri="{FF2B5EF4-FFF2-40B4-BE49-F238E27FC236}">
                <a16:creationId xmlns:a16="http://schemas.microsoft.com/office/drawing/2014/main" id="{0D50D2B3-21EE-2D00-A698-2178CD890ED1}"/>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F121FB7-E51B-C6CF-F70C-0398A4D2E445}"/>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265009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E587A-CF2C-867B-9371-C9C4C807A5C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D4232796-273A-5A06-91CF-57D7A6D40BFC}"/>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4" name="Marcador de pie de página 3">
            <a:extLst>
              <a:ext uri="{FF2B5EF4-FFF2-40B4-BE49-F238E27FC236}">
                <a16:creationId xmlns:a16="http://schemas.microsoft.com/office/drawing/2014/main" id="{2A46E303-CE8A-AE74-1844-993EDBE89EA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CDE542B-3D47-5707-C9F4-AD3ECC3FB213}"/>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377672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05F0B8-6CCB-6C45-2DAA-10B7C6B725D4}"/>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3" name="Marcador de pie de página 2">
            <a:extLst>
              <a:ext uri="{FF2B5EF4-FFF2-40B4-BE49-F238E27FC236}">
                <a16:creationId xmlns:a16="http://schemas.microsoft.com/office/drawing/2014/main" id="{DC36E17D-626B-703B-1D7E-AE6653EBC52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2634F17-4505-405A-D174-B9DDB42A1883}"/>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126269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703D9-1330-4D24-274E-53C99B5794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4346D9C-AB94-F2BC-BD65-CE00437C2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EBA7412-0611-D2B6-F003-0338B2716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2D7D4A-EF40-5960-878F-ED9CC2FC52E0}"/>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6" name="Marcador de pie de página 5">
            <a:extLst>
              <a:ext uri="{FF2B5EF4-FFF2-40B4-BE49-F238E27FC236}">
                <a16:creationId xmlns:a16="http://schemas.microsoft.com/office/drawing/2014/main" id="{5FF8912C-4709-59D4-AD8B-2A429F231D5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0E80F5C-E7DC-3F9B-F09E-5757712E2C19}"/>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4294785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D5799-E328-CBC8-A103-64FF2A3758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D66016C-694D-1332-83E2-C6B3233C9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2C17556-74CA-C968-B749-9DB11F470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1C5D48-8876-8CCA-C9E0-63A270930B6E}"/>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6" name="Marcador de pie de página 5">
            <a:extLst>
              <a:ext uri="{FF2B5EF4-FFF2-40B4-BE49-F238E27FC236}">
                <a16:creationId xmlns:a16="http://schemas.microsoft.com/office/drawing/2014/main" id="{61A72960-0405-8768-A1F6-84191FFF817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FF75CBC-4EA7-99E9-585E-82C444EB6BF3}"/>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180787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EA591-89E6-3FD5-2B43-59653F622DE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2C6980A-4E37-DD5D-9404-F2EE7396B7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ED2CA14-3560-A61B-3773-75107C9C40FB}"/>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04E6EB03-E80F-56AD-2F17-19C99F100E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268D62A-AA0D-1257-311F-FDB6816B4FCA}"/>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2327162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55ADA2-3CB4-6392-B7B9-3195B89892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56C738A-E8BC-57A1-2F9D-DF163FE665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9BDC0C3-47AE-8DA6-F05D-70D85787CC92}"/>
              </a:ext>
            </a:extLst>
          </p:cNvPr>
          <p:cNvSpPr>
            <a:spLocks noGrp="1"/>
          </p:cNvSpPr>
          <p:nvPr>
            <p:ph type="dt" sz="half" idx="10"/>
          </p:nvPr>
        </p:nvSpPr>
        <p:spPr/>
        <p:txBody>
          <a:body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EB582B7A-3224-D8FB-2EFD-9A826D95560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3D1D96-1B05-58D6-C37F-35FC436A0D5B}"/>
              </a:ext>
            </a:extLst>
          </p:cNvPr>
          <p:cNvSpPr>
            <a:spLocks noGrp="1"/>
          </p:cNvSpPr>
          <p:nvPr>
            <p:ph type="sldNum" sz="quarter" idx="12"/>
          </p:nvPr>
        </p:nvSpPr>
        <p:spPr/>
        <p:txBody>
          <a:bodyPr/>
          <a:lstStyle/>
          <a:p>
            <a:fld id="{6E05B243-B66A-440C-B909-8FAAF54B7AA4}" type="slidenum">
              <a:rPr lang="es-PE" smtClean="0"/>
              <a:t>‹Nº›</a:t>
            </a:fld>
            <a:endParaRPr lang="es-PE"/>
          </a:p>
        </p:txBody>
      </p:sp>
    </p:spTree>
    <p:extLst>
      <p:ext uri="{BB962C8B-B14F-4D97-AF65-F5344CB8AC3E}">
        <p14:creationId xmlns:p14="http://schemas.microsoft.com/office/powerpoint/2010/main" val="215048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pic>
        <p:nvPicPr>
          <p:cNvPr id="2" name="Google Shape;96;p2">
            <a:extLst>
              <a:ext uri="{FF2B5EF4-FFF2-40B4-BE49-F238E27FC236}">
                <a16:creationId xmlns:a16="http://schemas.microsoft.com/office/drawing/2014/main" id="{A6A9EBBA-02BE-B5D1-54AB-29DE70C54FC6}"/>
              </a:ext>
            </a:extLst>
          </p:cNvPr>
          <p:cNvPicPr preferRelativeResize="0"/>
          <p:nvPr userDrawn="1"/>
        </p:nvPicPr>
        <p:blipFill rotWithShape="1">
          <a:blip r:embed="rId12">
            <a:alphaModFix/>
          </a:blip>
          <a:srcRect/>
          <a:stretch/>
        </p:blipFill>
        <p:spPr>
          <a:xfrm>
            <a:off x="-197708" y="0"/>
            <a:ext cx="12388851" cy="685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E751DDA-E7E4-C066-EC2A-1B447EFF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1E9130A-D496-1333-2621-7C653483B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58B126-6E2C-64D4-DDDA-8B93CAF205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847C4-7429-4FD8-9DD2-3DDCAD844C6D}" type="datetimeFigureOut">
              <a:rPr lang="es-PE" smtClean="0"/>
              <a:t>11/05/2023</a:t>
            </a:fld>
            <a:endParaRPr lang="es-PE"/>
          </a:p>
        </p:txBody>
      </p:sp>
      <p:sp>
        <p:nvSpPr>
          <p:cNvPr id="5" name="Marcador de pie de página 4">
            <a:extLst>
              <a:ext uri="{FF2B5EF4-FFF2-40B4-BE49-F238E27FC236}">
                <a16:creationId xmlns:a16="http://schemas.microsoft.com/office/drawing/2014/main" id="{38663F9F-CCA0-7158-E17B-69ECE3436B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BE2BD0D-4C24-1F90-44E7-022A3B8AA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B243-B66A-440C-B909-8FAAF54B7AA4}" type="slidenum">
              <a:rPr lang="es-PE" smtClean="0"/>
              <a:t>‹Nº›</a:t>
            </a:fld>
            <a:endParaRPr lang="es-PE"/>
          </a:p>
        </p:txBody>
      </p:sp>
    </p:spTree>
    <p:extLst>
      <p:ext uri="{BB962C8B-B14F-4D97-AF65-F5344CB8AC3E}">
        <p14:creationId xmlns:p14="http://schemas.microsoft.com/office/powerpoint/2010/main" val="4232074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Imagen 3">
            <a:extLst>
              <a:ext uri="{FF2B5EF4-FFF2-40B4-BE49-F238E27FC236}">
                <a16:creationId xmlns:a16="http://schemas.microsoft.com/office/drawing/2014/main" id="{145648DC-488E-8432-1A6D-B66DED544B8D}"/>
              </a:ext>
            </a:extLst>
          </p:cNvPr>
          <p:cNvPicPr>
            <a:picLocks noChangeAspect="1"/>
          </p:cNvPicPr>
          <p:nvPr/>
        </p:nvPicPr>
        <p:blipFill>
          <a:blip r:embed="rId3"/>
          <a:stretch>
            <a:fillRect/>
          </a:stretch>
        </p:blipFill>
        <p:spPr>
          <a:xfrm>
            <a:off x="5151497" y="277138"/>
            <a:ext cx="2009775" cy="1133475"/>
          </a:xfrm>
          <a:prstGeom prst="rect">
            <a:avLst/>
          </a:prstGeom>
        </p:spPr>
      </p:pic>
      <p:pic>
        <p:nvPicPr>
          <p:cNvPr id="5" name="Imagen 4">
            <a:extLst>
              <a:ext uri="{FF2B5EF4-FFF2-40B4-BE49-F238E27FC236}">
                <a16:creationId xmlns:a16="http://schemas.microsoft.com/office/drawing/2014/main" id="{CD5710F6-D76C-E736-26D9-576CA0FC9E1B}"/>
              </a:ext>
            </a:extLst>
          </p:cNvPr>
          <p:cNvPicPr>
            <a:picLocks noChangeAspect="1"/>
          </p:cNvPicPr>
          <p:nvPr/>
        </p:nvPicPr>
        <p:blipFill rotWithShape="1">
          <a:blip r:embed="rId4"/>
          <a:srcRect l="4756" t="18092" r="3287" b="17323"/>
          <a:stretch/>
        </p:blipFill>
        <p:spPr>
          <a:xfrm>
            <a:off x="9684433" y="447946"/>
            <a:ext cx="1992702" cy="791860"/>
          </a:xfrm>
          <a:prstGeom prst="rect">
            <a:avLst/>
          </a:prstGeom>
        </p:spPr>
      </p:pic>
      <p:pic>
        <p:nvPicPr>
          <p:cNvPr id="6" name="Imagen 5">
            <a:extLst>
              <a:ext uri="{FF2B5EF4-FFF2-40B4-BE49-F238E27FC236}">
                <a16:creationId xmlns:a16="http://schemas.microsoft.com/office/drawing/2014/main" id="{165DF8DB-67A0-96CE-517F-4D5E4508BA10}"/>
              </a:ext>
            </a:extLst>
          </p:cNvPr>
          <p:cNvPicPr>
            <a:picLocks noChangeAspect="1"/>
          </p:cNvPicPr>
          <p:nvPr/>
        </p:nvPicPr>
        <p:blipFill rotWithShape="1">
          <a:blip r:embed="rId5"/>
          <a:srcRect t="40893" r="2072" b="27172"/>
          <a:stretch/>
        </p:blipFill>
        <p:spPr>
          <a:xfrm>
            <a:off x="0" y="240253"/>
            <a:ext cx="3071812" cy="563775"/>
          </a:xfrm>
          <a:prstGeom prst="rect">
            <a:avLst/>
          </a:prstGeom>
        </p:spPr>
      </p:pic>
      <p:pic>
        <p:nvPicPr>
          <p:cNvPr id="3" name="Imagen 2">
            <a:extLst>
              <a:ext uri="{FF2B5EF4-FFF2-40B4-BE49-F238E27FC236}">
                <a16:creationId xmlns:a16="http://schemas.microsoft.com/office/drawing/2014/main" id="{300A6255-9A76-42C4-B12C-882702EB593C}"/>
              </a:ext>
            </a:extLst>
          </p:cNvPr>
          <p:cNvPicPr>
            <a:picLocks noChangeAspect="1"/>
          </p:cNvPicPr>
          <p:nvPr/>
        </p:nvPicPr>
        <p:blipFill>
          <a:blip r:embed="rId6"/>
          <a:stretch>
            <a:fillRect/>
          </a:stretch>
        </p:blipFill>
        <p:spPr>
          <a:xfrm>
            <a:off x="-11794" y="1239806"/>
            <a:ext cx="5163291" cy="5276520"/>
          </a:xfrm>
          <a:prstGeom prst="rect">
            <a:avLst/>
          </a:prstGeom>
        </p:spPr>
      </p:pic>
      <p:sp>
        <p:nvSpPr>
          <p:cNvPr id="8" name="CuadroTexto 7">
            <a:extLst>
              <a:ext uri="{FF2B5EF4-FFF2-40B4-BE49-F238E27FC236}">
                <a16:creationId xmlns:a16="http://schemas.microsoft.com/office/drawing/2014/main" id="{E91A83B2-A4C8-4AD6-A5E6-611838CC6917}"/>
              </a:ext>
            </a:extLst>
          </p:cNvPr>
          <p:cNvSpPr txBox="1"/>
          <p:nvPr/>
        </p:nvSpPr>
        <p:spPr>
          <a:xfrm>
            <a:off x="7710531" y="1336467"/>
            <a:ext cx="1960927" cy="307777"/>
          </a:xfrm>
          <a:prstGeom prst="rect">
            <a:avLst/>
          </a:prstGeom>
          <a:noFill/>
        </p:spPr>
        <p:txBody>
          <a:bodyPr wrap="square">
            <a:spAutoFit/>
          </a:bodyPr>
          <a:lstStyle/>
          <a:p>
            <a:r>
              <a:rPr lang="es-MX" dirty="0">
                <a:solidFill>
                  <a:schemeClr val="accent1">
                    <a:lumMod val="75000"/>
                  </a:schemeClr>
                </a:solidFill>
              </a:rPr>
              <a:t>COMISIÓN AGRARIA</a:t>
            </a:r>
            <a:endParaRPr lang="es-PE" dirty="0">
              <a:solidFill>
                <a:schemeClr val="accent1">
                  <a:lumMod val="75000"/>
                </a:schemeClr>
              </a:solidFill>
            </a:endParaRPr>
          </a:p>
        </p:txBody>
      </p:sp>
      <p:pic>
        <p:nvPicPr>
          <p:cNvPr id="10" name="Imagen 9">
            <a:extLst>
              <a:ext uri="{FF2B5EF4-FFF2-40B4-BE49-F238E27FC236}">
                <a16:creationId xmlns:a16="http://schemas.microsoft.com/office/drawing/2014/main" id="{11B3C8E5-5B36-493A-AAA9-91A869AE17C3}"/>
              </a:ext>
            </a:extLst>
          </p:cNvPr>
          <p:cNvPicPr>
            <a:picLocks noChangeAspect="1"/>
          </p:cNvPicPr>
          <p:nvPr/>
        </p:nvPicPr>
        <p:blipFill rotWithShape="1">
          <a:blip r:embed="rId7"/>
          <a:srcRect t="6705"/>
          <a:stretch/>
        </p:blipFill>
        <p:spPr>
          <a:xfrm>
            <a:off x="8208070" y="1551963"/>
            <a:ext cx="965847" cy="889233"/>
          </a:xfrm>
          <a:prstGeom prst="rect">
            <a:avLst/>
          </a:prstGeom>
        </p:spPr>
      </p:pic>
      <p:sp>
        <p:nvSpPr>
          <p:cNvPr id="12" name="CuadroTexto 11">
            <a:extLst>
              <a:ext uri="{FF2B5EF4-FFF2-40B4-BE49-F238E27FC236}">
                <a16:creationId xmlns:a16="http://schemas.microsoft.com/office/drawing/2014/main" id="{5971BD23-4573-41EE-BD7A-1C51CBE6F64A}"/>
              </a:ext>
            </a:extLst>
          </p:cNvPr>
          <p:cNvSpPr txBox="1"/>
          <p:nvPr/>
        </p:nvSpPr>
        <p:spPr>
          <a:xfrm>
            <a:off x="6023295" y="2530589"/>
            <a:ext cx="5653840" cy="1392432"/>
          </a:xfrm>
          <a:prstGeom prst="rect">
            <a:avLst/>
          </a:prstGeom>
          <a:noFill/>
        </p:spPr>
        <p:txBody>
          <a:bodyPr wrap="square">
            <a:spAutoFit/>
          </a:bodyPr>
          <a:lstStyle/>
          <a:p>
            <a:pPr algn="ctr">
              <a:lnSpc>
                <a:spcPct val="107000"/>
              </a:lnSpc>
            </a:pPr>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Comentarios y principales observaciones a la Autógrafa de “Ley que modifica la Ley 28890 Ley que crea Sierra y Selva Exportadora con la finalidad de modificar sus competencias, estructura, ámbito de intervención y </a:t>
            </a:r>
            <a:endParaRPr lang="es-PE"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PE" sz="1600" b="1" dirty="0">
                <a:solidFill>
                  <a:srgbClr val="C00000"/>
                </a:solidFill>
                <a:effectLst/>
                <a:latin typeface="Arial" panose="020B0604020202020204" pitchFamily="34" charset="0"/>
                <a:ea typeface="Calibri" panose="020F0502020204030204" pitchFamily="34" charset="0"/>
              </a:rPr>
              <a:t>denominación a AGROMERCADO”</a:t>
            </a:r>
            <a:endParaRPr lang="es-PE" sz="1600" dirty="0">
              <a:solidFill>
                <a:srgbClr val="C00000"/>
              </a:solidFill>
            </a:endParaRPr>
          </a:p>
        </p:txBody>
      </p:sp>
      <p:sp>
        <p:nvSpPr>
          <p:cNvPr id="14" name="CuadroTexto 13">
            <a:extLst>
              <a:ext uri="{FF2B5EF4-FFF2-40B4-BE49-F238E27FC236}">
                <a16:creationId xmlns:a16="http://schemas.microsoft.com/office/drawing/2014/main" id="{8C33F96D-DB58-4D3E-88FC-A94E906CABB3}"/>
              </a:ext>
            </a:extLst>
          </p:cNvPr>
          <p:cNvSpPr txBox="1"/>
          <p:nvPr/>
        </p:nvSpPr>
        <p:spPr>
          <a:xfrm>
            <a:off x="6329323" y="3942496"/>
            <a:ext cx="5041783" cy="1115690"/>
          </a:xfrm>
          <a:prstGeom prst="rect">
            <a:avLst/>
          </a:prstGeom>
          <a:noFill/>
        </p:spPr>
        <p:txBody>
          <a:bodyPr wrap="square">
            <a:spAutoFit/>
          </a:bodyPr>
          <a:lstStyle/>
          <a:p>
            <a:pPr algn="l"/>
            <a:endParaRPr lang="es-PE" sz="1050" b="0" i="0" u="none" strike="noStrike" baseline="0" dirty="0">
              <a:solidFill>
                <a:srgbClr val="000000"/>
              </a:solidFill>
              <a:latin typeface="Arial" panose="020B0604020202020204" pitchFamily="34" charset="0"/>
            </a:endParaRPr>
          </a:p>
          <a:p>
            <a:pPr algn="ctr"/>
            <a:r>
              <a:rPr lang="es-PE" sz="1050" b="0" i="0" u="none" strike="noStrike" baseline="0" dirty="0">
                <a:solidFill>
                  <a:srgbClr val="000000"/>
                </a:solidFill>
                <a:latin typeface="Arial" panose="020B0604020202020204" pitchFamily="34" charset="0"/>
              </a:rPr>
              <a:t> </a:t>
            </a:r>
            <a:r>
              <a:rPr lang="es-PE" sz="2800" b="1" i="0" u="none" strike="noStrike" baseline="0" dirty="0">
                <a:solidFill>
                  <a:srgbClr val="000000"/>
                </a:solidFill>
                <a:latin typeface="Arial" panose="020B0604020202020204" pitchFamily="34" charset="0"/>
              </a:rPr>
              <a:t>Nelly Paredes del Castillo</a:t>
            </a:r>
          </a:p>
          <a:p>
            <a:pPr algn="ctr"/>
            <a:endParaRPr lang="es-PE" sz="800" b="0" i="0" u="none" strike="noStrike" baseline="0" dirty="0">
              <a:solidFill>
                <a:srgbClr val="000000"/>
              </a:solidFill>
              <a:latin typeface="Arial" panose="020B0604020202020204" pitchFamily="34" charset="0"/>
            </a:endParaRPr>
          </a:p>
          <a:p>
            <a:pPr algn="ctr"/>
            <a:r>
              <a:rPr lang="es-PE" sz="2000" b="0" i="0" u="none" strike="noStrike" baseline="0" dirty="0">
                <a:solidFill>
                  <a:srgbClr val="000000"/>
                </a:solidFill>
                <a:latin typeface="Arial" panose="020B0604020202020204" pitchFamily="34" charset="0"/>
              </a:rPr>
              <a:t>Ministra de Desarrollo Agrario y Riego</a:t>
            </a:r>
            <a:endParaRPr lang="es-PE" sz="2000" dirty="0"/>
          </a:p>
        </p:txBody>
      </p:sp>
      <p:sp>
        <p:nvSpPr>
          <p:cNvPr id="16" name="CuadroTexto 15">
            <a:extLst>
              <a:ext uri="{FF2B5EF4-FFF2-40B4-BE49-F238E27FC236}">
                <a16:creationId xmlns:a16="http://schemas.microsoft.com/office/drawing/2014/main" id="{09FFFAED-028F-45E0-AFD4-398F34C30DA9}"/>
              </a:ext>
            </a:extLst>
          </p:cNvPr>
          <p:cNvSpPr txBox="1"/>
          <p:nvPr/>
        </p:nvSpPr>
        <p:spPr>
          <a:xfrm>
            <a:off x="7403770" y="5753102"/>
            <a:ext cx="3074080" cy="338554"/>
          </a:xfrm>
          <a:prstGeom prst="rect">
            <a:avLst/>
          </a:prstGeom>
          <a:noFill/>
        </p:spPr>
        <p:txBody>
          <a:bodyPr wrap="square">
            <a:spAutoFit/>
          </a:bodyPr>
          <a:lstStyle/>
          <a:p>
            <a:pPr algn="ctr"/>
            <a:r>
              <a:rPr lang="es-PE" sz="1600" dirty="0">
                <a:solidFill>
                  <a:srgbClr val="C00000"/>
                </a:solidFill>
              </a:rPr>
              <a:t>Lima, 12 de mayo de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sp>
        <p:nvSpPr>
          <p:cNvPr id="6" name="CuadroTexto 5">
            <a:extLst>
              <a:ext uri="{FF2B5EF4-FFF2-40B4-BE49-F238E27FC236}">
                <a16:creationId xmlns:a16="http://schemas.microsoft.com/office/drawing/2014/main" id="{9ABE31E7-1523-450E-8E31-60ED732A88AD}"/>
              </a:ext>
            </a:extLst>
          </p:cNvPr>
          <p:cNvSpPr txBox="1"/>
          <p:nvPr/>
        </p:nvSpPr>
        <p:spPr>
          <a:xfrm>
            <a:off x="467897" y="1725947"/>
            <a:ext cx="11256206" cy="4386201"/>
          </a:xfrm>
          <a:prstGeom prst="rect">
            <a:avLst/>
          </a:prstGeom>
          <a:solidFill>
            <a:schemeClr val="bg1"/>
          </a:solidFill>
        </p:spPr>
        <p:txBody>
          <a:bodyPr wrap="square">
            <a:spAutoFit/>
          </a:bodyPr>
          <a:lstStyle/>
          <a:p>
            <a:pPr marL="342900" lvl="0" indent="-342900" algn="just">
              <a:lnSpc>
                <a:spcPct val="107000"/>
              </a:lnSpc>
              <a:spcAft>
                <a:spcPts val="600"/>
              </a:spcAft>
              <a:buFont typeface="+mj-lt"/>
              <a:buAutoNum type="arabicPeriod"/>
            </a:pPr>
            <a:r>
              <a:rPr lang="es-PE" dirty="0">
                <a:effectLst/>
                <a:latin typeface="Calibri" panose="020F0502020204030204" pitchFamily="34" charset="0"/>
                <a:ea typeface="Calibri" panose="020F0502020204030204" pitchFamily="34" charset="0"/>
                <a:cs typeface="Times New Roman" panose="02020603050405020304" pitchFamily="18" charset="0"/>
              </a:rPr>
              <a:t>La Autógrafa de Ley tiene importantes aspectos positivos, no obstante, ha sido materia de comentarios en algunas funciones que podrían vulnerar marcos normativos o existir posibles duplicidades. </a:t>
            </a:r>
          </a:p>
          <a:p>
            <a:pPr marL="342900" lvl="0" indent="-342900" algn="just">
              <a:lnSpc>
                <a:spcPct val="107000"/>
              </a:lnSpc>
              <a:spcAft>
                <a:spcPts val="600"/>
              </a:spcAft>
              <a:buFont typeface="+mj-lt"/>
              <a:buAutoNum type="arabicPeriod"/>
            </a:pPr>
            <a:r>
              <a:rPr lang="es-PE" dirty="0">
                <a:effectLst/>
                <a:latin typeface="Calibri" panose="020F0502020204030204" pitchFamily="34" charset="0"/>
                <a:ea typeface="Calibri" panose="020F0502020204030204" pitchFamily="34" charset="0"/>
                <a:cs typeface="Times New Roman" panose="02020603050405020304" pitchFamily="18" charset="0"/>
              </a:rPr>
              <a:t>Aspectos positivos en la Autógrafa de Ley:</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Se amplía la cobertura territorial</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Se mantiene la cobertura de mercado</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Se sincera el ámbito productivo</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Se reafirma la focalización en los pequeños y medianos productores agrarios</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Se elimina el Consejo Directivo</a:t>
            </a:r>
          </a:p>
          <a:p>
            <a:pPr marL="735013" lvl="0" indent="-285750" algn="just">
              <a:lnSpc>
                <a:spcPct val="107000"/>
              </a:lnSpc>
              <a:spcAft>
                <a:spcPts val="600"/>
              </a:spcAft>
              <a:buClr>
                <a:schemeClr val="accent1"/>
              </a:buClr>
              <a:buFont typeface="Symbol" panose="05050102010706020507" pitchFamily="18" charset="2"/>
              <a:buChar char="Ö"/>
            </a:pPr>
            <a:r>
              <a:rPr lang="es-PE" b="1" dirty="0">
                <a:solidFill>
                  <a:schemeClr val="accent1"/>
                </a:solidFill>
                <a:latin typeface="Calibri" panose="020F0502020204030204" pitchFamily="34" charset="0"/>
                <a:cs typeface="Times New Roman" panose="02020603050405020304" pitchFamily="18" charset="0"/>
              </a:rPr>
              <a:t>Es compatible con el marco de Políticas y Normatividad Agraria.</a:t>
            </a:r>
          </a:p>
          <a:p>
            <a:pPr lvl="0" algn="just">
              <a:lnSpc>
                <a:spcPct val="107000"/>
              </a:lnSpc>
              <a:spcAft>
                <a:spcPts val="600"/>
              </a:spcAft>
            </a:pPr>
            <a:r>
              <a:rPr lang="es-PE" dirty="0">
                <a:effectLst/>
                <a:latin typeface="Calibri" panose="020F0502020204030204" pitchFamily="34" charset="0"/>
                <a:ea typeface="Calibri" panose="020F0502020204030204" pitchFamily="34" charset="0"/>
                <a:cs typeface="Times New Roman" panose="02020603050405020304" pitchFamily="18" charset="0"/>
              </a:rPr>
              <a:t>3.   Los </a:t>
            </a:r>
            <a:r>
              <a:rPr lang="es-PE" dirty="0">
                <a:latin typeface="Calibri" panose="020F0502020204030204" pitchFamily="34" charset="0"/>
                <a:ea typeface="Calibri" panose="020F0502020204030204" pitchFamily="34" charset="0"/>
                <a:cs typeface="Times New Roman" panose="02020603050405020304" pitchFamily="18" charset="0"/>
              </a:rPr>
              <a:t>comentarios </a:t>
            </a:r>
            <a:r>
              <a:rPr lang="es-PE" dirty="0">
                <a:effectLst/>
                <a:latin typeface="Calibri" panose="020F0502020204030204" pitchFamily="34" charset="0"/>
                <a:ea typeface="Calibri" panose="020F0502020204030204" pitchFamily="34" charset="0"/>
                <a:cs typeface="Times New Roman" panose="02020603050405020304" pitchFamily="18" charset="0"/>
              </a:rPr>
              <a:t>son de tres tipos:</a:t>
            </a:r>
          </a:p>
          <a:p>
            <a:pPr marL="715963" lvl="0" indent="-342900" algn="just">
              <a:lnSpc>
                <a:spcPct val="107000"/>
              </a:lnSpc>
              <a:spcAft>
                <a:spcPts val="600"/>
              </a:spcAft>
              <a:buFont typeface="+mj-lt"/>
              <a:buAutoNum type="alphaLcParenR"/>
            </a:pPr>
            <a:r>
              <a:rPr lang="es-PE" dirty="0">
                <a:effectLst/>
                <a:latin typeface="Calibri" panose="020F0502020204030204" pitchFamily="34" charset="0"/>
                <a:ea typeface="Calibri" panose="020F0502020204030204" pitchFamily="34" charset="0"/>
                <a:cs typeface="Times New Roman" panose="02020603050405020304" pitchFamily="18" charset="0"/>
              </a:rPr>
              <a:t>Las que se refieren a la necesidad de especificar o aclarar el alcance o precisar niveles de coordinación a fin de evitar la duplicidad o superposición de funciones.</a:t>
            </a:r>
          </a:p>
          <a:p>
            <a:pPr marL="715963" lvl="0" indent="-342900" algn="just">
              <a:lnSpc>
                <a:spcPct val="107000"/>
              </a:lnSpc>
              <a:spcAft>
                <a:spcPts val="600"/>
              </a:spcAft>
              <a:buFont typeface="+mj-lt"/>
              <a:buAutoNum type="alphaLcParenR"/>
            </a:pPr>
            <a:r>
              <a:rPr lang="es-PE" dirty="0">
                <a:effectLst/>
                <a:latin typeface="Calibri" panose="020F0502020204030204" pitchFamily="34" charset="0"/>
                <a:ea typeface="Calibri" panose="020F0502020204030204" pitchFamily="34" charset="0"/>
                <a:cs typeface="Times New Roman" panose="02020603050405020304" pitchFamily="18" charset="0"/>
              </a:rPr>
              <a:t>Las que se refieren a la eliminación de alguna disposición por cuanto no es aplicable para una norma de carácter organizacional o porque son aspectos ya normados u otros motivos razonables, como en el caso de la Tercera Disposición Complementaria Final.</a:t>
            </a:r>
          </a:p>
          <a:p>
            <a:pPr marL="715963" indent="-342900" algn="just">
              <a:lnSpc>
                <a:spcPct val="107000"/>
              </a:lnSpc>
              <a:spcAft>
                <a:spcPts val="600"/>
              </a:spcAft>
              <a:buFont typeface="+mj-lt"/>
              <a:buAutoNum type="alphaLcParenR"/>
            </a:pPr>
            <a:r>
              <a:rPr lang="es-PE" dirty="0">
                <a:effectLst/>
                <a:latin typeface="Calibri" panose="020F0502020204030204" pitchFamily="34" charset="0"/>
                <a:ea typeface="Calibri" panose="020F0502020204030204" pitchFamily="34" charset="0"/>
                <a:cs typeface="Times New Roman" panose="02020603050405020304" pitchFamily="18" charset="0"/>
              </a:rPr>
              <a:t>Las que se refieren a modificaciones de forma, por ejemplo, en cuanto a la terminología.</a:t>
            </a:r>
          </a:p>
        </p:txBody>
      </p:sp>
      <p:sp>
        <p:nvSpPr>
          <p:cNvPr id="8" name="CuadroTexto 7">
            <a:extLst>
              <a:ext uri="{FF2B5EF4-FFF2-40B4-BE49-F238E27FC236}">
                <a16:creationId xmlns:a16="http://schemas.microsoft.com/office/drawing/2014/main" id="{C389E4EA-8832-41B8-B068-BF5A86AA4FA0}"/>
              </a:ext>
            </a:extLst>
          </p:cNvPr>
          <p:cNvSpPr txBox="1"/>
          <p:nvPr/>
        </p:nvSpPr>
        <p:spPr>
          <a:xfrm>
            <a:off x="557842" y="992330"/>
            <a:ext cx="6193766" cy="31265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RPr/>
            </a:defPPr>
            <a:lvl1pPr>
              <a:buSzPts val="1800"/>
              <a:buNone/>
              <a:defRPr sz="1600" b="1">
                <a:solidFill>
                  <a:schemeClr val="accent1"/>
                </a:solidFill>
                <a:latin typeface="Albertus Extra Bold" panose="020E0802040304020204" pitchFamily="34" charset="0"/>
                <a:ea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PE" dirty="0"/>
              <a:t>IV.   CONCLUSIONES</a:t>
            </a:r>
          </a:p>
        </p:txBody>
      </p:sp>
    </p:spTree>
    <p:extLst>
      <p:ext uri="{BB962C8B-B14F-4D97-AF65-F5344CB8AC3E}">
        <p14:creationId xmlns:p14="http://schemas.microsoft.com/office/powerpoint/2010/main" val="18907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a:stretch/>
        </p:blipFill>
        <p:spPr>
          <a:xfrm>
            <a:off x="3911600" y="3022600"/>
            <a:ext cx="4368800" cy="812800"/>
          </a:xfrm>
          <a:prstGeom prst="rect">
            <a:avLst/>
          </a:prstGeom>
          <a:noFill/>
          <a:ln>
            <a:noFill/>
          </a:ln>
        </p:spPr>
      </p:pic>
      <p:pic>
        <p:nvPicPr>
          <p:cNvPr id="159" name="Google Shape;159;p8"/>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C3ED84-11FE-63CD-2B93-0E61B35EE63B}"/>
              </a:ext>
            </a:extLst>
          </p:cNvPr>
          <p:cNvPicPr>
            <a:picLocks noChangeAspect="1"/>
          </p:cNvPicPr>
          <p:nvPr/>
        </p:nvPicPr>
        <p:blipFill>
          <a:blip r:embed="rId2"/>
          <a:stretch>
            <a:fillRect/>
          </a:stretch>
        </p:blipFill>
        <p:spPr>
          <a:xfrm>
            <a:off x="5151497" y="173621"/>
            <a:ext cx="2009775" cy="1133475"/>
          </a:xfrm>
          <a:prstGeom prst="rect">
            <a:avLst/>
          </a:prstGeom>
        </p:spPr>
      </p:pic>
      <p:pic>
        <p:nvPicPr>
          <p:cNvPr id="3" name="Imagen 2">
            <a:extLst>
              <a:ext uri="{FF2B5EF4-FFF2-40B4-BE49-F238E27FC236}">
                <a16:creationId xmlns:a16="http://schemas.microsoft.com/office/drawing/2014/main" id="{3A1A0639-167B-99F7-933E-3DEA7820F94C}"/>
              </a:ext>
            </a:extLst>
          </p:cNvPr>
          <p:cNvPicPr>
            <a:picLocks noChangeAspect="1"/>
          </p:cNvPicPr>
          <p:nvPr/>
        </p:nvPicPr>
        <p:blipFill rotWithShape="1">
          <a:blip r:embed="rId3"/>
          <a:srcRect l="4756" t="18092" r="3287" b="17323"/>
          <a:stretch/>
        </p:blipFill>
        <p:spPr>
          <a:xfrm>
            <a:off x="9655230" y="287376"/>
            <a:ext cx="1992702" cy="791860"/>
          </a:xfrm>
          <a:prstGeom prst="rect">
            <a:avLst/>
          </a:prstGeom>
        </p:spPr>
      </p:pic>
      <p:pic>
        <p:nvPicPr>
          <p:cNvPr id="5" name="Imagen 4">
            <a:extLst>
              <a:ext uri="{FF2B5EF4-FFF2-40B4-BE49-F238E27FC236}">
                <a16:creationId xmlns:a16="http://schemas.microsoft.com/office/drawing/2014/main" id="{B47944C1-FBAE-DF9F-CD9F-8624E8C15579}"/>
              </a:ext>
            </a:extLst>
          </p:cNvPr>
          <p:cNvPicPr>
            <a:picLocks noChangeAspect="1"/>
          </p:cNvPicPr>
          <p:nvPr/>
        </p:nvPicPr>
        <p:blipFill rotWithShape="1">
          <a:blip r:embed="rId4"/>
          <a:srcRect t="40893" r="2072" b="27172"/>
          <a:stretch/>
        </p:blipFill>
        <p:spPr>
          <a:xfrm>
            <a:off x="0" y="240253"/>
            <a:ext cx="3071812" cy="563775"/>
          </a:xfrm>
          <a:prstGeom prst="rect">
            <a:avLst/>
          </a:prstGeom>
        </p:spPr>
      </p:pic>
      <p:sp>
        <p:nvSpPr>
          <p:cNvPr id="6" name="CuadroTexto 5">
            <a:extLst>
              <a:ext uri="{FF2B5EF4-FFF2-40B4-BE49-F238E27FC236}">
                <a16:creationId xmlns:a16="http://schemas.microsoft.com/office/drawing/2014/main" id="{E47C2388-58A9-4CD1-B164-3751E4C38242}"/>
              </a:ext>
            </a:extLst>
          </p:cNvPr>
          <p:cNvSpPr txBox="1"/>
          <p:nvPr/>
        </p:nvSpPr>
        <p:spPr>
          <a:xfrm>
            <a:off x="195649" y="1210898"/>
            <a:ext cx="8437229" cy="338554"/>
          </a:xfrm>
          <a:prstGeom prst="rect">
            <a:avLst/>
          </a:prstGeom>
          <a:noFill/>
        </p:spPr>
        <p:txBody>
          <a:bodyPr wrap="square">
            <a:spAutoFit/>
          </a:bodyPr>
          <a:lstStyle/>
          <a:p>
            <a:r>
              <a:rPr lang="es-MX" sz="1600" b="1" dirty="0">
                <a:solidFill>
                  <a:schemeClr val="accent1"/>
                </a:solidFill>
                <a:latin typeface="Albertus Extra Bold" panose="020E0802040304020204" pitchFamily="34" charset="0"/>
              </a:rPr>
              <a:t>I.  ASPECTOS POSITIVOS DE LA AUTÓGRAFA DE LEY QUE MODIFICA LA LEY 28890</a:t>
            </a:r>
            <a:endParaRPr lang="es-PE" sz="1600" b="1" dirty="0">
              <a:solidFill>
                <a:schemeClr val="accent1"/>
              </a:solidFill>
              <a:latin typeface="Albertus Extra Bold" panose="020E0802040304020204" pitchFamily="34" charset="0"/>
            </a:endParaRPr>
          </a:p>
        </p:txBody>
      </p:sp>
      <p:sp>
        <p:nvSpPr>
          <p:cNvPr id="8" name="CuadroTexto 7">
            <a:extLst>
              <a:ext uri="{FF2B5EF4-FFF2-40B4-BE49-F238E27FC236}">
                <a16:creationId xmlns:a16="http://schemas.microsoft.com/office/drawing/2014/main" id="{2BDD9C1D-FAFB-486E-B3AE-E069ABCA439A}"/>
              </a:ext>
            </a:extLst>
          </p:cNvPr>
          <p:cNvSpPr txBox="1"/>
          <p:nvPr/>
        </p:nvSpPr>
        <p:spPr>
          <a:xfrm>
            <a:off x="329268" y="1857791"/>
            <a:ext cx="3285200" cy="523220"/>
          </a:xfrm>
          <a:prstGeom prst="rect">
            <a:avLst/>
          </a:prstGeom>
          <a:solidFill>
            <a:schemeClr val="accent6">
              <a:lumMod val="40000"/>
              <a:lumOff val="60000"/>
            </a:schemeClr>
          </a:solidFill>
        </p:spPr>
        <p:txBody>
          <a:bodyPr wrap="square">
            <a:spAutoFit/>
          </a:bodyPr>
          <a:lstStyle/>
          <a:p>
            <a:pPr algn="just"/>
            <a:r>
              <a:rPr lang="es-MX" b="1" dirty="0"/>
              <a:t>1. Se amplía la cobertura territorial hacia el ámbito nacional </a:t>
            </a:r>
            <a:endParaRPr lang="es-PE" b="1" dirty="0"/>
          </a:p>
        </p:txBody>
      </p:sp>
      <p:sp>
        <p:nvSpPr>
          <p:cNvPr id="10" name="CuadroTexto 9">
            <a:extLst>
              <a:ext uri="{FF2B5EF4-FFF2-40B4-BE49-F238E27FC236}">
                <a16:creationId xmlns:a16="http://schemas.microsoft.com/office/drawing/2014/main" id="{45CF0605-C463-4E8E-82B0-FE2C8ED0C5B4}"/>
              </a:ext>
            </a:extLst>
          </p:cNvPr>
          <p:cNvSpPr txBox="1"/>
          <p:nvPr/>
        </p:nvSpPr>
        <p:spPr>
          <a:xfrm>
            <a:off x="329266" y="3023280"/>
            <a:ext cx="3285202" cy="523220"/>
          </a:xfrm>
          <a:prstGeom prst="rect">
            <a:avLst/>
          </a:prstGeom>
          <a:solidFill>
            <a:schemeClr val="accent6">
              <a:lumMod val="40000"/>
              <a:lumOff val="60000"/>
            </a:schemeClr>
          </a:solidFill>
        </p:spPr>
        <p:txBody>
          <a:bodyPr wrap="square">
            <a:spAutoFit/>
          </a:bodyPr>
          <a:lstStyle/>
          <a:p>
            <a:pPr algn="just"/>
            <a:r>
              <a:rPr lang="es-MX" b="1" dirty="0"/>
              <a:t>2. Se mantiene la cobertura de mercado </a:t>
            </a:r>
            <a:endParaRPr lang="es-PE" b="1" dirty="0"/>
          </a:p>
        </p:txBody>
      </p:sp>
      <p:sp>
        <p:nvSpPr>
          <p:cNvPr id="12" name="CuadroTexto 11">
            <a:extLst>
              <a:ext uri="{FF2B5EF4-FFF2-40B4-BE49-F238E27FC236}">
                <a16:creationId xmlns:a16="http://schemas.microsoft.com/office/drawing/2014/main" id="{4A7026B2-D3AD-4A99-B976-483E950CDFEE}"/>
              </a:ext>
            </a:extLst>
          </p:cNvPr>
          <p:cNvSpPr txBox="1"/>
          <p:nvPr/>
        </p:nvSpPr>
        <p:spPr>
          <a:xfrm>
            <a:off x="329270" y="4203341"/>
            <a:ext cx="3285201" cy="307777"/>
          </a:xfrm>
          <a:prstGeom prst="rect">
            <a:avLst/>
          </a:prstGeom>
          <a:solidFill>
            <a:schemeClr val="accent6">
              <a:lumMod val="40000"/>
              <a:lumOff val="60000"/>
            </a:schemeClr>
          </a:solidFill>
        </p:spPr>
        <p:txBody>
          <a:bodyPr wrap="square">
            <a:spAutoFit/>
          </a:bodyPr>
          <a:lstStyle/>
          <a:p>
            <a:pPr algn="just"/>
            <a:r>
              <a:rPr lang="es-MX" b="1" dirty="0"/>
              <a:t>3. Se sincera el ámbito productivo </a:t>
            </a:r>
            <a:endParaRPr lang="es-PE" b="1" dirty="0"/>
          </a:p>
        </p:txBody>
      </p:sp>
      <p:sp>
        <p:nvSpPr>
          <p:cNvPr id="14" name="CuadroTexto 13">
            <a:extLst>
              <a:ext uri="{FF2B5EF4-FFF2-40B4-BE49-F238E27FC236}">
                <a16:creationId xmlns:a16="http://schemas.microsoft.com/office/drawing/2014/main" id="{13DB52FA-DADC-41D8-8611-D948AD79B75A}"/>
              </a:ext>
            </a:extLst>
          </p:cNvPr>
          <p:cNvSpPr txBox="1"/>
          <p:nvPr/>
        </p:nvSpPr>
        <p:spPr>
          <a:xfrm>
            <a:off x="329268" y="4799595"/>
            <a:ext cx="3285202" cy="738664"/>
          </a:xfrm>
          <a:prstGeom prst="rect">
            <a:avLst/>
          </a:prstGeom>
          <a:solidFill>
            <a:schemeClr val="accent6">
              <a:lumMod val="40000"/>
              <a:lumOff val="60000"/>
            </a:schemeClr>
          </a:solidFill>
        </p:spPr>
        <p:txBody>
          <a:bodyPr wrap="square">
            <a:spAutoFit/>
          </a:bodyPr>
          <a:lstStyle/>
          <a:p>
            <a:pPr algn="just"/>
            <a:r>
              <a:rPr lang="es-MX" b="1" dirty="0"/>
              <a:t>4. Se reafirma la focalización en los pequeños y medianos productores agrarios </a:t>
            </a:r>
            <a:endParaRPr lang="es-PE" b="1" dirty="0"/>
          </a:p>
        </p:txBody>
      </p:sp>
      <p:sp>
        <p:nvSpPr>
          <p:cNvPr id="16" name="CuadroTexto 15">
            <a:extLst>
              <a:ext uri="{FF2B5EF4-FFF2-40B4-BE49-F238E27FC236}">
                <a16:creationId xmlns:a16="http://schemas.microsoft.com/office/drawing/2014/main" id="{0E1D0B1E-3EF7-4C71-B725-78B31F402CA1}"/>
              </a:ext>
            </a:extLst>
          </p:cNvPr>
          <p:cNvSpPr txBox="1"/>
          <p:nvPr/>
        </p:nvSpPr>
        <p:spPr>
          <a:xfrm>
            <a:off x="315151" y="6232262"/>
            <a:ext cx="3285200" cy="307777"/>
          </a:xfrm>
          <a:prstGeom prst="rect">
            <a:avLst/>
          </a:prstGeom>
          <a:solidFill>
            <a:schemeClr val="accent6">
              <a:lumMod val="40000"/>
              <a:lumOff val="60000"/>
            </a:schemeClr>
          </a:solidFill>
        </p:spPr>
        <p:txBody>
          <a:bodyPr wrap="square">
            <a:spAutoFit/>
          </a:bodyPr>
          <a:lstStyle/>
          <a:p>
            <a:pPr algn="just"/>
            <a:r>
              <a:rPr lang="es-MX" b="1" dirty="0"/>
              <a:t>5. Se elimina el Consejo Directivo</a:t>
            </a:r>
            <a:endParaRPr lang="es-PE" b="1" dirty="0"/>
          </a:p>
        </p:txBody>
      </p:sp>
      <p:sp>
        <p:nvSpPr>
          <p:cNvPr id="18" name="CuadroTexto 17">
            <a:extLst>
              <a:ext uri="{FF2B5EF4-FFF2-40B4-BE49-F238E27FC236}">
                <a16:creationId xmlns:a16="http://schemas.microsoft.com/office/drawing/2014/main" id="{86B6C81E-18A7-4527-9E42-5C0781A316BD}"/>
              </a:ext>
            </a:extLst>
          </p:cNvPr>
          <p:cNvSpPr txBox="1"/>
          <p:nvPr/>
        </p:nvSpPr>
        <p:spPr>
          <a:xfrm>
            <a:off x="4094672" y="1611570"/>
            <a:ext cx="6072996" cy="1015663"/>
          </a:xfrm>
          <a:prstGeom prst="rect">
            <a:avLst/>
          </a:prstGeom>
          <a:solidFill>
            <a:schemeClr val="accent2">
              <a:lumMod val="20000"/>
              <a:lumOff val="80000"/>
            </a:schemeClr>
          </a:solidFill>
        </p:spPr>
        <p:txBody>
          <a:bodyPr wrap="square">
            <a:spAutoFit/>
          </a:bodyPr>
          <a:lstStyle/>
          <a:p>
            <a:pPr marL="171450" indent="-171450" algn="just">
              <a:buFont typeface="Wingdings" panose="05000000000000000000" pitchFamily="2" charset="2"/>
              <a:buChar char="ü"/>
            </a:pPr>
            <a:r>
              <a:rPr lang="es-MX" sz="1200" dirty="0"/>
              <a:t>Orientación de la promoción y fomento con un enfoque territorial.</a:t>
            </a:r>
          </a:p>
          <a:p>
            <a:pPr marL="171450" indent="-171450" algn="just">
              <a:buFont typeface="Wingdings" panose="05000000000000000000" pitchFamily="2" charset="2"/>
              <a:buChar char="ü"/>
            </a:pPr>
            <a:r>
              <a:rPr lang="es-MX" sz="1200" dirty="0"/>
              <a:t>Mayor interacción de las zonas rurales con las urbanas</a:t>
            </a:r>
          </a:p>
          <a:p>
            <a:pPr marL="171450" indent="-171450" algn="just">
              <a:buFont typeface="Wingdings" panose="05000000000000000000" pitchFamily="2" charset="2"/>
              <a:buChar char="ü"/>
            </a:pPr>
            <a:r>
              <a:rPr lang="es-MX" sz="1200" dirty="0"/>
              <a:t>Mayor articulación o integración de los pequeños y medianos productores agrarios y sus organizaciones con otros actores económicos </a:t>
            </a:r>
          </a:p>
          <a:p>
            <a:pPr marL="171450" indent="-171450" algn="just">
              <a:buFont typeface="Wingdings" panose="05000000000000000000" pitchFamily="2" charset="2"/>
              <a:buChar char="ü"/>
            </a:pPr>
            <a:r>
              <a:rPr lang="es-MX" sz="1200" dirty="0"/>
              <a:t>Ampliación del acceso en los mercados interno e internacional</a:t>
            </a:r>
            <a:endParaRPr lang="es-PE" sz="1200" dirty="0"/>
          </a:p>
        </p:txBody>
      </p:sp>
      <p:sp>
        <p:nvSpPr>
          <p:cNvPr id="20" name="CuadroTexto 19">
            <a:extLst>
              <a:ext uri="{FF2B5EF4-FFF2-40B4-BE49-F238E27FC236}">
                <a16:creationId xmlns:a16="http://schemas.microsoft.com/office/drawing/2014/main" id="{B934AAD1-951C-4324-8604-E8BD6CBC6396}"/>
              </a:ext>
            </a:extLst>
          </p:cNvPr>
          <p:cNvSpPr txBox="1"/>
          <p:nvPr/>
        </p:nvSpPr>
        <p:spPr>
          <a:xfrm>
            <a:off x="10541479" y="1700250"/>
            <a:ext cx="1519532" cy="830997"/>
          </a:xfrm>
          <a:prstGeom prst="rect">
            <a:avLst/>
          </a:prstGeom>
          <a:solidFill>
            <a:schemeClr val="accent6">
              <a:lumMod val="75000"/>
            </a:schemeClr>
          </a:solidFill>
        </p:spPr>
        <p:txBody>
          <a:bodyPr wrap="square">
            <a:spAutoFit/>
          </a:bodyPr>
          <a:lstStyle/>
          <a:p>
            <a:pPr algn="ctr"/>
            <a:r>
              <a:rPr lang="es-PE" sz="1200" dirty="0">
                <a:solidFill>
                  <a:schemeClr val="bg1"/>
                </a:solidFill>
              </a:rPr>
              <a:t>Desarrollo de corredores económicos competitivos</a:t>
            </a:r>
          </a:p>
        </p:txBody>
      </p:sp>
      <p:sp>
        <p:nvSpPr>
          <p:cNvPr id="21" name="Flecha: a la derecha 20">
            <a:extLst>
              <a:ext uri="{FF2B5EF4-FFF2-40B4-BE49-F238E27FC236}">
                <a16:creationId xmlns:a16="http://schemas.microsoft.com/office/drawing/2014/main" id="{65B0F575-F279-4E52-8DB5-046816979D3E}"/>
              </a:ext>
            </a:extLst>
          </p:cNvPr>
          <p:cNvSpPr/>
          <p:nvPr/>
        </p:nvSpPr>
        <p:spPr>
          <a:xfrm>
            <a:off x="3684915" y="2028824"/>
            <a:ext cx="379563"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lecha: a la derecha 22">
            <a:extLst>
              <a:ext uri="{FF2B5EF4-FFF2-40B4-BE49-F238E27FC236}">
                <a16:creationId xmlns:a16="http://schemas.microsoft.com/office/drawing/2014/main" id="{00114849-83C7-4415-B481-42B7A0D66497}"/>
              </a:ext>
            </a:extLst>
          </p:cNvPr>
          <p:cNvSpPr/>
          <p:nvPr/>
        </p:nvSpPr>
        <p:spPr>
          <a:xfrm>
            <a:off x="10222145" y="2077259"/>
            <a:ext cx="290266"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CuadroTexto 26">
            <a:extLst>
              <a:ext uri="{FF2B5EF4-FFF2-40B4-BE49-F238E27FC236}">
                <a16:creationId xmlns:a16="http://schemas.microsoft.com/office/drawing/2014/main" id="{05D90712-3CF0-465B-8E81-5FD92C57390F}"/>
              </a:ext>
            </a:extLst>
          </p:cNvPr>
          <p:cNvSpPr txBox="1"/>
          <p:nvPr/>
        </p:nvSpPr>
        <p:spPr>
          <a:xfrm>
            <a:off x="4094672" y="2675374"/>
            <a:ext cx="6072996" cy="1200329"/>
          </a:xfrm>
          <a:prstGeom prst="rect">
            <a:avLst/>
          </a:prstGeom>
          <a:solidFill>
            <a:schemeClr val="accent2">
              <a:lumMod val="40000"/>
              <a:lumOff val="60000"/>
            </a:schemeClr>
          </a:solidFill>
        </p:spPr>
        <p:txBody>
          <a:bodyPr wrap="square">
            <a:spAutoFit/>
          </a:bodyPr>
          <a:lstStyle/>
          <a:p>
            <a:pPr marL="171450" indent="-171450" algn="just">
              <a:buFont typeface="Wingdings" panose="05000000000000000000" pitchFamily="2" charset="2"/>
              <a:buChar char="ü"/>
            </a:pPr>
            <a:r>
              <a:rPr lang="es-MX" sz="1200" dirty="0"/>
              <a:t>Orientación a mercados nacionales e internacionales, con atención preferente  a las actividades exportadoras, pero sin excluir las actividades para el mercado nacional.</a:t>
            </a:r>
          </a:p>
          <a:p>
            <a:pPr marL="171450" indent="-171450" algn="just">
              <a:buFont typeface="Wingdings" panose="05000000000000000000" pitchFamily="2" charset="2"/>
              <a:buChar char="ü"/>
            </a:pPr>
            <a:r>
              <a:rPr lang="es-PE" sz="1200" dirty="0"/>
              <a:t>Se facilita adecuación progresiva de la oferta productiva para diferentes niveles de exigencia de los mercados.</a:t>
            </a:r>
          </a:p>
          <a:p>
            <a:pPr marL="171450" indent="-171450" algn="just">
              <a:buFont typeface="Wingdings" panose="05000000000000000000" pitchFamily="2" charset="2"/>
              <a:buChar char="ü"/>
            </a:pPr>
            <a:r>
              <a:rPr lang="es-PE" sz="1200" dirty="0"/>
              <a:t>Mayor aprovechamiento de las oportunidades comerciales que se presenten o se identifiquen en el mercado interno e internacional.</a:t>
            </a:r>
          </a:p>
        </p:txBody>
      </p:sp>
      <p:sp>
        <p:nvSpPr>
          <p:cNvPr id="28" name="CuadroTexto 27">
            <a:extLst>
              <a:ext uri="{FF2B5EF4-FFF2-40B4-BE49-F238E27FC236}">
                <a16:creationId xmlns:a16="http://schemas.microsoft.com/office/drawing/2014/main" id="{F18F4538-9ABC-4997-96D9-76A964342299}"/>
              </a:ext>
            </a:extLst>
          </p:cNvPr>
          <p:cNvSpPr txBox="1"/>
          <p:nvPr/>
        </p:nvSpPr>
        <p:spPr>
          <a:xfrm>
            <a:off x="10541479" y="2874115"/>
            <a:ext cx="1519532" cy="646331"/>
          </a:xfrm>
          <a:prstGeom prst="rect">
            <a:avLst/>
          </a:prstGeom>
          <a:solidFill>
            <a:schemeClr val="accent6">
              <a:lumMod val="75000"/>
            </a:schemeClr>
          </a:solidFill>
        </p:spPr>
        <p:txBody>
          <a:bodyPr wrap="square">
            <a:spAutoFit/>
          </a:bodyPr>
          <a:lstStyle/>
          <a:p>
            <a:pPr algn="ctr"/>
            <a:r>
              <a:rPr lang="es-PE" sz="1200" dirty="0">
                <a:solidFill>
                  <a:schemeClr val="bg1"/>
                </a:solidFill>
              </a:rPr>
              <a:t>Escalamiento de los negocios agrarios</a:t>
            </a:r>
          </a:p>
        </p:txBody>
      </p:sp>
      <p:sp>
        <p:nvSpPr>
          <p:cNvPr id="29" name="Flecha: a la derecha 28">
            <a:extLst>
              <a:ext uri="{FF2B5EF4-FFF2-40B4-BE49-F238E27FC236}">
                <a16:creationId xmlns:a16="http://schemas.microsoft.com/office/drawing/2014/main" id="{77018F8B-9270-42A0-93FD-AE5F19C5FF3F}"/>
              </a:ext>
            </a:extLst>
          </p:cNvPr>
          <p:cNvSpPr/>
          <p:nvPr/>
        </p:nvSpPr>
        <p:spPr>
          <a:xfrm>
            <a:off x="10196426" y="3165478"/>
            <a:ext cx="290266"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Flecha: a la derecha 29">
            <a:extLst>
              <a:ext uri="{FF2B5EF4-FFF2-40B4-BE49-F238E27FC236}">
                <a16:creationId xmlns:a16="http://schemas.microsoft.com/office/drawing/2014/main" id="{619F0B24-62FD-4B79-A5B1-0DB211D7C5B2}"/>
              </a:ext>
            </a:extLst>
          </p:cNvPr>
          <p:cNvSpPr/>
          <p:nvPr/>
        </p:nvSpPr>
        <p:spPr>
          <a:xfrm>
            <a:off x="3651056" y="3207587"/>
            <a:ext cx="379563"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CuadroTexto 31">
            <a:extLst>
              <a:ext uri="{FF2B5EF4-FFF2-40B4-BE49-F238E27FC236}">
                <a16:creationId xmlns:a16="http://schemas.microsoft.com/office/drawing/2014/main" id="{5FEDB295-7095-46C5-9B60-0C4FB6ECC9E8}"/>
              </a:ext>
            </a:extLst>
          </p:cNvPr>
          <p:cNvSpPr txBox="1"/>
          <p:nvPr/>
        </p:nvSpPr>
        <p:spPr>
          <a:xfrm>
            <a:off x="4090052" y="3968598"/>
            <a:ext cx="6061494" cy="830997"/>
          </a:xfrm>
          <a:prstGeom prst="rect">
            <a:avLst/>
          </a:prstGeom>
          <a:solidFill>
            <a:schemeClr val="accent2">
              <a:lumMod val="20000"/>
              <a:lumOff val="80000"/>
            </a:schemeClr>
          </a:solidFill>
        </p:spPr>
        <p:txBody>
          <a:bodyPr wrap="square">
            <a:spAutoFit/>
          </a:bodyPr>
          <a:lstStyle/>
          <a:p>
            <a:pPr marL="171450" indent="-171450" algn="just">
              <a:buFont typeface="Wingdings" panose="05000000000000000000" pitchFamily="2" charset="2"/>
              <a:buChar char="ü"/>
            </a:pPr>
            <a:r>
              <a:rPr lang="es-PE" sz="1200" dirty="0"/>
              <a:t>Ámbito productivo en Ley 28890 es multisectorial.</a:t>
            </a:r>
          </a:p>
          <a:p>
            <a:pPr marL="171450" indent="-171450" algn="just">
              <a:buFont typeface="Wingdings" panose="05000000000000000000" pitchFamily="2" charset="2"/>
              <a:buChar char="ü"/>
            </a:pPr>
            <a:r>
              <a:rPr lang="es-PE" sz="1200" dirty="0"/>
              <a:t>En Autógrafa de Ley se considera sólo actividades económicas dedicadas a la agricultura, ganadería, apicultura, reforestación y agroforestería, así como la transformación primaria de los productos que se obtengan de estas actividades.</a:t>
            </a:r>
          </a:p>
        </p:txBody>
      </p:sp>
      <p:sp>
        <p:nvSpPr>
          <p:cNvPr id="33" name="CuadroTexto 32">
            <a:extLst>
              <a:ext uri="{FF2B5EF4-FFF2-40B4-BE49-F238E27FC236}">
                <a16:creationId xmlns:a16="http://schemas.microsoft.com/office/drawing/2014/main" id="{E97F4669-0A39-45A1-B977-16F274F3AB3D}"/>
              </a:ext>
            </a:extLst>
          </p:cNvPr>
          <p:cNvSpPr txBox="1"/>
          <p:nvPr/>
        </p:nvSpPr>
        <p:spPr>
          <a:xfrm>
            <a:off x="10541479" y="3971007"/>
            <a:ext cx="1519532" cy="830997"/>
          </a:xfrm>
          <a:prstGeom prst="rect">
            <a:avLst/>
          </a:prstGeom>
          <a:solidFill>
            <a:schemeClr val="accent6">
              <a:lumMod val="75000"/>
            </a:schemeClr>
          </a:solidFill>
        </p:spPr>
        <p:txBody>
          <a:bodyPr wrap="square">
            <a:spAutoFit/>
          </a:bodyPr>
          <a:lstStyle/>
          <a:p>
            <a:pPr algn="ctr"/>
            <a:r>
              <a:rPr lang="es-PE" sz="1200" dirty="0">
                <a:solidFill>
                  <a:schemeClr val="bg1"/>
                </a:solidFill>
              </a:rPr>
              <a:t>Atención a actividades productivas sólo  de sector agrario.</a:t>
            </a:r>
          </a:p>
        </p:txBody>
      </p:sp>
      <p:sp>
        <p:nvSpPr>
          <p:cNvPr id="34" name="Flecha: a la derecha 33">
            <a:extLst>
              <a:ext uri="{FF2B5EF4-FFF2-40B4-BE49-F238E27FC236}">
                <a16:creationId xmlns:a16="http://schemas.microsoft.com/office/drawing/2014/main" id="{701153E3-6D7F-469F-9046-8117C2968F70}"/>
              </a:ext>
            </a:extLst>
          </p:cNvPr>
          <p:cNvSpPr/>
          <p:nvPr/>
        </p:nvSpPr>
        <p:spPr>
          <a:xfrm>
            <a:off x="3671972" y="4266653"/>
            <a:ext cx="379563"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Flecha: a la derecha 34">
            <a:extLst>
              <a:ext uri="{FF2B5EF4-FFF2-40B4-BE49-F238E27FC236}">
                <a16:creationId xmlns:a16="http://schemas.microsoft.com/office/drawing/2014/main" id="{6478406D-2A6A-426F-BD6A-15A659DF443D}"/>
              </a:ext>
            </a:extLst>
          </p:cNvPr>
          <p:cNvSpPr/>
          <p:nvPr/>
        </p:nvSpPr>
        <p:spPr>
          <a:xfrm>
            <a:off x="3670538" y="5140473"/>
            <a:ext cx="379563"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Flecha: a la derecha 35">
            <a:extLst>
              <a:ext uri="{FF2B5EF4-FFF2-40B4-BE49-F238E27FC236}">
                <a16:creationId xmlns:a16="http://schemas.microsoft.com/office/drawing/2014/main" id="{F21E2CB0-943E-4052-8AEB-230E5934C6A9}"/>
              </a:ext>
            </a:extLst>
          </p:cNvPr>
          <p:cNvSpPr/>
          <p:nvPr/>
        </p:nvSpPr>
        <p:spPr>
          <a:xfrm>
            <a:off x="3651056" y="6304396"/>
            <a:ext cx="379563"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Flecha: a la derecha 36">
            <a:extLst>
              <a:ext uri="{FF2B5EF4-FFF2-40B4-BE49-F238E27FC236}">
                <a16:creationId xmlns:a16="http://schemas.microsoft.com/office/drawing/2014/main" id="{4E36206B-B498-46FD-A714-E871846C1647}"/>
              </a:ext>
            </a:extLst>
          </p:cNvPr>
          <p:cNvSpPr/>
          <p:nvPr/>
        </p:nvSpPr>
        <p:spPr>
          <a:xfrm>
            <a:off x="10184768" y="4341597"/>
            <a:ext cx="290266"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Flecha: a la derecha 37">
            <a:extLst>
              <a:ext uri="{FF2B5EF4-FFF2-40B4-BE49-F238E27FC236}">
                <a16:creationId xmlns:a16="http://schemas.microsoft.com/office/drawing/2014/main" id="{0BB11345-0554-4678-9ED6-A43A2C13B52B}"/>
              </a:ext>
            </a:extLst>
          </p:cNvPr>
          <p:cNvSpPr/>
          <p:nvPr/>
        </p:nvSpPr>
        <p:spPr>
          <a:xfrm>
            <a:off x="10203004" y="5290338"/>
            <a:ext cx="290266"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Flecha: a la derecha 38">
            <a:extLst>
              <a:ext uri="{FF2B5EF4-FFF2-40B4-BE49-F238E27FC236}">
                <a16:creationId xmlns:a16="http://schemas.microsoft.com/office/drawing/2014/main" id="{2A114C01-744F-420B-99AC-DC7E55785343}"/>
              </a:ext>
            </a:extLst>
          </p:cNvPr>
          <p:cNvSpPr/>
          <p:nvPr/>
        </p:nvSpPr>
        <p:spPr>
          <a:xfrm>
            <a:off x="10216550" y="6304396"/>
            <a:ext cx="290266" cy="181154"/>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CuadroTexto 40">
            <a:extLst>
              <a:ext uri="{FF2B5EF4-FFF2-40B4-BE49-F238E27FC236}">
                <a16:creationId xmlns:a16="http://schemas.microsoft.com/office/drawing/2014/main" id="{59B8D799-154D-4881-A7AC-B3C861775158}"/>
              </a:ext>
            </a:extLst>
          </p:cNvPr>
          <p:cNvSpPr txBox="1"/>
          <p:nvPr/>
        </p:nvSpPr>
        <p:spPr>
          <a:xfrm>
            <a:off x="4090052" y="4873084"/>
            <a:ext cx="6073001" cy="1015663"/>
          </a:xfrm>
          <a:prstGeom prst="rect">
            <a:avLst/>
          </a:prstGeom>
          <a:solidFill>
            <a:schemeClr val="accent2">
              <a:lumMod val="40000"/>
              <a:lumOff val="60000"/>
            </a:schemeClr>
          </a:solidFill>
        </p:spPr>
        <p:txBody>
          <a:bodyPr wrap="square">
            <a:spAutoFit/>
          </a:bodyPr>
          <a:lstStyle/>
          <a:p>
            <a:pPr marL="171450" indent="-171450" algn="just">
              <a:buFont typeface="Wingdings" panose="05000000000000000000" pitchFamily="2" charset="2"/>
              <a:buChar char="ü"/>
            </a:pPr>
            <a:r>
              <a:rPr lang="es-MX" sz="1200" dirty="0"/>
              <a:t>Pequeños y medianos productores agrarios son la bese social de la agricultura familiar. </a:t>
            </a:r>
          </a:p>
          <a:p>
            <a:pPr marL="171450" indent="-171450" algn="just">
              <a:buFont typeface="Wingdings" panose="05000000000000000000" pitchFamily="2" charset="2"/>
              <a:buChar char="ü"/>
            </a:pPr>
            <a:r>
              <a:rPr lang="es-MX" sz="1200" dirty="0"/>
              <a:t>Se podrá ampliar y consolidar las intervenciones que se vienen realizando teniendo en cuenta las características sociales, culturales, tecnológicas, ambientales y económicas de la agricultura familiar. </a:t>
            </a:r>
            <a:endParaRPr lang="es-PE" sz="1200" dirty="0"/>
          </a:p>
        </p:txBody>
      </p:sp>
      <p:sp>
        <p:nvSpPr>
          <p:cNvPr id="42" name="CuadroTexto 41">
            <a:extLst>
              <a:ext uri="{FF2B5EF4-FFF2-40B4-BE49-F238E27FC236}">
                <a16:creationId xmlns:a16="http://schemas.microsoft.com/office/drawing/2014/main" id="{14B25693-9601-495E-ABF1-CC7418E18971}"/>
              </a:ext>
            </a:extLst>
          </p:cNvPr>
          <p:cNvSpPr txBox="1"/>
          <p:nvPr/>
        </p:nvSpPr>
        <p:spPr>
          <a:xfrm>
            <a:off x="10541479" y="4950028"/>
            <a:ext cx="1519532" cy="861774"/>
          </a:xfrm>
          <a:prstGeom prst="rect">
            <a:avLst/>
          </a:prstGeom>
          <a:solidFill>
            <a:schemeClr val="accent6">
              <a:lumMod val="75000"/>
            </a:schemeClr>
          </a:solidFill>
        </p:spPr>
        <p:txBody>
          <a:bodyPr wrap="square">
            <a:spAutoFit/>
          </a:bodyPr>
          <a:lstStyle/>
          <a:p>
            <a:pPr algn="ctr"/>
            <a:r>
              <a:rPr lang="es-PE" sz="1000" dirty="0">
                <a:solidFill>
                  <a:schemeClr val="bg1"/>
                </a:solidFill>
              </a:rPr>
              <a:t>Servicios de promoción y fomento acordes a las características propias de la agricultura familiar</a:t>
            </a:r>
          </a:p>
        </p:txBody>
      </p:sp>
      <p:sp>
        <p:nvSpPr>
          <p:cNvPr id="43" name="CuadroTexto 42">
            <a:extLst>
              <a:ext uri="{FF2B5EF4-FFF2-40B4-BE49-F238E27FC236}">
                <a16:creationId xmlns:a16="http://schemas.microsoft.com/office/drawing/2014/main" id="{DE8D3B6B-F8A8-4D24-AFD2-21624A3ECB64}"/>
              </a:ext>
            </a:extLst>
          </p:cNvPr>
          <p:cNvSpPr txBox="1"/>
          <p:nvPr/>
        </p:nvSpPr>
        <p:spPr>
          <a:xfrm>
            <a:off x="10512411" y="6095233"/>
            <a:ext cx="1519532" cy="553998"/>
          </a:xfrm>
          <a:prstGeom prst="rect">
            <a:avLst/>
          </a:prstGeom>
          <a:solidFill>
            <a:schemeClr val="accent6">
              <a:lumMod val="75000"/>
            </a:schemeClr>
          </a:solidFill>
        </p:spPr>
        <p:txBody>
          <a:bodyPr wrap="square">
            <a:spAutoFit/>
          </a:bodyPr>
          <a:lstStyle/>
          <a:p>
            <a:pPr algn="ctr"/>
            <a:r>
              <a:rPr lang="es-MX" sz="1000" dirty="0">
                <a:solidFill>
                  <a:schemeClr val="bg1"/>
                </a:solidFill>
              </a:rPr>
              <a:t>Se facilitará la conducción de la entidad</a:t>
            </a:r>
            <a:endParaRPr lang="es-PE" sz="1000" dirty="0">
              <a:solidFill>
                <a:schemeClr val="bg1"/>
              </a:solidFill>
            </a:endParaRPr>
          </a:p>
        </p:txBody>
      </p:sp>
      <p:sp>
        <p:nvSpPr>
          <p:cNvPr id="45" name="CuadroTexto 44">
            <a:extLst>
              <a:ext uri="{FF2B5EF4-FFF2-40B4-BE49-F238E27FC236}">
                <a16:creationId xmlns:a16="http://schemas.microsoft.com/office/drawing/2014/main" id="{DD82FCF4-2BFE-44D2-B405-7B8C5DE519E4}"/>
              </a:ext>
            </a:extLst>
          </p:cNvPr>
          <p:cNvSpPr txBox="1"/>
          <p:nvPr/>
        </p:nvSpPr>
        <p:spPr>
          <a:xfrm>
            <a:off x="4094672" y="5962236"/>
            <a:ext cx="6046123" cy="830997"/>
          </a:xfrm>
          <a:prstGeom prst="rect">
            <a:avLst/>
          </a:prstGeom>
          <a:solidFill>
            <a:schemeClr val="accent2">
              <a:lumMod val="20000"/>
              <a:lumOff val="80000"/>
            </a:schemeClr>
          </a:solidFill>
        </p:spPr>
        <p:txBody>
          <a:bodyPr wrap="square">
            <a:spAutoFit/>
          </a:bodyPr>
          <a:lstStyle/>
          <a:p>
            <a:pPr marL="171450" indent="-171450" algn="just">
              <a:buFont typeface="Wingdings" panose="05000000000000000000" pitchFamily="2" charset="2"/>
              <a:buChar char="ü"/>
            </a:pPr>
            <a:r>
              <a:rPr lang="es-MX" sz="1200" dirty="0"/>
              <a:t>Focalización en la producción del sector agrario elimina carácter multisectorial del ámbito, por lo que ya no se requiere Consejo Directivo multisectorial.</a:t>
            </a:r>
          </a:p>
          <a:p>
            <a:pPr marL="171450" indent="-171450" algn="just">
              <a:buFont typeface="Wingdings" panose="05000000000000000000" pitchFamily="2" charset="2"/>
              <a:buChar char="ü"/>
            </a:pPr>
            <a:r>
              <a:rPr lang="es-MX" sz="1200" dirty="0"/>
              <a:t>Subsiste intersectorialidad con el sector Comercio Exterior, pero coordinaciones con MINCETUR y con PROMPERÚ, se establecen en la Autógrafa de Ley.</a:t>
            </a:r>
            <a:endParaRPr lang="es-PE" sz="1200" dirty="0"/>
          </a:p>
        </p:txBody>
      </p:sp>
    </p:spTree>
    <p:extLst>
      <p:ext uri="{BB962C8B-B14F-4D97-AF65-F5344CB8AC3E}">
        <p14:creationId xmlns:p14="http://schemas.microsoft.com/office/powerpoint/2010/main" val="189431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88364B-563E-6414-EC91-DE5DD3AC47A5}"/>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4" name="Imagen 3">
            <a:extLst>
              <a:ext uri="{FF2B5EF4-FFF2-40B4-BE49-F238E27FC236}">
                <a16:creationId xmlns:a16="http://schemas.microsoft.com/office/drawing/2014/main" id="{F5BBD6A7-7E2A-8301-255D-18E74BDDB3AE}"/>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5" name="Imagen 4">
            <a:extLst>
              <a:ext uri="{FF2B5EF4-FFF2-40B4-BE49-F238E27FC236}">
                <a16:creationId xmlns:a16="http://schemas.microsoft.com/office/drawing/2014/main" id="{C2AD6FA6-DE56-563E-8309-443F0B30D64C}"/>
              </a:ext>
            </a:extLst>
          </p:cNvPr>
          <p:cNvPicPr>
            <a:picLocks noChangeAspect="1"/>
          </p:cNvPicPr>
          <p:nvPr/>
        </p:nvPicPr>
        <p:blipFill rotWithShape="1">
          <a:blip r:embed="rId4"/>
          <a:srcRect t="40893" r="2072" b="27172"/>
          <a:stretch/>
        </p:blipFill>
        <p:spPr>
          <a:xfrm>
            <a:off x="0" y="240253"/>
            <a:ext cx="3071812" cy="563775"/>
          </a:xfrm>
          <a:prstGeom prst="rect">
            <a:avLst/>
          </a:prstGeom>
        </p:spPr>
      </p:pic>
      <p:sp>
        <p:nvSpPr>
          <p:cNvPr id="7" name="Título 6">
            <a:extLst>
              <a:ext uri="{FF2B5EF4-FFF2-40B4-BE49-F238E27FC236}">
                <a16:creationId xmlns:a16="http://schemas.microsoft.com/office/drawing/2014/main" id="{0C9F7111-009C-5088-658D-CD77BB4D2821}"/>
              </a:ext>
            </a:extLst>
          </p:cNvPr>
          <p:cNvSpPr>
            <a:spLocks noGrp="1"/>
          </p:cNvSpPr>
          <p:nvPr>
            <p:ph type="title"/>
          </p:nvPr>
        </p:nvSpPr>
        <p:spPr>
          <a:xfrm>
            <a:off x="381795" y="1311248"/>
            <a:ext cx="10951079" cy="338514"/>
          </a:xfrm>
          <a:noFill/>
        </p:spPr>
        <p:txBody>
          <a:bodyPr wrap="square">
            <a:spAutoFit/>
          </a:bodyPr>
          <a:lstStyle/>
          <a:p>
            <a:pPr>
              <a:lnSpc>
                <a:spcPct val="100000"/>
              </a:lnSpc>
              <a:buClr>
                <a:srgbClr val="000000"/>
              </a:buClr>
              <a:buFont typeface="Arial"/>
            </a:pPr>
            <a:r>
              <a:rPr lang="es-PE" sz="1600" b="1" dirty="0">
                <a:solidFill>
                  <a:schemeClr val="accent1"/>
                </a:solidFill>
                <a:latin typeface="Albertus Extra Bold" panose="020E0802040304020204" pitchFamily="34" charset="0"/>
                <a:cs typeface="Arial"/>
                <a:sym typeface="Arial"/>
              </a:rPr>
              <a:t>II. ANTECEDENTES DE OBSERVACIONES A PROYECTO DE LEY PRECEDENTE A LA AUTÓGRAFA DE LEY APROBADA EL 23-03-2023</a:t>
            </a:r>
            <a:endParaRPr lang="es-MX" sz="1600" b="1" dirty="0">
              <a:solidFill>
                <a:schemeClr val="accent1"/>
              </a:solidFill>
              <a:latin typeface="Albertus Extra Bold" panose="020E0802040304020204" pitchFamily="34" charset="0"/>
              <a:cs typeface="Arial"/>
              <a:sym typeface="Arial"/>
            </a:endParaRPr>
          </a:p>
        </p:txBody>
      </p:sp>
      <p:sp>
        <p:nvSpPr>
          <p:cNvPr id="8" name="CuadroTexto 7">
            <a:extLst>
              <a:ext uri="{FF2B5EF4-FFF2-40B4-BE49-F238E27FC236}">
                <a16:creationId xmlns:a16="http://schemas.microsoft.com/office/drawing/2014/main" id="{F324100C-6F1B-493C-BB67-3B1A3A471DE2}"/>
              </a:ext>
            </a:extLst>
          </p:cNvPr>
          <p:cNvSpPr txBox="1"/>
          <p:nvPr/>
        </p:nvSpPr>
        <p:spPr>
          <a:xfrm>
            <a:off x="560153" y="1721204"/>
            <a:ext cx="11071693" cy="3822585"/>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s-MX" sz="1500" dirty="0">
                <a:latin typeface="+mn-lt"/>
                <a:cs typeface="Calibri" panose="020F0502020204030204" pitchFamily="34" charset="0"/>
              </a:rPr>
              <a:t>Autógrafa de Ley consolida los Proyectos de Ley </a:t>
            </a:r>
            <a:r>
              <a:rPr lang="es-MX" sz="1500" dirty="0" err="1">
                <a:latin typeface="+mn-lt"/>
                <a:cs typeface="Calibri" panose="020F0502020204030204" pitchFamily="34" charset="0"/>
              </a:rPr>
              <a:t>N°</a:t>
            </a:r>
            <a:r>
              <a:rPr lang="es-MX" sz="1500" dirty="0">
                <a:latin typeface="+mn-lt"/>
                <a:cs typeface="Calibri" panose="020F0502020204030204" pitchFamily="34" charset="0"/>
              </a:rPr>
              <a:t> 831/2021-CR y </a:t>
            </a:r>
            <a:r>
              <a:rPr lang="es-MX" sz="1500" dirty="0" err="1">
                <a:latin typeface="+mn-lt"/>
                <a:cs typeface="Calibri" panose="020F0502020204030204" pitchFamily="34" charset="0"/>
              </a:rPr>
              <a:t>N°</a:t>
            </a:r>
            <a:r>
              <a:rPr lang="es-MX" sz="1500" dirty="0">
                <a:latin typeface="+mn-lt"/>
                <a:cs typeface="Calibri" panose="020F0502020204030204" pitchFamily="34" charset="0"/>
              </a:rPr>
              <a:t> 1460/2021-CR.</a:t>
            </a:r>
          </a:p>
          <a:p>
            <a:pPr marL="285750" indent="-285750" algn="just">
              <a:spcAft>
                <a:spcPts val="600"/>
              </a:spcAft>
              <a:buFont typeface="Wingdings" panose="05000000000000000000" pitchFamily="2" charset="2"/>
              <a:buChar char="§"/>
            </a:pPr>
            <a:r>
              <a:rPr lang="es-MX" sz="1500" dirty="0">
                <a:latin typeface="+mn-lt"/>
                <a:cs typeface="Calibri" panose="020F0502020204030204" pitchFamily="34" charset="0"/>
              </a:rPr>
              <a:t>MIDAGRI emitió </a:t>
            </a:r>
            <a:r>
              <a:rPr lang="es-PE" sz="1500" dirty="0">
                <a:effectLst/>
                <a:latin typeface="+mn-lt"/>
                <a:ea typeface="Calibri" panose="020F0502020204030204" pitchFamily="34" charset="0"/>
                <a:cs typeface="Calibri" panose="020F0502020204030204" pitchFamily="34" charset="0"/>
              </a:rPr>
              <a:t>opinión sectorial sobre el PL 1460/2021-CR. </a:t>
            </a:r>
          </a:p>
          <a:p>
            <a:pPr marL="285750" indent="-285750" algn="just">
              <a:spcAft>
                <a:spcPts val="600"/>
              </a:spcAft>
              <a:buFont typeface="Wingdings" panose="05000000000000000000" pitchFamily="2" charset="2"/>
              <a:buChar char="§"/>
            </a:pPr>
            <a:r>
              <a:rPr lang="es-PE" sz="1500" dirty="0">
                <a:latin typeface="+mn-lt"/>
                <a:ea typeface="Calibri" panose="020F0502020204030204" pitchFamily="34" charset="0"/>
                <a:cs typeface="Calibri" panose="020F0502020204030204" pitchFamily="34" charset="0"/>
              </a:rPr>
              <a:t>La </a:t>
            </a:r>
            <a:r>
              <a:rPr lang="es-PE" sz="1500" dirty="0">
                <a:effectLst/>
                <a:latin typeface="+mn-lt"/>
                <a:ea typeface="Calibri" panose="020F0502020204030204" pitchFamily="34" charset="0"/>
                <a:cs typeface="Calibri" panose="020F0502020204030204" pitchFamily="34" charset="0"/>
              </a:rPr>
              <a:t>Comisión Agraria del CR acogió parte de las recomendaciones en la Autógrafa de Ley aprobada el 2022, tales como:</a:t>
            </a:r>
          </a:p>
          <a:p>
            <a:pPr marL="285750" indent="-285750" algn="just">
              <a:spcAft>
                <a:spcPts val="600"/>
              </a:spcAft>
              <a:buFont typeface="Wingdings" panose="05000000000000000000" pitchFamily="2" charset="2"/>
              <a:buChar char="§"/>
            </a:pPr>
            <a:endParaRPr lang="es-PE" sz="1500" dirty="0">
              <a:effectLst/>
              <a:latin typeface="+mn-lt"/>
              <a:ea typeface="Calibri" panose="020F0502020204030204" pitchFamily="34" charset="0"/>
              <a:cs typeface="Calibri" panose="020F0502020204030204" pitchFamily="34" charset="0"/>
            </a:endParaRPr>
          </a:p>
          <a:p>
            <a:pPr marL="552450" lvl="0" indent="-285750" algn="just">
              <a:lnSpc>
                <a:spcPct val="107000"/>
              </a:lnSpc>
              <a:spcAft>
                <a:spcPts val="600"/>
              </a:spcAft>
              <a:buClr>
                <a:schemeClr val="accent1"/>
              </a:buClr>
              <a:buSzPct val="113000"/>
              <a:buFont typeface="Symbol" panose="05050102010706020507" pitchFamily="18" charset="2"/>
              <a:buChar char=""/>
            </a:pPr>
            <a:r>
              <a:rPr lang="es-PE" sz="1500" b="1" u="none" strike="noStrike" dirty="0">
                <a:effectLst/>
                <a:latin typeface="+mn-lt"/>
                <a:ea typeface="Calibri" panose="020F0502020204030204" pitchFamily="34" charset="0"/>
                <a:cs typeface="Calibri" panose="020F0502020204030204" pitchFamily="34" charset="0"/>
              </a:rPr>
              <a:t>Incluir</a:t>
            </a:r>
            <a:r>
              <a:rPr lang="es-PE" sz="1500" u="none" strike="noStrike" dirty="0">
                <a:effectLst/>
                <a:latin typeface="+mn-lt"/>
                <a:ea typeface="Calibri" panose="020F0502020204030204" pitchFamily="34" charset="0"/>
                <a:cs typeface="Calibri" panose="020F0502020204030204" pitchFamily="34" charset="0"/>
              </a:rPr>
              <a:t> que AGROMERCADO se sujeta a los lineamientos del MIDAGRI, coordina con éste y con las entidades públicas de los gobiernos nacional, regional y local y otras que fueran necesarias.</a:t>
            </a:r>
          </a:p>
          <a:p>
            <a:pPr marL="552450" lvl="0" indent="-285750" algn="just">
              <a:lnSpc>
                <a:spcPct val="107000"/>
              </a:lnSpc>
              <a:spcAft>
                <a:spcPts val="600"/>
              </a:spcAft>
              <a:buClr>
                <a:schemeClr val="accent1"/>
              </a:buClr>
              <a:buSzPct val="113000"/>
              <a:buFont typeface="Symbol" panose="05050102010706020507" pitchFamily="18" charset="2"/>
              <a:buChar char=""/>
            </a:pPr>
            <a:r>
              <a:rPr lang="es-PE" sz="1500" b="1" u="none" strike="noStrike" dirty="0">
                <a:effectLst/>
                <a:latin typeface="+mn-lt"/>
                <a:ea typeface="Calibri" panose="020F0502020204030204" pitchFamily="34" charset="0"/>
                <a:cs typeface="Calibri" panose="020F0502020204030204" pitchFamily="34" charset="0"/>
              </a:rPr>
              <a:t>Adecuar</a:t>
            </a:r>
            <a:r>
              <a:rPr lang="es-PE" sz="1500" u="none" strike="noStrike" dirty="0">
                <a:effectLst/>
                <a:latin typeface="+mn-lt"/>
                <a:ea typeface="Calibri" panose="020F0502020204030204" pitchFamily="34" charset="0"/>
                <a:cs typeface="Calibri" panose="020F0502020204030204" pitchFamily="34" charset="0"/>
              </a:rPr>
              <a:t> artículos a los términos establecidos en los Lineamientos de Organización del Estado para referirse a “Jefatura”, “Gerencia General”, y recitando al “Consejo Directivo”</a:t>
            </a:r>
          </a:p>
          <a:p>
            <a:pPr marL="552450" lvl="0" indent="-285750" algn="just">
              <a:lnSpc>
                <a:spcPct val="107000"/>
              </a:lnSpc>
              <a:spcAft>
                <a:spcPts val="600"/>
              </a:spcAft>
              <a:buClr>
                <a:schemeClr val="accent1"/>
              </a:buClr>
              <a:buSzPct val="113000"/>
              <a:buFont typeface="Symbol" panose="05050102010706020507" pitchFamily="18" charset="2"/>
              <a:buChar char=""/>
            </a:pPr>
            <a:r>
              <a:rPr lang="es-PE" sz="1500" b="1" u="none" strike="noStrike" dirty="0">
                <a:effectLst/>
                <a:latin typeface="+mn-lt"/>
                <a:ea typeface="Calibri" panose="020F0502020204030204" pitchFamily="34" charset="0"/>
                <a:cs typeface="Calibri" panose="020F0502020204030204" pitchFamily="34" charset="0"/>
              </a:rPr>
              <a:t>Modificar</a:t>
            </a:r>
            <a:r>
              <a:rPr lang="es-PE" sz="1500" u="none" strike="noStrike" dirty="0">
                <a:effectLst/>
                <a:latin typeface="+mn-lt"/>
                <a:ea typeface="Calibri" panose="020F0502020204030204" pitchFamily="34" charset="0"/>
                <a:cs typeface="Calibri" panose="020F0502020204030204" pitchFamily="34" charset="0"/>
              </a:rPr>
              <a:t> la Primera Disposición Complementaria Transitoria, para que se haga referencia al “Reglamento de Organización y Funciones” y no a “reglamentación” </a:t>
            </a:r>
          </a:p>
          <a:p>
            <a:pPr marL="552450" lvl="0" indent="-285750" algn="just">
              <a:lnSpc>
                <a:spcPct val="107000"/>
              </a:lnSpc>
              <a:spcAft>
                <a:spcPts val="600"/>
              </a:spcAft>
              <a:buClr>
                <a:schemeClr val="accent1"/>
              </a:buClr>
              <a:buSzPct val="113000"/>
              <a:buFont typeface="Symbol" panose="05050102010706020507" pitchFamily="18" charset="2"/>
              <a:buChar char=""/>
            </a:pPr>
            <a:r>
              <a:rPr lang="es-PE" sz="1500" b="1" u="none" strike="noStrike" dirty="0">
                <a:effectLst/>
                <a:latin typeface="+mn-lt"/>
                <a:ea typeface="Calibri" panose="020F0502020204030204" pitchFamily="34" charset="0"/>
                <a:cs typeface="Calibri" panose="020F0502020204030204" pitchFamily="34" charset="0"/>
              </a:rPr>
              <a:t>Incluir</a:t>
            </a:r>
            <a:r>
              <a:rPr lang="es-PE" sz="1500" u="none" strike="noStrike" dirty="0">
                <a:effectLst/>
                <a:latin typeface="+mn-lt"/>
                <a:ea typeface="Calibri" panose="020F0502020204030204" pitchFamily="34" charset="0"/>
                <a:cs typeface="Calibri" panose="020F0502020204030204" pitchFamily="34" charset="0"/>
              </a:rPr>
              <a:t> una disposición complementaria final que indique que AGRO RURAL y AGROMERCADO coordinan sus intervenciones en las zonas rurales en el ámbito agrario en territorios de menor grado de desarrollo económico.</a:t>
            </a:r>
          </a:p>
          <a:p>
            <a:pPr algn="just">
              <a:spcAft>
                <a:spcPts val="600"/>
              </a:spcAft>
            </a:pPr>
            <a:r>
              <a:rPr lang="es-MX" dirty="0"/>
              <a:t> </a:t>
            </a:r>
            <a:endParaRPr lang="es-PE" dirty="0"/>
          </a:p>
        </p:txBody>
      </p:sp>
      <p:sp>
        <p:nvSpPr>
          <p:cNvPr id="9" name="CuadroTexto 8">
            <a:extLst>
              <a:ext uri="{FF2B5EF4-FFF2-40B4-BE49-F238E27FC236}">
                <a16:creationId xmlns:a16="http://schemas.microsoft.com/office/drawing/2014/main" id="{B90C8300-643B-4967-8FE5-9D392CD6FE90}"/>
              </a:ext>
            </a:extLst>
          </p:cNvPr>
          <p:cNvSpPr txBox="1"/>
          <p:nvPr/>
        </p:nvSpPr>
        <p:spPr>
          <a:xfrm>
            <a:off x="525978" y="5837342"/>
            <a:ext cx="11370367" cy="307777"/>
          </a:xfrm>
          <a:prstGeom prst="rect">
            <a:avLst/>
          </a:prstGeom>
          <a:solidFill>
            <a:schemeClr val="accent2">
              <a:lumMod val="20000"/>
              <a:lumOff val="80000"/>
            </a:schemeClr>
          </a:solidFill>
        </p:spPr>
        <p:txBody>
          <a:bodyPr wrap="square">
            <a:spAutoFit/>
          </a:bodyPr>
          <a:lstStyle/>
          <a:p>
            <a:pPr algn="ctr"/>
            <a:r>
              <a:rPr lang="es-MX" b="1" dirty="0"/>
              <a:t>Otras observaciones del Sector Agrario y Riego no han sido acogidas y se mantienen para la Autógrafa de Ley aprobada el 23-03-23.</a:t>
            </a:r>
            <a:endParaRPr lang="es-PE" b="1" dirty="0"/>
          </a:p>
        </p:txBody>
      </p:sp>
    </p:spTree>
    <p:extLst>
      <p:ext uri="{BB962C8B-B14F-4D97-AF65-F5344CB8AC3E}">
        <p14:creationId xmlns:p14="http://schemas.microsoft.com/office/powerpoint/2010/main" val="143964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sp>
        <p:nvSpPr>
          <p:cNvPr id="6" name="CuadroTexto 5">
            <a:extLst>
              <a:ext uri="{FF2B5EF4-FFF2-40B4-BE49-F238E27FC236}">
                <a16:creationId xmlns:a16="http://schemas.microsoft.com/office/drawing/2014/main" id="{D6585CD9-07EA-4FC9-8BFE-BBF35BB9E110}"/>
              </a:ext>
            </a:extLst>
          </p:cNvPr>
          <p:cNvSpPr txBox="1"/>
          <p:nvPr/>
        </p:nvSpPr>
        <p:spPr>
          <a:xfrm>
            <a:off x="399626" y="1321781"/>
            <a:ext cx="8074325" cy="33855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a:buSzPts val="1800"/>
              <a:buNone/>
              <a:defRPr sz="1600" b="1">
                <a:solidFill>
                  <a:schemeClr val="accent1"/>
                </a:solidFill>
                <a:latin typeface="Albertus Extra Bold" panose="020E0802040304020204" pitchFamily="34" charset="0"/>
                <a:ea typeface="Calibri"/>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s-MX" dirty="0"/>
              <a:t>III. PRINCIPALES OBSERVACIONES A LA AUTÓGRAFA DE LEY APROBADA EL 12-04-2023</a:t>
            </a:r>
            <a:endParaRPr lang="es-PE" dirty="0"/>
          </a:p>
        </p:txBody>
      </p:sp>
      <p:sp>
        <p:nvSpPr>
          <p:cNvPr id="10" name="CuadroTexto 9">
            <a:extLst>
              <a:ext uri="{FF2B5EF4-FFF2-40B4-BE49-F238E27FC236}">
                <a16:creationId xmlns:a16="http://schemas.microsoft.com/office/drawing/2014/main" id="{D6C9AE1F-5BC4-4B8E-B9FD-76C4F8E46D3A}"/>
              </a:ext>
            </a:extLst>
          </p:cNvPr>
          <p:cNvSpPr txBox="1"/>
          <p:nvPr/>
        </p:nvSpPr>
        <p:spPr>
          <a:xfrm>
            <a:off x="475765" y="1841103"/>
            <a:ext cx="11391557" cy="4216539"/>
          </a:xfrm>
          <a:prstGeom prst="rect">
            <a:avLst/>
          </a:prstGeom>
          <a:solidFill>
            <a:schemeClr val="bg1"/>
          </a:solidFill>
        </p:spPr>
        <p:txBody>
          <a:bodyPr wrap="square">
            <a:spAutoFit/>
          </a:bodyPr>
          <a:lstStyle/>
          <a:p>
            <a:pPr marL="361950" indent="-361950" algn="just">
              <a:spcAft>
                <a:spcPts val="1200"/>
              </a:spcAft>
            </a:pPr>
            <a:r>
              <a:rPr lang="es-MX" sz="1700" dirty="0">
                <a:latin typeface="Calibri" panose="020F0502020204030204" pitchFamily="34" charset="0"/>
                <a:cs typeface="Calibri" panose="020F0502020204030204" pitchFamily="34" charset="0"/>
              </a:rPr>
              <a:t>1.	De acuerdo a las normas que regulan el Poder Ejecutivo, las </a:t>
            </a:r>
            <a:r>
              <a:rPr lang="es-MX" sz="1700" b="1" dirty="0">
                <a:latin typeface="Calibri" panose="020F0502020204030204" pitchFamily="34" charset="0"/>
                <a:cs typeface="Calibri" panose="020F0502020204030204" pitchFamily="34" charset="0"/>
              </a:rPr>
              <a:t>propuestas de naturaleza organizacional</a:t>
            </a:r>
            <a:r>
              <a:rPr lang="es-MX" sz="1700" dirty="0">
                <a:latin typeface="Calibri" panose="020F0502020204030204" pitchFamily="34" charset="0"/>
                <a:cs typeface="Calibri" panose="020F0502020204030204" pitchFamily="34" charset="0"/>
              </a:rPr>
              <a:t> deben ser </a:t>
            </a:r>
            <a:r>
              <a:rPr lang="es-MX" sz="1700" b="1" dirty="0">
                <a:latin typeface="Calibri" panose="020F0502020204030204" pitchFamily="34" charset="0"/>
                <a:cs typeface="Calibri" panose="020F0502020204030204" pitchFamily="34" charset="0"/>
              </a:rPr>
              <a:t>formuladas por el Poder Ejecutivo</a:t>
            </a:r>
            <a:r>
              <a:rPr lang="es-MX" sz="1700" dirty="0">
                <a:latin typeface="Calibri" panose="020F0502020204030204" pitchFamily="34" charset="0"/>
                <a:cs typeface="Calibri" panose="020F0502020204030204" pitchFamily="34" charset="0"/>
              </a:rPr>
              <a:t>, a quien le corresponde determinar y proponer la forma como se organizan las entidades públicas del Poder Ejecutivo. </a:t>
            </a:r>
          </a:p>
          <a:p>
            <a:pPr marL="361950" indent="-361950" algn="just">
              <a:spcAft>
                <a:spcPts val="1200"/>
              </a:spcAft>
            </a:pPr>
            <a:r>
              <a:rPr lang="es-MX" sz="1700" dirty="0">
                <a:latin typeface="Calibri" panose="020F0502020204030204" pitchFamily="34" charset="0"/>
                <a:cs typeface="Calibri" panose="020F0502020204030204" pitchFamily="34" charset="0"/>
              </a:rPr>
              <a:t>2.	La ampliación del ámbito de competencias implica una </a:t>
            </a:r>
            <a:r>
              <a:rPr lang="es-MX" sz="1700" b="1" dirty="0">
                <a:latin typeface="Calibri" panose="020F0502020204030204" pitchFamily="34" charset="0"/>
                <a:cs typeface="Calibri" panose="020F0502020204030204" pitchFamily="34" charset="0"/>
              </a:rPr>
              <a:t>iniciativa adicional de gasto </a:t>
            </a:r>
            <a:r>
              <a:rPr lang="es-MX" sz="1700" dirty="0">
                <a:latin typeface="Calibri" panose="020F0502020204030204" pitchFamily="34" charset="0"/>
                <a:cs typeface="Calibri" panose="020F0502020204030204" pitchFamily="34" charset="0"/>
              </a:rPr>
              <a:t>al requerirse una mayor dotación de recursos, bienes y servicios para su operatividad, sin embargo, según el Artículo No 79 de la Constitución Política del Perú, los </a:t>
            </a:r>
            <a:r>
              <a:rPr lang="es-MX" sz="1700" b="1" dirty="0">
                <a:latin typeface="Calibri" panose="020F0502020204030204" pitchFamily="34" charset="0"/>
                <a:cs typeface="Calibri" panose="020F0502020204030204" pitchFamily="34" charset="0"/>
              </a:rPr>
              <a:t>representantes ante el Congreso no tienen iniciativa para crear ni aumentar gastos públicos</a:t>
            </a:r>
            <a:r>
              <a:rPr lang="es-MX" sz="1700" dirty="0">
                <a:latin typeface="Calibri" panose="020F0502020204030204" pitchFamily="34" charset="0"/>
                <a:cs typeface="Calibri" panose="020F0502020204030204" pitchFamily="34" charset="0"/>
              </a:rPr>
              <a:t>, salvo en lo que se refiere a su presupuesto.</a:t>
            </a:r>
          </a:p>
          <a:p>
            <a:pPr marL="361950" indent="-361950" algn="just">
              <a:spcAft>
                <a:spcPts val="1200"/>
              </a:spcAft>
            </a:pPr>
            <a:r>
              <a:rPr lang="es-MX" sz="1700" dirty="0">
                <a:latin typeface="Calibri" panose="020F0502020204030204" pitchFamily="34" charset="0"/>
                <a:cs typeface="Calibri" panose="020F0502020204030204" pitchFamily="34" charset="0"/>
              </a:rPr>
              <a:t>3.	La Autógrafa de Ley considera como </a:t>
            </a:r>
            <a:r>
              <a:rPr lang="es-MX" sz="1700" b="1" dirty="0">
                <a:latin typeface="Calibri" panose="020F0502020204030204" pitchFamily="34" charset="0"/>
                <a:cs typeface="Calibri" panose="020F0502020204030204" pitchFamily="34" charset="0"/>
              </a:rPr>
              <a:t>Objeto de la Ley</a:t>
            </a:r>
            <a:r>
              <a:rPr lang="es-MX" sz="1700" dirty="0">
                <a:latin typeface="Calibri" panose="020F0502020204030204" pitchFamily="34" charset="0"/>
                <a:cs typeface="Calibri" panose="020F0502020204030204" pitchFamily="34" charset="0"/>
              </a:rPr>
              <a:t>: “Se declara de interés nacional la promoción, fomento y desarrollo de las actividades económicas a nivel nacional dedicadas a la agricultura, ganadería, apicultura, reforestación y agroforestería, así como la transformación primaria de los productos que se obtengan de estas actividades, respondiendo a las oportunidades y las demandas de los mercados nacionales y de exportación, a partir de una oferta consolidada y competitiva como instrumento de lucha contra la pobreza y de generación de empleo productivo”</a:t>
            </a:r>
          </a:p>
          <a:p>
            <a:pPr marL="361950" algn="just">
              <a:spcAft>
                <a:spcPts val="1200"/>
              </a:spcAft>
            </a:pPr>
            <a:r>
              <a:rPr lang="es-MX" sz="1700" dirty="0">
                <a:solidFill>
                  <a:schemeClr val="accent1"/>
                </a:solidFill>
                <a:latin typeface="Calibri" panose="020F0502020204030204" pitchFamily="34" charset="0"/>
                <a:cs typeface="Calibri" panose="020F0502020204030204" pitchFamily="34" charset="0"/>
              </a:rPr>
              <a:t>Pero por tratarse de una norma de carácter organizacional y no declarativa, el </a:t>
            </a:r>
            <a:r>
              <a:rPr lang="es-MX" sz="1700" b="1" dirty="0">
                <a:solidFill>
                  <a:schemeClr val="accent1"/>
                </a:solidFill>
                <a:latin typeface="Calibri" panose="020F0502020204030204" pitchFamily="34" charset="0"/>
                <a:cs typeface="Calibri" panose="020F0502020204030204" pitchFamily="34" charset="0"/>
              </a:rPr>
              <a:t>Objeto debería estar referido a la naturaleza jurídica, el ámbito de competencia, los objetivos, las funciones y la organización básica de AGROMERCADO. </a:t>
            </a:r>
          </a:p>
        </p:txBody>
      </p:sp>
    </p:spTree>
    <p:extLst>
      <p:ext uri="{BB962C8B-B14F-4D97-AF65-F5344CB8AC3E}">
        <p14:creationId xmlns:p14="http://schemas.microsoft.com/office/powerpoint/2010/main" val="67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graphicFrame>
        <p:nvGraphicFramePr>
          <p:cNvPr id="5" name="Tabla 4">
            <a:extLst>
              <a:ext uri="{FF2B5EF4-FFF2-40B4-BE49-F238E27FC236}">
                <a16:creationId xmlns:a16="http://schemas.microsoft.com/office/drawing/2014/main" id="{55B04484-1E70-4703-AD33-DBC95C7158C1}"/>
              </a:ext>
            </a:extLst>
          </p:cNvPr>
          <p:cNvGraphicFramePr>
            <a:graphicFrameLocks noGrp="1"/>
          </p:cNvGraphicFramePr>
          <p:nvPr>
            <p:extLst>
              <p:ext uri="{D42A27DB-BD31-4B8C-83A1-F6EECF244321}">
                <p14:modId xmlns:p14="http://schemas.microsoft.com/office/powerpoint/2010/main" val="1966396905"/>
              </p:ext>
            </p:extLst>
          </p:nvPr>
        </p:nvGraphicFramePr>
        <p:xfrm>
          <a:off x="679093" y="3058623"/>
          <a:ext cx="10929668" cy="3692602"/>
        </p:xfrm>
        <a:graphic>
          <a:graphicData uri="http://schemas.openxmlformats.org/drawingml/2006/table">
            <a:tbl>
              <a:tblPr firstRow="1" firstCol="1" bandRow="1"/>
              <a:tblGrid>
                <a:gridCol w="3854571">
                  <a:extLst>
                    <a:ext uri="{9D8B030D-6E8A-4147-A177-3AD203B41FA5}">
                      <a16:colId xmlns:a16="http://schemas.microsoft.com/office/drawing/2014/main" val="2408525600"/>
                    </a:ext>
                  </a:extLst>
                </a:gridCol>
                <a:gridCol w="7075097">
                  <a:extLst>
                    <a:ext uri="{9D8B030D-6E8A-4147-A177-3AD203B41FA5}">
                      <a16:colId xmlns:a16="http://schemas.microsoft.com/office/drawing/2014/main" val="393545588"/>
                    </a:ext>
                  </a:extLst>
                </a:gridCol>
              </a:tblGrid>
              <a:tr h="78296">
                <a:tc>
                  <a:txBody>
                    <a:bodyPr/>
                    <a:lstStyle/>
                    <a:p>
                      <a:pPr algn="ctr">
                        <a:lnSpc>
                          <a:spcPct val="107000"/>
                        </a:lnSpc>
                        <a:spcAft>
                          <a:spcPts val="600"/>
                        </a:spcAft>
                      </a:pPr>
                      <a:r>
                        <a:rPr lang="es-PE" sz="1200" b="1" dirty="0">
                          <a:effectLst/>
                          <a:latin typeface="Calibri" panose="020F0502020204030204" pitchFamily="34" charset="0"/>
                          <a:ea typeface="Calibri" panose="020F0502020204030204" pitchFamily="34" charset="0"/>
                          <a:cs typeface="Calibri" panose="020F0502020204030204" pitchFamily="34" charset="0"/>
                        </a:rPr>
                        <a:t>FUNCIÓN</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600"/>
                        </a:spcAft>
                      </a:pPr>
                      <a:r>
                        <a:rPr lang="es-P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COMENTARIO</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38510480"/>
                  </a:ext>
                </a:extLst>
              </a:tr>
              <a:tr h="616473">
                <a:tc>
                  <a:txBody>
                    <a:bodyPr/>
                    <a:lstStyle/>
                    <a:p>
                      <a:pPr marL="108585" indent="-180340" algn="just">
                        <a:lnSpc>
                          <a:spcPct val="107000"/>
                        </a:lnSpc>
                        <a:spcAft>
                          <a:spcPts val="600"/>
                        </a:spcAft>
                      </a:pPr>
                      <a:r>
                        <a:rPr lang="es-PE" sz="1200" dirty="0">
                          <a:effectLst/>
                          <a:latin typeface="Calibri" panose="020F0502020204030204" pitchFamily="34" charset="0"/>
                          <a:ea typeface="Calibri" panose="020F0502020204030204" pitchFamily="34" charset="0"/>
                          <a:cs typeface="Calibri" panose="020F0502020204030204" pitchFamily="34" charset="0"/>
                        </a:rPr>
                        <a:t>a)</a:t>
                      </a:r>
                      <a:r>
                        <a:rPr lang="es-P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Coordinar </a:t>
                      </a:r>
                      <a:r>
                        <a:rPr lang="es-PE" sz="1200" dirty="0">
                          <a:effectLst/>
                          <a:latin typeface="Calibri" panose="020F0502020204030204" pitchFamily="34" charset="0"/>
                          <a:ea typeface="Calibri" panose="020F0502020204030204" pitchFamily="34" charset="0"/>
                          <a:cs typeface="Calibri" panose="020F0502020204030204" pitchFamily="34" charset="0"/>
                        </a:rPr>
                        <a:t>y articular las políticas públicas que permitan la incorporación de los pequeños y medianos productores agrarios a la actividad económica, preferentemente exportadora, ya los mercados nacionales.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s-PE" sz="1200" b="1" dirty="0">
                          <a:effectLst/>
                          <a:latin typeface="Calibri" panose="020F0502020204030204" pitchFamily="34" charset="0"/>
                          <a:ea typeface="Calibri" panose="020F0502020204030204" pitchFamily="34" charset="0"/>
                          <a:cs typeface="Calibri" panose="020F0502020204030204" pitchFamily="34" charset="0"/>
                        </a:rPr>
                        <a:t>Podría colisionar con el Reglamento que regula las Políticas Nacionales </a:t>
                      </a:r>
                      <a:r>
                        <a:rPr lang="es-PE" sz="1200" dirty="0">
                          <a:effectLst/>
                          <a:latin typeface="Calibri" panose="020F0502020204030204" pitchFamily="34" charset="0"/>
                          <a:ea typeface="Calibri" panose="020F0502020204030204" pitchFamily="34" charset="0"/>
                          <a:cs typeface="Calibri" panose="020F0502020204030204" pitchFamily="34" charset="0"/>
                        </a:rPr>
                        <a:t>(aprobado con D.S. 029-2018-PCM) en el que se indica que los ministerios tienen a su cargo la coordinación de sus políticas nacionales, y que la rectoría de una política nacional sectorial es potestad exclusiva de un Ministerio. </a:t>
                      </a:r>
                      <a:r>
                        <a:rPr lang="es-PE"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 COORDINARA CON CEPLAN</a:t>
                      </a:r>
                      <a:endParaRPr lang="es-P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91387"/>
                  </a:ext>
                </a:extLst>
              </a:tr>
              <a:tr h="2731339">
                <a:tc>
                  <a:txBody>
                    <a:bodyPr/>
                    <a:lstStyle/>
                    <a:p>
                      <a:pPr marL="108585" indent="-180340" algn="just">
                        <a:lnSpc>
                          <a:spcPct val="107000"/>
                        </a:lnSpc>
                        <a:spcAft>
                          <a:spcPts val="800"/>
                        </a:spcAft>
                      </a:pPr>
                      <a:r>
                        <a:rPr lang="es-PE" sz="1200" dirty="0">
                          <a:effectLst/>
                          <a:latin typeface="Calibri" panose="020F0502020204030204" pitchFamily="34" charset="0"/>
                          <a:ea typeface="Calibri" panose="020F0502020204030204" pitchFamily="34" charset="0"/>
                          <a:cs typeface="Calibri" panose="020F0502020204030204" pitchFamily="34" charset="0"/>
                        </a:rPr>
                        <a:t>b) </a:t>
                      </a:r>
                      <a:r>
                        <a:rPr lang="es-PE" sz="1200" dirty="0">
                          <a:effectLst/>
                          <a:latin typeface="Calibri" panose="020F0502020204030204" pitchFamily="34" charset="0"/>
                          <a:ea typeface="Arial" panose="020B0604020202020204" pitchFamily="34" charset="0"/>
                          <a:cs typeface="Calibri" panose="020F0502020204030204" pitchFamily="34" charset="0"/>
                        </a:rPr>
                        <a:t>Fomentar la </a:t>
                      </a:r>
                      <a:r>
                        <a:rPr lang="es-PE" sz="1200"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integración</a:t>
                      </a:r>
                      <a:r>
                        <a:rPr lang="es-PE" sz="1200" dirty="0">
                          <a:effectLst/>
                          <a:latin typeface="Calibri" panose="020F0502020204030204" pitchFamily="34" charset="0"/>
                          <a:ea typeface="Arial" panose="020B0604020202020204" pitchFamily="34" charset="0"/>
                          <a:cs typeface="Calibri" panose="020F0502020204030204" pitchFamily="34" charset="0"/>
                        </a:rPr>
                        <a:t> de los pequeños y medianos productores agrarios a los mercados nacionales y de exportación a través de planes, proyectos y actividades que posibiliten incrementar el valor agregado de los productos agrarios, así como impulsar la participación de los pequeños y medianos productores agrarios en actividades de promoción comercial para posibilitar un mayor acceso al mercado de exportación a través del fortalecimiento de la asociatividad.</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marL="108585" indent="-180340" algn="just">
                        <a:lnSpc>
                          <a:spcPct val="107000"/>
                        </a:lnSpc>
                        <a:spcAft>
                          <a:spcPts val="600"/>
                        </a:spcAft>
                      </a:pPr>
                      <a:r>
                        <a:rPr lang="es-PE" sz="1200" dirty="0">
                          <a:effectLst/>
                          <a:latin typeface="Calibri" panose="020F0502020204030204" pitchFamily="34" charset="0"/>
                          <a:ea typeface="Calibri" panose="020F0502020204030204" pitchFamily="34" charset="0"/>
                          <a:cs typeface="Calibri" panose="020F0502020204030204" pitchFamily="34" charset="0"/>
                        </a:rPr>
                        <a:t>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No se define qué tipos de planes. En caso de ser </a:t>
                      </a:r>
                      <a:r>
                        <a:rPr lang="es-PE" sz="1200" b="1" dirty="0">
                          <a:effectLst/>
                          <a:latin typeface="Calibri" panose="020F0502020204030204" pitchFamily="34" charset="0"/>
                          <a:ea typeface="Calibri" panose="020F0502020204030204" pitchFamily="34" charset="0"/>
                          <a:cs typeface="Calibri" panose="020F0502020204030204" pitchFamily="34" charset="0"/>
                        </a:rPr>
                        <a:t>planes de negocios</a:t>
                      </a:r>
                      <a:r>
                        <a:rPr lang="es-PE" sz="1200" dirty="0">
                          <a:effectLst/>
                          <a:latin typeface="Calibri" panose="020F0502020204030204" pitchFamily="34" charset="0"/>
                          <a:ea typeface="Calibri" panose="020F0502020204030204" pitchFamily="34" charset="0"/>
                          <a:cs typeface="Calibri" panose="020F0502020204030204" pitchFamily="34" charset="0"/>
                        </a:rPr>
                        <a:t>, el financiamiento y promoción de estos </a:t>
                      </a:r>
                      <a:r>
                        <a:rPr lang="es-PE" sz="1200" b="1" dirty="0">
                          <a:effectLst/>
                          <a:latin typeface="Calibri" panose="020F0502020204030204" pitchFamily="34" charset="0"/>
                          <a:ea typeface="Calibri" panose="020F0502020204030204" pitchFamily="34" charset="0"/>
                          <a:cs typeface="Calibri" panose="020F0502020204030204" pitchFamily="34" charset="0"/>
                        </a:rPr>
                        <a:t>recae en las competencias de AGROIDEAS</a:t>
                      </a:r>
                      <a:r>
                        <a:rPr lang="es-PE" sz="1200" dirty="0">
                          <a:effectLst/>
                          <a:latin typeface="Calibri" panose="020F0502020204030204" pitchFamily="34" charset="0"/>
                          <a:ea typeface="Calibri" panose="020F0502020204030204" pitchFamily="34" charset="0"/>
                          <a:cs typeface="Calibri" panose="020F0502020204030204" pitchFamily="34" charset="0"/>
                        </a:rPr>
                        <a:t>. </a:t>
                      </a:r>
                      <a:r>
                        <a:rPr lang="es-PE"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 PROPONDRÁ UN TEXTO ALTERNATIVO</a:t>
                      </a:r>
                      <a:endParaRPr lang="es-P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Respecto a la asociatividad, toda intervención del Sector Agrario y de Riego debe ser realizada bajo la condición, coordinación y contar con la opinión favorable de la </a:t>
                      </a:r>
                      <a:r>
                        <a:rPr lang="es-PE" sz="1200" b="1" dirty="0">
                          <a:effectLst/>
                          <a:latin typeface="Calibri" panose="020F0502020204030204" pitchFamily="34" charset="0"/>
                          <a:ea typeface="Calibri" panose="020F0502020204030204" pitchFamily="34" charset="0"/>
                          <a:cs typeface="Calibri" panose="020F0502020204030204" pitchFamily="34" charset="0"/>
                        </a:rPr>
                        <a:t>Dirección General de Asociatividad, servicios Financieros y Seguros, por ser el  órgano encargado de conducir la promoción de la asociatividad, el desarrollo empresarial y el financiamiento del Sector Agrario y de Riego</a:t>
                      </a:r>
                      <a:r>
                        <a:rPr lang="es-PE" sz="1200" dirty="0">
                          <a:effectLst/>
                          <a:latin typeface="Calibri" panose="020F0502020204030204" pitchFamily="34" charset="0"/>
                          <a:ea typeface="Calibri" panose="020F0502020204030204" pitchFamily="34" charset="0"/>
                          <a:cs typeface="Calibri" panose="020F0502020204030204" pitchFamily="34" charset="0"/>
                        </a:rPr>
                        <a:t>.</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s-ES" sz="1200" dirty="0">
                          <a:effectLst/>
                          <a:latin typeface="Calibri" panose="020F0502020204030204" pitchFamily="34" charset="0"/>
                          <a:ea typeface="Calibri" panose="020F0502020204030204" pitchFamily="34" charset="0"/>
                          <a:cs typeface="Calibri" panose="020F0502020204030204" pitchFamily="34" charset="0"/>
                        </a:rPr>
                        <a:t>El término </a:t>
                      </a:r>
                      <a:r>
                        <a:rPr lang="es-ES" sz="1200" b="1" dirty="0">
                          <a:effectLst/>
                          <a:latin typeface="Calibri" panose="020F0502020204030204" pitchFamily="34" charset="0"/>
                          <a:ea typeface="Calibri" panose="020F0502020204030204" pitchFamily="34" charset="0"/>
                          <a:cs typeface="Calibri" panose="020F0502020204030204" pitchFamily="34" charset="0"/>
                        </a:rPr>
                        <a:t>“integración” </a:t>
                      </a:r>
                      <a:r>
                        <a:rPr lang="es-ES" sz="1200" dirty="0">
                          <a:effectLst/>
                          <a:latin typeface="Calibri" panose="020F0502020204030204" pitchFamily="34" charset="0"/>
                          <a:ea typeface="Calibri" panose="020F0502020204030204" pitchFamily="34" charset="0"/>
                          <a:cs typeface="Calibri" panose="020F0502020204030204" pitchFamily="34" charset="0"/>
                        </a:rPr>
                        <a:t>en la Política Nacional Agraria 2021-2030 está referido a la asociatividad de los productores agrarios; y conforme a los “Lineamientos para implementar procesos de asociatividad empresarial en el Sector Agrario y de Riego” aprobado por R.M. 218-2021-MIDAGRI, se refiere a la asociatividad empresarial agraria. </a:t>
                      </a:r>
                    </a:p>
                    <a:p>
                      <a:pPr algn="just">
                        <a:lnSpc>
                          <a:spcPct val="107000"/>
                        </a:lnSpc>
                        <a:spcAft>
                          <a:spcPts val="600"/>
                        </a:spcAft>
                      </a:pPr>
                      <a:r>
                        <a:rPr lang="es-ES"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EN TAL SENTIDO, LOS ARTÍCULOS EN MATERIA DE ASOCIATIVIDAD, DEBEN SER ESPECÍFICOS EN SEÑALAR QUE SE ESAS FUNCIONES DE AGROMERCADO SE EJECUTARAN EN COORDINACIÓN CON LA DGASFS DEL MIDAGRI. </a:t>
                      </a:r>
                      <a:endParaRPr lang="es-P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81439"/>
                  </a:ext>
                </a:extLst>
              </a:tr>
            </a:tbl>
          </a:graphicData>
        </a:graphic>
      </p:graphicFrame>
      <p:sp>
        <p:nvSpPr>
          <p:cNvPr id="7" name="CuadroTexto 6">
            <a:extLst>
              <a:ext uri="{FF2B5EF4-FFF2-40B4-BE49-F238E27FC236}">
                <a16:creationId xmlns:a16="http://schemas.microsoft.com/office/drawing/2014/main" id="{115C8AA2-BAA4-47BC-BD6C-D7AA513B07C7}"/>
              </a:ext>
            </a:extLst>
          </p:cNvPr>
          <p:cNvSpPr txBox="1"/>
          <p:nvPr/>
        </p:nvSpPr>
        <p:spPr>
          <a:xfrm>
            <a:off x="965482" y="1341301"/>
            <a:ext cx="3453443" cy="1397947"/>
          </a:xfrm>
          <a:prstGeom prst="rect">
            <a:avLst/>
          </a:prstGeom>
          <a:solidFill>
            <a:schemeClr val="accent2">
              <a:lumMod val="20000"/>
              <a:lumOff val="80000"/>
            </a:schemeClr>
          </a:solidFill>
        </p:spPr>
        <p:txBody>
          <a:bodyPr wrap="square">
            <a:spAutoFit/>
          </a:bodyPr>
          <a:lstStyle/>
          <a:p>
            <a:pPr lvl="0" algn="ctr">
              <a:lnSpc>
                <a:spcPct val="107000"/>
              </a:lnSpc>
              <a:spcAft>
                <a:spcPts val="600"/>
              </a:spcAft>
            </a:pPr>
            <a:r>
              <a:rPr lang="es-PE" sz="1600" b="1" dirty="0">
                <a:effectLst/>
                <a:latin typeface="Calibri" panose="020F0502020204030204" pitchFamily="34" charset="0"/>
                <a:ea typeface="Calibri" panose="020F0502020204030204" pitchFamily="34" charset="0"/>
                <a:cs typeface="Times New Roman" panose="02020603050405020304" pitchFamily="18" charset="0"/>
              </a:rPr>
              <a:t>Se observa duplicidad o superposición de funciones con el MIDAGRI y sus órganos de línea, programas, proyectos especiales y órganos públicos adscritos. </a:t>
            </a:r>
          </a:p>
        </p:txBody>
      </p:sp>
      <p:sp>
        <p:nvSpPr>
          <p:cNvPr id="9" name="CuadroTexto 8">
            <a:extLst>
              <a:ext uri="{FF2B5EF4-FFF2-40B4-BE49-F238E27FC236}">
                <a16:creationId xmlns:a16="http://schemas.microsoft.com/office/drawing/2014/main" id="{F303C4F8-B9E5-407F-AF9B-586DEEED65D1}"/>
              </a:ext>
            </a:extLst>
          </p:cNvPr>
          <p:cNvSpPr txBox="1"/>
          <p:nvPr/>
        </p:nvSpPr>
        <p:spPr>
          <a:xfrm>
            <a:off x="6303036" y="1341301"/>
            <a:ext cx="5257168" cy="1615827"/>
          </a:xfrm>
          <a:prstGeom prst="rect">
            <a:avLst/>
          </a:prstGeom>
          <a:solidFill>
            <a:schemeClr val="accent2">
              <a:lumMod val="40000"/>
              <a:lumOff val="60000"/>
            </a:schemeClr>
          </a:solidFill>
        </p:spPr>
        <p:txBody>
          <a:bodyPr wrap="square">
            <a:spAutoFit/>
          </a:bodyPr>
          <a:lstStyle/>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MIDAGRI</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INIA</a:t>
            </a:r>
          </a:p>
          <a:p>
            <a:pPr marL="342900" lvl="0" indent="-342900" algn="just">
              <a:buFont typeface="Symbol" panose="05050102010706020507" pitchFamily="18" charset="2"/>
              <a:buChar char=""/>
            </a:pPr>
            <a:r>
              <a:rPr lang="es-PE" sz="1100" dirty="0">
                <a:latin typeface="Calibri" panose="020F0502020204030204" pitchFamily="34" charset="0"/>
                <a:ea typeface="Calibri" panose="020F0502020204030204" pitchFamily="34" charset="0"/>
                <a:cs typeface="Times New Roman" panose="02020603050405020304" pitchFamily="18" charset="0"/>
              </a:rPr>
              <a:t>SENASA</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AGRORURAL </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AGROIDEAS </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Dirección General de Asociatividad, servicios Financieros y Seguros – DGASFS </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Dirección General de Desarrollo Ganadero – DGDG</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Dirección General de Desarrollo Agrícola y Agroecología – DGDAA  </a:t>
            </a:r>
          </a:p>
          <a:p>
            <a:pPr marL="342900" lvl="0" indent="-342900" algn="just">
              <a:buFont typeface="Symbol" panose="05050102010706020507" pitchFamily="18" charset="2"/>
              <a:buChar char=""/>
            </a:pPr>
            <a:r>
              <a:rPr lang="es-PE" sz="1100" dirty="0">
                <a:effectLst/>
                <a:latin typeface="Calibri" panose="020F0502020204030204" pitchFamily="34" charset="0"/>
                <a:ea typeface="Calibri" panose="020F0502020204030204" pitchFamily="34" charset="0"/>
                <a:cs typeface="Times New Roman" panose="02020603050405020304" pitchFamily="18" charset="0"/>
              </a:rPr>
              <a:t>Dirección General de Estadística, Seguimiento y Evaluación de Políticas - DGESEP</a:t>
            </a:r>
          </a:p>
        </p:txBody>
      </p:sp>
      <p:sp>
        <p:nvSpPr>
          <p:cNvPr id="10" name="Flecha: a la derecha 9">
            <a:extLst>
              <a:ext uri="{FF2B5EF4-FFF2-40B4-BE49-F238E27FC236}">
                <a16:creationId xmlns:a16="http://schemas.microsoft.com/office/drawing/2014/main" id="{911B39F6-1748-42B0-9B8B-F64BB464195B}"/>
              </a:ext>
            </a:extLst>
          </p:cNvPr>
          <p:cNvSpPr/>
          <p:nvPr/>
        </p:nvSpPr>
        <p:spPr>
          <a:xfrm>
            <a:off x="4994695" y="1904508"/>
            <a:ext cx="894271" cy="319177"/>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895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graphicFrame>
        <p:nvGraphicFramePr>
          <p:cNvPr id="5" name="Tabla 4">
            <a:extLst>
              <a:ext uri="{FF2B5EF4-FFF2-40B4-BE49-F238E27FC236}">
                <a16:creationId xmlns:a16="http://schemas.microsoft.com/office/drawing/2014/main" id="{2FDA80E4-114F-4519-BF5C-0367F5C78346}"/>
              </a:ext>
            </a:extLst>
          </p:cNvPr>
          <p:cNvGraphicFramePr>
            <a:graphicFrameLocks noGrp="1"/>
          </p:cNvGraphicFramePr>
          <p:nvPr>
            <p:extLst>
              <p:ext uri="{D42A27DB-BD31-4B8C-83A1-F6EECF244321}">
                <p14:modId xmlns:p14="http://schemas.microsoft.com/office/powerpoint/2010/main" val="1574892898"/>
              </p:ext>
            </p:extLst>
          </p:nvPr>
        </p:nvGraphicFramePr>
        <p:xfrm>
          <a:off x="1112808" y="1467213"/>
          <a:ext cx="9721969" cy="233523"/>
        </p:xfrm>
        <a:graphic>
          <a:graphicData uri="http://schemas.openxmlformats.org/drawingml/2006/table">
            <a:tbl>
              <a:tblPr firstRow="1" firstCol="1" bandRow="1"/>
              <a:tblGrid>
                <a:gridCol w="3338422">
                  <a:extLst>
                    <a:ext uri="{9D8B030D-6E8A-4147-A177-3AD203B41FA5}">
                      <a16:colId xmlns:a16="http://schemas.microsoft.com/office/drawing/2014/main" val="2438735379"/>
                    </a:ext>
                  </a:extLst>
                </a:gridCol>
                <a:gridCol w="6383547">
                  <a:extLst>
                    <a:ext uri="{9D8B030D-6E8A-4147-A177-3AD203B41FA5}">
                      <a16:colId xmlns:a16="http://schemas.microsoft.com/office/drawing/2014/main" val="1140477375"/>
                    </a:ext>
                  </a:extLst>
                </a:gridCol>
              </a:tblGrid>
              <a:tr h="233523">
                <a:tc>
                  <a:txBody>
                    <a:bodyPr/>
                    <a:lstStyle/>
                    <a:p>
                      <a:pPr algn="ctr">
                        <a:lnSpc>
                          <a:spcPct val="107000"/>
                        </a:lnSpc>
                        <a:spcAft>
                          <a:spcPts val="600"/>
                        </a:spcAft>
                      </a:pPr>
                      <a:r>
                        <a:rPr lang="es-PE" sz="1200" b="1" dirty="0">
                          <a:effectLst/>
                          <a:latin typeface="Calibri" panose="020F0502020204030204" pitchFamily="34" charset="0"/>
                          <a:ea typeface="Calibri" panose="020F0502020204030204" pitchFamily="34" charset="0"/>
                          <a:cs typeface="Calibri" panose="020F0502020204030204" pitchFamily="34" charset="0"/>
                        </a:rPr>
                        <a:t>FUNCIÓN</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600"/>
                        </a:spcAft>
                      </a:pPr>
                      <a:r>
                        <a:rPr lang="es-P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COMENTARIOS </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25650018"/>
                  </a:ext>
                </a:extLst>
              </a:tr>
            </a:tbl>
          </a:graphicData>
        </a:graphic>
      </p:graphicFrame>
      <p:graphicFrame>
        <p:nvGraphicFramePr>
          <p:cNvPr id="6" name="Tabla 5">
            <a:extLst>
              <a:ext uri="{FF2B5EF4-FFF2-40B4-BE49-F238E27FC236}">
                <a16:creationId xmlns:a16="http://schemas.microsoft.com/office/drawing/2014/main" id="{33815306-14E8-496A-A14A-976709EA3EB3}"/>
              </a:ext>
            </a:extLst>
          </p:cNvPr>
          <p:cNvGraphicFramePr>
            <a:graphicFrameLocks noGrp="1"/>
          </p:cNvGraphicFramePr>
          <p:nvPr>
            <p:extLst>
              <p:ext uri="{D42A27DB-BD31-4B8C-83A1-F6EECF244321}">
                <p14:modId xmlns:p14="http://schemas.microsoft.com/office/powerpoint/2010/main" val="1384176632"/>
              </p:ext>
            </p:extLst>
          </p:nvPr>
        </p:nvGraphicFramePr>
        <p:xfrm>
          <a:off x="1112808" y="1707082"/>
          <a:ext cx="9721969" cy="1752727"/>
        </p:xfrm>
        <a:graphic>
          <a:graphicData uri="http://schemas.openxmlformats.org/drawingml/2006/table">
            <a:tbl>
              <a:tblPr firstRow="1" firstCol="1" bandRow="1"/>
              <a:tblGrid>
                <a:gridCol w="3303917">
                  <a:extLst>
                    <a:ext uri="{9D8B030D-6E8A-4147-A177-3AD203B41FA5}">
                      <a16:colId xmlns:a16="http://schemas.microsoft.com/office/drawing/2014/main" val="2876419364"/>
                    </a:ext>
                  </a:extLst>
                </a:gridCol>
                <a:gridCol w="6418052">
                  <a:extLst>
                    <a:ext uri="{9D8B030D-6E8A-4147-A177-3AD203B41FA5}">
                      <a16:colId xmlns:a16="http://schemas.microsoft.com/office/drawing/2014/main" val="572821771"/>
                    </a:ext>
                  </a:extLst>
                </a:gridCol>
              </a:tblGrid>
              <a:tr h="1321428">
                <a:tc>
                  <a:txBody>
                    <a:bodyPr/>
                    <a:lstStyle/>
                    <a:p>
                      <a:pPr marL="179388" lvl="0" indent="-179388" algn="just">
                        <a:lnSpc>
                          <a:spcPct val="107000"/>
                        </a:lnSpc>
                        <a:spcAft>
                          <a:spcPts val="0"/>
                        </a:spcAft>
                        <a:buFont typeface="+mj-lt"/>
                        <a:buAutoNum type="alphaLcParenR" startAt="3"/>
                      </a:pPr>
                      <a:r>
                        <a:rPr lang="es-PE" sz="1200" dirty="0">
                          <a:effectLst/>
                          <a:latin typeface="Calibri" panose="020F0502020204030204" pitchFamily="34" charset="0"/>
                          <a:ea typeface="Calibri" panose="020F0502020204030204" pitchFamily="34" charset="0"/>
                          <a:cs typeface="Calibri" panose="020F0502020204030204" pitchFamily="34" charset="0"/>
                        </a:rPr>
                        <a:t>Desarrollar y promover actividades de </a:t>
                      </a:r>
                      <a:r>
                        <a:rPr lang="es-P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capacitación asistencia técnica </a:t>
                      </a:r>
                      <a:r>
                        <a:rPr lang="es-PE" sz="1200" dirty="0">
                          <a:effectLst/>
                          <a:latin typeface="Calibri" panose="020F0502020204030204" pitchFamily="34" charset="0"/>
                          <a:ea typeface="Calibri" panose="020F0502020204030204" pitchFamily="34" charset="0"/>
                          <a:cs typeface="Calibri" panose="020F0502020204030204" pitchFamily="34" charset="0"/>
                        </a:rPr>
                        <a:t>y asociatividad, adopción de nuevas tecnologías, liderazgo y aptitudes emprendedoras, que contribuyan a la </a:t>
                      </a:r>
                      <a:r>
                        <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articulación comercial y acceso a mercados de los pequeños y medianos </a:t>
                      </a:r>
                      <a:r>
                        <a:rPr lang="es-PE" sz="1200" dirty="0">
                          <a:effectLst/>
                          <a:latin typeface="Calibri" panose="020F0502020204030204" pitchFamily="34" charset="0"/>
                          <a:ea typeface="Calibri" panose="020F0502020204030204" pitchFamily="34" charset="0"/>
                          <a:cs typeface="Calibri" panose="020F0502020204030204" pitchFamily="34" charset="0"/>
                        </a:rPr>
                        <a:t>productores agrarios.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marL="179388" indent="-179388"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Debe </a:t>
                      </a:r>
                      <a:r>
                        <a:rPr lang="es-PE" sz="1200" b="1" dirty="0">
                          <a:effectLst/>
                          <a:latin typeface="Calibri" panose="020F0502020204030204" pitchFamily="34" charset="0"/>
                          <a:ea typeface="Calibri" panose="020F0502020204030204" pitchFamily="34" charset="0"/>
                          <a:cs typeface="Calibri" panose="020F0502020204030204" pitchFamily="34" charset="0"/>
                        </a:rPr>
                        <a:t>delimitarse las materias en las que se dará o promoverá capacitación y asistencia técnica y la población </a:t>
                      </a:r>
                      <a:r>
                        <a:rPr lang="es-PE" sz="1200" dirty="0">
                          <a:effectLst/>
                          <a:latin typeface="Calibri" panose="020F0502020204030204" pitchFamily="34" charset="0"/>
                          <a:ea typeface="Calibri" panose="020F0502020204030204" pitchFamily="34" charset="0"/>
                          <a:cs typeface="Calibri" panose="020F0502020204030204" pitchFamily="34" charset="0"/>
                        </a:rPr>
                        <a:t>objetivo de la entidad a fin de evitar duplicidades con los órganos de línea del MIDAGRI, los programas, proyectos especiales y organismos públicos adscritos, como por ejemplo con la </a:t>
                      </a:r>
                      <a:r>
                        <a:rPr lang="es-ES" sz="1200" dirty="0">
                          <a:effectLst/>
                          <a:latin typeface="Calibri" panose="020F0502020204030204" pitchFamily="34" charset="0"/>
                          <a:ea typeface="Calibri" panose="020F0502020204030204" pitchFamily="34" charset="0"/>
                          <a:cs typeface="Calibri" panose="020F0502020204030204" pitchFamily="34" charset="0"/>
                        </a:rPr>
                        <a:t> Dirección General de Servicios Financieros y Seguros.</a:t>
                      </a:r>
                    </a:p>
                    <a:p>
                      <a:pPr algn="just">
                        <a:lnSpc>
                          <a:spcPct val="107000"/>
                        </a:lnSpc>
                        <a:spcAft>
                          <a:spcPts val="0"/>
                        </a:spcAft>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s-ES"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EN TAL SENTIDO, ESTE ARTÍCULO DEBE SER MÁS ESPECÍFICO EN MATERIA DE ASOCIATIVIDAD, SEÑALANDO QUE DICHA FUNCIÓN DE AGROMERCADO SE EJECUTARÁ EN COORDINACIÓN CON LA DGASFS DEL MIDAGRI. </a:t>
                      </a:r>
                    </a:p>
                    <a:p>
                      <a:pPr algn="just">
                        <a:lnSpc>
                          <a:spcPct val="107000"/>
                        </a:lnSpc>
                        <a:spcAft>
                          <a:spcPts val="0"/>
                        </a:spcAft>
                      </a:pP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954" marR="59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339057"/>
                  </a:ext>
                </a:extLst>
              </a:tr>
            </a:tbl>
          </a:graphicData>
        </a:graphic>
      </p:graphicFrame>
      <p:graphicFrame>
        <p:nvGraphicFramePr>
          <p:cNvPr id="8" name="Tabla 7">
            <a:extLst>
              <a:ext uri="{FF2B5EF4-FFF2-40B4-BE49-F238E27FC236}">
                <a16:creationId xmlns:a16="http://schemas.microsoft.com/office/drawing/2014/main" id="{95956D8F-E448-4823-A58F-59C2BD6BA5BF}"/>
              </a:ext>
            </a:extLst>
          </p:cNvPr>
          <p:cNvGraphicFramePr>
            <a:graphicFrameLocks noGrp="1"/>
          </p:cNvGraphicFramePr>
          <p:nvPr>
            <p:extLst>
              <p:ext uri="{D42A27DB-BD31-4B8C-83A1-F6EECF244321}">
                <p14:modId xmlns:p14="http://schemas.microsoft.com/office/powerpoint/2010/main" val="2293274020"/>
              </p:ext>
            </p:extLst>
          </p:nvPr>
        </p:nvGraphicFramePr>
        <p:xfrm>
          <a:off x="1112808" y="3459809"/>
          <a:ext cx="9721969" cy="3247390"/>
        </p:xfrm>
        <a:graphic>
          <a:graphicData uri="http://schemas.openxmlformats.org/drawingml/2006/table">
            <a:tbl>
              <a:tblPr firstRow="1" firstCol="1" bandRow="1"/>
              <a:tblGrid>
                <a:gridCol w="3303917">
                  <a:extLst>
                    <a:ext uri="{9D8B030D-6E8A-4147-A177-3AD203B41FA5}">
                      <a16:colId xmlns:a16="http://schemas.microsoft.com/office/drawing/2014/main" val="2163228319"/>
                    </a:ext>
                  </a:extLst>
                </a:gridCol>
                <a:gridCol w="6418052">
                  <a:extLst>
                    <a:ext uri="{9D8B030D-6E8A-4147-A177-3AD203B41FA5}">
                      <a16:colId xmlns:a16="http://schemas.microsoft.com/office/drawing/2014/main" val="589014284"/>
                    </a:ext>
                  </a:extLst>
                </a:gridCol>
              </a:tblGrid>
              <a:tr h="0">
                <a:tc>
                  <a:txBody>
                    <a:bodyPr/>
                    <a:lstStyle/>
                    <a:p>
                      <a:pPr marL="198755" indent="-198755" algn="just">
                        <a:lnSpc>
                          <a:spcPct val="107000"/>
                        </a:lnSpc>
                        <a:spcAft>
                          <a:spcPts val="0"/>
                        </a:spcAft>
                      </a:pPr>
                      <a:r>
                        <a:rPr lang="es-PE" sz="1200" b="0" i="0" u="none" strike="noStrike" cap="none" dirty="0">
                          <a:solidFill>
                            <a:schemeClr val="tx1"/>
                          </a:solidFill>
                          <a:effectLst/>
                          <a:latin typeface="Calibri" panose="020F0502020204030204" pitchFamily="34" charset="0"/>
                          <a:ea typeface="Arial" panose="020B0604020202020204" pitchFamily="34" charset="0"/>
                          <a:cs typeface="Calibri" panose="020F0502020204030204" pitchFamily="34" charset="0"/>
                          <a:sym typeface="Arial"/>
                        </a:rPr>
                        <a:t>d) Promover y ejecutar proyectos o programas de inversión en </a:t>
                      </a:r>
                      <a:r>
                        <a:rPr lang="es-PE" sz="1200" b="1" i="0" u="none" strike="noStrike" cap="none" dirty="0">
                          <a:solidFill>
                            <a:srgbClr val="FF0000"/>
                          </a:solidFill>
                          <a:effectLst/>
                          <a:latin typeface="Calibri" panose="020F0502020204030204" pitchFamily="34" charset="0"/>
                          <a:ea typeface="Arial" panose="020B0604020202020204" pitchFamily="34" charset="0"/>
                          <a:cs typeface="Calibri" panose="020F0502020204030204" pitchFamily="34" charset="0"/>
                          <a:sym typeface="Arial"/>
                        </a:rPr>
                        <a:t>obras de infraestructura económica productiva</a:t>
                      </a:r>
                      <a:r>
                        <a:rPr lang="es-PE" sz="1200" b="0" i="0" u="none" strike="noStrike" cap="none" dirty="0">
                          <a:solidFill>
                            <a:schemeClr val="tx1"/>
                          </a:solidFill>
                          <a:effectLst/>
                          <a:latin typeface="Calibri" panose="020F0502020204030204" pitchFamily="34" charset="0"/>
                          <a:ea typeface="Arial" panose="020B0604020202020204" pitchFamily="34" charset="0"/>
                          <a:cs typeface="Calibri" panose="020F0502020204030204" pitchFamily="34" charset="0"/>
                          <a:sym typeface="Arial"/>
                        </a:rPr>
                        <a:t> que brinden apoyo a la comercialización y poscosecha destinados a la mejora de la competitividad para facilitar la inserción en el mercado nacional y de exportación.</a:t>
                      </a:r>
                    </a:p>
                    <a:p>
                      <a:pPr marL="198755" indent="-198755" algn="just">
                        <a:lnSpc>
                          <a:spcPct val="107000"/>
                        </a:lnSpc>
                        <a:spcAft>
                          <a:spcPts val="0"/>
                        </a:spcAft>
                      </a:pPr>
                      <a:endParaRPr lang="es-PE" sz="8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AGRORURAL,</a:t>
                      </a:r>
                      <a:r>
                        <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s-PE" sz="1200" b="1"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cuenta con una Unidad de Infraestructura Rural</a:t>
                      </a:r>
                      <a:r>
                        <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y esta cuenta con una Subunidad de Infraestructura de Producción y Comercialización que ejecuta inversiones y actividades en infraestructura de producción y comercialización agropecuaria. Aunado a ello, viene desarrollando mercados de productores itinerantes; en el marco de lo dispuesto en el artículo 2-A de la Ley </a:t>
                      </a:r>
                      <a:r>
                        <a:rPr lang="es-PE" sz="1200" b="0" i="0" u="none" strike="noStrike"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N°</a:t>
                      </a:r>
                      <a:r>
                        <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29676, Ley de Promoción del Desarrollo de Mercados de Productos Agropecuarios. </a:t>
                      </a:r>
                    </a:p>
                    <a:p>
                      <a:pPr algn="just">
                        <a:lnSpc>
                          <a:spcPct val="107000"/>
                        </a:lnSpc>
                        <a:spcAft>
                          <a:spcPts val="0"/>
                        </a:spcAft>
                      </a:pPr>
                      <a:endPar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PE"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 PROPONDRÁ UN TEXTO ALTERNATIVO</a:t>
                      </a:r>
                      <a:endParaRPr lang="es-P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100205"/>
                  </a:ext>
                </a:extLst>
              </a:tr>
              <a:tr h="0">
                <a:tc>
                  <a:txBody>
                    <a:bodyPr/>
                    <a:lstStyle/>
                    <a:p>
                      <a:pPr marL="198755" indent="-198755" algn="just">
                        <a:lnSpc>
                          <a:spcPct val="107000"/>
                        </a:lnSpc>
                        <a:spcAft>
                          <a:spcPts val="0"/>
                        </a:spcAft>
                      </a:pPr>
                      <a:r>
                        <a:rPr lang="es-PE" sz="1200" b="0" i="0" u="none" strike="noStrike" cap="none" dirty="0">
                          <a:solidFill>
                            <a:schemeClr val="tx1"/>
                          </a:solidFill>
                          <a:effectLst/>
                          <a:latin typeface="Calibri" panose="020F0502020204030204" pitchFamily="34" charset="0"/>
                          <a:ea typeface="Arial" panose="020B0604020202020204" pitchFamily="34" charset="0"/>
                          <a:cs typeface="Calibri" panose="020F0502020204030204" pitchFamily="34" charset="0"/>
                          <a:sym typeface="Arial"/>
                        </a:rPr>
                        <a:t>e) </a:t>
                      </a:r>
                      <a:r>
                        <a:rPr lang="es-PE" sz="1200" b="0" i="0" u="none" strike="noStrike" cap="none" dirty="0">
                          <a:solidFill>
                            <a:srgbClr val="FF0000"/>
                          </a:solidFill>
                          <a:effectLst/>
                          <a:latin typeface="Calibri" panose="020F0502020204030204" pitchFamily="34" charset="0"/>
                          <a:ea typeface="Arial" panose="020B0604020202020204" pitchFamily="34" charset="0"/>
                          <a:cs typeface="Calibri" panose="020F0502020204030204" pitchFamily="34" charset="0"/>
                          <a:sym typeface="Arial"/>
                        </a:rPr>
                        <a:t>Proponer a las entidades y dependencias del sector agrario y riego, bajo un enfoque de mercado, la creación o priorización de instrumentos o mecanismos financieros para las diferentes cadenas productivas según sus características, en beneficio de los pequeños y medianos productores.</a:t>
                      </a:r>
                    </a:p>
                    <a:p>
                      <a:pPr marL="198755" indent="-198755" algn="just">
                        <a:lnSpc>
                          <a:spcPct val="107000"/>
                        </a:lnSpc>
                        <a:spcAft>
                          <a:spcPts val="0"/>
                        </a:spcAft>
                      </a:pPr>
                      <a:endParaRPr lang="es-PE" sz="8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La </a:t>
                      </a:r>
                      <a:r>
                        <a:rPr lang="es-ES" sz="1200" b="1"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DGASFS</a:t>
                      </a:r>
                      <a:r>
                        <a:rPr lang="es-ES"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es el órgano </a:t>
                      </a:r>
                      <a:r>
                        <a:rPr lang="es-ES" sz="1200" b="1"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encargado de conducir la implementación de acciones para la promoción de la asociatividad, el desarrollo empresarial y el financiamiento del Sector Agrario y de Riego</a:t>
                      </a:r>
                      <a:r>
                        <a:rPr lang="es-ES"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además tiene la función de </a:t>
                      </a:r>
                      <a:r>
                        <a:rPr lang="es-PE"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conducir las acciones de identificación de las necesidades de acceso a los servicios, recolección, procesamiento de información y difusión de instrumentos financieros y de seguros agrarios, en coordinación con los gobiernos regionales y gobiernos locales, y demás entidades vinculadas.</a:t>
                      </a:r>
                      <a:r>
                        <a:rPr lang="es-ES"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p>
                    <a:p>
                      <a:pPr algn="just">
                        <a:lnSpc>
                          <a:spcPct val="107000"/>
                        </a:lnSpc>
                        <a:spcAft>
                          <a:spcPts val="0"/>
                        </a:spcAft>
                      </a:pPr>
                      <a:endParaRPr lang="es-ES" sz="1200" b="0" i="0" u="none"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algn="just">
                        <a:lnSpc>
                          <a:spcPct val="107000"/>
                        </a:lnSpc>
                        <a:spcAft>
                          <a:spcPts val="0"/>
                        </a:spcAft>
                      </a:pPr>
                      <a:r>
                        <a:rPr lang="es-ES" sz="1200" b="1" i="0" u="none" strike="noStrike" cap="none" dirty="0">
                          <a:solidFill>
                            <a:schemeClr val="accent1"/>
                          </a:solidFill>
                          <a:effectLst/>
                          <a:latin typeface="Calibri" panose="020F0502020204030204" pitchFamily="34" charset="0"/>
                          <a:ea typeface="Calibri" panose="020F0502020204030204" pitchFamily="34" charset="0"/>
                          <a:cs typeface="Calibri" panose="020F0502020204030204" pitchFamily="34" charset="0"/>
                          <a:sym typeface="Arial"/>
                        </a:rPr>
                        <a:t>SE RECOMIENDA RETIRAR ESTA FUNCIÓN O PROPONER UN TEXTO ALTERNATIVO</a:t>
                      </a:r>
                    </a:p>
                    <a:p>
                      <a:pPr algn="just">
                        <a:lnSpc>
                          <a:spcPct val="107000"/>
                        </a:lnSpc>
                        <a:spcAft>
                          <a:spcPts val="0"/>
                        </a:spcAft>
                      </a:pPr>
                      <a:endParaRPr lang="es-PE" sz="1200" b="1" i="0" u="none" strike="noStrike" cap="none" dirty="0">
                        <a:solidFill>
                          <a:schemeClr val="accent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673948"/>
                  </a:ext>
                </a:extLst>
              </a:tr>
            </a:tbl>
          </a:graphicData>
        </a:graphic>
      </p:graphicFrame>
    </p:spTree>
    <p:extLst>
      <p:ext uri="{BB962C8B-B14F-4D97-AF65-F5344CB8AC3E}">
        <p14:creationId xmlns:p14="http://schemas.microsoft.com/office/powerpoint/2010/main" val="141305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graphicFrame>
        <p:nvGraphicFramePr>
          <p:cNvPr id="6" name="Tabla 5">
            <a:extLst>
              <a:ext uri="{FF2B5EF4-FFF2-40B4-BE49-F238E27FC236}">
                <a16:creationId xmlns:a16="http://schemas.microsoft.com/office/drawing/2014/main" id="{4DC2D83D-9A03-4A60-B8BA-7C9645AD235A}"/>
              </a:ext>
            </a:extLst>
          </p:cNvPr>
          <p:cNvGraphicFramePr>
            <a:graphicFrameLocks noGrp="1"/>
          </p:cNvGraphicFramePr>
          <p:nvPr>
            <p:extLst>
              <p:ext uri="{D42A27DB-BD31-4B8C-83A1-F6EECF244321}">
                <p14:modId xmlns:p14="http://schemas.microsoft.com/office/powerpoint/2010/main" val="440505332"/>
              </p:ext>
            </p:extLst>
          </p:nvPr>
        </p:nvGraphicFramePr>
        <p:xfrm>
          <a:off x="1157469" y="1605896"/>
          <a:ext cx="10006639" cy="247332"/>
        </p:xfrm>
        <a:graphic>
          <a:graphicData uri="http://schemas.openxmlformats.org/drawingml/2006/table">
            <a:tbl>
              <a:tblPr firstRow="1" firstCol="1" bandRow="1"/>
              <a:tblGrid>
                <a:gridCol w="3813813">
                  <a:extLst>
                    <a:ext uri="{9D8B030D-6E8A-4147-A177-3AD203B41FA5}">
                      <a16:colId xmlns:a16="http://schemas.microsoft.com/office/drawing/2014/main" val="1436005808"/>
                    </a:ext>
                  </a:extLst>
                </a:gridCol>
                <a:gridCol w="6192826">
                  <a:extLst>
                    <a:ext uri="{9D8B030D-6E8A-4147-A177-3AD203B41FA5}">
                      <a16:colId xmlns:a16="http://schemas.microsoft.com/office/drawing/2014/main" val="2085191615"/>
                    </a:ext>
                  </a:extLst>
                </a:gridCol>
              </a:tblGrid>
              <a:tr h="247332">
                <a:tc>
                  <a:txBody>
                    <a:bodyPr/>
                    <a:lstStyle/>
                    <a:p>
                      <a:pPr algn="ctr">
                        <a:lnSpc>
                          <a:spcPct val="107000"/>
                        </a:lnSpc>
                        <a:spcAft>
                          <a:spcPts val="600"/>
                        </a:spcAft>
                      </a:pPr>
                      <a:r>
                        <a:rPr lang="es-PE" sz="1200" b="1" dirty="0">
                          <a:effectLst/>
                          <a:latin typeface="Calibri" panose="020F0502020204030204" pitchFamily="34" charset="0"/>
                          <a:ea typeface="Calibri" panose="020F0502020204030204" pitchFamily="34" charset="0"/>
                          <a:cs typeface="Calibri" panose="020F0502020204030204" pitchFamily="34" charset="0"/>
                        </a:rPr>
                        <a:t>FUNCIÓN</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600"/>
                        </a:spcAft>
                      </a:pPr>
                      <a:r>
                        <a:rPr lang="es-P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COMENTARIOS</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72278416"/>
                  </a:ext>
                </a:extLst>
              </a:tr>
            </a:tbl>
          </a:graphicData>
        </a:graphic>
      </p:graphicFrame>
      <p:graphicFrame>
        <p:nvGraphicFramePr>
          <p:cNvPr id="7" name="Tabla 6">
            <a:extLst>
              <a:ext uri="{FF2B5EF4-FFF2-40B4-BE49-F238E27FC236}">
                <a16:creationId xmlns:a16="http://schemas.microsoft.com/office/drawing/2014/main" id="{F533F36E-3A8E-44FA-B56D-7F744CCCB994}"/>
              </a:ext>
            </a:extLst>
          </p:cNvPr>
          <p:cNvGraphicFramePr>
            <a:graphicFrameLocks noGrp="1"/>
          </p:cNvGraphicFramePr>
          <p:nvPr>
            <p:extLst>
              <p:ext uri="{D42A27DB-BD31-4B8C-83A1-F6EECF244321}">
                <p14:modId xmlns:p14="http://schemas.microsoft.com/office/powerpoint/2010/main" val="3976807892"/>
              </p:ext>
            </p:extLst>
          </p:nvPr>
        </p:nvGraphicFramePr>
        <p:xfrm>
          <a:off x="1157468" y="1877704"/>
          <a:ext cx="10006640" cy="4288282"/>
        </p:xfrm>
        <a:graphic>
          <a:graphicData uri="http://schemas.openxmlformats.org/drawingml/2006/table">
            <a:tbl>
              <a:tblPr firstRow="1" firstCol="1" bandRow="1"/>
              <a:tblGrid>
                <a:gridCol w="3813813">
                  <a:extLst>
                    <a:ext uri="{9D8B030D-6E8A-4147-A177-3AD203B41FA5}">
                      <a16:colId xmlns:a16="http://schemas.microsoft.com/office/drawing/2014/main" val="3858737991"/>
                    </a:ext>
                  </a:extLst>
                </a:gridCol>
                <a:gridCol w="6192827">
                  <a:extLst>
                    <a:ext uri="{9D8B030D-6E8A-4147-A177-3AD203B41FA5}">
                      <a16:colId xmlns:a16="http://schemas.microsoft.com/office/drawing/2014/main" val="1375785920"/>
                    </a:ext>
                  </a:extLst>
                </a:gridCol>
              </a:tblGrid>
              <a:tr h="0">
                <a:tc>
                  <a:txBody>
                    <a:bodyPr/>
                    <a:lstStyle/>
                    <a:p>
                      <a:pPr marL="198755" indent="-198755" algn="just">
                        <a:lnSpc>
                          <a:spcPct val="107000"/>
                        </a:lnSpc>
                        <a:spcAft>
                          <a:spcPts val="0"/>
                        </a:spcAft>
                      </a:pPr>
                      <a:r>
                        <a:rPr lang="es-PE" sz="1200" dirty="0">
                          <a:effectLst/>
                          <a:latin typeface="Calibri" panose="020F0502020204030204" pitchFamily="34" charset="0"/>
                          <a:ea typeface="Arial" panose="020B0604020202020204" pitchFamily="34" charset="0"/>
                          <a:cs typeface="Calibri" panose="020F0502020204030204" pitchFamily="34" charset="0"/>
                        </a:rPr>
                        <a:t>f) Recopilar,</a:t>
                      </a:r>
                      <a:r>
                        <a:rPr lang="es-PE" sz="1200"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sistematizar </a:t>
                      </a:r>
                      <a:r>
                        <a:rPr lang="es-PE" sz="1200" dirty="0">
                          <a:effectLst/>
                          <a:latin typeface="Calibri" panose="020F0502020204030204" pitchFamily="34" charset="0"/>
                          <a:ea typeface="Arial" panose="020B0604020202020204" pitchFamily="34" charset="0"/>
                          <a:cs typeface="Calibri" panose="020F0502020204030204" pitchFamily="34" charset="0"/>
                        </a:rPr>
                        <a:t>y difundir </a:t>
                      </a:r>
                      <a:r>
                        <a:rPr lang="es-PE" sz="1200"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información</a:t>
                      </a:r>
                      <a:r>
                        <a:rPr lang="es-PE" sz="1200" dirty="0">
                          <a:effectLst/>
                          <a:latin typeface="Calibri" panose="020F0502020204030204" pitchFamily="34" charset="0"/>
                          <a:ea typeface="Arial" panose="020B0604020202020204" pitchFamily="34" charset="0"/>
                          <a:cs typeface="Calibri" panose="020F0502020204030204" pitchFamily="34" charset="0"/>
                        </a:rPr>
                        <a:t> para el establecimiento de cadenas de producción o comercialización que ayuden a vincular al productor agrario a la actividad económica nacional y a la exportación.</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effectLst/>
                          <a:latin typeface="Calibri" panose="020F0502020204030204" pitchFamily="34" charset="0"/>
                          <a:ea typeface="Calibri" panose="020F0502020204030204" pitchFamily="34" charset="0"/>
                          <a:cs typeface="Calibri" panose="020F0502020204030204" pitchFamily="34" charset="0"/>
                        </a:rPr>
                        <a:t>Podría duplicar con la función de la Dirección General de Estadística, Seguimiento y Evaluación de Políticas – DGESEP</a:t>
                      </a:r>
                      <a:r>
                        <a:rPr lang="es-PE" sz="1200" dirty="0">
                          <a:effectLst/>
                          <a:latin typeface="Calibri" panose="020F0502020204030204" pitchFamily="34" charset="0"/>
                          <a:ea typeface="Calibri" panose="020F0502020204030204" pitchFamily="34" charset="0"/>
                          <a:cs typeface="Calibri" panose="020F0502020204030204" pitchFamily="34" charset="0"/>
                        </a:rPr>
                        <a:t>, la cual conduce el Sistema Integrado de Información Sectorial Agraria, para fortalecer la planificación y la toma de decisiones en el Sector. Y, con la Dirección de Estadística e Información Agraria – DEIA, la cual formula e implementa lineamientos, estrategias y otros, para el desarrollo, generación y difusión de la información agraria en el sector, asimismo “Diseña, coordina e implementa estrategias de difusión de información agraria especializada y otras variables que incidan en el desempeño del Sector, así como la oferta de productos agrarios”.</a:t>
                      </a:r>
                    </a:p>
                    <a:p>
                      <a:pPr algn="just">
                        <a:lnSpc>
                          <a:spcPct val="107000"/>
                        </a:lnSpc>
                        <a:spcAft>
                          <a:spcPts val="0"/>
                        </a:spcAft>
                      </a:pP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PE"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 PROPONDRÁ UN TEXTO ALTERNATIVO</a:t>
                      </a:r>
                      <a:endParaRPr lang="es-P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208414"/>
                  </a:ext>
                </a:extLst>
              </a:tr>
              <a:tr h="0">
                <a:tc>
                  <a:txBody>
                    <a:bodyPr/>
                    <a:lstStyle/>
                    <a:p>
                      <a:pPr marL="198755" indent="-198755" algn="just">
                        <a:lnSpc>
                          <a:spcPct val="107000"/>
                        </a:lnSpc>
                        <a:spcAft>
                          <a:spcPts val="0"/>
                        </a:spcAft>
                      </a:pPr>
                      <a:r>
                        <a:rPr lang="es-PE" sz="1200" dirty="0">
                          <a:effectLst/>
                          <a:latin typeface="Calibri" panose="020F0502020204030204" pitchFamily="34" charset="0"/>
                          <a:ea typeface="Arial" panose="020B0604020202020204" pitchFamily="34" charset="0"/>
                          <a:cs typeface="Calibri" panose="020F0502020204030204" pitchFamily="34" charset="0"/>
                        </a:rPr>
                        <a:t>g) Fortalecer competencias en los procesos de gestión de calidad, certificación y otros aspectos de valor agregado requeridos para facilitar la integración efectiva a los mercados en beneficio de los pequeños y medianos productores agrarios.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Se advierte posible </a:t>
                      </a:r>
                      <a:r>
                        <a:rPr lang="es-PE" sz="1200" b="1" dirty="0">
                          <a:effectLst/>
                          <a:latin typeface="Calibri" panose="020F0502020204030204" pitchFamily="34" charset="0"/>
                          <a:ea typeface="Calibri" panose="020F0502020204030204" pitchFamily="34" charset="0"/>
                          <a:cs typeface="Calibri" panose="020F0502020204030204" pitchFamily="34" charset="0"/>
                        </a:rPr>
                        <a:t>duplicidad de funciones o similitud de servicios con órganos de línea del MIDAGRI y SENASA.</a:t>
                      </a:r>
                      <a:endParaRPr lang="es-PE"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La Dirección General de Desarrollo Agrícola y Agroecología - DGDAA y la Dirección General de Desarrollo Ganadero- DGDG, tienen como función “Difundir y fomentar la adopción de buenas prácticas de producción orgánica. La trazabilidad de los procesos y sus productos, en función a los requerimientos identificados en el mercado.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dirty="0">
                          <a:effectLst/>
                          <a:latin typeface="Calibri" panose="020F0502020204030204" pitchFamily="34" charset="0"/>
                          <a:ea typeface="Calibri" panose="020F0502020204030204" pitchFamily="34" charset="0"/>
                          <a:cs typeface="Calibri" panose="020F0502020204030204" pitchFamily="34" charset="0"/>
                        </a:rPr>
                        <a:t>En el caso de SENASA, emite diferentes certificaciones sobre la sanidad agraria e inocuidad de los alimentos agropecuarios, que inciden en la competitividad de los productores agrarios nacionales. Y efectúa capacitación a los productores y actores involucrados en dichas actividades.</a:t>
                      </a:r>
                    </a:p>
                    <a:p>
                      <a:pPr algn="just">
                        <a:lnSpc>
                          <a:spcPct val="107000"/>
                        </a:lnSpc>
                        <a:spcAft>
                          <a:spcPts val="0"/>
                        </a:spcAft>
                      </a:pPr>
                      <a:endParaRPr lang="es-PE"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PE" sz="1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 PROPONDRÁ UN TEXTO ALTERNATIVO</a:t>
                      </a:r>
                      <a:r>
                        <a:rPr lang="es-PE" sz="12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0"/>
                        </a:spcAft>
                      </a:pP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605140"/>
                  </a:ext>
                </a:extLst>
              </a:tr>
            </a:tbl>
          </a:graphicData>
        </a:graphic>
      </p:graphicFrame>
    </p:spTree>
    <p:extLst>
      <p:ext uri="{BB962C8B-B14F-4D97-AF65-F5344CB8AC3E}">
        <p14:creationId xmlns:p14="http://schemas.microsoft.com/office/powerpoint/2010/main" val="302999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graphicFrame>
        <p:nvGraphicFramePr>
          <p:cNvPr id="5" name="Tabla 5">
            <a:extLst>
              <a:ext uri="{FF2B5EF4-FFF2-40B4-BE49-F238E27FC236}">
                <a16:creationId xmlns:a16="http://schemas.microsoft.com/office/drawing/2014/main" id="{9A081272-C835-4E86-B55C-0E0DBDEA561C}"/>
              </a:ext>
            </a:extLst>
          </p:cNvPr>
          <p:cNvGraphicFramePr>
            <a:graphicFrameLocks noGrp="1"/>
          </p:cNvGraphicFramePr>
          <p:nvPr>
            <p:extLst>
              <p:ext uri="{D42A27DB-BD31-4B8C-83A1-F6EECF244321}">
                <p14:modId xmlns:p14="http://schemas.microsoft.com/office/powerpoint/2010/main" val="534617071"/>
              </p:ext>
            </p:extLst>
          </p:nvPr>
        </p:nvGraphicFramePr>
        <p:xfrm>
          <a:off x="577970" y="1850793"/>
          <a:ext cx="10991490" cy="4521200"/>
        </p:xfrm>
        <a:graphic>
          <a:graphicData uri="http://schemas.openxmlformats.org/drawingml/2006/table">
            <a:tbl>
              <a:tblPr firstRow="1" bandRow="1">
                <a:tableStyleId>{21E4AEA4-8DFA-4A89-87EB-49C32662AFE0}</a:tableStyleId>
              </a:tblPr>
              <a:tblGrid>
                <a:gridCol w="4835272">
                  <a:extLst>
                    <a:ext uri="{9D8B030D-6E8A-4147-A177-3AD203B41FA5}">
                      <a16:colId xmlns:a16="http://schemas.microsoft.com/office/drawing/2014/main" val="3012008931"/>
                    </a:ext>
                  </a:extLst>
                </a:gridCol>
                <a:gridCol w="6156218">
                  <a:extLst>
                    <a:ext uri="{9D8B030D-6E8A-4147-A177-3AD203B41FA5}">
                      <a16:colId xmlns:a16="http://schemas.microsoft.com/office/drawing/2014/main" val="2855822597"/>
                    </a:ext>
                  </a:extLst>
                </a:gridCol>
              </a:tblGrid>
              <a:tr h="208096">
                <a:tc>
                  <a:txBody>
                    <a:bodyPr/>
                    <a:lstStyle/>
                    <a:p>
                      <a:pPr algn="ctr"/>
                      <a:r>
                        <a:rPr lang="es-MX" sz="1200" dirty="0">
                          <a:solidFill>
                            <a:schemeClr val="tx1"/>
                          </a:solidFill>
                          <a:latin typeface="Calibri" panose="020F0502020204030204" pitchFamily="34" charset="0"/>
                          <a:cs typeface="Calibri" panose="020F0502020204030204" pitchFamily="34" charset="0"/>
                        </a:rPr>
                        <a:t>DISPOSICIÓN COMPLEMENTARIA FINAL</a:t>
                      </a:r>
                      <a:endParaRPr lang="es-PE" sz="1200" dirty="0">
                        <a:solidFill>
                          <a:schemeClr val="tx1"/>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tc>
                  <a:txBody>
                    <a:bodyPr/>
                    <a:lstStyle/>
                    <a:p>
                      <a:pPr algn="ctr"/>
                      <a:r>
                        <a:rPr lang="es-MX" sz="1200" dirty="0">
                          <a:solidFill>
                            <a:schemeClr val="tx1"/>
                          </a:solidFill>
                          <a:latin typeface="Calibri" panose="020F0502020204030204" pitchFamily="34" charset="0"/>
                          <a:cs typeface="Calibri" panose="020F0502020204030204" pitchFamily="34" charset="0"/>
                        </a:rPr>
                        <a:t>COMENTARIOS</a:t>
                      </a:r>
                      <a:endParaRPr lang="es-PE" sz="1200" dirty="0">
                        <a:solidFill>
                          <a:schemeClr val="tx1"/>
                        </a:solidFill>
                        <a:latin typeface="Calibri" panose="020F0502020204030204" pitchFamily="34" charset="0"/>
                        <a:cs typeface="Calibri" panose="020F0502020204030204" pitchFamily="34" charset="0"/>
                      </a:endParaRPr>
                    </a:p>
                  </a:txBody>
                  <a:tcPr>
                    <a:solidFill>
                      <a:schemeClr val="accent2">
                        <a:lumMod val="60000"/>
                        <a:lumOff val="40000"/>
                      </a:schemeClr>
                    </a:solidFill>
                  </a:tcPr>
                </a:tc>
                <a:extLst>
                  <a:ext uri="{0D108BD9-81ED-4DB2-BD59-A6C34878D82A}">
                    <a16:rowId xmlns:a16="http://schemas.microsoft.com/office/drawing/2014/main" val="1629419321"/>
                  </a:ext>
                </a:extLst>
              </a:tr>
              <a:tr h="1207668">
                <a:tc>
                  <a:txBody>
                    <a:bodyPr/>
                    <a:lstStyle/>
                    <a:p>
                      <a:pPr algn="just"/>
                      <a:r>
                        <a:rPr lang="es-ES_tradnl" sz="1200" b="1" dirty="0">
                          <a:effectLst/>
                          <a:latin typeface="Calibri" panose="020F0502020204030204" pitchFamily="34" charset="0"/>
                          <a:ea typeface="Arial" panose="020B0604020202020204" pitchFamily="34" charset="0"/>
                          <a:cs typeface="Calibri" panose="020F0502020204030204" pitchFamily="34" charset="0"/>
                        </a:rPr>
                        <a:t>PRIMERA</a:t>
                      </a:r>
                      <a:r>
                        <a:rPr lang="es-ES_tradnl" sz="1200" b="0" dirty="0">
                          <a:effectLst/>
                          <a:latin typeface="Calibri" panose="020F0502020204030204" pitchFamily="34" charset="0"/>
                          <a:ea typeface="Arial" panose="020B0604020202020204" pitchFamily="34" charset="0"/>
                          <a:cs typeface="Calibri" panose="020F0502020204030204" pitchFamily="34" charset="0"/>
                        </a:rPr>
                        <a:t>. </a:t>
                      </a:r>
                      <a:r>
                        <a:rPr lang="es-ES_tradnl" sz="1200" b="1" dirty="0">
                          <a:effectLst/>
                          <a:latin typeface="Calibri" panose="020F0502020204030204" pitchFamily="34" charset="0"/>
                          <a:ea typeface="Arial" panose="020B0604020202020204" pitchFamily="34" charset="0"/>
                          <a:cs typeface="Calibri" panose="020F0502020204030204" pitchFamily="34" charset="0"/>
                        </a:rPr>
                        <a:t>Promoción de las compras estatales de alimentos de origen en la agricultura familiar</a:t>
                      </a:r>
                      <a:r>
                        <a:rPr lang="es-ES_tradnl" sz="1200" b="0" dirty="0">
                          <a:effectLst/>
                          <a:latin typeface="Calibri" panose="020F0502020204030204" pitchFamily="34" charset="0"/>
                          <a:ea typeface="Arial" panose="020B0604020202020204" pitchFamily="34" charset="0"/>
                          <a:cs typeface="Calibri" panose="020F0502020204030204" pitchFamily="34" charset="0"/>
                        </a:rPr>
                        <a:t>.</a:t>
                      </a:r>
                    </a:p>
                    <a:p>
                      <a:pPr algn="just"/>
                      <a:endParaRPr lang="es-PE" sz="1200" b="0" dirty="0">
                        <a:effectLst/>
                        <a:latin typeface="Calibri" panose="020F0502020204030204" pitchFamily="34" charset="0"/>
                        <a:ea typeface="Cambria" panose="02040503050406030204" pitchFamily="18" charset="0"/>
                        <a:cs typeface="Calibri" panose="020F0502020204030204" pitchFamily="34" charset="0"/>
                      </a:endParaRPr>
                    </a:p>
                    <a:p>
                      <a:pPr algn="just"/>
                      <a:r>
                        <a:rPr lang="es-ES_tradnl" sz="1200" b="0" dirty="0">
                          <a:effectLst/>
                          <a:latin typeface="Calibri" panose="020F0502020204030204" pitchFamily="34" charset="0"/>
                          <a:ea typeface="Arial" panose="020B0604020202020204" pitchFamily="34" charset="0"/>
                          <a:cs typeface="Calibri" panose="020F0502020204030204" pitchFamily="34" charset="0"/>
                        </a:rPr>
                        <a:t>Se amplía el ámbito de aplicación de la Ley N°31071, Ley de compras estatales de alimentos de origen en la agricultura familiar, para que cualquier entidad de la administración pública que adquiera alimentos realice la adquisición porcentual mínimo del 30%de alimentos provenientes de la agricultura familiar, con la finalidad de expandir la oferta agraria que impacte en el desarrollo económico de los productores.</a:t>
                      </a:r>
                    </a:p>
                    <a:p>
                      <a:pPr algn="just"/>
                      <a:endParaRPr lang="es-PE" sz="1200" b="0" dirty="0">
                        <a:effectLst/>
                        <a:latin typeface="Calibri" panose="020F0502020204030204" pitchFamily="34" charset="0"/>
                        <a:ea typeface="Cambria" panose="02040503050406030204" pitchFamily="18" charset="0"/>
                        <a:cs typeface="Calibri" panose="020F0502020204030204" pitchFamily="34" charset="0"/>
                      </a:endParaRPr>
                    </a:p>
                  </a:txBody>
                  <a:tcPr marL="63500" marR="63500" marT="63500" marB="63500">
                    <a:solidFill>
                      <a:schemeClr val="bg1"/>
                    </a:solidFill>
                  </a:tcPr>
                </a:tc>
                <a:tc>
                  <a:txBody>
                    <a:bodyPr/>
                    <a:lstStyle/>
                    <a:p>
                      <a:pPr algn="just">
                        <a:spcAft>
                          <a:spcPts val="1200"/>
                        </a:spcAft>
                      </a:pP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L</a:t>
                      </a: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a </a:t>
                      </a:r>
                      <a:r>
                        <a:rPr lang="es-ES"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expansión del mercado de las compras estatales de alimentos de origen en la agricultura familiar debe llevarse desde una modificatoria de la misma Ley 31071</a:t>
                      </a: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p>
                    <a:p>
                      <a:pPr algn="just">
                        <a:spcAft>
                          <a:spcPts val="1200"/>
                        </a:spcAft>
                      </a:pP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Dicha modificatoria se debe realizar con mejoras ante los cuellos de botella que se vienen encontrado en su implementación, tanto desde las condiciones desfavorables que existen en el sector agrario para contar con una oferta oportuna y de calidad por parte de los productores agrarios de agricultura familiar, como desde el lado de la demanda, donde existen mecanismos complejos y específicos que tienen los programas sociales y las entidades del Estado que compran alimentos.</a:t>
                      </a:r>
                      <a:endParaRPr lang="es-PE" sz="1200" b="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955990510"/>
                  </a:ext>
                </a:extLst>
              </a:tr>
              <a:tr h="1622375">
                <a:tc>
                  <a:txBody>
                    <a:bodyPr/>
                    <a:lstStyle/>
                    <a:p>
                      <a:pPr algn="just"/>
                      <a:r>
                        <a:rPr lang="es-ES_tradnl" sz="1200" b="1" dirty="0">
                          <a:effectLst/>
                          <a:latin typeface="Calibri" panose="020F0502020204030204" pitchFamily="34" charset="0"/>
                          <a:ea typeface="Arial" panose="020B0604020202020204" pitchFamily="34" charset="0"/>
                          <a:cs typeface="Calibri" panose="020F0502020204030204" pitchFamily="34" charset="0"/>
                        </a:rPr>
                        <a:t>SEGUNDA</a:t>
                      </a:r>
                      <a:r>
                        <a:rPr lang="es-ES_tradnl" sz="1200" b="0" dirty="0">
                          <a:effectLst/>
                          <a:latin typeface="Calibri" panose="020F0502020204030204" pitchFamily="34" charset="0"/>
                          <a:ea typeface="Arial" panose="020B0604020202020204" pitchFamily="34" charset="0"/>
                          <a:cs typeface="Calibri" panose="020F0502020204030204" pitchFamily="34" charset="0"/>
                        </a:rPr>
                        <a:t>. </a:t>
                      </a:r>
                      <a:r>
                        <a:rPr lang="es-ES_tradnl" sz="1200" b="1" dirty="0">
                          <a:effectLst/>
                          <a:latin typeface="Calibri" panose="020F0502020204030204" pitchFamily="34" charset="0"/>
                          <a:ea typeface="Arial" panose="020B0604020202020204" pitchFamily="34" charset="0"/>
                          <a:cs typeface="Calibri" panose="020F0502020204030204" pitchFamily="34" charset="0"/>
                        </a:rPr>
                        <a:t>Compras públicas de productos elaborados sobre la base de la fibra de alpaca, lana de ovinos y productos forestales maderables.</a:t>
                      </a:r>
                    </a:p>
                    <a:p>
                      <a:pPr algn="just"/>
                      <a:endParaRPr lang="es-PE" sz="1200" b="0" dirty="0">
                        <a:effectLst/>
                        <a:latin typeface="Calibri" panose="020F0502020204030204" pitchFamily="34" charset="0"/>
                        <a:ea typeface="Cambria" panose="02040503050406030204" pitchFamily="18" charset="0"/>
                        <a:cs typeface="Calibri" panose="020F0502020204030204" pitchFamily="34" charset="0"/>
                      </a:endParaRPr>
                    </a:p>
                    <a:p>
                      <a:pPr algn="just"/>
                      <a:r>
                        <a:rPr lang="es-ES_tradnl" sz="1200" b="0" dirty="0">
                          <a:effectLst/>
                          <a:latin typeface="Calibri" panose="020F0502020204030204" pitchFamily="34" charset="0"/>
                          <a:ea typeface="Arial" panose="020B0604020202020204" pitchFamily="34" charset="0"/>
                          <a:cs typeface="Calibri" panose="020F0502020204030204" pitchFamily="34" charset="0"/>
                        </a:rPr>
                        <a:t>El Ministerio de Desarrollo Agrario y Riego (MIDAGRI), de acuerdo a su competencias, establece, en un plazo no mayor de treinta (30) días hábiles luego de publicada la presente ley, las disposiciones normativas que permitan y promuevan la adquisición de productos elaborados sobre la base de fibra de alpaca y lana de ovinos, así como de productos forestales maderables (estos últimos previa determinación de su origen lícito), por parte de las entidades de la administración pública.</a:t>
                      </a:r>
                      <a:endParaRPr lang="es-PE" sz="1200" b="0" dirty="0">
                        <a:effectLst/>
                        <a:latin typeface="Calibri" panose="020F0502020204030204" pitchFamily="34" charset="0"/>
                        <a:ea typeface="Cambria" panose="02040503050406030204" pitchFamily="18" charset="0"/>
                        <a:cs typeface="Calibri" panose="020F0502020204030204" pitchFamily="34" charset="0"/>
                      </a:endParaRPr>
                    </a:p>
                  </a:txBody>
                  <a:tcPr marL="63500" marR="63500" marT="63500" marB="63500">
                    <a:solidFill>
                      <a:schemeClr val="bg1"/>
                    </a:solidFill>
                  </a:tcPr>
                </a:tc>
                <a:tc>
                  <a:txBody>
                    <a:bodyPr/>
                    <a:lstStyle/>
                    <a:p>
                      <a:pPr algn="just"/>
                      <a:r>
                        <a:rPr lang="es-ES"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Ya se encuentra parcialmente contemplado en la Única Disposición Complementaria Transitoria de la Ley </a:t>
                      </a:r>
                      <a:r>
                        <a:rPr lang="es-ES" sz="1200" b="1"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N°</a:t>
                      </a:r>
                      <a:r>
                        <a:rPr lang="es-ES"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 31071 Ley de Compras Estatales de Alimentos de Origen en la Agricultura Familiar</a:t>
                      </a: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que señala “El Ministerio de Agricultura y Riego establece las disposiciones específicas que permitan a las entidades de la administración pública a nivel nacional adquirir fibra de camélidos sudamericanos y ovinos proveniente de los productores de la agricultura familiar”. La mejora es prudente para ampliarse a la compra de productos elaborados con fibra de camélidos, lana de ovino y productos forestales, proveniente de productores y/u organizaciones agrarias que previamente cuenten con la licencia de uso de la marca de “certificación agricultura familiar del Perú”. </a:t>
                      </a:r>
                      <a:r>
                        <a:rPr lang="es-ES" sz="1200" b="0" i="0" u="none" strike="noStrike" cap="none" dirty="0">
                          <a:solidFill>
                            <a:schemeClr val="accent1"/>
                          </a:solidFill>
                          <a:effectLst/>
                          <a:latin typeface="Calibri" panose="020F0502020204030204" pitchFamily="34" charset="0"/>
                          <a:ea typeface="+mn-ea"/>
                          <a:cs typeface="Calibri" panose="020F0502020204030204" pitchFamily="34" charset="0"/>
                          <a:sym typeface="Arial"/>
                        </a:rPr>
                        <a:t>SIN EMBARGO, ELLO </a:t>
                      </a:r>
                      <a:r>
                        <a:rPr lang="es-ES" sz="1200" b="1" i="0" u="none" strike="noStrike" cap="none" dirty="0">
                          <a:solidFill>
                            <a:schemeClr val="accent1"/>
                          </a:solidFill>
                          <a:effectLst/>
                          <a:latin typeface="Calibri" panose="020F0502020204030204" pitchFamily="34" charset="0"/>
                          <a:ea typeface="+mn-ea"/>
                          <a:cs typeface="Calibri" panose="020F0502020204030204" pitchFamily="34" charset="0"/>
                          <a:sym typeface="Arial"/>
                        </a:rPr>
                        <a:t>DEBERÍA ESTAR DENTRO DE LA MODIFICATORIA DE LA LEY 31071</a:t>
                      </a:r>
                      <a:r>
                        <a:rPr lang="es-ES" sz="1200" b="0" i="0" u="none" strike="noStrike" cap="none" dirty="0">
                          <a:solidFill>
                            <a:schemeClr val="accent1"/>
                          </a:solidFill>
                          <a:effectLst/>
                          <a:latin typeface="Calibri" panose="020F0502020204030204" pitchFamily="34" charset="0"/>
                          <a:ea typeface="+mn-ea"/>
                          <a:cs typeface="Calibri" panose="020F0502020204030204" pitchFamily="34" charset="0"/>
                          <a:sym typeface="Arial"/>
                        </a:rPr>
                        <a:t> CON LA ADECUADA EVALUACIÓN DE LA OFERTA U DEMANDA DE DICHOS PRODUCTOS. </a:t>
                      </a:r>
                      <a:endParaRPr lang="es-PE" sz="1200" b="0" dirty="0">
                        <a:solidFill>
                          <a:schemeClr val="accent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358843479"/>
                  </a:ext>
                </a:extLst>
              </a:tr>
              <a:tr h="0">
                <a:tc gridSpan="2">
                  <a:txBody>
                    <a:bodyPr/>
                    <a:lstStyle/>
                    <a:p>
                      <a:pPr algn="just"/>
                      <a:endParaRPr lang="es-PE" sz="400" dirty="0">
                        <a:effectLst/>
                        <a:latin typeface="Cambria" panose="02040503050406030204" pitchFamily="18" charset="0"/>
                        <a:ea typeface="Cambria" panose="02040503050406030204" pitchFamily="18" charset="0"/>
                      </a:endParaRPr>
                    </a:p>
                  </a:txBody>
                  <a:tcPr marL="63500" marR="63500" marT="63500" marB="63500"/>
                </a:tc>
                <a:tc hMerge="1">
                  <a:txBody>
                    <a:bodyPr/>
                    <a:lstStyle/>
                    <a:p>
                      <a:endParaRPr lang="es-PE"/>
                    </a:p>
                  </a:txBody>
                  <a:tcPr/>
                </a:tc>
                <a:extLst>
                  <a:ext uri="{0D108BD9-81ED-4DB2-BD59-A6C34878D82A}">
                    <a16:rowId xmlns:a16="http://schemas.microsoft.com/office/drawing/2014/main" val="2821551916"/>
                  </a:ext>
                </a:extLst>
              </a:tr>
            </a:tbl>
          </a:graphicData>
        </a:graphic>
      </p:graphicFrame>
      <p:sp>
        <p:nvSpPr>
          <p:cNvPr id="7" name="CuadroTexto 6">
            <a:extLst>
              <a:ext uri="{FF2B5EF4-FFF2-40B4-BE49-F238E27FC236}">
                <a16:creationId xmlns:a16="http://schemas.microsoft.com/office/drawing/2014/main" id="{249660E4-9B36-4192-B992-438369115889}"/>
              </a:ext>
            </a:extLst>
          </p:cNvPr>
          <p:cNvSpPr txBox="1"/>
          <p:nvPr/>
        </p:nvSpPr>
        <p:spPr>
          <a:xfrm>
            <a:off x="577970" y="1322925"/>
            <a:ext cx="7796361" cy="338554"/>
          </a:xfrm>
          <a:prstGeom prst="rect">
            <a:avLst/>
          </a:prstGeom>
          <a:noFill/>
        </p:spPr>
        <p:txBody>
          <a:bodyPr wrap="square">
            <a:spAutoFit/>
          </a:bodyPr>
          <a:lstStyle/>
          <a:p>
            <a:r>
              <a:rPr lang="es-PE" sz="1600" b="1" dirty="0">
                <a:solidFill>
                  <a:schemeClr val="accent1"/>
                </a:solidFill>
                <a:latin typeface="Calibri" panose="020F0502020204030204" pitchFamily="34" charset="0"/>
                <a:cs typeface="Calibri" panose="020F0502020204030204" pitchFamily="34" charset="0"/>
              </a:rPr>
              <a:t>PRINCIPALES COMENTARIOS A LAS DISPOSICIONES COMPLEMENTARIAS FINALES </a:t>
            </a:r>
          </a:p>
        </p:txBody>
      </p:sp>
    </p:spTree>
    <p:extLst>
      <p:ext uri="{BB962C8B-B14F-4D97-AF65-F5344CB8AC3E}">
        <p14:creationId xmlns:p14="http://schemas.microsoft.com/office/powerpoint/2010/main" val="98686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E27796-7874-8107-E310-260A4A2979E0}"/>
              </a:ext>
            </a:extLst>
          </p:cNvPr>
          <p:cNvPicPr>
            <a:picLocks noChangeAspect="1"/>
          </p:cNvPicPr>
          <p:nvPr/>
        </p:nvPicPr>
        <p:blipFill>
          <a:blip r:embed="rId2"/>
          <a:stretch>
            <a:fillRect/>
          </a:stretch>
        </p:blipFill>
        <p:spPr>
          <a:xfrm>
            <a:off x="5151497" y="277138"/>
            <a:ext cx="2009775" cy="1133475"/>
          </a:xfrm>
          <a:prstGeom prst="rect">
            <a:avLst/>
          </a:prstGeom>
        </p:spPr>
      </p:pic>
      <p:pic>
        <p:nvPicPr>
          <p:cNvPr id="3" name="Imagen 2">
            <a:extLst>
              <a:ext uri="{FF2B5EF4-FFF2-40B4-BE49-F238E27FC236}">
                <a16:creationId xmlns:a16="http://schemas.microsoft.com/office/drawing/2014/main" id="{01B28FEE-9D56-7302-F784-CF8EB7C78BA2}"/>
              </a:ext>
            </a:extLst>
          </p:cNvPr>
          <p:cNvPicPr>
            <a:picLocks noChangeAspect="1"/>
          </p:cNvPicPr>
          <p:nvPr/>
        </p:nvPicPr>
        <p:blipFill rotWithShape="1">
          <a:blip r:embed="rId3"/>
          <a:srcRect l="4756" t="18092" r="3287" b="17323"/>
          <a:stretch/>
        </p:blipFill>
        <p:spPr>
          <a:xfrm>
            <a:off x="9684433" y="447946"/>
            <a:ext cx="1992702" cy="791860"/>
          </a:xfrm>
          <a:prstGeom prst="rect">
            <a:avLst/>
          </a:prstGeom>
        </p:spPr>
      </p:pic>
      <p:pic>
        <p:nvPicPr>
          <p:cNvPr id="4" name="Imagen 3">
            <a:extLst>
              <a:ext uri="{FF2B5EF4-FFF2-40B4-BE49-F238E27FC236}">
                <a16:creationId xmlns:a16="http://schemas.microsoft.com/office/drawing/2014/main" id="{F8F47E7D-22DF-053F-C9B5-3D5B2BC9854A}"/>
              </a:ext>
            </a:extLst>
          </p:cNvPr>
          <p:cNvPicPr>
            <a:picLocks noChangeAspect="1"/>
          </p:cNvPicPr>
          <p:nvPr/>
        </p:nvPicPr>
        <p:blipFill rotWithShape="1">
          <a:blip r:embed="rId4"/>
          <a:srcRect t="40893" r="2072" b="27172"/>
          <a:stretch/>
        </p:blipFill>
        <p:spPr>
          <a:xfrm>
            <a:off x="0" y="240253"/>
            <a:ext cx="3071812" cy="563775"/>
          </a:xfrm>
          <a:prstGeom prst="rect">
            <a:avLst/>
          </a:prstGeom>
        </p:spPr>
      </p:pic>
      <p:graphicFrame>
        <p:nvGraphicFramePr>
          <p:cNvPr id="5" name="Tabla 5">
            <a:extLst>
              <a:ext uri="{FF2B5EF4-FFF2-40B4-BE49-F238E27FC236}">
                <a16:creationId xmlns:a16="http://schemas.microsoft.com/office/drawing/2014/main" id="{9A081272-C835-4E86-B55C-0E0DBDEA561C}"/>
              </a:ext>
            </a:extLst>
          </p:cNvPr>
          <p:cNvGraphicFramePr>
            <a:graphicFrameLocks noGrp="1"/>
          </p:cNvGraphicFramePr>
          <p:nvPr>
            <p:extLst>
              <p:ext uri="{D42A27DB-BD31-4B8C-83A1-F6EECF244321}">
                <p14:modId xmlns:p14="http://schemas.microsoft.com/office/powerpoint/2010/main" val="829364284"/>
              </p:ext>
            </p:extLst>
          </p:nvPr>
        </p:nvGraphicFramePr>
        <p:xfrm>
          <a:off x="357037" y="1708403"/>
          <a:ext cx="11222966" cy="5145819"/>
        </p:xfrm>
        <a:graphic>
          <a:graphicData uri="http://schemas.openxmlformats.org/drawingml/2006/table">
            <a:tbl>
              <a:tblPr firstRow="1" bandRow="1">
                <a:tableStyleId>{21E4AEA4-8DFA-4A89-87EB-49C32662AFE0}</a:tableStyleId>
              </a:tblPr>
              <a:tblGrid>
                <a:gridCol w="5048082">
                  <a:extLst>
                    <a:ext uri="{9D8B030D-6E8A-4147-A177-3AD203B41FA5}">
                      <a16:colId xmlns:a16="http://schemas.microsoft.com/office/drawing/2014/main" val="3012008931"/>
                    </a:ext>
                  </a:extLst>
                </a:gridCol>
                <a:gridCol w="6174884">
                  <a:extLst>
                    <a:ext uri="{9D8B030D-6E8A-4147-A177-3AD203B41FA5}">
                      <a16:colId xmlns:a16="http://schemas.microsoft.com/office/drawing/2014/main" val="2855822597"/>
                    </a:ext>
                  </a:extLst>
                </a:gridCol>
              </a:tblGrid>
              <a:tr h="309659">
                <a:tc>
                  <a:txBody>
                    <a:bodyPr/>
                    <a:lstStyle/>
                    <a:p>
                      <a:pPr algn="ctr"/>
                      <a:r>
                        <a:rPr lang="es-MX" dirty="0">
                          <a:solidFill>
                            <a:schemeClr val="tx1"/>
                          </a:solidFill>
                          <a:latin typeface="Calibri" panose="020F0502020204030204" pitchFamily="34" charset="0"/>
                          <a:cs typeface="Calibri" panose="020F0502020204030204" pitchFamily="34" charset="0"/>
                        </a:rPr>
                        <a:t>DISPOSICIÓN COMPLEMENTARIA FINAL</a:t>
                      </a:r>
                      <a:endParaRPr lang="es-PE" dirty="0">
                        <a:solidFill>
                          <a:schemeClr val="tx1"/>
                        </a:solidFill>
                        <a:latin typeface="Calibri" panose="020F0502020204030204" pitchFamily="34" charset="0"/>
                        <a:cs typeface="Calibri" panose="020F0502020204030204" pitchFamily="34" charset="0"/>
                      </a:endParaRPr>
                    </a:p>
                  </a:txBody>
                  <a:tcPr>
                    <a:solidFill>
                      <a:schemeClr val="accent2">
                        <a:lumMod val="40000"/>
                        <a:lumOff val="60000"/>
                      </a:schemeClr>
                    </a:solidFill>
                  </a:tcPr>
                </a:tc>
                <a:tc>
                  <a:txBody>
                    <a:bodyPr/>
                    <a:lstStyle/>
                    <a:p>
                      <a:pPr algn="ctr"/>
                      <a:r>
                        <a:rPr lang="es-MX" dirty="0">
                          <a:solidFill>
                            <a:schemeClr val="tx1"/>
                          </a:solidFill>
                          <a:latin typeface="Calibri" panose="020F0502020204030204" pitchFamily="34" charset="0"/>
                          <a:cs typeface="Calibri" panose="020F0502020204030204" pitchFamily="34" charset="0"/>
                        </a:rPr>
                        <a:t> COMENTARIOS</a:t>
                      </a:r>
                      <a:endParaRPr lang="es-PE" dirty="0">
                        <a:solidFill>
                          <a:schemeClr val="tx1"/>
                        </a:solidFill>
                        <a:latin typeface="Calibri" panose="020F0502020204030204" pitchFamily="34" charset="0"/>
                        <a:cs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629419321"/>
                  </a:ext>
                </a:extLst>
              </a:tr>
              <a:tr h="615075">
                <a:tc>
                  <a:txBody>
                    <a:bodyPr/>
                    <a:lstStyle/>
                    <a:p>
                      <a:pPr algn="just"/>
                      <a:r>
                        <a:rPr lang="es-ES_tradnl" sz="1200" b="1" dirty="0">
                          <a:effectLst/>
                          <a:latin typeface="Calibri" panose="020F0502020204030204" pitchFamily="34" charset="0"/>
                          <a:ea typeface="Arial" panose="020B0604020202020204" pitchFamily="34" charset="0"/>
                          <a:cs typeface="Calibri" panose="020F0502020204030204" pitchFamily="34" charset="0"/>
                        </a:rPr>
                        <a:t>TERCERA</a:t>
                      </a:r>
                      <a:r>
                        <a:rPr lang="es-ES_tradnl" sz="1200" b="0" dirty="0">
                          <a:effectLst/>
                          <a:latin typeface="Calibri" panose="020F0502020204030204" pitchFamily="34" charset="0"/>
                          <a:ea typeface="Arial" panose="020B0604020202020204" pitchFamily="34" charset="0"/>
                          <a:cs typeface="Calibri" panose="020F0502020204030204" pitchFamily="34" charset="0"/>
                        </a:rPr>
                        <a:t>. </a:t>
                      </a:r>
                      <a:r>
                        <a:rPr lang="es-ES_tradnl" sz="1200" b="1" dirty="0">
                          <a:effectLst/>
                          <a:latin typeface="Calibri" panose="020F0502020204030204" pitchFamily="34" charset="0"/>
                          <a:ea typeface="Arial" panose="020B0604020202020204" pitchFamily="34" charset="0"/>
                          <a:cs typeface="Calibri" panose="020F0502020204030204" pitchFamily="34" charset="0"/>
                        </a:rPr>
                        <a:t>Inocuidad alimentaria </a:t>
                      </a:r>
                      <a:endParaRPr lang="es-PE" sz="1200" b="1" dirty="0">
                        <a:effectLst/>
                        <a:latin typeface="Calibri" panose="020F0502020204030204" pitchFamily="34" charset="0"/>
                        <a:ea typeface="Cambria" panose="02040503050406030204" pitchFamily="18" charset="0"/>
                        <a:cs typeface="Calibri" panose="020F0502020204030204" pitchFamily="34" charset="0"/>
                      </a:endParaRPr>
                    </a:p>
                    <a:p>
                      <a:pPr algn="just"/>
                      <a:r>
                        <a:rPr lang="es-ES_tradnl" sz="1200" b="0" dirty="0">
                          <a:effectLst/>
                          <a:latin typeface="Calibri" panose="020F0502020204030204" pitchFamily="34" charset="0"/>
                          <a:ea typeface="Arial" panose="020B0604020202020204" pitchFamily="34" charset="0"/>
                          <a:cs typeface="Calibri" panose="020F0502020204030204" pitchFamily="34" charset="0"/>
                        </a:rPr>
                        <a:t>El Ministerio de Desarrollo Agrario y Riego (MIDAGRI) y el Ministerio de Salud (Minsa), de acuerdo con sus competencias, implementan el aseguramiento de la inocuidad de los productos agrarios frescos y elaborados, y aprueban las normas promocionales que permitan garantizar la calidad acorde a las características de los productores agrarios.</a:t>
                      </a:r>
                      <a:endParaRPr lang="es-PE" sz="1200" b="0" dirty="0">
                        <a:effectLst/>
                        <a:latin typeface="Calibri" panose="020F0502020204030204" pitchFamily="34" charset="0"/>
                        <a:ea typeface="Cambria" panose="02040503050406030204" pitchFamily="18" charset="0"/>
                        <a:cs typeface="Calibri" panose="020F0502020204030204" pitchFamily="34" charset="0"/>
                      </a:endParaRPr>
                    </a:p>
                  </a:txBody>
                  <a:tcPr marL="63500" marR="63500" marT="63500" marB="63500">
                    <a:noFill/>
                  </a:tcPr>
                </a:tc>
                <a:tc>
                  <a:txBody>
                    <a:bodyPr/>
                    <a:lstStyle/>
                    <a:p>
                      <a:pPr lvl="0" algn="just"/>
                      <a:r>
                        <a:rPr lang="es-PE"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Puede inducir a error</a:t>
                      </a: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El </a:t>
                      </a:r>
                      <a:r>
                        <a:rPr lang="es-PE"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DS 001-2023-MIDAGRI que modifica el Reglamento de Inocuidad Alimentaria</a:t>
                      </a: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s-PE"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establece las normas para las compras públicas de alimentos de origen en la agricultura familiar</a:t>
                      </a: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mejorar la economía de los productores de la agricultura familiar y coadyuvar con la alimentación saludable. (DIPNA). Este DS </a:t>
                      </a: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facilitará que los productores agrarios puedan participar en el proceso de compras estatales de alimentos de origen en la agricultura familiar en el marco de la Ley </a:t>
                      </a:r>
                      <a:r>
                        <a:rPr lang="es-ES" sz="12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N°</a:t>
                      </a:r>
                      <a:r>
                        <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31071 y su Reglamento. </a:t>
                      </a:r>
                    </a:p>
                    <a:p>
                      <a:pPr lvl="0" algn="just"/>
                      <a:endParaRPr lang="es-ES"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lvl="0" algn="just"/>
                      <a:r>
                        <a:rPr lang="es-ES" sz="1200" b="1" i="0" u="none" strike="noStrike" cap="none" dirty="0">
                          <a:solidFill>
                            <a:schemeClr val="accent1"/>
                          </a:solidFill>
                          <a:effectLst/>
                          <a:latin typeface="Calibri" panose="020F0502020204030204" pitchFamily="34" charset="0"/>
                          <a:ea typeface="+mn-ea"/>
                          <a:cs typeface="Calibri" panose="020F0502020204030204" pitchFamily="34" charset="0"/>
                          <a:sym typeface="Arial"/>
                        </a:rPr>
                        <a:t>EN TAL SENTIDO, ESTA DISPOSICIÓN NO TENDRÍA RAZÓN DE SER.</a:t>
                      </a:r>
                      <a:endParaRPr lang="es-PE" sz="1200" b="1" i="0" u="none" strike="noStrike" cap="none" dirty="0">
                        <a:solidFill>
                          <a:schemeClr val="accent1"/>
                        </a:solidFill>
                        <a:effectLst/>
                        <a:latin typeface="Calibri" panose="020F0502020204030204" pitchFamily="34" charset="0"/>
                        <a:ea typeface="+mn-ea"/>
                        <a:cs typeface="Calibri" panose="020F0502020204030204" pitchFamily="34" charset="0"/>
                        <a:sym typeface="Arial"/>
                      </a:endParaRPr>
                    </a:p>
                    <a:p>
                      <a:pPr algn="just"/>
                      <a:endParaRPr lang="es-PE" sz="8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955990510"/>
                  </a:ext>
                </a:extLst>
              </a:tr>
              <a:tr h="1225908">
                <a:tc>
                  <a:txBody>
                    <a:bodyPr/>
                    <a:lstStyle/>
                    <a:p>
                      <a:pPr algn="just"/>
                      <a:r>
                        <a:rPr lang="es-ES_tradnl" sz="1200" b="1" dirty="0">
                          <a:effectLst/>
                          <a:latin typeface="Calibri" panose="020F0502020204030204" pitchFamily="34" charset="0"/>
                          <a:ea typeface="Arial" panose="020B0604020202020204" pitchFamily="34" charset="0"/>
                          <a:cs typeface="Calibri" panose="020F0502020204030204" pitchFamily="34" charset="0"/>
                        </a:rPr>
                        <a:t>CUARTA</a:t>
                      </a:r>
                      <a:r>
                        <a:rPr lang="es-ES_tradnl" sz="1200" b="0" dirty="0">
                          <a:effectLst/>
                          <a:latin typeface="Calibri" panose="020F0502020204030204" pitchFamily="34" charset="0"/>
                          <a:ea typeface="Arial" panose="020B0604020202020204" pitchFamily="34" charset="0"/>
                          <a:cs typeface="Calibri" panose="020F0502020204030204" pitchFamily="34" charset="0"/>
                        </a:rPr>
                        <a:t>. </a:t>
                      </a:r>
                      <a:r>
                        <a:rPr lang="es-ES_tradnl" sz="1200" b="1" dirty="0">
                          <a:effectLst/>
                          <a:latin typeface="Calibri" panose="020F0502020204030204" pitchFamily="34" charset="0"/>
                          <a:ea typeface="Arial" panose="020B0604020202020204" pitchFamily="34" charset="0"/>
                          <a:cs typeface="Calibri" panose="020F0502020204030204" pitchFamily="34" charset="0"/>
                        </a:rPr>
                        <a:t>Provisión de productos agrarios, semillas, fertilizantes y otros vinculados</a:t>
                      </a:r>
                      <a:endParaRPr lang="es-PE" sz="1200" b="1" dirty="0">
                        <a:effectLst/>
                        <a:latin typeface="Calibri" panose="020F0502020204030204" pitchFamily="34" charset="0"/>
                        <a:ea typeface="Cambria" panose="02040503050406030204" pitchFamily="18" charset="0"/>
                        <a:cs typeface="Calibri" panose="020F0502020204030204" pitchFamily="34" charset="0"/>
                      </a:endParaRPr>
                    </a:p>
                    <a:p>
                      <a:pPr algn="just"/>
                      <a:r>
                        <a:rPr lang="es-ES_tradnl" sz="1200" b="0" dirty="0">
                          <a:effectLst/>
                          <a:latin typeface="Calibri" panose="020F0502020204030204" pitchFamily="34" charset="0"/>
                          <a:ea typeface="Arial" panose="020B0604020202020204" pitchFamily="34" charset="0"/>
                          <a:cs typeface="Calibri" panose="020F0502020204030204" pitchFamily="34" charset="0"/>
                        </a:rPr>
                        <a:t>Excepcionalmente, ante una eventual situación de emergencia o desabastecimiento inminente de productos agrarios, semillas, fertilizantes y otros vinculados, se autoriza al Ministerio de Desarrollo Agrario y Riego (</a:t>
                      </a:r>
                      <a:r>
                        <a:rPr lang="es-ES_tradnl" sz="1200" b="0" dirty="0" err="1">
                          <a:effectLst/>
                          <a:latin typeface="Calibri" panose="020F0502020204030204" pitchFamily="34" charset="0"/>
                          <a:ea typeface="Arial" panose="020B0604020202020204" pitchFamily="34" charset="0"/>
                          <a:cs typeface="Calibri" panose="020F0502020204030204" pitchFamily="34" charset="0"/>
                        </a:rPr>
                        <a:t>Midagri</a:t>
                      </a:r>
                      <a:r>
                        <a:rPr lang="es-ES_tradnl" sz="1200" b="0" dirty="0">
                          <a:effectLst/>
                          <a:latin typeface="Calibri" panose="020F0502020204030204" pitchFamily="34" charset="0"/>
                          <a:ea typeface="Arial" panose="020B0604020202020204" pitchFamily="34" charset="0"/>
                          <a:cs typeface="Calibri" panose="020F0502020204030204" pitchFamily="34" charset="0"/>
                        </a:rPr>
                        <a:t>) para brindar el servicio de transporte o su financiamiento (flete) en favor de los productores de la agricultura familiar mediante los programas o proyectos especiales del sector, priorizando los departamentos donde haya mayor necesidad de los citados productos.</a:t>
                      </a:r>
                      <a:endParaRPr lang="es-PE" sz="1200" b="0" dirty="0">
                        <a:effectLst/>
                        <a:latin typeface="Calibri" panose="020F0502020204030204" pitchFamily="34" charset="0"/>
                        <a:ea typeface="Cambria" panose="02040503050406030204" pitchFamily="18" charset="0"/>
                        <a:cs typeface="Calibri" panose="020F0502020204030204" pitchFamily="34" charset="0"/>
                      </a:endParaRPr>
                    </a:p>
                    <a:p>
                      <a:pPr algn="just"/>
                      <a:r>
                        <a:rPr lang="es-ES_tradnl" sz="1200" b="0" dirty="0">
                          <a:effectLst/>
                          <a:latin typeface="Calibri" panose="020F0502020204030204" pitchFamily="34" charset="0"/>
                          <a:ea typeface="Arial" panose="020B0604020202020204" pitchFamily="34" charset="0"/>
                          <a:cs typeface="Calibri" panose="020F0502020204030204" pitchFamily="34" charset="0"/>
                        </a:rPr>
                        <a:t>Para tal efecto, se exonera, de manera excepcional, la prohibición de fraccionamiento que establece el artículo 20 de la Ley </a:t>
                      </a:r>
                      <a:r>
                        <a:rPr lang="es-ES_tradnl" sz="1200" b="0" dirty="0" err="1">
                          <a:effectLst/>
                          <a:latin typeface="Calibri" panose="020F0502020204030204" pitchFamily="34" charset="0"/>
                          <a:ea typeface="Arial" panose="020B0604020202020204" pitchFamily="34" charset="0"/>
                          <a:cs typeface="Calibri" panose="020F0502020204030204" pitchFamily="34" charset="0"/>
                        </a:rPr>
                        <a:t>N°</a:t>
                      </a:r>
                      <a:r>
                        <a:rPr lang="es-ES_tradnl" sz="1200" b="0" dirty="0">
                          <a:effectLst/>
                          <a:latin typeface="Calibri" panose="020F0502020204030204" pitchFamily="34" charset="0"/>
                          <a:ea typeface="Arial" panose="020B0604020202020204" pitchFamily="34" charset="0"/>
                          <a:cs typeface="Calibri" panose="020F0502020204030204" pitchFamily="34" charset="0"/>
                        </a:rPr>
                        <a:t> 30225, Ley de Contrataciones del Estado, y la contratación del servicio de transporte mediante decreto supremo refrendado por el ministro de Desarrollo Agrario y Riego y el ministro de Economía y Finanzas. </a:t>
                      </a:r>
                      <a:endParaRPr lang="es-PE" sz="1200" b="0" dirty="0">
                        <a:effectLst/>
                        <a:latin typeface="Calibri" panose="020F0502020204030204" pitchFamily="34" charset="0"/>
                        <a:ea typeface="Cambria" panose="02040503050406030204" pitchFamily="18" charset="0"/>
                        <a:cs typeface="Calibri" panose="020F0502020204030204" pitchFamily="34" charset="0"/>
                      </a:endParaRPr>
                    </a:p>
                  </a:txBody>
                  <a:tcPr marL="63500" marR="63500" marT="63500" marB="63500">
                    <a:noFill/>
                  </a:tcPr>
                </a:tc>
                <a:tc>
                  <a:txBody>
                    <a:bodyPr/>
                    <a:lstStyle/>
                    <a:p>
                      <a:pPr lvl="0" algn="just">
                        <a:spcAft>
                          <a:spcPts val="600"/>
                        </a:spcAft>
                      </a:pP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No guarda conformidad con el artículo 79 de la Constitución Política del Perú (</a:t>
                      </a:r>
                      <a:r>
                        <a:rPr lang="es-PE" sz="12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los representantes ante el Congreso no tienen iniciativa para crear ni aumentar gastos públicos</a:t>
                      </a: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cuando dispone que el MIDAGRI -ante una eventual situación de emergencia o desabastecimiento inminente de productos agrarios, semillas, fertilizantes y otros vinculados- brinda el servicio de transporte o su financiamiento en favor de los productores de la agricultura familiar. </a:t>
                      </a:r>
                    </a:p>
                    <a:p>
                      <a:pPr lvl="0" algn="just"/>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En todo caso, esta Disposición requiere ser materia de evaluación por parte del Ministerio de Economía y Finanzas a fin de evaluar si tendría implicancias presupuestarias. De la misma manera, dicho Ministerio en su calidad de rector del Sistema Nacional de Abastecimiento es competente para evaluar la exoneración de la prohibición de fraccionamiento de la Ley </a:t>
                      </a:r>
                      <a:r>
                        <a:rPr lang="es-PE" sz="12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N°</a:t>
                      </a:r>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30225, Ley de Contrataciones del Estado, y la contratación del servicio de transporte. </a:t>
                      </a:r>
                    </a:p>
                    <a:p>
                      <a:pPr lvl="0" algn="just"/>
                      <a:endPar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lvl="0" algn="just"/>
                      <a:r>
                        <a:rPr lang="es-PE" sz="1200" b="1" i="0" u="none" strike="noStrike" cap="none" dirty="0">
                          <a:solidFill>
                            <a:schemeClr val="accent1"/>
                          </a:solidFill>
                          <a:effectLst/>
                          <a:latin typeface="Calibri" panose="020F0502020204030204" pitchFamily="34" charset="0"/>
                          <a:ea typeface="+mn-ea"/>
                          <a:cs typeface="Calibri" panose="020F0502020204030204" pitchFamily="34" charset="0"/>
                          <a:sym typeface="Arial"/>
                        </a:rPr>
                        <a:t>SE COORDINARÁ CON MEF PARA PROPONER UN TEXTO ALTERNATIVO</a:t>
                      </a:r>
                    </a:p>
                    <a:p>
                      <a:pPr algn="just"/>
                      <a:r>
                        <a:rPr lang="es-PE" sz="12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algn="just"/>
                      <a:endParaRPr lang="es-PE" sz="12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358843479"/>
                  </a:ext>
                </a:extLst>
              </a:tr>
              <a:tr h="0">
                <a:tc gridSpan="2">
                  <a:txBody>
                    <a:bodyPr/>
                    <a:lstStyle/>
                    <a:p>
                      <a:endParaRPr lang="es-PE" sz="800" dirty="0"/>
                    </a:p>
                  </a:txBody>
                  <a:tcPr marL="63500" marR="63500" marT="63500" marB="63500"/>
                </a:tc>
                <a:tc hMerge="1">
                  <a:txBody>
                    <a:bodyPr/>
                    <a:lstStyle/>
                    <a:p>
                      <a:endParaRPr lang="es-PE"/>
                    </a:p>
                  </a:txBody>
                  <a:tcPr/>
                </a:tc>
                <a:extLst>
                  <a:ext uri="{0D108BD9-81ED-4DB2-BD59-A6C34878D82A}">
                    <a16:rowId xmlns:a16="http://schemas.microsoft.com/office/drawing/2014/main" val="2821551916"/>
                  </a:ext>
                </a:extLst>
              </a:tr>
            </a:tbl>
          </a:graphicData>
        </a:graphic>
      </p:graphicFrame>
      <p:sp>
        <p:nvSpPr>
          <p:cNvPr id="6" name="CuadroTexto 5">
            <a:extLst>
              <a:ext uri="{FF2B5EF4-FFF2-40B4-BE49-F238E27FC236}">
                <a16:creationId xmlns:a16="http://schemas.microsoft.com/office/drawing/2014/main" id="{ADC5E1E3-2C79-5215-0599-01D5F9D7B7B8}"/>
              </a:ext>
            </a:extLst>
          </p:cNvPr>
          <p:cNvSpPr txBox="1"/>
          <p:nvPr/>
        </p:nvSpPr>
        <p:spPr>
          <a:xfrm>
            <a:off x="577970" y="1322925"/>
            <a:ext cx="7796361" cy="338554"/>
          </a:xfrm>
          <a:prstGeom prst="rect">
            <a:avLst/>
          </a:prstGeom>
          <a:noFill/>
        </p:spPr>
        <p:txBody>
          <a:bodyPr wrap="square">
            <a:spAutoFit/>
          </a:bodyPr>
          <a:lstStyle/>
          <a:p>
            <a:r>
              <a:rPr lang="es-PE" sz="1600" b="1" dirty="0">
                <a:solidFill>
                  <a:schemeClr val="accent1"/>
                </a:solidFill>
                <a:latin typeface="Calibri" panose="020F0502020204030204" pitchFamily="34" charset="0"/>
                <a:cs typeface="Calibri" panose="020F0502020204030204" pitchFamily="34" charset="0"/>
              </a:rPr>
              <a:t>PRINCIPALES COMENTARIOS A LAS DISPOSICIONES COMPLEMENTARIAS FINALES </a:t>
            </a:r>
          </a:p>
        </p:txBody>
      </p:sp>
    </p:spTree>
    <p:extLst>
      <p:ext uri="{BB962C8B-B14F-4D97-AF65-F5344CB8AC3E}">
        <p14:creationId xmlns:p14="http://schemas.microsoft.com/office/powerpoint/2010/main" val="685358712"/>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3139</Words>
  <Application>Microsoft Office PowerPoint</Application>
  <PresentationFormat>Panorámica</PresentationFormat>
  <Paragraphs>136</Paragraphs>
  <Slides>12</Slides>
  <Notes>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Albertus Extra Bold</vt:lpstr>
      <vt:lpstr>Arial</vt:lpstr>
      <vt:lpstr>Calibri</vt:lpstr>
      <vt:lpstr>Calibri Light</vt:lpstr>
      <vt:lpstr>Cambria</vt:lpstr>
      <vt:lpstr>Symbol</vt:lpstr>
      <vt:lpstr>Wingdings</vt:lpstr>
      <vt:lpstr>Tema de Office</vt:lpstr>
      <vt:lpstr>Diseño personalizado</vt:lpstr>
      <vt:lpstr>Presentación de PowerPoint</vt:lpstr>
      <vt:lpstr>Presentación de PowerPoint</vt:lpstr>
      <vt:lpstr>II. ANTECEDENTES DE OBSERVACIONES A PROYECTO DE LEY PRECEDENTE A LA AUTÓGRAFA DE LEY APROBADA EL 23-03-2023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Soporte OTI Minagri</dc:creator>
  <cp:lastModifiedBy>Jennifer Lizetti Contreras Alvarez</cp:lastModifiedBy>
  <cp:revision>38</cp:revision>
  <cp:lastPrinted>2023-02-14T22:49:10Z</cp:lastPrinted>
  <dcterms:created xsi:type="dcterms:W3CDTF">2022-11-03T16:04:35Z</dcterms:created>
  <dcterms:modified xsi:type="dcterms:W3CDTF">2023-05-12T02:53:51Z</dcterms:modified>
</cp:coreProperties>
</file>