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8" r:id="rId11"/>
    <p:sldId id="269" r:id="rId12"/>
  </p:sldIdLst>
  <p:sldSz cx="9144000" cy="6858000" type="screen4x3"/>
  <p:notesSz cx="6858000"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56" autoAdjust="0"/>
    <p:restoredTop sz="94660"/>
  </p:normalViewPr>
  <p:slideViewPr>
    <p:cSldViewPr snapToGrid="0">
      <p:cViewPr varScale="1">
        <p:scale>
          <a:sx n="85" d="100"/>
          <a:sy n="85" d="100"/>
        </p:scale>
        <p:origin x="1776" y="90"/>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715153"/>
            <a:ext cx="548640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399158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340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161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7: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7: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086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2405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8920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c626304e98e9b48_30:notes"/>
          <p:cNvSpPr txBox="1">
            <a:spLocks noGrp="1"/>
          </p:cNvSpPr>
          <p:nvPr>
            <p:ph type="body" idx="1"/>
          </p:nvPr>
        </p:nvSpPr>
        <p:spPr>
          <a:xfrm>
            <a:off x="685800" y="4715153"/>
            <a:ext cx="54864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7" name="Google Shape;187;gc626304e98e9b48_30: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3251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c626304e98e9b48_0:notes"/>
          <p:cNvSpPr txBox="1">
            <a:spLocks noGrp="1"/>
          </p:cNvSpPr>
          <p:nvPr>
            <p:ph type="body" idx="1"/>
          </p:nvPr>
        </p:nvSpPr>
        <p:spPr>
          <a:xfrm>
            <a:off x="685800" y="4715153"/>
            <a:ext cx="54864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8" name="Google Shape;198;gc626304e98e9b48_0: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74623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626304e98e9b48_10:notes"/>
          <p:cNvSpPr txBox="1">
            <a:spLocks noGrp="1"/>
          </p:cNvSpPr>
          <p:nvPr>
            <p:ph type="body" idx="1"/>
          </p:nvPr>
        </p:nvSpPr>
        <p:spPr>
          <a:xfrm>
            <a:off x="685800" y="4715153"/>
            <a:ext cx="54864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9" name="Google Shape;209;gc626304e98e9b48_10: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82596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626304e98e9b48_50:notes"/>
          <p:cNvSpPr txBox="1">
            <a:spLocks noGrp="1"/>
          </p:cNvSpPr>
          <p:nvPr>
            <p:ph type="body" idx="1"/>
          </p:nvPr>
        </p:nvSpPr>
        <p:spPr>
          <a:xfrm>
            <a:off x="685800" y="4715153"/>
            <a:ext cx="54864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0" name="Google Shape;220;gc626304e98e9b48_50: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420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c626304e98e9b48_40:notes"/>
          <p:cNvSpPr txBox="1">
            <a:spLocks noGrp="1"/>
          </p:cNvSpPr>
          <p:nvPr>
            <p:ph type="body" idx="1"/>
          </p:nvPr>
        </p:nvSpPr>
        <p:spPr>
          <a:xfrm>
            <a:off x="685800" y="4715153"/>
            <a:ext cx="54864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gc626304e98e9b48_40: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86171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715153"/>
            <a:ext cx="548640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947738"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028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solidFill>
                  <a:srgbClr val="888888"/>
                </a:solidFill>
              </a:defRPr>
            </a:lvl1pPr>
            <a:lvl2pPr marL="0" lvl="1" indent="0" algn="r">
              <a:spcBef>
                <a:spcPts val="0"/>
              </a:spcBef>
              <a:spcAft>
                <a:spcPts val="0"/>
              </a:spcAft>
              <a:buNone/>
              <a:defRPr>
                <a:solidFill>
                  <a:srgbClr val="888888"/>
                </a:solidFill>
              </a:defRPr>
            </a:lvl2pPr>
            <a:lvl3pPr marL="0" lvl="2" indent="0" algn="r">
              <a:spcBef>
                <a:spcPts val="0"/>
              </a:spcBef>
              <a:spcAft>
                <a:spcPts val="0"/>
              </a:spcAft>
              <a:buNone/>
              <a:defRPr>
                <a:solidFill>
                  <a:srgbClr val="888888"/>
                </a:solidFill>
              </a:defRPr>
            </a:lvl3pPr>
            <a:lvl4pPr marL="0" lvl="3" indent="0" algn="r">
              <a:spcBef>
                <a:spcPts val="0"/>
              </a:spcBef>
              <a:spcAft>
                <a:spcPts val="0"/>
              </a:spcAft>
              <a:buNone/>
              <a:defRPr>
                <a:solidFill>
                  <a:srgbClr val="888888"/>
                </a:solidFill>
              </a:defRPr>
            </a:lvl4pPr>
            <a:lvl5pPr marL="0" lvl="4" indent="0" algn="r">
              <a:spcBef>
                <a:spcPts val="0"/>
              </a:spcBef>
              <a:spcAft>
                <a:spcPts val="0"/>
              </a:spcAft>
              <a:buNone/>
              <a:defRPr>
                <a:solidFill>
                  <a:srgbClr val="888888"/>
                </a:solidFill>
              </a:defRPr>
            </a:lvl5pPr>
            <a:lvl6pPr marL="0" lvl="5" indent="0" algn="r">
              <a:spcBef>
                <a:spcPts val="0"/>
              </a:spcBef>
              <a:spcAft>
                <a:spcPts val="0"/>
              </a:spcAft>
              <a:buNone/>
              <a:defRPr>
                <a:solidFill>
                  <a:srgbClr val="888888"/>
                </a:solidFill>
              </a:defRPr>
            </a:lvl6pPr>
            <a:lvl7pPr marL="0" lvl="6" indent="0" algn="r">
              <a:spcBef>
                <a:spcPts val="0"/>
              </a:spcBef>
              <a:spcAft>
                <a:spcPts val="0"/>
              </a:spcAft>
              <a:buNone/>
              <a:defRPr>
                <a:solidFill>
                  <a:srgbClr val="888888"/>
                </a:solidFill>
              </a:defRPr>
            </a:lvl7pPr>
            <a:lvl8pPr marL="0" lvl="7" indent="0" algn="r">
              <a:spcBef>
                <a:spcPts val="0"/>
              </a:spcBef>
              <a:spcAft>
                <a:spcPts val="0"/>
              </a:spcAft>
              <a:buNone/>
              <a:defRPr>
                <a:solidFill>
                  <a:srgbClr val="888888"/>
                </a:solidFill>
              </a:defRPr>
            </a:lvl8pPr>
            <a:lvl9pPr marL="0" lvl="8" indent="0" algn="r">
              <a:spcBef>
                <a:spcPts val="0"/>
              </a:spcBef>
              <a:spcAft>
                <a:spcPts val="0"/>
              </a:spcAft>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a:stretch/>
        </p:blipFill>
        <p:spPr>
          <a:xfrm>
            <a:off x="323528" y="404664"/>
            <a:ext cx="1286688" cy="1375882"/>
          </a:xfrm>
          <a:prstGeom prst="rect">
            <a:avLst/>
          </a:prstGeom>
          <a:noFill/>
          <a:ln>
            <a:noFill/>
          </a:ln>
        </p:spPr>
      </p:pic>
      <p:sp>
        <p:nvSpPr>
          <p:cNvPr id="85" name="Google Shape;85;p13"/>
          <p:cNvSpPr txBox="1"/>
          <p:nvPr/>
        </p:nvSpPr>
        <p:spPr>
          <a:xfrm>
            <a:off x="93785" y="2613110"/>
            <a:ext cx="4254215" cy="2339061"/>
          </a:xfrm>
          <a:prstGeom prst="rect">
            <a:avLst/>
          </a:prstGeom>
          <a:noFill/>
          <a:ln>
            <a:noFill/>
          </a:ln>
        </p:spPr>
        <p:txBody>
          <a:bodyPr spcFirstLastPara="1" wrap="square" lIns="91425" tIns="45700" rIns="91425" bIns="45700" anchor="ctr" anchorCtr="0">
            <a:spAutoFit/>
          </a:bodyPr>
          <a:lstStyle/>
          <a:p>
            <a:pPr lvl="0" algn="ctr"/>
            <a:r>
              <a:rPr lang="es-ES" sz="3200" b="1" i="0" u="none" strike="noStrike" cap="none" dirty="0">
                <a:solidFill>
                  <a:srgbClr val="C00000"/>
                </a:solidFill>
                <a:latin typeface="Arial Black" panose="020B0A04020102020204" pitchFamily="34" charset="0"/>
                <a:ea typeface="Arial Black"/>
                <a:cs typeface="Arial Black"/>
                <a:sym typeface="Arial Black"/>
              </a:rPr>
              <a:t>Proyecto de Ley 0</a:t>
            </a:r>
            <a:r>
              <a:rPr lang="es-ES" sz="3200" b="1" dirty="0">
                <a:solidFill>
                  <a:srgbClr val="C00000"/>
                </a:solidFill>
                <a:latin typeface="Arial Black" panose="020B0A04020102020204" pitchFamily="34" charset="0"/>
                <a:ea typeface="Arial Black"/>
                <a:cs typeface="Arial Black"/>
                <a:sym typeface="Arial Black"/>
              </a:rPr>
              <a:t>4407/2022-CR </a:t>
            </a:r>
            <a:endParaRPr sz="1600" b="1" dirty="0">
              <a:latin typeface="Arial Black" panose="020B0A04020102020204" pitchFamily="34" charset="0"/>
            </a:endParaRPr>
          </a:p>
          <a:p>
            <a:pPr marL="0" marR="0" lvl="0" indent="0" algn="l" rtl="0">
              <a:spcBef>
                <a:spcPts val="0"/>
              </a:spcBef>
              <a:spcAft>
                <a:spcPts val="0"/>
              </a:spcAft>
              <a:buNone/>
            </a:pPr>
            <a:endParaRPr lang="es-MX" sz="1000" b="1" dirty="0">
              <a:solidFill>
                <a:schemeClr val="dk1"/>
              </a:solidFill>
              <a:latin typeface="Arial Black" panose="020B0A04020102020204" pitchFamily="34" charset="0"/>
              <a:sym typeface="Arial"/>
            </a:endParaRPr>
          </a:p>
          <a:p>
            <a:pPr lvl="0" algn="ctr"/>
            <a:r>
              <a:rPr lang="es-PE" sz="2400" b="1" dirty="0">
                <a:solidFill>
                  <a:schemeClr val="dk1"/>
                </a:solidFill>
                <a:latin typeface="Arial Black" panose="020B0A04020102020204" pitchFamily="34" charset="0"/>
                <a:ea typeface="Arial Narrow"/>
                <a:cs typeface="Arial Narrow"/>
                <a:sym typeface="Arial Narrow"/>
              </a:rPr>
              <a:t>LEY QUE PROMUEVE LA INDUSTRIALIZACIÓN DE LA PAPA</a:t>
            </a:r>
            <a:endParaRPr lang="es-MX" sz="1600" b="1" dirty="0">
              <a:latin typeface="Arial Black" panose="020B0A04020102020204" pitchFamily="34" charset="0"/>
            </a:endParaRPr>
          </a:p>
        </p:txBody>
      </p:sp>
      <p:pic>
        <p:nvPicPr>
          <p:cNvPr id="86" name="Google Shape;86;p13"/>
          <p:cNvPicPr preferRelativeResize="0"/>
          <p:nvPr/>
        </p:nvPicPr>
        <p:blipFill rotWithShape="1">
          <a:blip r:embed="rId4">
            <a:alphaModFix/>
          </a:blip>
          <a:srcRect l="7082" r="3502" b="11040"/>
          <a:stretch/>
        </p:blipFill>
        <p:spPr>
          <a:xfrm>
            <a:off x="4353726" y="404664"/>
            <a:ext cx="4466746" cy="4838850"/>
          </a:xfrm>
          <a:prstGeom prst="rect">
            <a:avLst/>
          </a:prstGeom>
          <a:noFill/>
          <a:ln>
            <a:noFill/>
          </a:ln>
        </p:spPr>
      </p:pic>
      <p:sp>
        <p:nvSpPr>
          <p:cNvPr id="87" name="Google Shape;87;p13"/>
          <p:cNvSpPr/>
          <p:nvPr/>
        </p:nvSpPr>
        <p:spPr>
          <a:xfrm>
            <a:off x="4348001" y="5301208"/>
            <a:ext cx="4503927" cy="864534"/>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88" name="Google Shape;88;p13"/>
          <p:cNvSpPr txBox="1"/>
          <p:nvPr/>
        </p:nvSpPr>
        <p:spPr>
          <a:xfrm>
            <a:off x="4348001" y="5301208"/>
            <a:ext cx="447247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1">
                <a:solidFill>
                  <a:srgbClr val="FFFFFF"/>
                </a:solidFill>
                <a:latin typeface="Arial"/>
                <a:ea typeface="Arial"/>
                <a:cs typeface="Arial"/>
                <a:sym typeface="Arial"/>
              </a:rPr>
              <a:t>PAUL SILVIO GUTIERREZ TICONA</a:t>
            </a:r>
            <a:endParaRPr/>
          </a:p>
          <a:p>
            <a:pPr marL="0" marR="0" lvl="0" indent="0" algn="ctr" rtl="0">
              <a:spcBef>
                <a:spcPts val="0"/>
              </a:spcBef>
              <a:spcAft>
                <a:spcPts val="0"/>
              </a:spcAft>
              <a:buNone/>
            </a:pPr>
            <a:r>
              <a:rPr lang="es-ES" sz="2000">
                <a:solidFill>
                  <a:srgbClr val="FFFFFF"/>
                </a:solidFill>
                <a:latin typeface="Arial"/>
                <a:ea typeface="Arial"/>
                <a:cs typeface="Arial"/>
                <a:sym typeface="Arial"/>
              </a:rPr>
              <a:t>Congresista de la República</a:t>
            </a:r>
            <a:endParaRPr sz="2000">
              <a:solidFill>
                <a:srgbClr val="FFFFFF"/>
              </a:solidFill>
              <a:latin typeface="Arial"/>
              <a:ea typeface="Arial"/>
              <a:cs typeface="Arial"/>
              <a:sym typeface="Arial"/>
            </a:endParaRPr>
          </a:p>
        </p:txBody>
      </p:sp>
      <p:sp>
        <p:nvSpPr>
          <p:cNvPr id="89" name="Google Shape;89;p13"/>
          <p:cNvSpPr/>
          <p:nvPr/>
        </p:nvSpPr>
        <p:spPr>
          <a:xfrm>
            <a:off x="-13448" y="6386624"/>
            <a:ext cx="9157447" cy="530678"/>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p:nvPr/>
        </p:nvSpPr>
        <p:spPr>
          <a:xfrm>
            <a:off x="-13448" y="6386624"/>
            <a:ext cx="9157447" cy="530678"/>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95" name="Google Shape;95;p14"/>
          <p:cNvSpPr txBox="1"/>
          <p:nvPr/>
        </p:nvSpPr>
        <p:spPr>
          <a:xfrm>
            <a:off x="333992" y="6381328"/>
            <a:ext cx="8497823"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b="1">
                <a:solidFill>
                  <a:srgbClr val="FFFFFF"/>
                </a:solidFill>
                <a:latin typeface="Arial"/>
                <a:ea typeface="Arial"/>
                <a:cs typeface="Arial"/>
                <a:sym typeface="Arial"/>
              </a:rPr>
              <a:t>CONGRESISTA PAUL SILVIO GUTIERREZ TICONA</a:t>
            </a:r>
            <a:endParaRPr sz="1800" b="1">
              <a:solidFill>
                <a:srgbClr val="FFFFFF"/>
              </a:solidFill>
              <a:latin typeface="Arial"/>
              <a:ea typeface="Arial"/>
              <a:cs typeface="Arial"/>
              <a:sym typeface="Arial"/>
            </a:endParaRPr>
          </a:p>
        </p:txBody>
      </p:sp>
      <p:pic>
        <p:nvPicPr>
          <p:cNvPr id="97" name="Google Shape;97;p14"/>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100" name="Google Shape;100;p14"/>
          <p:cNvSpPr/>
          <p:nvPr/>
        </p:nvSpPr>
        <p:spPr>
          <a:xfrm>
            <a:off x="-13448" y="1622567"/>
            <a:ext cx="9143998" cy="4592119"/>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lvl="0" algn="just"/>
            <a:r>
              <a:rPr lang="es-MX" sz="1700" dirty="0">
                <a:solidFill>
                  <a:schemeClr val="tx1"/>
                </a:solidFill>
              </a:rPr>
              <a:t>La presente iniciativa legislativa </a:t>
            </a:r>
            <a:r>
              <a:rPr lang="es-ES" sz="1700" dirty="0">
                <a:solidFill>
                  <a:schemeClr val="tx1"/>
                </a:solidFill>
              </a:rPr>
              <a:t>busca</a:t>
            </a:r>
            <a:r>
              <a:rPr lang="es-PE" sz="1800" dirty="0">
                <a:solidFill>
                  <a:schemeClr val="tx1"/>
                </a:solidFill>
              </a:rPr>
              <a:t> promover y fomentar la actividad agroindustrial de la producción de la papa, con la finalidad de estimular su mayor consumo a partir de una oferta de diversidad de productos para el consumidor y a la vez promover su exportación, medidas que permitirán generar mayor valor agregado a la papa y consiguiente generación de empleo en los agricultores, teniendo en consideración que habiendo bastante producción de papa en nuestro país nos vemos obligados a importar este tubérculo</a:t>
            </a:r>
            <a:r>
              <a:rPr lang="es-MX" sz="1700" dirty="0">
                <a:solidFill>
                  <a:schemeClr val="tx1"/>
                </a:solidFill>
              </a:rPr>
              <a:t>.</a:t>
            </a:r>
          </a:p>
          <a:p>
            <a:pPr lvl="0" algn="just"/>
            <a:endParaRPr lang="es-ES" sz="1700" dirty="0">
              <a:solidFill>
                <a:schemeClr val="tx1"/>
              </a:solidFill>
            </a:endParaRPr>
          </a:p>
          <a:p>
            <a:pPr lvl="0" algn="just"/>
            <a:r>
              <a:rPr lang="es-PE" sz="1700" dirty="0">
                <a:solidFill>
                  <a:schemeClr val="tx1"/>
                </a:solidFill>
              </a:rPr>
              <a:t>Por otra partes buscamos profesionalizar a los agricultores en la trasformación a fin que sus productos sean mas rentables, con ello se dinamizará la económica de los agricultores mas aun teniendo en cuenta que es prioritario su atención ya que en este sector se encuentran la población en extrema pobreza, es por que urge la aprobación del presente proyecto de ley</a:t>
            </a:r>
            <a:r>
              <a:rPr lang="es-MX" sz="1700" dirty="0">
                <a:solidFill>
                  <a:schemeClr val="tx1"/>
                </a:solidFill>
              </a:rPr>
              <a:t>.</a:t>
            </a:r>
          </a:p>
        </p:txBody>
      </p:sp>
      <p:sp>
        <p:nvSpPr>
          <p:cNvPr id="2" name="Google Shape;99;p14">
            <a:extLst>
              <a:ext uri="{FF2B5EF4-FFF2-40B4-BE49-F238E27FC236}">
                <a16:creationId xmlns:a16="http://schemas.microsoft.com/office/drawing/2014/main" id="{1D44D808-1AD8-38CC-8E70-7C06F3B549E1}"/>
              </a:ext>
            </a:extLst>
          </p:cNvPr>
          <p:cNvSpPr/>
          <p:nvPr/>
        </p:nvSpPr>
        <p:spPr>
          <a:xfrm>
            <a:off x="2192816" y="1113451"/>
            <a:ext cx="5010903" cy="426378"/>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lvl="0" indent="0" algn="ctr" rtl="0">
              <a:spcBef>
                <a:spcPts val="0"/>
              </a:spcBef>
              <a:spcAft>
                <a:spcPts val="0"/>
              </a:spcAft>
              <a:buClr>
                <a:schemeClr val="dk1"/>
              </a:buClr>
              <a:buFont typeface="Arial"/>
              <a:buNone/>
            </a:pPr>
            <a:r>
              <a:rPr lang="es-MX" sz="2000" b="1" dirty="0">
                <a:solidFill>
                  <a:srgbClr val="C00000"/>
                </a:solidFill>
                <a:latin typeface="Arial Black"/>
                <a:sym typeface="Arial Black"/>
              </a:rPr>
              <a:t>CONCLUSIÓN</a:t>
            </a:r>
            <a:endParaRPr sz="1600" dirty="0"/>
          </a:p>
        </p:txBody>
      </p:sp>
      <p:sp>
        <p:nvSpPr>
          <p:cNvPr id="10"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Tree>
    <p:extLst>
      <p:ext uri="{BB962C8B-B14F-4D97-AF65-F5344CB8AC3E}">
        <p14:creationId xmlns:p14="http://schemas.microsoft.com/office/powerpoint/2010/main" val="383327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Google Shape;162;p19"/>
          <p:cNvPicPr preferRelativeResize="0"/>
          <p:nvPr/>
        </p:nvPicPr>
        <p:blipFill rotWithShape="1">
          <a:blip r:embed="rId3">
            <a:alphaModFix/>
          </a:blip>
          <a:srcRect/>
          <a:stretch/>
        </p:blipFill>
        <p:spPr>
          <a:xfrm>
            <a:off x="107504" y="116632"/>
            <a:ext cx="1150772" cy="1203939"/>
          </a:xfrm>
          <a:prstGeom prst="rect">
            <a:avLst/>
          </a:prstGeom>
          <a:noFill/>
          <a:ln>
            <a:noFill/>
          </a:ln>
        </p:spPr>
      </p:pic>
      <p:pic>
        <p:nvPicPr>
          <p:cNvPr id="163" name="Google Shape;163;p19"/>
          <p:cNvPicPr preferRelativeResize="0"/>
          <p:nvPr/>
        </p:nvPicPr>
        <p:blipFill rotWithShape="1">
          <a:blip r:embed="rId4">
            <a:alphaModFix/>
          </a:blip>
          <a:srcRect l="7082" r="3502" b="11040"/>
          <a:stretch/>
        </p:blipFill>
        <p:spPr>
          <a:xfrm>
            <a:off x="4353726" y="404664"/>
            <a:ext cx="4466746" cy="4838850"/>
          </a:xfrm>
          <a:prstGeom prst="rect">
            <a:avLst/>
          </a:prstGeom>
          <a:noFill/>
          <a:ln>
            <a:noFill/>
          </a:ln>
        </p:spPr>
      </p:pic>
      <p:sp>
        <p:nvSpPr>
          <p:cNvPr id="164" name="Google Shape;164;p19"/>
          <p:cNvSpPr/>
          <p:nvPr/>
        </p:nvSpPr>
        <p:spPr>
          <a:xfrm>
            <a:off x="4348001" y="5301208"/>
            <a:ext cx="4503927" cy="864534"/>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sp>
        <p:nvSpPr>
          <p:cNvPr id="165" name="Google Shape;165;p19"/>
          <p:cNvSpPr txBox="1"/>
          <p:nvPr/>
        </p:nvSpPr>
        <p:spPr>
          <a:xfrm>
            <a:off x="4348001" y="5301208"/>
            <a:ext cx="447247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1">
                <a:solidFill>
                  <a:srgbClr val="FFFFFF"/>
                </a:solidFill>
                <a:latin typeface="Arial"/>
                <a:ea typeface="Arial"/>
                <a:cs typeface="Arial"/>
                <a:sym typeface="Arial"/>
              </a:rPr>
              <a:t>PAUL SILVIO GUTIERREZ TICONA</a:t>
            </a:r>
            <a:endParaRPr/>
          </a:p>
          <a:p>
            <a:pPr marL="0" marR="0" lvl="0" indent="0" algn="ctr" rtl="0">
              <a:spcBef>
                <a:spcPts val="0"/>
              </a:spcBef>
              <a:spcAft>
                <a:spcPts val="0"/>
              </a:spcAft>
              <a:buNone/>
            </a:pPr>
            <a:r>
              <a:rPr lang="es-ES" sz="2000">
                <a:solidFill>
                  <a:srgbClr val="FFFFFF"/>
                </a:solidFill>
                <a:latin typeface="Arial"/>
                <a:ea typeface="Arial"/>
                <a:cs typeface="Arial"/>
                <a:sym typeface="Arial"/>
              </a:rPr>
              <a:t>Congresista de la República</a:t>
            </a:r>
            <a:endParaRPr sz="2000">
              <a:solidFill>
                <a:srgbClr val="FFFFFF"/>
              </a:solidFill>
              <a:latin typeface="Arial"/>
              <a:ea typeface="Arial"/>
              <a:cs typeface="Arial"/>
              <a:sym typeface="Arial"/>
            </a:endParaRPr>
          </a:p>
        </p:txBody>
      </p:sp>
      <p:sp>
        <p:nvSpPr>
          <p:cNvPr id="166" name="Google Shape;166;p19"/>
          <p:cNvSpPr/>
          <p:nvPr/>
        </p:nvSpPr>
        <p:spPr>
          <a:xfrm>
            <a:off x="-13448" y="6386624"/>
            <a:ext cx="9157447" cy="530678"/>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pic>
        <p:nvPicPr>
          <p:cNvPr id="167" name="Google Shape;167;p19"/>
          <p:cNvPicPr preferRelativeResize="0"/>
          <p:nvPr/>
        </p:nvPicPr>
        <p:blipFill rotWithShape="1">
          <a:blip r:embed="rId5">
            <a:alphaModFix/>
          </a:blip>
          <a:srcRect/>
          <a:stretch/>
        </p:blipFill>
        <p:spPr>
          <a:xfrm>
            <a:off x="9151" y="3561857"/>
            <a:ext cx="4346825" cy="109127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71" name="Google Shape;171;p1"/>
          <p:cNvSpPr txBox="1"/>
          <p:nvPr/>
        </p:nvSpPr>
        <p:spPr>
          <a:xfrm>
            <a:off x="333992" y="6381328"/>
            <a:ext cx="8497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sp>
        <p:nvSpPr>
          <p:cNvPr id="172"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pic>
        <p:nvPicPr>
          <p:cNvPr id="173" name="Google Shape;173;p1"/>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174"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
        <p:nvSpPr>
          <p:cNvPr id="175" name="Google Shape;175;p1"/>
          <p:cNvSpPr/>
          <p:nvPr/>
        </p:nvSpPr>
        <p:spPr>
          <a:xfrm>
            <a:off x="1255068" y="1168558"/>
            <a:ext cx="6691800" cy="5796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s-ES" sz="2800" b="1" i="0" u="none" strike="noStrike" cap="none">
                <a:solidFill>
                  <a:srgbClr val="C00000"/>
                </a:solidFill>
                <a:latin typeface="Arial Black"/>
                <a:ea typeface="Arial Black"/>
                <a:cs typeface="Arial Black"/>
                <a:sym typeface="Arial Black"/>
              </a:rPr>
              <a:t>Objeto de la Ley</a:t>
            </a:r>
            <a:endParaRPr sz="2000" b="0" i="0" u="none" strike="noStrike" cap="none">
              <a:solidFill>
                <a:srgbClr val="000000"/>
              </a:solidFill>
              <a:latin typeface="Arial"/>
              <a:ea typeface="Arial"/>
              <a:cs typeface="Arial"/>
              <a:sym typeface="Arial"/>
            </a:endParaRPr>
          </a:p>
        </p:txBody>
      </p:sp>
      <p:sp>
        <p:nvSpPr>
          <p:cNvPr id="176" name="Google Shape;176;p1"/>
          <p:cNvSpPr/>
          <p:nvPr/>
        </p:nvSpPr>
        <p:spPr>
          <a:xfrm>
            <a:off x="278006" y="1872602"/>
            <a:ext cx="8646000" cy="40755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r>
              <a:rPr lang="es-ES" sz="2700" dirty="0">
                <a:solidFill>
                  <a:schemeClr val="dk1"/>
                </a:solidFill>
              </a:rPr>
              <a:t>La presente Ley tiene el objeto de promover y fomentar la actividad agroindustrial de la producción de la papa, con la finalidad de estimular su mayor consumo a partir de una oferta de diversidad de productos para el consumidor y a la vez promover su exportación, medidas que permitirán generar mayor valor agregado a la papa y consiguiente generación de empleo.</a:t>
            </a:r>
            <a:endParaRPr sz="27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79" name="Google Shape;179;p2"/>
          <p:cNvSpPr txBox="1"/>
          <p:nvPr/>
        </p:nvSpPr>
        <p:spPr>
          <a:xfrm>
            <a:off x="333992" y="6381328"/>
            <a:ext cx="8497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180" name="Google Shape;180;p2"/>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181" name="Google Shape;181;p2"/>
          <p:cNvSpPr/>
          <p:nvPr/>
        </p:nvSpPr>
        <p:spPr>
          <a:xfrm>
            <a:off x="100013" y="2343927"/>
            <a:ext cx="8926800" cy="40374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endParaRPr sz="1600" dirty="0">
              <a:solidFill>
                <a:schemeClr val="tx1"/>
              </a:solidFill>
            </a:endParaRPr>
          </a:p>
          <a:p>
            <a:pPr marL="0" marR="0" lvl="0" indent="0" algn="just" rtl="0">
              <a:lnSpc>
                <a:spcPct val="100000"/>
              </a:lnSpc>
              <a:spcBef>
                <a:spcPts val="0"/>
              </a:spcBef>
              <a:spcAft>
                <a:spcPts val="0"/>
              </a:spcAft>
              <a:buNone/>
            </a:pPr>
            <a:r>
              <a:rPr lang="es-ES" sz="2400" dirty="0">
                <a:solidFill>
                  <a:schemeClr val="tx1"/>
                </a:solidFill>
              </a:rPr>
              <a:t>El Estado a través del Ministerio de Agricultura, promoverá la formación de los agricultores en la profesionalización de la producción de papa, tecnificación, procesos de transformación y mercado, ofreciéndoles alternativas de formación calificada para hacer que sus productos sean competitivos y rentables. Estas tareas se realizarán, a través de programas y proyectos de profesionalización e intercambio de tecnologías.</a:t>
            </a:r>
            <a:endParaRPr sz="2400" dirty="0">
              <a:solidFill>
                <a:schemeClr val="tx1"/>
              </a:solidFill>
            </a:endParaRPr>
          </a:p>
        </p:txBody>
      </p:sp>
      <p:sp>
        <p:nvSpPr>
          <p:cNvPr id="182" name="Google Shape;182;p2"/>
          <p:cNvSpPr/>
          <p:nvPr/>
        </p:nvSpPr>
        <p:spPr>
          <a:xfrm>
            <a:off x="175946" y="1380773"/>
            <a:ext cx="8681100" cy="707601"/>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s-ES" sz="1800" b="1" dirty="0">
                <a:solidFill>
                  <a:srgbClr val="C00000"/>
                </a:solidFill>
                <a:latin typeface="Arial Black"/>
                <a:ea typeface="Arial Black"/>
                <a:cs typeface="Arial Black"/>
                <a:sym typeface="Arial Black"/>
              </a:rPr>
              <a:t>Artículo 2.- De la profesionalización de los productores de la papa</a:t>
            </a:r>
            <a:endParaRPr b="0" i="0" u="none" strike="noStrike" cap="none" dirty="0">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90" name="Google Shape;190;p3"/>
          <p:cNvSpPr txBox="1"/>
          <p:nvPr/>
        </p:nvSpPr>
        <p:spPr>
          <a:xfrm>
            <a:off x="333992" y="6381328"/>
            <a:ext cx="84978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191" name="Google Shape;191;p3"/>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192" name="Google Shape;192;p3"/>
          <p:cNvSpPr/>
          <p:nvPr/>
        </p:nvSpPr>
        <p:spPr>
          <a:xfrm>
            <a:off x="542925" y="2005259"/>
            <a:ext cx="8288867" cy="40374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just" rtl="0">
              <a:lnSpc>
                <a:spcPct val="100000"/>
              </a:lnSpc>
              <a:spcBef>
                <a:spcPts val="0"/>
              </a:spcBef>
              <a:spcAft>
                <a:spcPts val="0"/>
              </a:spcAft>
              <a:buNone/>
            </a:pPr>
            <a:r>
              <a:rPr lang="es-ES" sz="2400" dirty="0"/>
              <a:t>El Ministerio de Agricultura, a través de la autoridad en semillas, implementará un programa de asistencia a los productores de semillas y agricultores usuarios de semillas, para promover el uso de semillas certificadas en el cultivo de la papa. Para el efecto, los productores podrán organizarse en asociaciones a fin de facilitar su viabilidad financiera buscando fortalecer directamente al agricultor.</a:t>
            </a:r>
            <a:endParaRPr sz="2400" dirty="0"/>
          </a:p>
        </p:txBody>
      </p:sp>
      <p:sp>
        <p:nvSpPr>
          <p:cNvPr id="193" name="Google Shape;193;p3"/>
          <p:cNvSpPr/>
          <p:nvPr/>
        </p:nvSpPr>
        <p:spPr>
          <a:xfrm>
            <a:off x="333992" y="1222727"/>
            <a:ext cx="8681100" cy="619473"/>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None/>
            </a:pPr>
            <a:r>
              <a:rPr lang="es-ES" sz="2000" b="1">
                <a:solidFill>
                  <a:srgbClr val="C00000"/>
                </a:solidFill>
                <a:latin typeface="Arial Black"/>
                <a:ea typeface="Arial Black"/>
                <a:cs typeface="Arial Black"/>
                <a:sym typeface="Arial Black"/>
              </a:rPr>
              <a:t>Artículo 3.- De la certificación de la semilla de la papa</a:t>
            </a:r>
            <a:endParaRPr sz="1600" b="0" i="0" u="none" strike="noStrike" cap="none">
              <a:solidFill>
                <a:srgbClr val="000000"/>
              </a:solidFill>
              <a:latin typeface="Arial"/>
              <a:ea typeface="Arial"/>
              <a:cs typeface="Arial"/>
              <a:sym typeface="Arial"/>
            </a:endParaRPr>
          </a:p>
        </p:txBody>
      </p:sp>
      <p:sp>
        <p:nvSpPr>
          <p:cNvPr id="10"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1"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4"/>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01" name="Google Shape;201;p4"/>
          <p:cNvSpPr txBox="1"/>
          <p:nvPr/>
        </p:nvSpPr>
        <p:spPr>
          <a:xfrm>
            <a:off x="333992" y="6381328"/>
            <a:ext cx="84978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202" name="Google Shape;202;p4"/>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203" name="Google Shape;203;p4"/>
          <p:cNvSpPr/>
          <p:nvPr/>
        </p:nvSpPr>
        <p:spPr>
          <a:xfrm>
            <a:off x="514349" y="2343927"/>
            <a:ext cx="8317443" cy="40374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just" rtl="0">
              <a:lnSpc>
                <a:spcPct val="100000"/>
              </a:lnSpc>
              <a:spcBef>
                <a:spcPts val="0"/>
              </a:spcBef>
              <a:spcAft>
                <a:spcPts val="0"/>
              </a:spcAft>
              <a:buNone/>
            </a:pPr>
            <a:r>
              <a:rPr lang="es-ES" sz="2000" dirty="0"/>
              <a:t>Facúltese a la Autoridad Nacional en Sanidad Agraria, para que implemente las normas técnicas de armonización y equivalencia internacional, así como, su certificación, para la preservación del estatus fitosanitario internacional de la papa peruana, con la finalidad de afianzar la exportación, estableciendo para ello, el pago de tasas especiales y accesibles para los productores que se encuentran en el ámbito del alcance de la presente Ley.</a:t>
            </a:r>
            <a:endParaRPr sz="2000" dirty="0"/>
          </a:p>
        </p:txBody>
      </p:sp>
      <p:sp>
        <p:nvSpPr>
          <p:cNvPr id="204" name="Google Shape;204;p4"/>
          <p:cNvSpPr/>
          <p:nvPr/>
        </p:nvSpPr>
        <p:spPr>
          <a:xfrm>
            <a:off x="357662" y="1321390"/>
            <a:ext cx="8681100" cy="9546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None/>
            </a:pPr>
            <a:r>
              <a:rPr lang="es-ES" sz="2000" b="1" dirty="0">
                <a:solidFill>
                  <a:srgbClr val="C00000"/>
                </a:solidFill>
                <a:latin typeface="Arial Black"/>
                <a:ea typeface="Arial Black"/>
                <a:cs typeface="Arial Black"/>
                <a:sym typeface="Arial Black"/>
              </a:rPr>
              <a:t>Articulo 4.- De la promoción y certificación de la papa para su exportación</a:t>
            </a:r>
            <a:endParaRPr sz="1600" b="0" i="0" u="none" strike="noStrike" cap="none" dirty="0">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5"/>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12" name="Google Shape;212;p5"/>
          <p:cNvSpPr txBox="1"/>
          <p:nvPr/>
        </p:nvSpPr>
        <p:spPr>
          <a:xfrm>
            <a:off x="333992" y="6381328"/>
            <a:ext cx="84978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213" name="Google Shape;213;p5"/>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214" name="Google Shape;214;p5"/>
          <p:cNvSpPr/>
          <p:nvPr/>
        </p:nvSpPr>
        <p:spPr>
          <a:xfrm>
            <a:off x="531458" y="2276194"/>
            <a:ext cx="8074554" cy="40374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just" rtl="0">
              <a:lnSpc>
                <a:spcPct val="100000"/>
              </a:lnSpc>
              <a:spcBef>
                <a:spcPts val="0"/>
              </a:spcBef>
              <a:spcAft>
                <a:spcPts val="0"/>
              </a:spcAft>
              <a:buNone/>
            </a:pPr>
            <a:r>
              <a:rPr lang="es-ES" sz="2800" dirty="0"/>
              <a:t>El Estado a través del Ministerio de Agricultura, prioriza el fomento a través de campañas de difusión masiva, el consumo de papa natural u orgánica y procesada en sus diferentes variedades a expenderse en el mercado nacional. </a:t>
            </a:r>
            <a:endParaRPr sz="2800" dirty="0"/>
          </a:p>
        </p:txBody>
      </p:sp>
      <p:sp>
        <p:nvSpPr>
          <p:cNvPr id="215" name="Google Shape;215;p5"/>
          <p:cNvSpPr/>
          <p:nvPr/>
        </p:nvSpPr>
        <p:spPr>
          <a:xfrm>
            <a:off x="333992" y="1222727"/>
            <a:ext cx="8681100" cy="9546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None/>
            </a:pPr>
            <a:r>
              <a:rPr lang="es-ES" sz="1800" b="1" dirty="0">
                <a:solidFill>
                  <a:srgbClr val="C00000"/>
                </a:solidFill>
                <a:latin typeface="Arial Black"/>
                <a:ea typeface="Arial Black"/>
                <a:cs typeface="Arial Black"/>
                <a:sym typeface="Arial Black"/>
              </a:rPr>
              <a:t>Articulo 5.- Del Mejoramiento de condiciones para la promoción del consumo de papa.</a:t>
            </a:r>
            <a:endParaRPr b="0" i="0" u="none" strike="noStrike" cap="none" dirty="0">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6"/>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23" name="Google Shape;223;p6"/>
          <p:cNvSpPr txBox="1"/>
          <p:nvPr/>
        </p:nvSpPr>
        <p:spPr>
          <a:xfrm>
            <a:off x="333992" y="6381328"/>
            <a:ext cx="84978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224" name="Google Shape;224;p6"/>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225" name="Google Shape;225;p6"/>
          <p:cNvSpPr/>
          <p:nvPr/>
        </p:nvSpPr>
        <p:spPr>
          <a:xfrm>
            <a:off x="397757" y="2343927"/>
            <a:ext cx="8572179" cy="354097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just" rtl="0">
              <a:lnSpc>
                <a:spcPct val="100000"/>
              </a:lnSpc>
              <a:spcBef>
                <a:spcPts val="0"/>
              </a:spcBef>
              <a:spcAft>
                <a:spcPts val="0"/>
              </a:spcAft>
              <a:buNone/>
            </a:pPr>
            <a:endParaRPr sz="1600" dirty="0"/>
          </a:p>
          <a:p>
            <a:pPr marL="0" marR="0" lvl="0" indent="0" algn="just" rtl="0">
              <a:lnSpc>
                <a:spcPct val="100000"/>
              </a:lnSpc>
              <a:spcBef>
                <a:spcPts val="0"/>
              </a:spcBef>
              <a:spcAft>
                <a:spcPts val="0"/>
              </a:spcAft>
              <a:buNone/>
            </a:pPr>
            <a:r>
              <a:rPr lang="es-ES" sz="2400" dirty="0"/>
              <a:t>El Estado a través del Ministerio de Agricultura, promoverá la formación de los agricultores en la profesionalización de la producción de papa, tecnificación, procesos de transformación y mercado, ofreciéndoles alternativas de formación calificada para hacer que sus productos sean competitivos y rentables. Estas tareas se realizarán, a través de programas y proyectos de profesionalización e intercambio de tecnologías.</a:t>
            </a:r>
            <a:endParaRPr sz="2400" dirty="0"/>
          </a:p>
        </p:txBody>
      </p:sp>
      <p:sp>
        <p:nvSpPr>
          <p:cNvPr id="226" name="Google Shape;226;p6"/>
          <p:cNvSpPr/>
          <p:nvPr/>
        </p:nvSpPr>
        <p:spPr>
          <a:xfrm>
            <a:off x="333992" y="1222727"/>
            <a:ext cx="8681100" cy="9546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None/>
            </a:pPr>
            <a:r>
              <a:rPr lang="es-ES" sz="2000" b="1">
                <a:solidFill>
                  <a:srgbClr val="C00000"/>
                </a:solidFill>
                <a:latin typeface="Arial Black"/>
                <a:ea typeface="Arial Black"/>
                <a:cs typeface="Arial Black"/>
                <a:sym typeface="Arial Black"/>
              </a:rPr>
              <a:t>Articulo 6.- Instalación de plantas de procesamiento</a:t>
            </a:r>
            <a:endParaRPr sz="1600" b="0" i="0" u="none" strike="noStrike" cap="none">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7"/>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34" name="Google Shape;234;p7"/>
          <p:cNvSpPr txBox="1"/>
          <p:nvPr/>
        </p:nvSpPr>
        <p:spPr>
          <a:xfrm>
            <a:off x="333992" y="6381328"/>
            <a:ext cx="84978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235" name="Google Shape;235;p7"/>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236" name="Google Shape;236;p7"/>
          <p:cNvSpPr/>
          <p:nvPr/>
        </p:nvSpPr>
        <p:spPr>
          <a:xfrm>
            <a:off x="333991" y="2343927"/>
            <a:ext cx="8497801" cy="3767584"/>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just" rtl="0">
              <a:lnSpc>
                <a:spcPct val="100000"/>
              </a:lnSpc>
              <a:spcBef>
                <a:spcPts val="0"/>
              </a:spcBef>
              <a:spcAft>
                <a:spcPts val="0"/>
              </a:spcAft>
              <a:buNone/>
            </a:pPr>
            <a:endParaRPr sz="2200" dirty="0"/>
          </a:p>
          <a:p>
            <a:pPr marL="0" marR="0" lvl="0" indent="0" algn="just" rtl="0">
              <a:lnSpc>
                <a:spcPct val="100000"/>
              </a:lnSpc>
              <a:spcBef>
                <a:spcPts val="0"/>
              </a:spcBef>
              <a:spcAft>
                <a:spcPts val="0"/>
              </a:spcAft>
              <a:buNone/>
            </a:pPr>
            <a:r>
              <a:rPr lang="es-ES" sz="2200" dirty="0"/>
              <a:t>El Ministerio de Agricultura implementará políticas de planificación agraria en coordinación con las organizaciones del sector, implementando un sistema de planificación y monitoreo para realizar el seguimiento de los periodos de siembra y cosecha de cultivos, teniendo en cuenta las diferentes características de pisos ecológicos que presenta cada región del país a fin de evitar factores negativos que podrían desestabilizar el mercado nacional, cuya información será puesta en conocimiento de los productores agrarios. </a:t>
            </a:r>
            <a:endParaRPr sz="2200" dirty="0"/>
          </a:p>
          <a:p>
            <a:pPr marL="0" marR="0" lvl="0" indent="0" algn="just" rtl="0">
              <a:lnSpc>
                <a:spcPct val="100000"/>
              </a:lnSpc>
              <a:spcBef>
                <a:spcPts val="0"/>
              </a:spcBef>
              <a:spcAft>
                <a:spcPts val="0"/>
              </a:spcAft>
              <a:buNone/>
            </a:pPr>
            <a:endParaRPr sz="2200" dirty="0"/>
          </a:p>
        </p:txBody>
      </p:sp>
      <p:sp>
        <p:nvSpPr>
          <p:cNvPr id="237" name="Google Shape;237;p7"/>
          <p:cNvSpPr/>
          <p:nvPr/>
        </p:nvSpPr>
        <p:spPr>
          <a:xfrm>
            <a:off x="333992" y="1222727"/>
            <a:ext cx="8497800" cy="9546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None/>
            </a:pPr>
            <a:r>
              <a:rPr lang="es-ES" sz="1800" b="1">
                <a:solidFill>
                  <a:srgbClr val="C00000"/>
                </a:solidFill>
                <a:latin typeface="Arial Black"/>
                <a:ea typeface="Arial Black"/>
                <a:cs typeface="Arial Black"/>
                <a:sym typeface="Arial Black"/>
              </a:rPr>
              <a:t>Articulo 7.- Implementación del sistema de planificación y monitoreo</a:t>
            </a:r>
            <a:endParaRPr b="0" i="0" u="none" strike="noStrike" cap="none">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8"/>
          <p:cNvSpPr/>
          <p:nvPr/>
        </p:nvSpPr>
        <p:spPr>
          <a:xfrm>
            <a:off x="-13448" y="6386624"/>
            <a:ext cx="9157500" cy="530700"/>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42" name="Google Shape;242;p8"/>
          <p:cNvSpPr txBox="1"/>
          <p:nvPr/>
        </p:nvSpPr>
        <p:spPr>
          <a:xfrm>
            <a:off x="333992" y="6381328"/>
            <a:ext cx="84978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1" i="0" u="none" strike="noStrike" cap="none">
                <a:solidFill>
                  <a:srgbClr val="FFFFFF"/>
                </a:solidFill>
                <a:latin typeface="Arial"/>
                <a:ea typeface="Arial"/>
                <a:cs typeface="Arial"/>
                <a:sym typeface="Arial"/>
              </a:rPr>
              <a:t>CONGRESISTA PAUL SILVIO GUTIERREZ TICONA</a:t>
            </a:r>
            <a:endParaRPr sz="1800" b="1" i="0" u="none" strike="noStrike" cap="none">
              <a:solidFill>
                <a:srgbClr val="FFFFFF"/>
              </a:solidFill>
              <a:latin typeface="Arial"/>
              <a:ea typeface="Arial"/>
              <a:cs typeface="Arial"/>
              <a:sym typeface="Arial"/>
            </a:endParaRPr>
          </a:p>
        </p:txBody>
      </p:sp>
      <p:pic>
        <p:nvPicPr>
          <p:cNvPr id="243" name="Google Shape;243;p8"/>
          <p:cNvPicPr preferRelativeResize="0"/>
          <p:nvPr/>
        </p:nvPicPr>
        <p:blipFill rotWithShape="1">
          <a:blip r:embed="rId3">
            <a:alphaModFix/>
          </a:blip>
          <a:srcRect/>
          <a:stretch/>
        </p:blipFill>
        <p:spPr>
          <a:xfrm>
            <a:off x="0" y="49541"/>
            <a:ext cx="1150772" cy="1203939"/>
          </a:xfrm>
          <a:prstGeom prst="rect">
            <a:avLst/>
          </a:prstGeom>
          <a:noFill/>
          <a:ln>
            <a:noFill/>
          </a:ln>
        </p:spPr>
      </p:pic>
      <p:sp>
        <p:nvSpPr>
          <p:cNvPr id="244" name="Google Shape;244;p8"/>
          <p:cNvSpPr/>
          <p:nvPr/>
        </p:nvSpPr>
        <p:spPr>
          <a:xfrm>
            <a:off x="244448" y="1738855"/>
            <a:ext cx="8632500" cy="4586028"/>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lvl="0" algn="just"/>
            <a:r>
              <a:rPr lang="es-PE" sz="2000" b="1" dirty="0">
                <a:solidFill>
                  <a:schemeClr val="tx1"/>
                </a:solidFill>
              </a:rPr>
              <a:t>PRIMERA. Informe al Congreso </a:t>
            </a:r>
          </a:p>
          <a:p>
            <a:pPr lvl="0" algn="just"/>
            <a:r>
              <a:rPr lang="es-PE" sz="2000" dirty="0">
                <a:solidFill>
                  <a:schemeClr val="tx1"/>
                </a:solidFill>
              </a:rPr>
              <a:t>Los ministerios de Agricultura y Riego, a solicitud de la Comisión Agraria del Congreso de la República, presentan un informe del estado situacional de lo dispuesto en los artículos 5, 6 y 7 de la presente ley. </a:t>
            </a:r>
          </a:p>
          <a:p>
            <a:pPr lvl="0" algn="just"/>
            <a:r>
              <a:rPr lang="es-PE" sz="2000" b="1" dirty="0">
                <a:solidFill>
                  <a:schemeClr val="tx1"/>
                </a:solidFill>
              </a:rPr>
              <a:t>SEGUNDA, Reglamentación </a:t>
            </a:r>
          </a:p>
          <a:p>
            <a:pPr lvl="0" algn="just"/>
            <a:r>
              <a:rPr lang="es-PE" sz="2000" dirty="0">
                <a:solidFill>
                  <a:schemeClr val="tx1"/>
                </a:solidFill>
              </a:rPr>
              <a:t>El Poder Ejecutivo reglamenta la presente ley en un plazo no mayor de sesenta días útiles, contados a partir de su entrada en vigencia.</a:t>
            </a:r>
          </a:p>
          <a:p>
            <a:pPr lvl="0" algn="just"/>
            <a:r>
              <a:rPr lang="es-PE" sz="2000" b="1" dirty="0">
                <a:solidFill>
                  <a:schemeClr val="tx1"/>
                </a:solidFill>
              </a:rPr>
              <a:t>TERCERA. Disposición derogatoria </a:t>
            </a:r>
          </a:p>
          <a:p>
            <a:pPr lvl="0" algn="just"/>
            <a:r>
              <a:rPr lang="es-PE" sz="2000" dirty="0">
                <a:solidFill>
                  <a:schemeClr val="tx1"/>
                </a:solidFill>
              </a:rPr>
              <a:t>Deróguese o déjese sin efecto, las disposiciones normativas y administrativas que se opongan a la presente Ley. </a:t>
            </a:r>
          </a:p>
          <a:p>
            <a:pPr lvl="0" algn="just"/>
            <a:r>
              <a:rPr lang="es-PE" sz="2000" b="1" dirty="0">
                <a:solidFill>
                  <a:schemeClr val="tx1"/>
                </a:solidFill>
              </a:rPr>
              <a:t>CUARTA. Vigencia de la norma </a:t>
            </a:r>
          </a:p>
          <a:p>
            <a:pPr lvl="0" algn="just"/>
            <a:r>
              <a:rPr lang="es-PE" sz="2000" dirty="0">
                <a:solidFill>
                  <a:schemeClr val="tx1"/>
                </a:solidFill>
              </a:rPr>
              <a:t>La presente Ley, entra en vigencia a partir del día siguiente de la publicación en el Diario Oficial El Peruano.</a:t>
            </a:r>
            <a:endParaRPr sz="2000" b="0" i="0" u="none" strike="noStrike" cap="none" dirty="0">
              <a:solidFill>
                <a:schemeClr val="tx1"/>
              </a:solidFill>
              <a:latin typeface="Arial"/>
              <a:ea typeface="Arial"/>
              <a:cs typeface="Arial"/>
              <a:sym typeface="Arial"/>
            </a:endParaRPr>
          </a:p>
        </p:txBody>
      </p:sp>
      <p:sp>
        <p:nvSpPr>
          <p:cNvPr id="245" name="Google Shape;245;p8"/>
          <p:cNvSpPr/>
          <p:nvPr/>
        </p:nvSpPr>
        <p:spPr>
          <a:xfrm>
            <a:off x="333992" y="1222727"/>
            <a:ext cx="8497800" cy="454200"/>
          </a:xfrm>
          <a:prstGeom prst="roundRect">
            <a:avLst>
              <a:gd name="adj"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ES" sz="1800" b="1" i="0" u="none" strike="noStrike" cap="none" dirty="0">
                <a:solidFill>
                  <a:srgbClr val="C00000"/>
                </a:solidFill>
                <a:latin typeface="Arial Black"/>
                <a:ea typeface="Arial Black"/>
                <a:cs typeface="Arial Black"/>
                <a:sym typeface="Arial Black"/>
              </a:rPr>
              <a:t>DISPOSICIONES COMPLEMENTARIAS FINALES</a:t>
            </a:r>
            <a:endParaRPr sz="1400" b="0" i="0" u="none" strike="noStrike" cap="none" dirty="0">
              <a:solidFill>
                <a:srgbClr val="000000"/>
              </a:solidFill>
              <a:latin typeface="Arial"/>
              <a:ea typeface="Arial"/>
              <a:cs typeface="Arial"/>
              <a:sym typeface="Arial"/>
            </a:endParaRPr>
          </a:p>
        </p:txBody>
      </p:sp>
      <p:sp>
        <p:nvSpPr>
          <p:cNvPr id="9" name="Google Shape;172;p1"/>
          <p:cNvSpPr txBox="1"/>
          <p:nvPr/>
        </p:nvSpPr>
        <p:spPr>
          <a:xfrm>
            <a:off x="3240361" y="107340"/>
            <a:ext cx="2915700" cy="369300"/>
          </a:xfrm>
          <a:prstGeom prst="rect">
            <a:avLst/>
          </a:prstGeom>
          <a:solidFill>
            <a:srgbClr val="D8D8D8"/>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ES" sz="1800" b="1" i="0" u="none" strike="noStrike" cap="none" dirty="0">
                <a:solidFill>
                  <a:srgbClr val="000000"/>
                </a:solidFill>
                <a:latin typeface="Arial Black"/>
                <a:ea typeface="Arial Black"/>
                <a:cs typeface="Arial Black"/>
                <a:sym typeface="Arial Black"/>
              </a:rPr>
              <a:t>PL 04407/2022-CR</a:t>
            </a:r>
            <a:endParaRPr sz="1800" b="1" i="0" u="none" strike="noStrike" cap="none" dirty="0">
              <a:solidFill>
                <a:srgbClr val="000000"/>
              </a:solidFill>
              <a:latin typeface="Arial Black"/>
              <a:ea typeface="Arial Black"/>
              <a:cs typeface="Arial Black"/>
              <a:sym typeface="Arial Black"/>
            </a:endParaRPr>
          </a:p>
        </p:txBody>
      </p:sp>
      <p:sp>
        <p:nvSpPr>
          <p:cNvPr id="10" name="Google Shape;174;p1"/>
          <p:cNvSpPr txBox="1"/>
          <p:nvPr/>
        </p:nvSpPr>
        <p:spPr>
          <a:xfrm>
            <a:off x="1150772" y="501367"/>
            <a:ext cx="7875900" cy="338514"/>
          </a:xfrm>
          <a:prstGeom prst="rect">
            <a:avLst/>
          </a:prstGeom>
          <a:noFill/>
          <a:ln>
            <a:noFill/>
          </a:ln>
        </p:spPr>
        <p:txBody>
          <a:bodyPr spcFirstLastPara="1" wrap="square" lIns="91425" tIns="45700" rIns="91425" bIns="45700" anchor="t" anchorCtr="0">
            <a:spAutoFit/>
          </a:bodyPr>
          <a:lstStyle/>
          <a:p>
            <a:pPr lvl="0" algn="just"/>
            <a:r>
              <a:rPr lang="es-PE" sz="1600" b="1" dirty="0">
                <a:latin typeface="Roboto"/>
                <a:ea typeface="Roboto"/>
                <a:cs typeface="Roboto"/>
                <a:sym typeface="Roboto"/>
              </a:rPr>
              <a:t>LEY QUE PROMUEVE LA INDUSTRIALIZACIÓN DE LA PAPA</a:t>
            </a:r>
            <a:endParaRPr sz="1600" b="0" i="0" u="none" strike="noStrike" cap="none" dirty="0">
              <a:solidFill>
                <a:srgbClr val="000000"/>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1_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960</Words>
  <Application>Microsoft Office PowerPoint</Application>
  <PresentationFormat>Presentación en pantalla (4:3)</PresentationFormat>
  <Paragraphs>63</Paragraphs>
  <Slides>11</Slides>
  <Notes>11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Arial Black</vt:lpstr>
      <vt:lpstr>Calibri</vt:lpstr>
      <vt:lpstr>Roboto</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Americo Vargas Torres</cp:lastModifiedBy>
  <cp:revision>5</cp:revision>
  <dcterms:modified xsi:type="dcterms:W3CDTF">2023-04-12T14:51:14Z</dcterms:modified>
</cp:coreProperties>
</file>