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4" r:id="rId2"/>
    <p:sldId id="295" r:id="rId3"/>
    <p:sldId id="312" r:id="rId4"/>
    <p:sldId id="314" r:id="rId5"/>
    <p:sldId id="313" r:id="rId6"/>
    <p:sldId id="315" r:id="rId7"/>
    <p:sldId id="316" r:id="rId8"/>
    <p:sldId id="323" r:id="rId9"/>
    <p:sldId id="296" r:id="rId10"/>
    <p:sldId id="317" r:id="rId11"/>
    <p:sldId id="318" r:id="rId12"/>
    <p:sldId id="322" r:id="rId13"/>
    <p:sldId id="319" r:id="rId14"/>
    <p:sldId id="320" r:id="rId15"/>
    <p:sldId id="326" r:id="rId16"/>
    <p:sldId id="327" r:id="rId17"/>
    <p:sldId id="306" r:id="rId18"/>
    <p:sldId id="305" r:id="rId19"/>
    <p:sldId id="309" r:id="rId20"/>
    <p:sldId id="297" r:id="rId21"/>
  </p:sldIdLst>
  <p:sldSz cx="12192000" cy="6858000"/>
  <p:notesSz cx="6858000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E6270-E3E4-403B-A984-5B25E6B65AB2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57BF7-3CDA-491A-B374-FBA73C788B5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238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3045-A8D8-454D-9C46-87A03804511E}" type="datetime1">
              <a:rPr lang="es-PE" smtClean="0"/>
              <a:t>11/04/2023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791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B213-34BF-4FA0-B983-6AA7388068EF}" type="datetime1">
              <a:rPr lang="es-PE" smtClean="0"/>
              <a:t>11/04/2023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030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9318-F4D5-4931-864F-54FE1F60CC7F}" type="datetime1">
              <a:rPr lang="es-PE" smtClean="0"/>
              <a:t>11/04/2023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55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BC1D-A7B8-4637-A53E-8607F66CE219}" type="datetime1">
              <a:rPr lang="es-PE" smtClean="0"/>
              <a:t>11/04/2023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08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670-CCA5-4DF6-9E25-42CF577465A8}" type="datetime1">
              <a:rPr lang="es-PE" smtClean="0"/>
              <a:t>11/04/2023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728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3505-F3AF-4470-97F0-8E262DC1ECB7}" type="datetime1">
              <a:rPr lang="es-PE" smtClean="0"/>
              <a:t>11/04/2023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19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878A-5FEA-47E6-9490-A80BD133E999}" type="datetime1">
              <a:rPr lang="es-PE" smtClean="0"/>
              <a:t>11/04/2023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447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9B44-B77D-459A-9A98-26BED37F969C}" type="datetime1">
              <a:rPr lang="es-PE" smtClean="0"/>
              <a:t>11/04/2023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349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6422-32DD-46E8-8FEC-130AD0F38986}" type="datetime1">
              <a:rPr lang="es-PE" smtClean="0"/>
              <a:t>11/04/2023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511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2B6-B468-477C-88EB-CFDBB518DA9F}" type="datetime1">
              <a:rPr lang="es-PE" smtClean="0"/>
              <a:t>11/04/2023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065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2B9A-0F21-4291-80C7-F265C837461B}" type="datetime1">
              <a:rPr lang="es-PE" smtClean="0"/>
              <a:t>11/04/2023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178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F2ACE-27BB-471D-92AD-99385DD43E4A}" type="datetime1">
              <a:rPr lang="es-PE" smtClean="0"/>
              <a:t>11/04/2023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B0A8D-F36D-4E0C-AE42-00A75CDEE8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518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041B677-877A-F8D6-8A88-74FCA94D7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CE8D86D-A565-CF3B-A818-4095A3E7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1800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0AACC0A-540E-88B2-D94D-B31F757B00C8}"/>
              </a:ext>
            </a:extLst>
          </p:cNvPr>
          <p:cNvSpPr/>
          <p:nvPr/>
        </p:nvSpPr>
        <p:spPr>
          <a:xfrm>
            <a:off x="0" y="1"/>
            <a:ext cx="1903228" cy="6857999"/>
          </a:xfrm>
          <a:prstGeom prst="rect">
            <a:avLst/>
          </a:prstGeom>
          <a:solidFill>
            <a:srgbClr val="216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44F41F-F324-B44A-2E41-50AA066C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2618706"/>
            <a:ext cx="1928231" cy="130947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EE8E9E9-3A3D-D019-2F6D-8B96FB720D02}"/>
              </a:ext>
            </a:extLst>
          </p:cNvPr>
          <p:cNvSpPr/>
          <p:nvPr/>
        </p:nvSpPr>
        <p:spPr>
          <a:xfrm>
            <a:off x="2631688" y="412595"/>
            <a:ext cx="8263053" cy="7014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ANÁLISIS DEL MARCO NORMATIVO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DEB618-76A2-D89C-F38E-4BEA95046BEA}"/>
              </a:ext>
            </a:extLst>
          </p:cNvPr>
          <p:cNvSpPr txBox="1"/>
          <p:nvPr/>
        </p:nvSpPr>
        <p:spPr>
          <a:xfrm>
            <a:off x="2520180" y="2122946"/>
            <a:ext cx="5798630" cy="3416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88900" indent="-88900" algn="just"/>
            <a:r>
              <a:rPr lang="es-PE" dirty="0"/>
              <a:t>-Se propone la creación e implementación del </a:t>
            </a:r>
            <a:r>
              <a:rPr lang="es-PE" b="1" dirty="0"/>
              <a:t>Sistema Nacional de Gestión, Conservación y Crianza de los camélidos sudamericanos del Perú</a:t>
            </a:r>
            <a:r>
              <a:rPr lang="es-PE" dirty="0"/>
              <a:t> (SINAGCAM) con su ente rector el </a:t>
            </a:r>
            <a:r>
              <a:rPr lang="es-PE" b="1" dirty="0"/>
              <a:t>Instituto Nacional de Camélidos Nacional de Camélidos Sudamericanos del Perú </a:t>
            </a:r>
            <a:r>
              <a:rPr lang="es-PE" dirty="0"/>
              <a:t>(INCAP), como organismo público descentralizado autónomo, adscrito al Ministerio de Desarrollo Agrario y Riego; a fin de garantizar la promoción, protección, conservación, desarrollo, mejoramiento, innovación tecnológica y aprovechamiento de los camélidos sudamericanos en bienestar de sus conservacionistas, criadores y de más actores vinculados a esta actividad.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A470A5-DA1B-8BE7-22AB-A5C1E8A19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31" t="24878" r="21341" b="40162"/>
          <a:stretch/>
        </p:blipFill>
        <p:spPr>
          <a:xfrm>
            <a:off x="8751194" y="2319016"/>
            <a:ext cx="3156220" cy="2832412"/>
          </a:xfrm>
          <a:prstGeom prst="rect">
            <a:avLst/>
          </a:prstGeom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1F6EF13-F3F1-B8FB-3892-24502A76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886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0AACC0A-540E-88B2-D94D-B31F757B00C8}"/>
              </a:ext>
            </a:extLst>
          </p:cNvPr>
          <p:cNvSpPr/>
          <p:nvPr/>
        </p:nvSpPr>
        <p:spPr>
          <a:xfrm>
            <a:off x="0" y="1"/>
            <a:ext cx="1903228" cy="6857999"/>
          </a:xfrm>
          <a:prstGeom prst="rect">
            <a:avLst/>
          </a:prstGeom>
          <a:solidFill>
            <a:srgbClr val="216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44F41F-F324-B44A-2E41-50AA066C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2618706"/>
            <a:ext cx="1928231" cy="13094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3A85BE2-9C21-A4EA-2CAA-A56B0C2B1091}"/>
              </a:ext>
            </a:extLst>
          </p:cNvPr>
          <p:cNvSpPr txBox="1"/>
          <p:nvPr/>
        </p:nvSpPr>
        <p:spPr>
          <a:xfrm>
            <a:off x="2145704" y="1136481"/>
            <a:ext cx="7202316" cy="535531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E" dirty="0"/>
              <a:t>Con la creación de dicho organismo se estaría efectivizando lo establecido en los artículos 61, 66, 67 y 68 de la Constitución Política del Perú, los cuales señalan expresamente: </a:t>
            </a:r>
          </a:p>
          <a:p>
            <a:pPr algn="just"/>
            <a:endParaRPr lang="es-PE" dirty="0"/>
          </a:p>
          <a:p>
            <a:pPr algn="just"/>
            <a:r>
              <a:rPr lang="es-PE" dirty="0"/>
              <a:t>Artículo 61°. El Estado facilita y vigila la libre competencia. Combate toda práctica que la limite y el abuso de posiciones dominantes o monopólicas. Ninguna ley ni concertación puede autorizar ni establecer monopolios. </a:t>
            </a:r>
          </a:p>
          <a:p>
            <a:pPr algn="just"/>
            <a:endParaRPr lang="es-PE" dirty="0"/>
          </a:p>
          <a:p>
            <a:pPr algn="just"/>
            <a:r>
              <a:rPr lang="es-PE" dirty="0"/>
              <a:t>Artículo 66°. Los recursos naturales, renovables y no renovables, son patrimonio de la Nación. El Estado es soberano en su aprovechamiento. Por ley orgánica se filan las condiciones de su utilización y de su otorgamiento a particulares. La concesión otorga a su titular un derecho real, sujeto a dicha norma legal. </a:t>
            </a:r>
          </a:p>
          <a:p>
            <a:pPr algn="just"/>
            <a:endParaRPr lang="es-PE" dirty="0"/>
          </a:p>
          <a:p>
            <a:pPr algn="just"/>
            <a:r>
              <a:rPr lang="es-PE" dirty="0"/>
              <a:t>Artículo 67°. El Estado determina la política nacional del ambiente. Promueve el uso sostenible de sus recursos naturales. </a:t>
            </a:r>
          </a:p>
          <a:p>
            <a:pPr algn="just"/>
            <a:endParaRPr lang="es-PE" dirty="0"/>
          </a:p>
          <a:p>
            <a:pPr algn="just"/>
            <a:r>
              <a:rPr lang="es-PE" dirty="0"/>
              <a:t>Artículo 68°. El Estado está obligado a promover la conservación de la diversidad biológica y de las áreas naturales protegidas.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37382B2-A0F7-04B5-2497-EECD0C48A5CD}"/>
              </a:ext>
            </a:extLst>
          </p:cNvPr>
          <p:cNvSpPr/>
          <p:nvPr/>
        </p:nvSpPr>
        <p:spPr>
          <a:xfrm>
            <a:off x="2950672" y="242467"/>
            <a:ext cx="8263053" cy="7014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ANÁLISIS DEL MARCO NORMATIVO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E967D6-ED22-833C-BDD3-9B3181D31A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6" t="35578" r="61129" b="16292"/>
          <a:stretch/>
        </p:blipFill>
        <p:spPr>
          <a:xfrm>
            <a:off x="9431080" y="2092401"/>
            <a:ext cx="2779504" cy="377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47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0AACC0A-540E-88B2-D94D-B31F757B00C8}"/>
              </a:ext>
            </a:extLst>
          </p:cNvPr>
          <p:cNvSpPr/>
          <p:nvPr/>
        </p:nvSpPr>
        <p:spPr>
          <a:xfrm>
            <a:off x="0" y="1"/>
            <a:ext cx="1903228" cy="6857999"/>
          </a:xfrm>
          <a:prstGeom prst="rect">
            <a:avLst/>
          </a:prstGeom>
          <a:solidFill>
            <a:srgbClr val="216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44F41F-F324-B44A-2E41-50AA066C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2618706"/>
            <a:ext cx="1928231" cy="13094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3A85BE2-9C21-A4EA-2CAA-A56B0C2B1091}"/>
              </a:ext>
            </a:extLst>
          </p:cNvPr>
          <p:cNvSpPr txBox="1"/>
          <p:nvPr/>
        </p:nvSpPr>
        <p:spPr>
          <a:xfrm>
            <a:off x="2186812" y="1214054"/>
            <a:ext cx="9790771" cy="55168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E" dirty="0"/>
              <a:t>El D.L. </a:t>
            </a:r>
            <a:r>
              <a:rPr lang="es-PE" dirty="0" err="1"/>
              <a:t>N°</a:t>
            </a:r>
            <a:r>
              <a:rPr lang="es-PE" dirty="0"/>
              <a:t> 653 Ley de Promoción de Inversiones en el Sector Agrario, establece que el desarrollo integral del sector agrario es prioritario: Corresponde al Estado promover el uso eficiente de las tierras y aguas, dictando las normas para la protección, conservación y regulación en el aprovechamiento de dichos recursos. </a:t>
            </a:r>
          </a:p>
          <a:p>
            <a:pPr algn="just"/>
            <a:endParaRPr lang="es-PE" sz="1000" dirty="0"/>
          </a:p>
          <a:p>
            <a:pPr algn="just"/>
            <a:r>
              <a:rPr lang="es-PE" dirty="0"/>
              <a:t>La Ley </a:t>
            </a:r>
            <a:r>
              <a:rPr lang="es-PE" dirty="0" err="1"/>
              <a:t>N°</a:t>
            </a:r>
            <a:r>
              <a:rPr lang="es-PE" dirty="0"/>
              <a:t> 28350 Ley de Promoción del Mejoramiento Genético y Conservación de las Razas de Camélidos Sudamericanos Domésticos, promueve el mejoramiento genético y preservación de la alpaca y llama y declararlas como "Recurso Genético del Perú". La citada norma regulaba que a través del Consejo Nacional de Camélidos Sudamericanos — CONACS y del Instituto Nacional de Investigación y Extensión Agraria — INEIEA, dentro de sus competencias, el establecimiento e implementación de mecanismos de conservación de germoplasma in situ y ex situ de alpacas y llamas, para garantizar la conservación de su diversidad y variabilidad genética, promoviendo su utilización sostenible</a:t>
            </a:r>
          </a:p>
          <a:p>
            <a:pPr algn="just"/>
            <a:endParaRPr lang="es-PE" sz="900" dirty="0"/>
          </a:p>
          <a:p>
            <a:pPr algn="just"/>
            <a:r>
              <a:rPr lang="es-PE" dirty="0"/>
              <a:t>Mediante la Ley </a:t>
            </a:r>
            <a:r>
              <a:rPr lang="es-PE" dirty="0" err="1"/>
              <a:t>N°</a:t>
            </a:r>
            <a:r>
              <a:rPr lang="es-PE" dirty="0"/>
              <a:t> 29482, Ley de Promoción para el Desarrollo de actividades productivas en zonas alto andinas se regula la promoción y fomento de actividades productivas y de servicios, que generen valor agregado y uso de mano de obra en zonas alto andinas, para aliviar la pobreza.</a:t>
            </a:r>
          </a:p>
          <a:p>
            <a:pPr algn="just"/>
            <a:endParaRPr lang="es-PE" sz="1050" dirty="0"/>
          </a:p>
          <a:p>
            <a:pPr algn="just"/>
            <a:r>
              <a:rPr lang="es-PE" dirty="0"/>
              <a:t>La Ley </a:t>
            </a:r>
            <a:r>
              <a:rPr lang="es-PE" dirty="0" err="1"/>
              <a:t>N°</a:t>
            </a:r>
            <a:r>
              <a:rPr lang="es-PE" dirty="0"/>
              <a:t> 28041, Ley que promueve la crianza, producción, comercialización y consumo de los camélidos sudamericanos domésticos, alpaca y llama; determina que son beneficiarios los pequeños criadores y productores de alpacas y llamas de las zonas andinas y alto andinas del país, así como de las comunidades campesinas y empresas agrarias que se dedican a tal actividad.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D6D5D4-1A81-EC9E-55A7-C706BC32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12</a:t>
            </a:fld>
            <a:endParaRPr lang="es-PE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5917337-38BD-2366-009B-5C234DDCCE99}"/>
              </a:ext>
            </a:extLst>
          </p:cNvPr>
          <p:cNvSpPr/>
          <p:nvPr/>
        </p:nvSpPr>
        <p:spPr>
          <a:xfrm>
            <a:off x="2950672" y="242467"/>
            <a:ext cx="8263053" cy="7014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ANÁLISIS DEL MARCO NORMATIVO</a:t>
            </a:r>
          </a:p>
        </p:txBody>
      </p:sp>
    </p:spTree>
    <p:extLst>
      <p:ext uri="{BB962C8B-B14F-4D97-AF65-F5344CB8AC3E}">
        <p14:creationId xmlns:p14="http://schemas.microsoft.com/office/powerpoint/2010/main" val="766499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0AACC0A-540E-88B2-D94D-B31F757B00C8}"/>
              </a:ext>
            </a:extLst>
          </p:cNvPr>
          <p:cNvSpPr/>
          <p:nvPr/>
        </p:nvSpPr>
        <p:spPr>
          <a:xfrm>
            <a:off x="0" y="1"/>
            <a:ext cx="1903228" cy="6857999"/>
          </a:xfrm>
          <a:prstGeom prst="rect">
            <a:avLst/>
          </a:prstGeom>
          <a:solidFill>
            <a:srgbClr val="216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44F41F-F324-B44A-2E41-50AA066C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2618706"/>
            <a:ext cx="1928231" cy="1309470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D8BDBC-90A3-1D17-80BE-A85E0218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13</a:t>
            </a:fld>
            <a:endParaRPr lang="es-PE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6D94920-FE3D-6703-6191-F40E76952FC6}"/>
              </a:ext>
            </a:extLst>
          </p:cNvPr>
          <p:cNvSpPr txBox="1"/>
          <p:nvPr/>
        </p:nvSpPr>
        <p:spPr>
          <a:xfrm>
            <a:off x="6096000" y="1943017"/>
            <a:ext cx="5618009" cy="424731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E" dirty="0"/>
              <a:t>El D.S. </a:t>
            </a:r>
            <a:r>
              <a:rPr lang="es-PE" dirty="0" err="1"/>
              <a:t>N°</a:t>
            </a:r>
            <a:r>
              <a:rPr lang="es-PE" dirty="0"/>
              <a:t> 026-92-AG declara de interés nacional la promoción, conservación, desarrollo, mejoramiento y aprovechamiento de los camélidos sudamericanos creando a su vez el Consejo Nacional de Camélidos Sudamericanos (</a:t>
            </a:r>
            <a:r>
              <a:rPr lang="es-PE" dirty="0" err="1"/>
              <a:t>CONACs</a:t>
            </a:r>
            <a:r>
              <a:rPr lang="es-PE" dirty="0"/>
              <a:t>) como organismo público descentralizado del sector agricultura que entre sus funciones tenía las de promover, asesorar, supervisar y normar el desarrollo conservación, manejo, mejoramiento y aprovechamiento a nivel nacional de todas las especies que conforman los camélidos sudamericanos.</a:t>
            </a:r>
          </a:p>
          <a:p>
            <a:pPr algn="just"/>
            <a:endParaRPr lang="es-PE" dirty="0"/>
          </a:p>
          <a:p>
            <a:pPr algn="just"/>
            <a:r>
              <a:rPr lang="es-PE" dirty="0"/>
              <a:t>El CONACS fue materia de múltiple fusión por absorción mediante el D.S. </a:t>
            </a:r>
            <a:r>
              <a:rPr lang="es-PE" dirty="0" err="1"/>
              <a:t>N°</a:t>
            </a:r>
            <a:r>
              <a:rPr lang="es-PE" dirty="0"/>
              <a:t> 012-2007-AG junto con la Dirección General de promoción Agraria del MIDAGRI en el año 2007.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E04999-3B47-9265-88E8-72C2CAB41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8" t="51383" r="38446" b="12845"/>
          <a:stretch/>
        </p:blipFill>
        <p:spPr>
          <a:xfrm>
            <a:off x="2491562" y="2618706"/>
            <a:ext cx="2943923" cy="245327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E862B40-CED4-66AA-0194-2CC4DFAAFD94}"/>
              </a:ext>
            </a:extLst>
          </p:cNvPr>
          <p:cNvSpPr/>
          <p:nvPr/>
        </p:nvSpPr>
        <p:spPr>
          <a:xfrm>
            <a:off x="2832408" y="457200"/>
            <a:ext cx="8263053" cy="7014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ANALISIS ESPECIFICO DE LA PROPUESTA</a:t>
            </a:r>
          </a:p>
        </p:txBody>
      </p:sp>
    </p:spTree>
    <p:extLst>
      <p:ext uri="{BB962C8B-B14F-4D97-AF65-F5344CB8AC3E}">
        <p14:creationId xmlns:p14="http://schemas.microsoft.com/office/powerpoint/2010/main" val="448653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0AACC0A-540E-88B2-D94D-B31F757B00C8}"/>
              </a:ext>
            </a:extLst>
          </p:cNvPr>
          <p:cNvSpPr/>
          <p:nvPr/>
        </p:nvSpPr>
        <p:spPr>
          <a:xfrm>
            <a:off x="0" y="1"/>
            <a:ext cx="1903228" cy="6857999"/>
          </a:xfrm>
          <a:prstGeom prst="rect">
            <a:avLst/>
          </a:prstGeom>
          <a:solidFill>
            <a:srgbClr val="216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44F41F-F324-B44A-2E41-50AA066C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2618706"/>
            <a:ext cx="1928231" cy="130947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EE8E9E9-3A3D-D019-2F6D-8B96FB720D02}"/>
              </a:ext>
            </a:extLst>
          </p:cNvPr>
          <p:cNvSpPr/>
          <p:nvPr/>
        </p:nvSpPr>
        <p:spPr>
          <a:xfrm>
            <a:off x="2832408" y="457200"/>
            <a:ext cx="8263053" cy="7014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ANALISIS ESPECIFICO DE LA PROPUESTA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972530D-6BD8-ECF3-2E77-390A6634DC64}"/>
              </a:ext>
            </a:extLst>
          </p:cNvPr>
          <p:cNvSpPr txBox="1"/>
          <p:nvPr/>
        </p:nvSpPr>
        <p:spPr>
          <a:xfrm>
            <a:off x="2319456" y="1731676"/>
            <a:ext cx="9478536" cy="480131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E" dirty="0"/>
              <a:t>El antecedente jurídico a esta iniciativa fue la creación del Consejo Nacional de Camélidos Sudamericanos—CONACS, como Organismo Público Descentralizado mediante Decreto Supremo </a:t>
            </a:r>
            <a:r>
              <a:rPr lang="es-PE" dirty="0" err="1"/>
              <a:t>N°</a:t>
            </a:r>
            <a:r>
              <a:rPr lang="es-PE" dirty="0"/>
              <a:t> 026-92-AG del sector Agricultura con la finalidad de promover, normar y supervisar el desarrollo, la conservación, manejo y aprovechamiento de las especies que conforman los camélidos sudamericanos. </a:t>
            </a:r>
          </a:p>
          <a:p>
            <a:pPr algn="just"/>
            <a:endParaRPr lang="es-PE" dirty="0"/>
          </a:p>
          <a:p>
            <a:pPr algn="just"/>
            <a:r>
              <a:rPr lang="es-PE" dirty="0"/>
              <a:t>El CONACS, antes de su fusión con la Dirección General de Promoción Agraria, promovía y fortalecía el sector de los camélidos sudamericanos, especialmente los camélidos domésticos: alpaca y llama, para lo cual formulaba programas y proyectos dirigidos a la generación y transferencia de tecnología, capacitación y asistencia técnica, mejoramiento genético, registros genealógicos, así como la exportación racional de estas especies. </a:t>
            </a:r>
          </a:p>
          <a:p>
            <a:pPr algn="just"/>
            <a:endParaRPr lang="es-PE" dirty="0"/>
          </a:p>
          <a:p>
            <a:pPr algn="just"/>
            <a:r>
              <a:rPr lang="es-PE" dirty="0"/>
              <a:t>Los años antes del 2006 se desarrollaron diversas iniciativas orientadas al diagnóstico, planificación y desarrollo de la cadena productiva de los camélidos domésticos, que han convocado la participación de diversas instituciones relacionadas y, en algunos casos ha generado espacios de análisis y reflexión; pero que sin embargo han resultado en procesos aislados. </a:t>
            </a:r>
          </a:p>
          <a:p>
            <a:pPr algn="just"/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D69C37-5E8D-AEFF-5956-90D53F37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8193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0AACC0A-540E-88B2-D94D-B31F757B00C8}"/>
              </a:ext>
            </a:extLst>
          </p:cNvPr>
          <p:cNvSpPr/>
          <p:nvPr/>
        </p:nvSpPr>
        <p:spPr>
          <a:xfrm>
            <a:off x="0" y="1"/>
            <a:ext cx="1903228" cy="6857999"/>
          </a:xfrm>
          <a:prstGeom prst="rect">
            <a:avLst/>
          </a:prstGeom>
          <a:solidFill>
            <a:srgbClr val="216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44F41F-F324-B44A-2E41-50AA066C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2618706"/>
            <a:ext cx="1928231" cy="130947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972530D-6BD8-ECF3-2E77-390A6634DC64}"/>
              </a:ext>
            </a:extLst>
          </p:cNvPr>
          <p:cNvSpPr txBox="1"/>
          <p:nvPr/>
        </p:nvSpPr>
        <p:spPr>
          <a:xfrm>
            <a:off x="2230245" y="1832035"/>
            <a:ext cx="9478536" cy="452431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E" dirty="0"/>
              <a:t>El </a:t>
            </a:r>
            <a:r>
              <a:rPr lang="es-PE" dirty="0" err="1"/>
              <a:t>CONACs</a:t>
            </a:r>
            <a:r>
              <a:rPr lang="es-PE" dirty="0"/>
              <a:t> planteaba antes del 2006 la tarea de elaborar la Estrategia Nacional para Desarrollar la Cadenas Productivas de los Camélidos Domésticos en el Perú, con el fin de relanzarlos, revalorarlos y posicionarlos en el escenario nacional e internacional, tarea que fuera ejecutada en colaboración estrecha con los principales actores de la cadena de valor: productores, acopiadores, charqueros e industriales; a través de sus organizaciones representativas esta estrategia fue aprobado en su momento a través del Decreto Supremo </a:t>
            </a:r>
            <a:r>
              <a:rPr lang="es-PE" dirty="0" err="1"/>
              <a:t>N°</a:t>
            </a:r>
            <a:r>
              <a:rPr lang="es-PE" dirty="0"/>
              <a:t> 029-2006-AG. (Hoy se carecen de estas políticas, planes y estrategias).</a:t>
            </a:r>
          </a:p>
          <a:p>
            <a:pPr algn="just"/>
            <a:endParaRPr lang="es-PE" dirty="0"/>
          </a:p>
          <a:p>
            <a:pPr algn="just"/>
            <a:r>
              <a:rPr lang="es-PE" dirty="0"/>
              <a:t>Ocurrió que el </a:t>
            </a:r>
            <a:r>
              <a:rPr lang="es-PE" dirty="0" err="1"/>
              <a:t>CONACs</a:t>
            </a:r>
            <a:r>
              <a:rPr lang="es-PE" dirty="0"/>
              <a:t>, que fuera creado en el año de 1992, después de 15 años de tarea ininterrumpida y de funcionamiento al servicio de los criadores de los camélidos a nivel nacional fue materia de disolución administrativa, consagrándose una "Fusión en la Dirección General de Promoción Agraria y en el INRENA diversas Direcciones y Unidades del Consejo Nacional de Camélidos Sudamericanos- </a:t>
            </a:r>
            <a:r>
              <a:rPr lang="es-PE" dirty="0" err="1"/>
              <a:t>CONACs</a:t>
            </a:r>
            <a:r>
              <a:rPr lang="es-PE" dirty="0"/>
              <a:t>" mediante Decreto Supremo </a:t>
            </a:r>
            <a:r>
              <a:rPr lang="es-PE" dirty="0" err="1"/>
              <a:t>N°</a:t>
            </a:r>
            <a:r>
              <a:rPr lang="es-PE" dirty="0"/>
              <a:t> 012-2007-AG dejando de lado a los pequeños productores y Comunidades Campesinas sin un instrumento institucional que diseñe políticas, programas y proyectos a nivel nacional para el sector de los camélidos. </a:t>
            </a:r>
          </a:p>
          <a:p>
            <a:pPr algn="just"/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D69C37-5E8D-AEFF-5956-90D53F37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15</a:t>
            </a:fld>
            <a:endParaRPr lang="es-PE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71FE83A-1A65-39C2-2A27-2414F374C28B}"/>
              </a:ext>
            </a:extLst>
          </p:cNvPr>
          <p:cNvSpPr/>
          <p:nvPr/>
        </p:nvSpPr>
        <p:spPr>
          <a:xfrm>
            <a:off x="2832408" y="457200"/>
            <a:ext cx="8263053" cy="7014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ANALISIS ESPECIFICO DE LA PROPUESTA</a:t>
            </a:r>
          </a:p>
        </p:txBody>
      </p:sp>
    </p:spTree>
    <p:extLst>
      <p:ext uri="{BB962C8B-B14F-4D97-AF65-F5344CB8AC3E}">
        <p14:creationId xmlns:p14="http://schemas.microsoft.com/office/powerpoint/2010/main" val="451045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0AACC0A-540E-88B2-D94D-B31F757B00C8}"/>
              </a:ext>
            </a:extLst>
          </p:cNvPr>
          <p:cNvSpPr/>
          <p:nvPr/>
        </p:nvSpPr>
        <p:spPr>
          <a:xfrm>
            <a:off x="0" y="1"/>
            <a:ext cx="1903228" cy="6857999"/>
          </a:xfrm>
          <a:prstGeom prst="rect">
            <a:avLst/>
          </a:prstGeom>
          <a:solidFill>
            <a:srgbClr val="216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44F41F-F324-B44A-2E41-50AA066C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2618706"/>
            <a:ext cx="1928231" cy="130947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972530D-6BD8-ECF3-2E77-390A6634DC64}"/>
              </a:ext>
            </a:extLst>
          </p:cNvPr>
          <p:cNvSpPr txBox="1"/>
          <p:nvPr/>
        </p:nvSpPr>
        <p:spPr>
          <a:xfrm>
            <a:off x="2219093" y="1525729"/>
            <a:ext cx="9478536" cy="507831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endParaRPr lang="es-PE" dirty="0"/>
          </a:p>
          <a:p>
            <a:pPr algn="just"/>
            <a:r>
              <a:rPr lang="es-PE" dirty="0"/>
              <a:t>Con el pretexto de la existencia de "superposición de funciones" entre el </a:t>
            </a:r>
            <a:r>
              <a:rPr lang="es-PE" dirty="0" err="1"/>
              <a:t>CONACs</a:t>
            </a:r>
            <a:r>
              <a:rPr lang="es-PE" dirty="0"/>
              <a:t>, el INRENA y la DGPA se disolvió el </a:t>
            </a:r>
            <a:r>
              <a:rPr lang="es-PE" dirty="0" err="1"/>
              <a:t>CONACs</a:t>
            </a:r>
            <a:r>
              <a:rPr lang="es-PE" dirty="0"/>
              <a:t> ocultando la verdadera motivación de dividir a los conservacionistas de camélidos silvestres (Vicuñas y guanacos) de los criadores de camélidos domésticos (Alpacas y Llamas) que comparten el mismo ecosistema, para quitarles a los conservacionistas derechos ganados por Ley sobre la Marca Vicuña Perú y la propiedad de las comunidades sobre las vicuñas (hoy son usufructuarios) y priorizar los intereses del oligopsonio industrial que requería el blanqueamiento de la fibra de alpaca por ejemplo. </a:t>
            </a:r>
          </a:p>
          <a:p>
            <a:pPr algn="just"/>
            <a:endParaRPr lang="es-PE" dirty="0"/>
          </a:p>
          <a:p>
            <a:pPr algn="just"/>
            <a:r>
              <a:rPr lang="es-PE" dirty="0"/>
              <a:t>Estos problemas se han agudizado en los últimos años al evidenciarse aún más los problemas de ineficiencia e ineficacia del Estado, largamente analizado por los documentos de motivación, por ejemplo, de la Ley de Modernización de Gestión del Estado, Ley </a:t>
            </a:r>
            <a:r>
              <a:rPr lang="es-PE" dirty="0" err="1"/>
              <a:t>N°</a:t>
            </a:r>
            <a:r>
              <a:rPr lang="es-PE" dirty="0"/>
              <a:t> 27658 y el DS 004-2013-PCM y más específicamente en el caso del MIDAGRI, el DS </a:t>
            </a:r>
            <a:r>
              <a:rPr lang="es-PE" dirty="0" err="1"/>
              <a:t>N°</a:t>
            </a:r>
            <a:r>
              <a:rPr lang="es-PE" dirty="0"/>
              <a:t> 004-2021-MIDAGRI que </a:t>
            </a:r>
          </a:p>
          <a:p>
            <a:pPr algn="just"/>
            <a:endParaRPr lang="es-PE" dirty="0"/>
          </a:p>
          <a:p>
            <a:pPr algn="just"/>
            <a:r>
              <a:rPr lang="es-PE" b="1" dirty="0"/>
              <a:t>"...identifica situaciones problemáticas que impiden que la entidad optimice su eficiencia y brinde una mejor atención a su público objetivo...", </a:t>
            </a:r>
            <a:r>
              <a:rPr lang="es-PE" dirty="0"/>
              <a:t>aspectos que se han agudizado con fuertes actitudes de indiferencia, corrupción e inaplicabilidad de la normatividad existente de parte de los funcionarios del MIDAGRI.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D69C37-5E8D-AEFF-5956-90D53F37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16</a:t>
            </a:fld>
            <a:endParaRPr lang="es-PE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CB08AB4-153B-FAF4-DF69-D8DB5407C38C}"/>
              </a:ext>
            </a:extLst>
          </p:cNvPr>
          <p:cNvSpPr/>
          <p:nvPr/>
        </p:nvSpPr>
        <p:spPr>
          <a:xfrm>
            <a:off x="2832408" y="457200"/>
            <a:ext cx="8263053" cy="7014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ANALISIS ESPECIFICO DE LA PROPUESTA</a:t>
            </a:r>
          </a:p>
        </p:txBody>
      </p:sp>
    </p:spTree>
    <p:extLst>
      <p:ext uri="{BB962C8B-B14F-4D97-AF65-F5344CB8AC3E}">
        <p14:creationId xmlns:p14="http://schemas.microsoft.com/office/powerpoint/2010/main" val="953974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0AACC0A-540E-88B2-D94D-B31F757B00C8}"/>
              </a:ext>
            </a:extLst>
          </p:cNvPr>
          <p:cNvSpPr/>
          <p:nvPr/>
        </p:nvSpPr>
        <p:spPr>
          <a:xfrm>
            <a:off x="0" y="1"/>
            <a:ext cx="1903228" cy="6857999"/>
          </a:xfrm>
          <a:prstGeom prst="rect">
            <a:avLst/>
          </a:prstGeom>
          <a:solidFill>
            <a:srgbClr val="216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44F41F-F324-B44A-2E41-50AA066C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2618706"/>
            <a:ext cx="1928231" cy="1309470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00018302-B3BC-37C7-1338-2D9CACE72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0248" y="1084253"/>
            <a:ext cx="9757317" cy="5483816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es-PE" sz="1900" dirty="0"/>
              <a:t>La</a:t>
            </a:r>
            <a:r>
              <a:rPr lang="es-PE" sz="2200" dirty="0"/>
              <a:t> </a:t>
            </a:r>
            <a:r>
              <a:rPr lang="es-PE" sz="1900" dirty="0"/>
              <a:t>aprobación de esta iniciativa no implicaría costos para el Estado, va a beneficiar a una institucionalidad nacional que promueva programas y políticas públicas para el desarrollo del sector </a:t>
            </a:r>
            <a:r>
              <a:rPr lang="es-PE" sz="1900" dirty="0" err="1"/>
              <a:t>camelicultor</a:t>
            </a:r>
            <a:r>
              <a:rPr lang="es-PE" sz="1900" dirty="0"/>
              <a:t>. </a:t>
            </a:r>
          </a:p>
          <a:p>
            <a:pPr algn="just"/>
            <a:endParaRPr lang="es-PE" sz="900" dirty="0"/>
          </a:p>
          <a:p>
            <a:pPr algn="just"/>
            <a:r>
              <a:rPr lang="es-PE" sz="1900" dirty="0"/>
              <a:t>Se optará por beneficiar a una infraestructura productiva que en la actualidad va a menos por el alto grado de consanguinidad, el sobre pastoreo y la pérdida de calidad genética de los camélidos. </a:t>
            </a:r>
          </a:p>
          <a:p>
            <a:pPr algn="just"/>
            <a:endParaRPr lang="es-PE" sz="100" dirty="0"/>
          </a:p>
          <a:p>
            <a:pPr algn="just"/>
            <a:r>
              <a:rPr lang="es-PE" sz="1900" dirty="0"/>
              <a:t>Coadyuvará a una mayor calidad de fibras, carne y pieles e incremento de precios en el mercado. </a:t>
            </a:r>
          </a:p>
          <a:p>
            <a:pPr algn="just"/>
            <a:r>
              <a:rPr lang="es-PE" sz="1900" dirty="0"/>
              <a:t>Se facilitará a un óptimo manejo ganadero y mejores prácticas en las labores de cosecha y post cosecha de la fibra de alpaca, llama y vicuña. </a:t>
            </a:r>
          </a:p>
          <a:p>
            <a:pPr algn="just"/>
            <a:r>
              <a:rPr lang="es-PE" sz="1900" dirty="0"/>
              <a:t>Se trata de reducir la alta incidencia de enfermedades parasitarias e infecciosas, lo que genera males congénitos por consanguinidad que reducen la calidad de la carne y de la fibra. </a:t>
            </a:r>
          </a:p>
          <a:p>
            <a:pPr algn="just"/>
            <a:r>
              <a:rPr lang="es-PE" sz="1900" dirty="0"/>
              <a:t>Mejorará el manejo de recursos hídricos y praderas naturales generando mayor disponibilidad de agua y pastos naturales. </a:t>
            </a:r>
          </a:p>
          <a:p>
            <a:pPr algn="just"/>
            <a:r>
              <a:rPr lang="es-PE" sz="1900" dirty="0"/>
              <a:t>La iniciativa favorece una mejor organización, gestión territorial e incidencia política incrementando el nivel de asociatividad a efectos de generar mayor nivel de capacidad de negociación comercial en la venta de los productos de la crianza. </a:t>
            </a:r>
          </a:p>
          <a:p>
            <a:pPr algn="just"/>
            <a:r>
              <a:rPr lang="es-PE" sz="1900" dirty="0"/>
              <a:t>Dentro de las políticas públicas mejoraría la visión que el Estado tiene sobre el aprovechamiento sostenible de los camélidos sudamericanos del Perú.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8D6607D-1B21-90EF-E9F2-484C41228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5815" y="334535"/>
            <a:ext cx="5089204" cy="546603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4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ANALISIS COSTO BENEFICIO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12F1FA-BD77-25A5-13D2-D2DD5C88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5459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0AACC0A-540E-88B2-D94D-B31F757B00C8}"/>
              </a:ext>
            </a:extLst>
          </p:cNvPr>
          <p:cNvSpPr/>
          <p:nvPr/>
        </p:nvSpPr>
        <p:spPr>
          <a:xfrm>
            <a:off x="0" y="1"/>
            <a:ext cx="1903228" cy="6857999"/>
          </a:xfrm>
          <a:prstGeom prst="rect">
            <a:avLst/>
          </a:prstGeom>
          <a:solidFill>
            <a:srgbClr val="216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44F41F-F324-B44A-2E41-50AA066C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2618706"/>
            <a:ext cx="1928231" cy="130947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DFCC2BA-9D72-C2CD-2040-5DF37FEC41C1}"/>
              </a:ext>
            </a:extLst>
          </p:cNvPr>
          <p:cNvSpPr txBox="1">
            <a:spLocks/>
          </p:cNvSpPr>
          <p:nvPr/>
        </p:nvSpPr>
        <p:spPr>
          <a:xfrm>
            <a:off x="3122341" y="451259"/>
            <a:ext cx="8274210" cy="5523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PE" dirty="0"/>
              <a:t>EFECTO DE LA VIGENCIA DE LA NORMA EN EL TIEMPO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FF774AC-BE8D-C28B-A534-63F4FCF9E9AF}"/>
              </a:ext>
            </a:extLst>
          </p:cNvPr>
          <p:cNvSpPr txBox="1">
            <a:spLocks/>
          </p:cNvSpPr>
          <p:nvPr/>
        </p:nvSpPr>
        <p:spPr>
          <a:xfrm>
            <a:off x="2285999" y="1594625"/>
            <a:ext cx="9445293" cy="444933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1800" dirty="0"/>
              <a:t>El presente proyecto de Ley se enmarca en las normas vigentes de Modernización de Gestión del Estado, LEY </a:t>
            </a:r>
            <a:r>
              <a:rPr lang="es-PE" sz="1800" dirty="0" err="1"/>
              <a:t>N°</a:t>
            </a:r>
            <a:r>
              <a:rPr lang="es-PE" sz="1800" dirty="0"/>
              <a:t> 27658 y el D.S. </a:t>
            </a:r>
            <a:r>
              <a:rPr lang="es-PE" sz="1800" dirty="0" err="1"/>
              <a:t>N°</a:t>
            </a:r>
            <a:r>
              <a:rPr lang="es-PE" sz="1800" dirty="0"/>
              <a:t> 022- 2021-MIDAGRI sobre los lineamiento de la II Reforma Agraria que establece la implementación de aspectos de democracia participativa, control ciudadano y Nueva forma de gobierno para el mundo agrario y rural. </a:t>
            </a:r>
          </a:p>
          <a:p>
            <a:pPr algn="just"/>
            <a:endParaRPr lang="es-PE" sz="1800" dirty="0"/>
          </a:p>
          <a:p>
            <a:pPr algn="just"/>
            <a:r>
              <a:rPr lang="es-PE" sz="1800" dirty="0"/>
              <a:t>La presente propuesta de creación e implementación del Sistema Nacional de Gestión, conservación y crianza de los camélidos sudamericanos del Perú (SINAGCAMPERU), que contiene la creación e implementación del Instituto Nacional de Camélidos Sudamericanos del Perú (INCAP) y del Fondo de Desarrollo para el sector productivo de Camélidos sudamericanos del Perú (FONDECAMPERÚ) pretende darle al </a:t>
            </a:r>
            <a:r>
              <a:rPr lang="es-PE" sz="1800" dirty="0" err="1"/>
              <a:t>Camelicultor</a:t>
            </a:r>
            <a:r>
              <a:rPr lang="es-PE" sz="1800" dirty="0"/>
              <a:t> el protagonismo de ser el actor principal de su propio desarrollo para convertirnos en UN SECTOR PRODUCTIVO RECONOCIDO, AUTOGESTIONARIO, COMPETITIVO, QUE TIENE CALIDAD VIDA, QUE VIVE EN ARMONIA CON LA NATURALEZA Y ES RESPETUOSO Y SOLIDARIO CON TODOS LOS SERES HUMANOS.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FA4E9A-72B5-5AE1-0F6B-0BB45FD1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2793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0AACC0A-540E-88B2-D94D-B31F757B00C8}"/>
              </a:ext>
            </a:extLst>
          </p:cNvPr>
          <p:cNvSpPr/>
          <p:nvPr/>
        </p:nvSpPr>
        <p:spPr>
          <a:xfrm>
            <a:off x="0" y="1"/>
            <a:ext cx="1903228" cy="6857999"/>
          </a:xfrm>
          <a:prstGeom prst="rect">
            <a:avLst/>
          </a:prstGeom>
          <a:solidFill>
            <a:srgbClr val="216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44F41F-F324-B44A-2E41-50AA066C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2618706"/>
            <a:ext cx="1928231" cy="1309470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CA6BCFC3-A338-B98D-8C49-9A6570FC1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4078" y="1494093"/>
            <a:ext cx="8602281" cy="5207790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s-PE" sz="1800" dirty="0"/>
              <a:t>Guarda concordancia con el Acuerdo Nacional, en los siguientes puntos: </a:t>
            </a:r>
          </a:p>
          <a:p>
            <a:pPr algn="just">
              <a:lnSpc>
                <a:spcPct val="110000"/>
              </a:lnSpc>
            </a:pPr>
            <a:endParaRPr lang="es-PE" sz="200" dirty="0"/>
          </a:p>
          <a:p>
            <a:pPr algn="just">
              <a:lnSpc>
                <a:spcPct val="110000"/>
              </a:lnSpc>
            </a:pPr>
            <a:r>
              <a:rPr lang="es-PE" sz="1800" dirty="0"/>
              <a:t>14. Acceso al Empleo Pleno, Digno y Productivo: </a:t>
            </a:r>
          </a:p>
          <a:p>
            <a:pPr algn="just">
              <a:lnSpc>
                <a:spcPct val="110000"/>
              </a:lnSpc>
            </a:pPr>
            <a:r>
              <a:rPr lang="es-PE" sz="1800" dirty="0"/>
              <a:t>       Con este objetivo el Estado: </a:t>
            </a:r>
          </a:p>
          <a:p>
            <a:pPr marL="714375" indent="-357188" algn="just">
              <a:lnSpc>
                <a:spcPct val="110000"/>
              </a:lnSpc>
              <a:tabLst>
                <a:tab pos="268288" algn="l"/>
              </a:tabLst>
            </a:pPr>
            <a:r>
              <a:rPr lang="es-PE" sz="1800" dirty="0"/>
              <a:t>(d) Desarrollará políticas nacionales y regionales de programas de promoción de la micro, pequeña y mediana empresa con énfasis en actividades productivas y en servicios sostenibles de acuerdo a sus características y necesidades, que faciliten su acceso a mercados, créditos, servicios de desarrollo empresarial y nuevas tecnologías, y que incrementen la productividad y asegurar que ésta redunde a favor de los trabajadores; </a:t>
            </a:r>
          </a:p>
          <a:p>
            <a:pPr marL="714375" indent="-357188" algn="just">
              <a:lnSpc>
                <a:spcPct val="110000"/>
              </a:lnSpc>
              <a:tabLst>
                <a:tab pos="268288" algn="l"/>
              </a:tabLst>
            </a:pPr>
            <a:r>
              <a:rPr lang="es-PE" sz="1800" dirty="0"/>
              <a:t>(e) Establecerá un régimen laboral transitorio que facilite y amplíe el acceso a los derechos laborales en las micro empresas; </a:t>
            </a:r>
          </a:p>
          <a:p>
            <a:pPr marL="714375" indent="-357188" algn="just">
              <a:lnSpc>
                <a:spcPct val="110000"/>
              </a:lnSpc>
              <a:tabLst>
                <a:tab pos="268288" algn="l"/>
              </a:tabLst>
            </a:pPr>
            <a:endParaRPr lang="es-PE" sz="500" dirty="0"/>
          </a:p>
          <a:p>
            <a:pPr marL="357188" indent="-357188" algn="just">
              <a:lnSpc>
                <a:spcPct val="110000"/>
              </a:lnSpc>
            </a:pPr>
            <a:r>
              <a:rPr lang="es-PE" sz="1800" dirty="0"/>
              <a:t>23. Política de desarrollo agrario y rural: "Con este objetivo el Estado se compromete a impulsar el desarrollo agrario y rural del país, que incluya a la agricultura, ganadería, acuicultura, agroindustria y a la explotación forestal sostenible, para fomentare! desarrollo económico y social del sector. Dentro del rol subsidiario y regulador del Estado señalado en la Constitución, promoveremos la rentabilidad y la expansión del mercado de las actividades agrarias, impulsando su competitividad con vocación exportadora y buscando la mejora social de la población rural"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1A97CBF-19AA-8FBE-CB8B-96D31C7B2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622" y="390300"/>
            <a:ext cx="8602281" cy="858836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PE" sz="24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RELACION DE LA INICIATIVA CON LAS POLITICAS DE ESTADO DEL ACUERDO NACIONAL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A852F3-A5AA-0389-6864-1EFEE84B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924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4C2AA685-6B5B-8966-33F0-6AE49524D6E8}"/>
              </a:ext>
            </a:extLst>
          </p:cNvPr>
          <p:cNvSpPr/>
          <p:nvPr/>
        </p:nvSpPr>
        <p:spPr>
          <a:xfrm>
            <a:off x="9473609" y="5039833"/>
            <a:ext cx="2718392" cy="1818167"/>
          </a:xfrm>
          <a:prstGeom prst="triangle">
            <a:avLst>
              <a:gd name="adj" fmla="val 100000"/>
            </a:avLst>
          </a:prstGeom>
          <a:solidFill>
            <a:srgbClr val="216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44F41F-F324-B44A-2E41-50AA066C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96" y="5814146"/>
            <a:ext cx="1537104" cy="104385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0E7D2BB-FE17-BCE3-9FF2-8FFC2740F266}"/>
              </a:ext>
            </a:extLst>
          </p:cNvPr>
          <p:cNvSpPr txBox="1">
            <a:spLocks/>
          </p:cNvSpPr>
          <p:nvPr/>
        </p:nvSpPr>
        <p:spPr>
          <a:xfrm>
            <a:off x="866078" y="1538867"/>
            <a:ext cx="10459844" cy="3757961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400" b="1" i="1" dirty="0">
                <a:latin typeface="+mn-lt"/>
              </a:rPr>
              <a:t>PROYECTO DE LEY </a:t>
            </a:r>
            <a:br>
              <a:rPr lang="es-PE" sz="4400" b="1" i="1" dirty="0">
                <a:latin typeface="+mn-lt"/>
              </a:rPr>
            </a:br>
            <a:r>
              <a:rPr lang="es-PE" sz="4400" b="1" i="1" dirty="0" err="1">
                <a:latin typeface="+mn-lt"/>
              </a:rPr>
              <a:t>N°</a:t>
            </a:r>
            <a:r>
              <a:rPr lang="es-PE" sz="4400" b="1" i="1" dirty="0">
                <a:latin typeface="+mn-lt"/>
              </a:rPr>
              <a:t> 4236/2022-CR</a:t>
            </a:r>
            <a:br>
              <a:rPr lang="es-PE" sz="4400" b="1" i="1" dirty="0">
                <a:latin typeface="+mn-lt"/>
              </a:rPr>
            </a:br>
            <a:r>
              <a:rPr lang="es-PE" sz="4400" b="1" i="1" dirty="0">
                <a:latin typeface="+mn-lt"/>
              </a:rPr>
              <a:t>	QUE CREA E IMPLEMENTA EL SISTEMA NACIONAL DE GESTIÓN, CONSERVACION Y CRIANZA DE LOS CAMELIDOS SUDAMERICANOS DEL PERÚ (SINAGCAM)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E22EF44-C39C-BB8A-E1E7-D88E4CD0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8529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4C2AA685-6B5B-8966-33F0-6AE49524D6E8}"/>
              </a:ext>
            </a:extLst>
          </p:cNvPr>
          <p:cNvSpPr/>
          <p:nvPr/>
        </p:nvSpPr>
        <p:spPr>
          <a:xfrm flipH="1">
            <a:off x="0" y="5039833"/>
            <a:ext cx="2987749" cy="1818167"/>
          </a:xfrm>
          <a:prstGeom prst="triangle">
            <a:avLst>
              <a:gd name="adj" fmla="val 100000"/>
            </a:avLst>
          </a:prstGeom>
          <a:solidFill>
            <a:srgbClr val="216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44F41F-F324-B44A-2E41-50AA066C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1" y="5735637"/>
            <a:ext cx="1537104" cy="10438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59679B-2A45-292C-39EB-FDA05D549718}"/>
              </a:ext>
            </a:extLst>
          </p:cNvPr>
          <p:cNvSpPr txBox="1">
            <a:spLocks/>
          </p:cNvSpPr>
          <p:nvPr/>
        </p:nvSpPr>
        <p:spPr>
          <a:xfrm>
            <a:off x="974270" y="2593069"/>
            <a:ext cx="9927771" cy="641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s-PE" sz="5400" b="1" dirty="0"/>
              <a:t>GRACIAS POR SU ATENCIÓN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7DAAB35-7A77-23A3-B1EA-0762B6F2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841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0AACC0A-540E-88B2-D94D-B31F757B00C8}"/>
              </a:ext>
            </a:extLst>
          </p:cNvPr>
          <p:cNvSpPr/>
          <p:nvPr/>
        </p:nvSpPr>
        <p:spPr>
          <a:xfrm>
            <a:off x="0" y="1"/>
            <a:ext cx="1903228" cy="6857999"/>
          </a:xfrm>
          <a:prstGeom prst="rect">
            <a:avLst/>
          </a:prstGeom>
          <a:solidFill>
            <a:srgbClr val="216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44F41F-F324-B44A-2E41-50AA066C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2618706"/>
            <a:ext cx="1928231" cy="130947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020B920-8A19-43FC-3B1D-206F94DEC063}"/>
              </a:ext>
            </a:extLst>
          </p:cNvPr>
          <p:cNvSpPr/>
          <p:nvPr/>
        </p:nvSpPr>
        <p:spPr>
          <a:xfrm>
            <a:off x="2977376" y="223028"/>
            <a:ext cx="8263053" cy="7014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ANTECEDENTES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1DABC0-C161-44C0-A955-57DE83FFBCED}"/>
              </a:ext>
            </a:extLst>
          </p:cNvPr>
          <p:cNvSpPr txBox="1"/>
          <p:nvPr/>
        </p:nvSpPr>
        <p:spPr>
          <a:xfrm>
            <a:off x="2044739" y="1136396"/>
            <a:ext cx="7582828" cy="563231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77800" indent="-177800" algn="just"/>
            <a:r>
              <a:rPr lang="es-PE" dirty="0"/>
              <a:t>-	Los camélidos son un grupo de mamíferos que se originaron en América del norte hace mas de 60 millones de años.</a:t>
            </a:r>
          </a:p>
          <a:p>
            <a:pPr marL="177800" indent="-177800" algn="just">
              <a:buFontTx/>
              <a:buChar char="-"/>
            </a:pPr>
            <a:r>
              <a:rPr lang="es-PE" dirty="0"/>
              <a:t>Su conservación y crianza de camélidos sudamericanos está relegada a comunidades campesinas cuyas tierras se hallan en las zonas más altas y aisladas del país. Pese a haber sido, por lo menos en los 'últimos 150 años, una actividad orientada al mercado externo, muy pocos capitales se han dirigido a las actividades de conservación y crianza, donde la modernización del sector está ausente. </a:t>
            </a:r>
          </a:p>
          <a:p>
            <a:pPr marL="177800" indent="-177800" algn="just">
              <a:buFontTx/>
              <a:buChar char="-"/>
            </a:pPr>
            <a:r>
              <a:rPr lang="es-PE" dirty="0"/>
              <a:t>Sin embargo, persisten las ventajas económicas que ofrecen el medio natural, el tamaño del hato nacional, y la calidad de los recursos genéticos. </a:t>
            </a:r>
          </a:p>
          <a:p>
            <a:pPr marL="177800" indent="-177800" algn="just">
              <a:buFontTx/>
              <a:buChar char="-"/>
            </a:pPr>
            <a:r>
              <a:rPr lang="es-PE" dirty="0"/>
              <a:t>En la conservación, cría y aprovechamiento de los camélidos siguen existiendo grandes posibilidades de negocio para el país. Para ello, la actividad debe llegar a convertirse en una fuente generadora de ingreso y empleo en gran escala. </a:t>
            </a:r>
          </a:p>
          <a:p>
            <a:pPr marL="177800" indent="-177800" algn="just">
              <a:buFontTx/>
              <a:buChar char="-"/>
            </a:pPr>
            <a:r>
              <a:rPr lang="es-PE" dirty="0"/>
              <a:t>Eso requiere de una efectiva estrategia para el desarrollo competitivo de la actividad. </a:t>
            </a:r>
          </a:p>
          <a:p>
            <a:pPr marL="177800" indent="-177800" algn="just">
              <a:buFontTx/>
              <a:buChar char="-"/>
            </a:pPr>
            <a:r>
              <a:rPr lang="es-PE" dirty="0"/>
              <a:t>El Perú posee más del 71% de la población mundial de Alpacas (alrededor de 4.35 millones), el 16% de la población mundial de Llamas (Aproximadamente unos 746 mil) y el 80% de la población mundial de vicuñas (209 mil), lo que nos permite producir más de 6,000 </a:t>
            </a:r>
            <a:r>
              <a:rPr lang="es-PE" dirty="0" err="1"/>
              <a:t>Tn</a:t>
            </a:r>
            <a:r>
              <a:rPr lang="es-PE" dirty="0"/>
              <a:t>./año, de fibra de alpaca.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5A7812-835D-8251-2EB3-6ADD2ACB47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96" t="54797" r="54268" b="13333"/>
          <a:stretch/>
        </p:blipFill>
        <p:spPr>
          <a:xfrm>
            <a:off x="9752924" y="2386361"/>
            <a:ext cx="2372169" cy="2609386"/>
          </a:xfrm>
          <a:prstGeom prst="rect">
            <a:avLst/>
          </a:prstGeom>
        </p:spPr>
      </p:pic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725B335D-9AEC-59BB-16C0-95395E78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716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0AACC0A-540E-88B2-D94D-B31F757B00C8}"/>
              </a:ext>
            </a:extLst>
          </p:cNvPr>
          <p:cNvSpPr/>
          <p:nvPr/>
        </p:nvSpPr>
        <p:spPr>
          <a:xfrm>
            <a:off x="0" y="1"/>
            <a:ext cx="1903228" cy="6857999"/>
          </a:xfrm>
          <a:prstGeom prst="rect">
            <a:avLst/>
          </a:prstGeom>
          <a:solidFill>
            <a:srgbClr val="216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44F41F-F324-B44A-2E41-50AA066C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2618706"/>
            <a:ext cx="1928231" cy="130947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004081A-4BDA-2483-619B-83E2784D4054}"/>
              </a:ext>
            </a:extLst>
          </p:cNvPr>
          <p:cNvSpPr/>
          <p:nvPr/>
        </p:nvSpPr>
        <p:spPr>
          <a:xfrm>
            <a:off x="2720896" y="245330"/>
            <a:ext cx="8341114" cy="7014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DISTRIBUCION MUNDIAL DE LA ALPACA POR PAISES (AÑO 2018)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6E93F9-C8C6-8351-E199-C07F95170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11" t="35148" r="35427" b="6016"/>
          <a:stretch/>
        </p:blipFill>
        <p:spPr>
          <a:xfrm>
            <a:off x="3802565" y="1186577"/>
            <a:ext cx="6289289" cy="568586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7CEE3BD6-124B-55AE-67F8-0EAFFF51A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499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0AACC0A-540E-88B2-D94D-B31F757B00C8}"/>
              </a:ext>
            </a:extLst>
          </p:cNvPr>
          <p:cNvSpPr/>
          <p:nvPr/>
        </p:nvSpPr>
        <p:spPr>
          <a:xfrm>
            <a:off x="0" y="1"/>
            <a:ext cx="1903228" cy="6857999"/>
          </a:xfrm>
          <a:prstGeom prst="rect">
            <a:avLst/>
          </a:prstGeom>
          <a:solidFill>
            <a:srgbClr val="216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44F41F-F324-B44A-2E41-50AA066C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2618706"/>
            <a:ext cx="1928231" cy="130947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D28662A-C5EE-74C2-9757-92E055D1F4EA}"/>
              </a:ext>
            </a:extLst>
          </p:cNvPr>
          <p:cNvSpPr/>
          <p:nvPr/>
        </p:nvSpPr>
        <p:spPr>
          <a:xfrm>
            <a:off x="2776652" y="167267"/>
            <a:ext cx="8263053" cy="7014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SITUACION DE LOS CAMELICULTORES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494D7D-D974-4D67-D444-85CFE3DF5820}"/>
              </a:ext>
            </a:extLst>
          </p:cNvPr>
          <p:cNvSpPr txBox="1"/>
          <p:nvPr/>
        </p:nvSpPr>
        <p:spPr>
          <a:xfrm>
            <a:off x="2360345" y="2160697"/>
            <a:ext cx="3635298" cy="317009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E" sz="2000" dirty="0"/>
              <a:t>-En el Perú, actualmente existen más de 168 mil familias </a:t>
            </a:r>
            <a:r>
              <a:rPr lang="es-PE" sz="2000" dirty="0" err="1"/>
              <a:t>camelicultoras</a:t>
            </a:r>
            <a:r>
              <a:rPr lang="es-PE" sz="2000" dirty="0"/>
              <a:t> pertenecientes a la agricultura familiar (675 mil habitantes), de los cuales el 95% se encuentra en situación de pobreza y extrema pobreza. </a:t>
            </a:r>
          </a:p>
          <a:p>
            <a:pPr algn="just"/>
            <a:endParaRPr lang="es-PE" sz="2000" dirty="0"/>
          </a:p>
          <a:p>
            <a:pPr algn="just"/>
            <a:r>
              <a:rPr lang="es-PE" sz="2000" dirty="0"/>
              <a:t>-Por lo menos 11,900 son familias pastoras sin tierras.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0CAC323-9138-6193-756E-60D5396A15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22" t="27818" r="36156" b="2666"/>
          <a:stretch/>
        </p:blipFill>
        <p:spPr>
          <a:xfrm>
            <a:off x="6096000" y="961159"/>
            <a:ext cx="5780049" cy="5896842"/>
          </a:xfrm>
          <a:prstGeom prst="rect">
            <a:avLst/>
          </a:prstGeom>
        </p:spPr>
      </p:pic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DF9EE33A-10C5-6A90-BFDA-19068069A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094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0AACC0A-540E-88B2-D94D-B31F757B00C8}"/>
              </a:ext>
            </a:extLst>
          </p:cNvPr>
          <p:cNvSpPr/>
          <p:nvPr/>
        </p:nvSpPr>
        <p:spPr>
          <a:xfrm>
            <a:off x="0" y="1"/>
            <a:ext cx="1903228" cy="6857999"/>
          </a:xfrm>
          <a:prstGeom prst="rect">
            <a:avLst/>
          </a:prstGeom>
          <a:solidFill>
            <a:srgbClr val="216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44F41F-F324-B44A-2E41-50AA066C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2618706"/>
            <a:ext cx="1928231" cy="130947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EE8E9E9-3A3D-D019-2F6D-8B96FB720D02}"/>
              </a:ext>
            </a:extLst>
          </p:cNvPr>
          <p:cNvSpPr/>
          <p:nvPr/>
        </p:nvSpPr>
        <p:spPr>
          <a:xfrm>
            <a:off x="2832406" y="189575"/>
            <a:ext cx="8263053" cy="7014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SITUACION DE LOS CAMELICULTORES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BEC804-B7FA-8021-6D05-DF5822472F43}"/>
              </a:ext>
            </a:extLst>
          </p:cNvPr>
          <p:cNvSpPr txBox="1"/>
          <p:nvPr/>
        </p:nvSpPr>
        <p:spPr>
          <a:xfrm>
            <a:off x="2233359" y="1060953"/>
            <a:ext cx="5898995" cy="563231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77800" indent="-177800" algn="just"/>
            <a:r>
              <a:rPr lang="es-PE" dirty="0"/>
              <a:t>- Los </a:t>
            </a:r>
            <a:r>
              <a:rPr lang="es-PE" dirty="0" err="1"/>
              <a:t>Camelicultores</a:t>
            </a:r>
            <a:r>
              <a:rPr lang="es-PE" dirty="0"/>
              <a:t> del Perú habitan en zonas de vida encima de los 4,000 msnm siendo su ganadería la única que las hace productivas; </a:t>
            </a:r>
          </a:p>
          <a:p>
            <a:pPr algn="just"/>
            <a:endParaRPr lang="es-PE" dirty="0"/>
          </a:p>
          <a:p>
            <a:pPr marL="177800" indent="-177800" algn="just"/>
            <a:r>
              <a:rPr lang="es-PE" dirty="0"/>
              <a:t>- Protegen y conservan 12 de las 39 eco regiones del país; gracias al manejo de sus praderas naturales y bofedales permiten la recarga de acuíferos en las cabeceras de cuenca; su producción de fibra permite más de 640 millones de soles de exportaciones al año como sucedió el 2018 (SUNAT 2018) y </a:t>
            </a:r>
            <a:r>
              <a:rPr lang="es-PE" b="1" i="1" dirty="0"/>
              <a:t>la conservación y crianza de los camélidos Sudamericanos ha sido reconocida por la ONU como la mejor estrategia para la adaptación al cambio climático, lucha contra la pobreza y el hambre.</a:t>
            </a:r>
          </a:p>
          <a:p>
            <a:pPr algn="just"/>
            <a:endParaRPr lang="es-PE" dirty="0"/>
          </a:p>
          <a:p>
            <a:pPr marL="177800" indent="-177800" algn="just"/>
            <a:r>
              <a:rPr lang="es-PE" dirty="0"/>
              <a:t>- Lo indicado, demuestra la importancia y el potencial del sector </a:t>
            </a:r>
            <a:r>
              <a:rPr lang="es-PE" dirty="0" err="1"/>
              <a:t>camelicultor</a:t>
            </a:r>
            <a:r>
              <a:rPr lang="es-PE" dirty="0"/>
              <a:t> del país a pesar de su baja competitividad productiva no solo de la producción de fibra, sino también de la producción de carne, pieles, material genético, animales de recreación, fertilizantes y otros usos más.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861A3E5-8594-C7E7-3771-560E5D751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82" t="33984" r="22226" b="12033"/>
          <a:stretch/>
        </p:blipFill>
        <p:spPr>
          <a:xfrm flipH="1">
            <a:off x="8301523" y="2253582"/>
            <a:ext cx="3683500" cy="3046114"/>
          </a:xfrm>
          <a:prstGeom prst="rect">
            <a:avLst/>
          </a:prstGeom>
        </p:spPr>
      </p:pic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05989985-46EF-CB06-AB44-93471CA3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315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0AACC0A-540E-88B2-D94D-B31F757B00C8}"/>
              </a:ext>
            </a:extLst>
          </p:cNvPr>
          <p:cNvSpPr/>
          <p:nvPr/>
        </p:nvSpPr>
        <p:spPr>
          <a:xfrm>
            <a:off x="0" y="1"/>
            <a:ext cx="1903228" cy="6857999"/>
          </a:xfrm>
          <a:prstGeom prst="rect">
            <a:avLst/>
          </a:prstGeom>
          <a:solidFill>
            <a:srgbClr val="216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44F41F-F324-B44A-2E41-50AA066C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2618706"/>
            <a:ext cx="1928231" cy="130947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EE8E9E9-3A3D-D019-2F6D-8B96FB720D02}"/>
              </a:ext>
            </a:extLst>
          </p:cNvPr>
          <p:cNvSpPr/>
          <p:nvPr/>
        </p:nvSpPr>
        <p:spPr>
          <a:xfrm>
            <a:off x="2943922" y="136525"/>
            <a:ext cx="8263053" cy="7014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SITUACION DE LOS CAMELICULTORES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702D31-F088-58EB-C0C2-AC9D528BB81F}"/>
              </a:ext>
            </a:extLst>
          </p:cNvPr>
          <p:cNvSpPr txBox="1"/>
          <p:nvPr/>
        </p:nvSpPr>
        <p:spPr>
          <a:xfrm>
            <a:off x="2062976" y="1053548"/>
            <a:ext cx="6690731" cy="5509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E" dirty="0"/>
              <a:t>El </a:t>
            </a:r>
            <a:r>
              <a:rPr lang="es-PE" dirty="0" err="1"/>
              <a:t>camelicultor</a:t>
            </a:r>
            <a:r>
              <a:rPr lang="es-PE" dirty="0"/>
              <a:t>, enfrenta actualmente los siguientes problemas: </a:t>
            </a:r>
          </a:p>
          <a:p>
            <a:pPr algn="just"/>
            <a:endParaRPr lang="es-PE" sz="1000" dirty="0"/>
          </a:p>
          <a:p>
            <a:pPr marL="177800" indent="-177800" algn="just"/>
            <a:r>
              <a:rPr lang="es-PE" dirty="0"/>
              <a:t>• Escasa disponibilidad de agua, perdida de la calidad genética, baja calidad de la salud animal y consecuentemente baja productividad. </a:t>
            </a:r>
          </a:p>
          <a:p>
            <a:pPr marL="177800" indent="-177800" algn="just"/>
            <a:r>
              <a:rPr lang="es-PE" dirty="0"/>
              <a:t>• Subvaloración de su fibra, carne, piel, material genético por la presencia de un oligopsonio (falla del mercado) que hace que el productor subsidie a la industria textil al obtener un precio de venta de fibra menor al costo de producción. </a:t>
            </a:r>
          </a:p>
          <a:p>
            <a:pPr marL="177800" indent="-177800" algn="just"/>
            <a:r>
              <a:rPr lang="es-PE" dirty="0"/>
              <a:t>• Baja competitividad en la transformación de sus productos. </a:t>
            </a:r>
          </a:p>
          <a:p>
            <a:pPr marL="177800" indent="-177800" algn="just"/>
            <a:r>
              <a:rPr lang="es-PE" dirty="0"/>
              <a:t>• Débil estrategia para el desarrollo del mercado local e internacional para los productos derivados de los camélidos. </a:t>
            </a:r>
          </a:p>
          <a:p>
            <a:pPr marL="177800" indent="-177800" algn="just"/>
            <a:r>
              <a:rPr lang="es-PE" dirty="0"/>
              <a:t>• Limitado acceso al financiamiento y crédito. </a:t>
            </a:r>
          </a:p>
          <a:p>
            <a:pPr marL="177800" indent="-177800" algn="just"/>
            <a:r>
              <a:rPr lang="es-PE" dirty="0"/>
              <a:t>• Innovación tecnológica paralizada. </a:t>
            </a:r>
          </a:p>
          <a:p>
            <a:pPr marL="177800" indent="-177800" algn="just"/>
            <a:r>
              <a:rPr lang="es-PE" dirty="0"/>
              <a:t>• </a:t>
            </a:r>
            <a:r>
              <a:rPr lang="es-PE" dirty="0" err="1"/>
              <a:t>lnstitucionalidad</a:t>
            </a:r>
            <a:r>
              <a:rPr lang="es-PE" dirty="0"/>
              <a:t> desarticulada y debilitamiento organizacional de los </a:t>
            </a:r>
            <a:r>
              <a:rPr lang="es-PE" dirty="0" err="1"/>
              <a:t>camelicultores</a:t>
            </a:r>
            <a:r>
              <a:rPr lang="es-PE" dirty="0"/>
              <a:t>. </a:t>
            </a:r>
          </a:p>
          <a:p>
            <a:pPr marL="177800" indent="-177800" algn="just"/>
            <a:r>
              <a:rPr lang="es-PE" dirty="0"/>
              <a:t>• Desconocimiento de normatividad, además de estar desactualizada. </a:t>
            </a:r>
          </a:p>
          <a:p>
            <a:pPr marL="177800" indent="-177800" algn="just"/>
            <a:r>
              <a:rPr lang="es-PE" dirty="0"/>
              <a:t>• Carencia de políticas nacionales y regionales y ausencia de un liderazgo de una entidad rectora participativa. </a:t>
            </a:r>
          </a:p>
          <a:p>
            <a:pPr marL="177800" indent="-177800" algn="just"/>
            <a:r>
              <a:rPr lang="es-PE" dirty="0"/>
              <a:t>• Utilización de los recursos de Estado de manera ineficiente, ineficaz, indiferente y sola para financiar gastos operativos de este.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841899F-17F7-08CF-AB61-5B920BCC8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118" y="2141034"/>
            <a:ext cx="3092760" cy="2899955"/>
          </a:xfrm>
          <a:prstGeom prst="rect">
            <a:avLst/>
          </a:prstGeom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90AD699-1FBD-C51E-3967-3A5FA84F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933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0AACC0A-540E-88B2-D94D-B31F757B00C8}"/>
              </a:ext>
            </a:extLst>
          </p:cNvPr>
          <p:cNvSpPr/>
          <p:nvPr/>
        </p:nvSpPr>
        <p:spPr>
          <a:xfrm>
            <a:off x="0" y="1"/>
            <a:ext cx="1903228" cy="6857999"/>
          </a:xfrm>
          <a:prstGeom prst="rect">
            <a:avLst/>
          </a:prstGeom>
          <a:solidFill>
            <a:srgbClr val="216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44F41F-F324-B44A-2E41-50AA066C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2618706"/>
            <a:ext cx="1928231" cy="130947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EE8E9E9-3A3D-D019-2F6D-8B96FB720D02}"/>
              </a:ext>
            </a:extLst>
          </p:cNvPr>
          <p:cNvSpPr/>
          <p:nvPr/>
        </p:nvSpPr>
        <p:spPr>
          <a:xfrm>
            <a:off x="2943922" y="136525"/>
            <a:ext cx="8263053" cy="7014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PROYECTO DE LEY </a:t>
            </a:r>
            <a:r>
              <a:rPr lang="es-PE" sz="2400" b="1" dirty="0" err="1"/>
              <a:t>N°</a:t>
            </a:r>
            <a:r>
              <a:rPr lang="es-PE" sz="2400" b="1" dirty="0"/>
              <a:t> 4236/2022-CR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702D31-F088-58EB-C0C2-AC9D528BB81F}"/>
              </a:ext>
            </a:extLst>
          </p:cNvPr>
          <p:cNvSpPr txBox="1"/>
          <p:nvPr/>
        </p:nvSpPr>
        <p:spPr>
          <a:xfrm>
            <a:off x="2034431" y="877053"/>
            <a:ext cx="6833086" cy="59093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E" dirty="0"/>
              <a:t>Nuestra propuesta consta de 16 artículos y 06 disposiciones Complementarias, Transitorias y finales que incluyen:</a:t>
            </a:r>
          </a:p>
          <a:p>
            <a:pPr algn="just"/>
            <a:endParaRPr lang="es-PE" sz="800" dirty="0"/>
          </a:p>
          <a:p>
            <a:pPr marL="285750" indent="-285750" algn="just">
              <a:buFontTx/>
              <a:buChar char="-"/>
            </a:pPr>
            <a:r>
              <a:rPr lang="es-PE" dirty="0"/>
              <a:t>El objeto de la ley</a:t>
            </a:r>
          </a:p>
          <a:p>
            <a:pPr marL="285750" indent="-285750" algn="just">
              <a:buFontTx/>
              <a:buChar char="-"/>
            </a:pPr>
            <a:r>
              <a:rPr lang="es-PE" dirty="0"/>
              <a:t>Conformación del Sistema Nacional de Gestión Conservación y Crianza de los Camélidos Sudamericanos del Perú (SINAGCAM).</a:t>
            </a:r>
          </a:p>
          <a:p>
            <a:pPr marL="285750" indent="-285750" algn="just">
              <a:buFontTx/>
              <a:buChar char="-"/>
            </a:pPr>
            <a:r>
              <a:rPr lang="es-PE" dirty="0"/>
              <a:t>Sobre la Autoridad Nacional de los Camélidos Sudamericanos en el Perú (INCAP).</a:t>
            </a:r>
          </a:p>
          <a:p>
            <a:pPr marL="285750" indent="-285750" algn="just">
              <a:buFontTx/>
              <a:buChar char="-"/>
            </a:pPr>
            <a:r>
              <a:rPr lang="es-PE" dirty="0"/>
              <a:t>Los Objetivos del INCAP.</a:t>
            </a:r>
          </a:p>
          <a:p>
            <a:pPr marL="285750" indent="-285750" algn="just">
              <a:buFontTx/>
              <a:buChar char="-"/>
            </a:pPr>
            <a:r>
              <a:rPr lang="es-PE" dirty="0"/>
              <a:t>Funciones del INCAP.</a:t>
            </a:r>
          </a:p>
          <a:p>
            <a:pPr marL="285750" indent="-285750" algn="just">
              <a:buFontTx/>
              <a:buChar char="-"/>
            </a:pPr>
            <a:r>
              <a:rPr lang="es-PE" dirty="0"/>
              <a:t>De la Estructura Orgánica Nacional.</a:t>
            </a:r>
          </a:p>
          <a:p>
            <a:pPr marL="285750" indent="-285750" algn="just">
              <a:buFontTx/>
              <a:buChar char="-"/>
            </a:pPr>
            <a:r>
              <a:rPr lang="es-PE" dirty="0"/>
              <a:t>De la Estructura orgánica interna del INCAP.</a:t>
            </a:r>
          </a:p>
          <a:p>
            <a:pPr marL="285750" indent="-285750" algn="just">
              <a:buFontTx/>
              <a:buChar char="-"/>
            </a:pPr>
            <a:r>
              <a:rPr lang="es-PE" dirty="0"/>
              <a:t>Composición del Consejo Directivo.</a:t>
            </a:r>
          </a:p>
          <a:p>
            <a:pPr marL="285750" indent="-285750" algn="just">
              <a:buFontTx/>
              <a:buChar char="-"/>
            </a:pPr>
            <a:r>
              <a:rPr lang="es-PE" dirty="0"/>
              <a:t>Funciones del Consejo Directivo.</a:t>
            </a:r>
          </a:p>
          <a:p>
            <a:pPr marL="285750" indent="-285750" algn="just">
              <a:buFontTx/>
              <a:buChar char="-"/>
            </a:pPr>
            <a:r>
              <a:rPr lang="es-PE" dirty="0"/>
              <a:t>De la Presidencia Ejecutiva.</a:t>
            </a:r>
          </a:p>
          <a:p>
            <a:pPr marL="285750" indent="-285750" algn="just">
              <a:buFontTx/>
              <a:buChar char="-"/>
            </a:pPr>
            <a:r>
              <a:rPr lang="es-PE" dirty="0"/>
              <a:t>Funciones del Presidente Ejecutivo.</a:t>
            </a:r>
          </a:p>
          <a:p>
            <a:pPr marL="285750" indent="-285750" algn="just">
              <a:buFontTx/>
              <a:buChar char="-"/>
            </a:pPr>
            <a:r>
              <a:rPr lang="es-PE" dirty="0"/>
              <a:t>De la Gerencia General.</a:t>
            </a:r>
          </a:p>
          <a:p>
            <a:pPr marL="285750" indent="-285750" algn="just">
              <a:buFontTx/>
              <a:buChar char="-"/>
            </a:pPr>
            <a:r>
              <a:rPr lang="es-PE" dirty="0"/>
              <a:t>Funciones de la Gerencia General.</a:t>
            </a:r>
          </a:p>
          <a:p>
            <a:pPr marL="285750" indent="-285750" algn="just">
              <a:buFontTx/>
              <a:buChar char="-"/>
            </a:pPr>
            <a:r>
              <a:rPr lang="es-PE" dirty="0"/>
              <a:t>Elaboración y ejecución de los programas, proyectos y actividades</a:t>
            </a:r>
          </a:p>
          <a:p>
            <a:pPr marL="285750" indent="-285750" algn="just">
              <a:buFontTx/>
              <a:buChar char="-"/>
            </a:pPr>
            <a:r>
              <a:rPr lang="es-PE" dirty="0"/>
              <a:t>Recursos del INCAP.</a:t>
            </a:r>
          </a:p>
          <a:p>
            <a:pPr marL="285750" indent="-285750" algn="just">
              <a:buFontTx/>
              <a:buChar char="-"/>
            </a:pPr>
            <a:r>
              <a:rPr lang="es-PE" dirty="0"/>
              <a:t>Tratamiento prioritario.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841899F-17F7-08CF-AB61-5B920BCC8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326" y="2141034"/>
            <a:ext cx="3092760" cy="2899955"/>
          </a:xfrm>
          <a:prstGeom prst="rect">
            <a:avLst/>
          </a:prstGeom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90AD699-1FBD-C51E-3967-3A5FA84F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500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0AACC0A-540E-88B2-D94D-B31F757B00C8}"/>
              </a:ext>
            </a:extLst>
          </p:cNvPr>
          <p:cNvSpPr/>
          <p:nvPr/>
        </p:nvSpPr>
        <p:spPr>
          <a:xfrm>
            <a:off x="0" y="1"/>
            <a:ext cx="1903228" cy="6857999"/>
          </a:xfrm>
          <a:prstGeom prst="rect">
            <a:avLst/>
          </a:prstGeom>
          <a:solidFill>
            <a:srgbClr val="216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44F41F-F324-B44A-2E41-50AA066C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2618706"/>
            <a:ext cx="1928231" cy="130947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4885599-4AA6-736F-F11D-8A064F7B6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1669" y="676815"/>
            <a:ext cx="7620531" cy="858836"/>
          </a:xfrm>
        </p:spPr>
        <p:txBody>
          <a:bodyPr>
            <a:normAutofit/>
          </a:bodyPr>
          <a:lstStyle/>
          <a:p>
            <a:pPr algn="just">
              <a:spcBef>
                <a:spcPts val="1000"/>
              </a:spcBef>
            </a:pPr>
            <a:r>
              <a:rPr lang="es-PE" sz="3000" b="1" i="1" u="sng" dirty="0">
                <a:latin typeface="+mn-lt"/>
                <a:ea typeface="+mn-ea"/>
                <a:cs typeface="+mn-cs"/>
              </a:rPr>
              <a:t>ARTÍCULO 1:OBJETO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87ECC308-CC1D-7E03-A25A-2DE15C866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3895" y="1705534"/>
            <a:ext cx="8987603" cy="5041106"/>
          </a:xfrm>
        </p:spPr>
        <p:txBody>
          <a:bodyPr>
            <a:normAutofit/>
          </a:bodyPr>
          <a:lstStyle/>
          <a:p>
            <a:pPr marL="534988" indent="-534988" algn="just"/>
            <a:r>
              <a:rPr lang="es-ES" sz="1800" dirty="0"/>
              <a:t>1.1	CREAR E IMPLEMENTAR EL SISTEMA NACIONAL DE GESTIÓN, CONSERVACIÓN Y CRIANZA DE LOS CAMÉLIDOS SUDAMERICANOS DEL PERÚ (SINAGCAM) COMO SISTEMA FUNCIONAL INTEGRADO POR LOS MINISTERIOS Y LOS ORGANISMOS E INSTITUCIONES PUBLICAS DE LOS NIVELES NACIONAL,  REGIONAL Y LOCAL QUE EJERCEN COMPETENCIAS Y FUNCIONES EN LA GESTION CONSERVACION Y CRIANZA DE LOS CAMELIDOS SUDAMERICANOS; POR LOS GOBIERNOS REGIONALES Y LOCALES Y POR LOS GREMIOS DE CONSERVACIONISTAS Y CRIADORES DE LOS CAMELIDOS SUDAMERICANOS DEL PERÚ RECONOCIDOS Y EL INSTITUTO NACIONAL DE CAMELIDOS SUDAMERICANOS DEL PERÚ (INCAP) COMO ENTE RECTOR DEL SINAGCAM.</a:t>
            </a:r>
          </a:p>
          <a:p>
            <a:pPr marL="534988" indent="-534988" algn="just"/>
            <a:endParaRPr lang="es-ES" sz="1200" dirty="0"/>
          </a:p>
          <a:p>
            <a:pPr marL="534988" indent="-534988" algn="just"/>
            <a:r>
              <a:rPr lang="es-ES" sz="1800" dirty="0"/>
              <a:t>1.2.   EL SINAGCAM INTEGRA FUNCIONAL Y TERRITORIALMENTE LA POLÍTICA, LOS PRINCIPIOS, LAS NORMAS, LOS PROCEDIMIENTOS, LAS TECNICAS, LOS INSTRUMENTOS DE GESTIÓN Y LAS INTERVENCIONES DEL ESTADO; ARTICULA Y ESTABLECE LAS RELACIONES DE COORDINACIÓN DE LAS INSTITUCIONES DEL ESTADO EN TODOS SUS SECTORES Y NIVELES DE GOBIERNO, ASI COMO CON EL SECTOR PRIVADO Y LA SOCIEDAD CIVIL, EN MATERIA DE GESTION DE LOS CAMÉLIDOS SUDAMERICANOS.</a:t>
            </a:r>
            <a:endParaRPr lang="es-PE" sz="1800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CF56F1C-44C3-D85F-3F17-80743637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A8D-F36D-4E0C-AE42-00A75CDEE8E1}" type="slidenum">
              <a:rPr lang="es-PE" smtClean="0"/>
              <a:t>9</a:t>
            </a:fld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55C023-E96D-D02E-382F-4EF7124323A2}"/>
              </a:ext>
            </a:extLst>
          </p:cNvPr>
          <p:cNvSpPr/>
          <p:nvPr/>
        </p:nvSpPr>
        <p:spPr>
          <a:xfrm>
            <a:off x="2943922" y="136525"/>
            <a:ext cx="8263053" cy="7014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PROYECTO DE LEY </a:t>
            </a:r>
            <a:r>
              <a:rPr lang="es-PE" sz="2400" b="1" dirty="0" err="1"/>
              <a:t>N°</a:t>
            </a:r>
            <a:r>
              <a:rPr lang="es-PE" sz="2400" b="1" dirty="0"/>
              <a:t> 4236/2022-CR </a:t>
            </a:r>
          </a:p>
        </p:txBody>
      </p:sp>
    </p:spTree>
    <p:extLst>
      <p:ext uri="{BB962C8B-B14F-4D97-AF65-F5344CB8AC3E}">
        <p14:creationId xmlns:p14="http://schemas.microsoft.com/office/powerpoint/2010/main" val="2757340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2988</Words>
  <Application>Microsoft Office PowerPoint</Application>
  <PresentationFormat>Panorámica</PresentationFormat>
  <Paragraphs>141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ARTÍCULO 1:OBJETO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ANALISIS COSTO BENEFICIO</vt:lpstr>
      <vt:lpstr>Presentación de PowerPoint</vt:lpstr>
      <vt:lpstr>RELACION DE LA INICIATIVA CON LAS POLITICAS DE ESTADO DEL ACUERDO NACIONAL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SUSTENTACION PROYECTO DE LEY N° 1465/2021-CR</dc:title>
  <dc:creator>Juan Carlos Romani Seminario</dc:creator>
  <cp:lastModifiedBy>Juan Carlos Romani Seminario</cp:lastModifiedBy>
  <cp:revision>52</cp:revision>
  <cp:lastPrinted>2023-04-11T20:27:36Z</cp:lastPrinted>
  <dcterms:created xsi:type="dcterms:W3CDTF">2022-04-07T22:37:36Z</dcterms:created>
  <dcterms:modified xsi:type="dcterms:W3CDTF">2023-04-11T22:28:16Z</dcterms:modified>
</cp:coreProperties>
</file>