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74" r:id="rId10"/>
    <p:sldId id="269" r:id="rId11"/>
    <p:sldId id="273" r:id="rId12"/>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884035-00A0-1F0A-FB14-C5C69140DB6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0F4204EC-2A23-3257-1921-F0437CCC80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AEAEB7A9-89B6-FD51-8469-DC54AAF26A7B}"/>
              </a:ext>
            </a:extLst>
          </p:cNvPr>
          <p:cNvSpPr>
            <a:spLocks noGrp="1"/>
          </p:cNvSpPr>
          <p:nvPr>
            <p:ph type="dt" sz="half" idx="10"/>
          </p:nvPr>
        </p:nvSpPr>
        <p:spPr/>
        <p:txBody>
          <a:bodyPr/>
          <a:lstStyle/>
          <a:p>
            <a:fld id="{F5DF4269-C8AF-405F-841E-E7CE9129E728}" type="datetimeFigureOut">
              <a:rPr lang="es-PE" smtClean="0"/>
              <a:t>15/02/2023</a:t>
            </a:fld>
            <a:endParaRPr lang="es-PE"/>
          </a:p>
        </p:txBody>
      </p:sp>
      <p:sp>
        <p:nvSpPr>
          <p:cNvPr id="5" name="Marcador de pie de página 4">
            <a:extLst>
              <a:ext uri="{FF2B5EF4-FFF2-40B4-BE49-F238E27FC236}">
                <a16:creationId xmlns:a16="http://schemas.microsoft.com/office/drawing/2014/main" id="{140F583F-A286-79D4-2204-7E91AB2248D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60DE73C-5CC7-F9B6-F9B0-92F041FE8874}"/>
              </a:ext>
            </a:extLst>
          </p:cNvPr>
          <p:cNvSpPr>
            <a:spLocks noGrp="1"/>
          </p:cNvSpPr>
          <p:nvPr>
            <p:ph type="sldNum" sz="quarter" idx="12"/>
          </p:nvPr>
        </p:nvSpPr>
        <p:spPr/>
        <p:txBody>
          <a:bodyPr/>
          <a:lstStyle/>
          <a:p>
            <a:fld id="{F200540E-22B5-4804-A7C9-4AA764CC4973}" type="slidenum">
              <a:rPr lang="es-PE" smtClean="0"/>
              <a:t>‹Nº›</a:t>
            </a:fld>
            <a:endParaRPr lang="es-PE"/>
          </a:p>
        </p:txBody>
      </p:sp>
    </p:spTree>
    <p:extLst>
      <p:ext uri="{BB962C8B-B14F-4D97-AF65-F5344CB8AC3E}">
        <p14:creationId xmlns:p14="http://schemas.microsoft.com/office/powerpoint/2010/main" val="1177230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580149-3AB7-2D6E-34DE-7DAADDE0AA94}"/>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34D4CF95-B1F1-76A6-852B-F69D8E540C6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8F8CA6AF-A5B5-CFF4-834A-D2EBB2CC8DA0}"/>
              </a:ext>
            </a:extLst>
          </p:cNvPr>
          <p:cNvSpPr>
            <a:spLocks noGrp="1"/>
          </p:cNvSpPr>
          <p:nvPr>
            <p:ph type="dt" sz="half" idx="10"/>
          </p:nvPr>
        </p:nvSpPr>
        <p:spPr/>
        <p:txBody>
          <a:bodyPr/>
          <a:lstStyle/>
          <a:p>
            <a:fld id="{F5DF4269-C8AF-405F-841E-E7CE9129E728}" type="datetimeFigureOut">
              <a:rPr lang="es-PE" smtClean="0"/>
              <a:t>15/02/2023</a:t>
            </a:fld>
            <a:endParaRPr lang="es-PE"/>
          </a:p>
        </p:txBody>
      </p:sp>
      <p:sp>
        <p:nvSpPr>
          <p:cNvPr id="5" name="Marcador de pie de página 4">
            <a:extLst>
              <a:ext uri="{FF2B5EF4-FFF2-40B4-BE49-F238E27FC236}">
                <a16:creationId xmlns:a16="http://schemas.microsoft.com/office/drawing/2014/main" id="{7ED005ED-2C60-821E-0BDD-34B6F6852BA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6D94AF5-46B4-DAAF-1151-D3ED8B369E34}"/>
              </a:ext>
            </a:extLst>
          </p:cNvPr>
          <p:cNvSpPr>
            <a:spLocks noGrp="1"/>
          </p:cNvSpPr>
          <p:nvPr>
            <p:ph type="sldNum" sz="quarter" idx="12"/>
          </p:nvPr>
        </p:nvSpPr>
        <p:spPr/>
        <p:txBody>
          <a:bodyPr/>
          <a:lstStyle/>
          <a:p>
            <a:fld id="{F200540E-22B5-4804-A7C9-4AA764CC4973}" type="slidenum">
              <a:rPr lang="es-PE" smtClean="0"/>
              <a:t>‹Nº›</a:t>
            </a:fld>
            <a:endParaRPr lang="es-PE"/>
          </a:p>
        </p:txBody>
      </p:sp>
    </p:spTree>
    <p:extLst>
      <p:ext uri="{BB962C8B-B14F-4D97-AF65-F5344CB8AC3E}">
        <p14:creationId xmlns:p14="http://schemas.microsoft.com/office/powerpoint/2010/main" val="163845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4B7FC3F-E68E-0D02-1B9B-DE0398B4B27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29DC0BFD-41A5-D323-54C1-D4909B11ECD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4AED822-407F-D05C-BC4E-58DCFD7A2537}"/>
              </a:ext>
            </a:extLst>
          </p:cNvPr>
          <p:cNvSpPr>
            <a:spLocks noGrp="1"/>
          </p:cNvSpPr>
          <p:nvPr>
            <p:ph type="dt" sz="half" idx="10"/>
          </p:nvPr>
        </p:nvSpPr>
        <p:spPr/>
        <p:txBody>
          <a:bodyPr/>
          <a:lstStyle/>
          <a:p>
            <a:fld id="{F5DF4269-C8AF-405F-841E-E7CE9129E728}" type="datetimeFigureOut">
              <a:rPr lang="es-PE" smtClean="0"/>
              <a:t>15/02/2023</a:t>
            </a:fld>
            <a:endParaRPr lang="es-PE"/>
          </a:p>
        </p:txBody>
      </p:sp>
      <p:sp>
        <p:nvSpPr>
          <p:cNvPr id="5" name="Marcador de pie de página 4">
            <a:extLst>
              <a:ext uri="{FF2B5EF4-FFF2-40B4-BE49-F238E27FC236}">
                <a16:creationId xmlns:a16="http://schemas.microsoft.com/office/drawing/2014/main" id="{E3655022-F8A7-B3D5-1171-1783358BEC49}"/>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1B74D18C-D9A0-0315-2724-E753878C8937}"/>
              </a:ext>
            </a:extLst>
          </p:cNvPr>
          <p:cNvSpPr>
            <a:spLocks noGrp="1"/>
          </p:cNvSpPr>
          <p:nvPr>
            <p:ph type="sldNum" sz="quarter" idx="12"/>
          </p:nvPr>
        </p:nvSpPr>
        <p:spPr/>
        <p:txBody>
          <a:bodyPr/>
          <a:lstStyle/>
          <a:p>
            <a:fld id="{F200540E-22B5-4804-A7C9-4AA764CC4973}" type="slidenum">
              <a:rPr lang="es-PE" smtClean="0"/>
              <a:t>‹Nº›</a:t>
            </a:fld>
            <a:endParaRPr lang="es-PE"/>
          </a:p>
        </p:txBody>
      </p:sp>
    </p:spTree>
    <p:extLst>
      <p:ext uri="{BB962C8B-B14F-4D97-AF65-F5344CB8AC3E}">
        <p14:creationId xmlns:p14="http://schemas.microsoft.com/office/powerpoint/2010/main" val="2843828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C089D3-1D37-D8CD-A7BF-2BB0AC800D54}"/>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92B1A3AB-793A-917E-3D90-7B62D53FB67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100AE33-9EB1-982A-03C7-B2C1226D85B1}"/>
              </a:ext>
            </a:extLst>
          </p:cNvPr>
          <p:cNvSpPr>
            <a:spLocks noGrp="1"/>
          </p:cNvSpPr>
          <p:nvPr>
            <p:ph type="dt" sz="half" idx="10"/>
          </p:nvPr>
        </p:nvSpPr>
        <p:spPr/>
        <p:txBody>
          <a:bodyPr/>
          <a:lstStyle/>
          <a:p>
            <a:fld id="{F5DF4269-C8AF-405F-841E-E7CE9129E728}" type="datetimeFigureOut">
              <a:rPr lang="es-PE" smtClean="0"/>
              <a:t>15/02/2023</a:t>
            </a:fld>
            <a:endParaRPr lang="es-PE"/>
          </a:p>
        </p:txBody>
      </p:sp>
      <p:sp>
        <p:nvSpPr>
          <p:cNvPr id="5" name="Marcador de pie de página 4">
            <a:extLst>
              <a:ext uri="{FF2B5EF4-FFF2-40B4-BE49-F238E27FC236}">
                <a16:creationId xmlns:a16="http://schemas.microsoft.com/office/drawing/2014/main" id="{BEA9EC5F-56F0-1F15-1B81-40F22C4F893B}"/>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743E627B-8929-B100-E833-7411DD7010F4}"/>
              </a:ext>
            </a:extLst>
          </p:cNvPr>
          <p:cNvSpPr>
            <a:spLocks noGrp="1"/>
          </p:cNvSpPr>
          <p:nvPr>
            <p:ph type="sldNum" sz="quarter" idx="12"/>
          </p:nvPr>
        </p:nvSpPr>
        <p:spPr/>
        <p:txBody>
          <a:bodyPr/>
          <a:lstStyle/>
          <a:p>
            <a:fld id="{F200540E-22B5-4804-A7C9-4AA764CC4973}" type="slidenum">
              <a:rPr lang="es-PE" smtClean="0"/>
              <a:t>‹Nº›</a:t>
            </a:fld>
            <a:endParaRPr lang="es-PE"/>
          </a:p>
        </p:txBody>
      </p:sp>
    </p:spTree>
    <p:extLst>
      <p:ext uri="{BB962C8B-B14F-4D97-AF65-F5344CB8AC3E}">
        <p14:creationId xmlns:p14="http://schemas.microsoft.com/office/powerpoint/2010/main" val="1917157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105FED-706F-F65C-AB62-F07FDB0D1C3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324104B2-F1A4-2711-3CCD-F64976655E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93D0A93-8E4A-A4A1-6E9F-5456E9A51691}"/>
              </a:ext>
            </a:extLst>
          </p:cNvPr>
          <p:cNvSpPr>
            <a:spLocks noGrp="1"/>
          </p:cNvSpPr>
          <p:nvPr>
            <p:ph type="dt" sz="half" idx="10"/>
          </p:nvPr>
        </p:nvSpPr>
        <p:spPr/>
        <p:txBody>
          <a:bodyPr/>
          <a:lstStyle/>
          <a:p>
            <a:fld id="{F5DF4269-C8AF-405F-841E-E7CE9129E728}" type="datetimeFigureOut">
              <a:rPr lang="es-PE" smtClean="0"/>
              <a:t>15/02/2023</a:t>
            </a:fld>
            <a:endParaRPr lang="es-PE"/>
          </a:p>
        </p:txBody>
      </p:sp>
      <p:sp>
        <p:nvSpPr>
          <p:cNvPr id="5" name="Marcador de pie de página 4">
            <a:extLst>
              <a:ext uri="{FF2B5EF4-FFF2-40B4-BE49-F238E27FC236}">
                <a16:creationId xmlns:a16="http://schemas.microsoft.com/office/drawing/2014/main" id="{76C4565E-C2F2-7B98-FE56-BE48F5F3A95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55B9B4C8-7181-0E4E-9A47-AC7F969879ED}"/>
              </a:ext>
            </a:extLst>
          </p:cNvPr>
          <p:cNvSpPr>
            <a:spLocks noGrp="1"/>
          </p:cNvSpPr>
          <p:nvPr>
            <p:ph type="sldNum" sz="quarter" idx="12"/>
          </p:nvPr>
        </p:nvSpPr>
        <p:spPr/>
        <p:txBody>
          <a:bodyPr/>
          <a:lstStyle/>
          <a:p>
            <a:fld id="{F200540E-22B5-4804-A7C9-4AA764CC4973}" type="slidenum">
              <a:rPr lang="es-PE" smtClean="0"/>
              <a:t>‹Nº›</a:t>
            </a:fld>
            <a:endParaRPr lang="es-PE"/>
          </a:p>
        </p:txBody>
      </p:sp>
    </p:spTree>
    <p:extLst>
      <p:ext uri="{BB962C8B-B14F-4D97-AF65-F5344CB8AC3E}">
        <p14:creationId xmlns:p14="http://schemas.microsoft.com/office/powerpoint/2010/main" val="2441311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DEC94D-2ABD-785A-1FA7-06F37378E97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035AD090-AB49-C921-A641-93D4DCBF1D8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2656E01F-F186-8916-17BC-A95096D259D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3C88FC09-8EB3-0927-B912-6935BFA6F6F4}"/>
              </a:ext>
            </a:extLst>
          </p:cNvPr>
          <p:cNvSpPr>
            <a:spLocks noGrp="1"/>
          </p:cNvSpPr>
          <p:nvPr>
            <p:ph type="dt" sz="half" idx="10"/>
          </p:nvPr>
        </p:nvSpPr>
        <p:spPr/>
        <p:txBody>
          <a:bodyPr/>
          <a:lstStyle/>
          <a:p>
            <a:fld id="{F5DF4269-C8AF-405F-841E-E7CE9129E728}" type="datetimeFigureOut">
              <a:rPr lang="es-PE" smtClean="0"/>
              <a:t>15/02/2023</a:t>
            </a:fld>
            <a:endParaRPr lang="es-PE"/>
          </a:p>
        </p:txBody>
      </p:sp>
      <p:sp>
        <p:nvSpPr>
          <p:cNvPr id="6" name="Marcador de pie de página 5">
            <a:extLst>
              <a:ext uri="{FF2B5EF4-FFF2-40B4-BE49-F238E27FC236}">
                <a16:creationId xmlns:a16="http://schemas.microsoft.com/office/drawing/2014/main" id="{DC64AB66-94E3-2A62-CD48-5669C5C0ACA3}"/>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485C58FC-10C5-943C-9272-4FC05254AF43}"/>
              </a:ext>
            </a:extLst>
          </p:cNvPr>
          <p:cNvSpPr>
            <a:spLocks noGrp="1"/>
          </p:cNvSpPr>
          <p:nvPr>
            <p:ph type="sldNum" sz="quarter" idx="12"/>
          </p:nvPr>
        </p:nvSpPr>
        <p:spPr/>
        <p:txBody>
          <a:bodyPr/>
          <a:lstStyle/>
          <a:p>
            <a:fld id="{F200540E-22B5-4804-A7C9-4AA764CC4973}" type="slidenum">
              <a:rPr lang="es-PE" smtClean="0"/>
              <a:t>‹Nº›</a:t>
            </a:fld>
            <a:endParaRPr lang="es-PE"/>
          </a:p>
        </p:txBody>
      </p:sp>
    </p:spTree>
    <p:extLst>
      <p:ext uri="{BB962C8B-B14F-4D97-AF65-F5344CB8AC3E}">
        <p14:creationId xmlns:p14="http://schemas.microsoft.com/office/powerpoint/2010/main" val="40458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6C7F67-46D7-27AA-FF96-6CD7A00CF95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AB25CF21-969D-B565-C3D2-E02C460DBF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AF99B9E-14A5-02EF-2A4E-B7A3EF7774B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27850407-2D8D-54F4-DEC4-313416E936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704E14E-5680-7383-AB6E-AA6FD92B697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25F013C8-38BA-776F-420E-D69A246A460B}"/>
              </a:ext>
            </a:extLst>
          </p:cNvPr>
          <p:cNvSpPr>
            <a:spLocks noGrp="1"/>
          </p:cNvSpPr>
          <p:nvPr>
            <p:ph type="dt" sz="half" idx="10"/>
          </p:nvPr>
        </p:nvSpPr>
        <p:spPr/>
        <p:txBody>
          <a:bodyPr/>
          <a:lstStyle/>
          <a:p>
            <a:fld id="{F5DF4269-C8AF-405F-841E-E7CE9129E728}" type="datetimeFigureOut">
              <a:rPr lang="es-PE" smtClean="0"/>
              <a:t>15/02/2023</a:t>
            </a:fld>
            <a:endParaRPr lang="es-PE"/>
          </a:p>
        </p:txBody>
      </p:sp>
      <p:sp>
        <p:nvSpPr>
          <p:cNvPr id="8" name="Marcador de pie de página 7">
            <a:extLst>
              <a:ext uri="{FF2B5EF4-FFF2-40B4-BE49-F238E27FC236}">
                <a16:creationId xmlns:a16="http://schemas.microsoft.com/office/drawing/2014/main" id="{F3000B21-B707-3E91-4F2B-BD3FB1F066A8}"/>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D8857D64-3BEA-40DE-EB7C-8D9936ACBDB2}"/>
              </a:ext>
            </a:extLst>
          </p:cNvPr>
          <p:cNvSpPr>
            <a:spLocks noGrp="1"/>
          </p:cNvSpPr>
          <p:nvPr>
            <p:ph type="sldNum" sz="quarter" idx="12"/>
          </p:nvPr>
        </p:nvSpPr>
        <p:spPr/>
        <p:txBody>
          <a:bodyPr/>
          <a:lstStyle/>
          <a:p>
            <a:fld id="{F200540E-22B5-4804-A7C9-4AA764CC4973}" type="slidenum">
              <a:rPr lang="es-PE" smtClean="0"/>
              <a:t>‹Nº›</a:t>
            </a:fld>
            <a:endParaRPr lang="es-PE"/>
          </a:p>
        </p:txBody>
      </p:sp>
    </p:spTree>
    <p:extLst>
      <p:ext uri="{BB962C8B-B14F-4D97-AF65-F5344CB8AC3E}">
        <p14:creationId xmlns:p14="http://schemas.microsoft.com/office/powerpoint/2010/main" val="2595178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856664-DBEE-4854-50A4-7FF9AEF7E86D}"/>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E91D813C-C0AC-27A8-1B12-AEDE09993CB9}"/>
              </a:ext>
            </a:extLst>
          </p:cNvPr>
          <p:cNvSpPr>
            <a:spLocks noGrp="1"/>
          </p:cNvSpPr>
          <p:nvPr>
            <p:ph type="dt" sz="half" idx="10"/>
          </p:nvPr>
        </p:nvSpPr>
        <p:spPr/>
        <p:txBody>
          <a:bodyPr/>
          <a:lstStyle/>
          <a:p>
            <a:fld id="{F5DF4269-C8AF-405F-841E-E7CE9129E728}" type="datetimeFigureOut">
              <a:rPr lang="es-PE" smtClean="0"/>
              <a:t>15/02/2023</a:t>
            </a:fld>
            <a:endParaRPr lang="es-PE"/>
          </a:p>
        </p:txBody>
      </p:sp>
      <p:sp>
        <p:nvSpPr>
          <p:cNvPr id="4" name="Marcador de pie de página 3">
            <a:extLst>
              <a:ext uri="{FF2B5EF4-FFF2-40B4-BE49-F238E27FC236}">
                <a16:creationId xmlns:a16="http://schemas.microsoft.com/office/drawing/2014/main" id="{CAFF8485-671E-87EF-31CA-BD43FC7CAB9B}"/>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AF9E2637-8A15-4E68-9A5C-38BA340AB91F}"/>
              </a:ext>
            </a:extLst>
          </p:cNvPr>
          <p:cNvSpPr>
            <a:spLocks noGrp="1"/>
          </p:cNvSpPr>
          <p:nvPr>
            <p:ph type="sldNum" sz="quarter" idx="12"/>
          </p:nvPr>
        </p:nvSpPr>
        <p:spPr/>
        <p:txBody>
          <a:bodyPr/>
          <a:lstStyle/>
          <a:p>
            <a:fld id="{F200540E-22B5-4804-A7C9-4AA764CC4973}" type="slidenum">
              <a:rPr lang="es-PE" smtClean="0"/>
              <a:t>‹Nº›</a:t>
            </a:fld>
            <a:endParaRPr lang="es-PE"/>
          </a:p>
        </p:txBody>
      </p:sp>
    </p:spTree>
    <p:extLst>
      <p:ext uri="{BB962C8B-B14F-4D97-AF65-F5344CB8AC3E}">
        <p14:creationId xmlns:p14="http://schemas.microsoft.com/office/powerpoint/2010/main" val="1871474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F6B258E-DA1A-8393-2E92-176E070F4C04}"/>
              </a:ext>
            </a:extLst>
          </p:cNvPr>
          <p:cNvSpPr>
            <a:spLocks noGrp="1"/>
          </p:cNvSpPr>
          <p:nvPr>
            <p:ph type="dt" sz="half" idx="10"/>
          </p:nvPr>
        </p:nvSpPr>
        <p:spPr/>
        <p:txBody>
          <a:bodyPr/>
          <a:lstStyle/>
          <a:p>
            <a:fld id="{F5DF4269-C8AF-405F-841E-E7CE9129E728}" type="datetimeFigureOut">
              <a:rPr lang="es-PE" smtClean="0"/>
              <a:t>15/02/2023</a:t>
            </a:fld>
            <a:endParaRPr lang="es-PE"/>
          </a:p>
        </p:txBody>
      </p:sp>
      <p:sp>
        <p:nvSpPr>
          <p:cNvPr id="3" name="Marcador de pie de página 2">
            <a:extLst>
              <a:ext uri="{FF2B5EF4-FFF2-40B4-BE49-F238E27FC236}">
                <a16:creationId xmlns:a16="http://schemas.microsoft.com/office/drawing/2014/main" id="{2C158708-6B02-5114-C6FD-BD64DBAA3132}"/>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1A8634C1-69D8-5C4E-A868-8295889F6E4C}"/>
              </a:ext>
            </a:extLst>
          </p:cNvPr>
          <p:cNvSpPr>
            <a:spLocks noGrp="1"/>
          </p:cNvSpPr>
          <p:nvPr>
            <p:ph type="sldNum" sz="quarter" idx="12"/>
          </p:nvPr>
        </p:nvSpPr>
        <p:spPr/>
        <p:txBody>
          <a:bodyPr/>
          <a:lstStyle/>
          <a:p>
            <a:fld id="{F200540E-22B5-4804-A7C9-4AA764CC4973}" type="slidenum">
              <a:rPr lang="es-PE" smtClean="0"/>
              <a:t>‹Nº›</a:t>
            </a:fld>
            <a:endParaRPr lang="es-PE"/>
          </a:p>
        </p:txBody>
      </p:sp>
    </p:spTree>
    <p:extLst>
      <p:ext uri="{BB962C8B-B14F-4D97-AF65-F5344CB8AC3E}">
        <p14:creationId xmlns:p14="http://schemas.microsoft.com/office/powerpoint/2010/main" val="3574035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1246A9-5AF5-C7C2-DF56-0EFF848A5E5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5A4D011B-E182-1837-41A7-F39518E768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210E47CB-2649-A3F5-9F9C-F0C5A9CCC0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C893CE-8D09-2C63-B2EF-4E29F6EE7729}"/>
              </a:ext>
            </a:extLst>
          </p:cNvPr>
          <p:cNvSpPr>
            <a:spLocks noGrp="1"/>
          </p:cNvSpPr>
          <p:nvPr>
            <p:ph type="dt" sz="half" idx="10"/>
          </p:nvPr>
        </p:nvSpPr>
        <p:spPr/>
        <p:txBody>
          <a:bodyPr/>
          <a:lstStyle/>
          <a:p>
            <a:fld id="{F5DF4269-C8AF-405F-841E-E7CE9129E728}" type="datetimeFigureOut">
              <a:rPr lang="es-PE" smtClean="0"/>
              <a:t>15/02/2023</a:t>
            </a:fld>
            <a:endParaRPr lang="es-PE"/>
          </a:p>
        </p:txBody>
      </p:sp>
      <p:sp>
        <p:nvSpPr>
          <p:cNvPr id="6" name="Marcador de pie de página 5">
            <a:extLst>
              <a:ext uri="{FF2B5EF4-FFF2-40B4-BE49-F238E27FC236}">
                <a16:creationId xmlns:a16="http://schemas.microsoft.com/office/drawing/2014/main" id="{955A22A9-A230-CFBF-A1C8-BC5366795FDB}"/>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FC7C1C43-46D6-F40F-C87E-0070CC6ECE9B}"/>
              </a:ext>
            </a:extLst>
          </p:cNvPr>
          <p:cNvSpPr>
            <a:spLocks noGrp="1"/>
          </p:cNvSpPr>
          <p:nvPr>
            <p:ph type="sldNum" sz="quarter" idx="12"/>
          </p:nvPr>
        </p:nvSpPr>
        <p:spPr/>
        <p:txBody>
          <a:bodyPr/>
          <a:lstStyle/>
          <a:p>
            <a:fld id="{F200540E-22B5-4804-A7C9-4AA764CC4973}" type="slidenum">
              <a:rPr lang="es-PE" smtClean="0"/>
              <a:t>‹Nº›</a:t>
            </a:fld>
            <a:endParaRPr lang="es-PE"/>
          </a:p>
        </p:txBody>
      </p:sp>
    </p:spTree>
    <p:extLst>
      <p:ext uri="{BB962C8B-B14F-4D97-AF65-F5344CB8AC3E}">
        <p14:creationId xmlns:p14="http://schemas.microsoft.com/office/powerpoint/2010/main" val="511718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99CAED-59CD-C932-ECD8-249CAC6E978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11F21C86-8D10-47B4-E194-7B7038D489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BB8E43E1-75CA-DA9B-60F6-23311E9A73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36C085-564A-2454-A013-E4246A7B1D48}"/>
              </a:ext>
            </a:extLst>
          </p:cNvPr>
          <p:cNvSpPr>
            <a:spLocks noGrp="1"/>
          </p:cNvSpPr>
          <p:nvPr>
            <p:ph type="dt" sz="half" idx="10"/>
          </p:nvPr>
        </p:nvSpPr>
        <p:spPr/>
        <p:txBody>
          <a:bodyPr/>
          <a:lstStyle/>
          <a:p>
            <a:fld id="{F5DF4269-C8AF-405F-841E-E7CE9129E728}" type="datetimeFigureOut">
              <a:rPr lang="es-PE" smtClean="0"/>
              <a:t>15/02/2023</a:t>
            </a:fld>
            <a:endParaRPr lang="es-PE"/>
          </a:p>
        </p:txBody>
      </p:sp>
      <p:sp>
        <p:nvSpPr>
          <p:cNvPr id="6" name="Marcador de pie de página 5">
            <a:extLst>
              <a:ext uri="{FF2B5EF4-FFF2-40B4-BE49-F238E27FC236}">
                <a16:creationId xmlns:a16="http://schemas.microsoft.com/office/drawing/2014/main" id="{95A4C1E5-47BD-B352-1E9C-110655B29ED8}"/>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9D92C73C-731C-0E2E-CB2A-BD1CD74EE9E2}"/>
              </a:ext>
            </a:extLst>
          </p:cNvPr>
          <p:cNvSpPr>
            <a:spLocks noGrp="1"/>
          </p:cNvSpPr>
          <p:nvPr>
            <p:ph type="sldNum" sz="quarter" idx="12"/>
          </p:nvPr>
        </p:nvSpPr>
        <p:spPr/>
        <p:txBody>
          <a:bodyPr/>
          <a:lstStyle/>
          <a:p>
            <a:fld id="{F200540E-22B5-4804-A7C9-4AA764CC4973}" type="slidenum">
              <a:rPr lang="es-PE" smtClean="0"/>
              <a:t>‹Nº›</a:t>
            </a:fld>
            <a:endParaRPr lang="es-PE"/>
          </a:p>
        </p:txBody>
      </p:sp>
    </p:spTree>
    <p:extLst>
      <p:ext uri="{BB962C8B-B14F-4D97-AF65-F5344CB8AC3E}">
        <p14:creationId xmlns:p14="http://schemas.microsoft.com/office/powerpoint/2010/main" val="666107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5B1664E-D690-5525-377B-5D3A0F04FB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6485B528-5110-6051-722C-B45A292FA8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CA6DC2F8-A025-1F0C-0247-D6331F1347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DF4269-C8AF-405F-841E-E7CE9129E728}" type="datetimeFigureOut">
              <a:rPr lang="es-PE" smtClean="0"/>
              <a:t>15/02/2023</a:t>
            </a:fld>
            <a:endParaRPr lang="es-PE"/>
          </a:p>
        </p:txBody>
      </p:sp>
      <p:sp>
        <p:nvSpPr>
          <p:cNvPr id="5" name="Marcador de pie de página 4">
            <a:extLst>
              <a:ext uri="{FF2B5EF4-FFF2-40B4-BE49-F238E27FC236}">
                <a16:creationId xmlns:a16="http://schemas.microsoft.com/office/drawing/2014/main" id="{70FFEF14-595F-78F2-AB0C-E74A1868F8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F4FFEA6D-A247-8DCD-AA8C-B58801EA97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00540E-22B5-4804-A7C9-4AA764CC4973}" type="slidenum">
              <a:rPr lang="es-PE" smtClean="0"/>
              <a:t>‹Nº›</a:t>
            </a:fld>
            <a:endParaRPr lang="es-PE"/>
          </a:p>
        </p:txBody>
      </p:sp>
    </p:spTree>
    <p:extLst>
      <p:ext uri="{BB962C8B-B14F-4D97-AF65-F5344CB8AC3E}">
        <p14:creationId xmlns:p14="http://schemas.microsoft.com/office/powerpoint/2010/main" val="2676352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D77DC09-D349-21F0-B971-501C1D33D5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13"/>
            <a:ext cx="12192000" cy="6359549"/>
          </a:xfrm>
          <a:prstGeom prst="rect">
            <a:avLst/>
          </a:prstGeom>
        </p:spPr>
      </p:pic>
      <p:sp>
        <p:nvSpPr>
          <p:cNvPr id="2" name="Título 1">
            <a:extLst>
              <a:ext uri="{FF2B5EF4-FFF2-40B4-BE49-F238E27FC236}">
                <a16:creationId xmlns:a16="http://schemas.microsoft.com/office/drawing/2014/main" id="{AB7B9CAF-FEEF-6272-3C82-F864F31291F9}"/>
              </a:ext>
            </a:extLst>
          </p:cNvPr>
          <p:cNvSpPr>
            <a:spLocks noGrp="1"/>
          </p:cNvSpPr>
          <p:nvPr>
            <p:ph type="ctrTitle"/>
          </p:nvPr>
        </p:nvSpPr>
        <p:spPr>
          <a:xfrm>
            <a:off x="1366284" y="1154838"/>
            <a:ext cx="9909543" cy="3095293"/>
          </a:xfrm>
        </p:spPr>
        <p:txBody>
          <a:bodyPr>
            <a:noAutofit/>
          </a:bodyPr>
          <a:lstStyle/>
          <a:p>
            <a:pPr algn="just"/>
            <a:br>
              <a:rPr lang="es-ES" sz="3200" b="1" dirty="0">
                <a:solidFill>
                  <a:srgbClr val="00B050"/>
                </a:solidFill>
                <a:latin typeface="Arial Black" panose="020B0A04020102020204" pitchFamily="34" charset="0"/>
              </a:rPr>
            </a:br>
            <a:br>
              <a:rPr lang="es-ES" sz="3200" b="1" dirty="0">
                <a:solidFill>
                  <a:srgbClr val="00B050"/>
                </a:solidFill>
                <a:latin typeface="Arial Black" panose="020B0A04020102020204" pitchFamily="34" charset="0"/>
              </a:rPr>
            </a:br>
            <a:br>
              <a:rPr lang="es-ES" sz="3200" b="1" dirty="0">
                <a:solidFill>
                  <a:srgbClr val="00B050"/>
                </a:solidFill>
                <a:latin typeface="Arial Black" panose="020B0A04020102020204" pitchFamily="34" charset="0"/>
              </a:rPr>
            </a:br>
            <a:br>
              <a:rPr lang="es-ES" sz="3200" b="1" dirty="0">
                <a:solidFill>
                  <a:srgbClr val="00B050"/>
                </a:solidFill>
                <a:latin typeface="Arial Black" panose="020B0A04020102020204" pitchFamily="34" charset="0"/>
              </a:rPr>
            </a:br>
            <a:r>
              <a:rPr lang="en-US" sz="3200" b="1" dirty="0">
                <a:solidFill>
                  <a:schemeClr val="bg1"/>
                </a:solidFill>
                <a:latin typeface="Arial Black" panose="020B0A04020102020204" pitchFamily="34" charset="0"/>
              </a:rPr>
              <a:t>L</a:t>
            </a:r>
            <a:r>
              <a:rPr lang="en-US" sz="3200" b="1" dirty="0">
                <a:solidFill>
                  <a:schemeClr val="bg1"/>
                </a:solidFill>
                <a:effectLst/>
                <a:latin typeface="Arial Black" panose="020B0A04020102020204" pitchFamily="34" charset="0"/>
                <a:ea typeface="Calibri" panose="020F0502020204030204" pitchFamily="34" charset="0"/>
              </a:rPr>
              <a:t>EY DE AMPLIACIÓN DE PLAZO DE REVERSIÓN DE PREDIOS RÚSTICOS AL DOMINIO DEL ESTADO, ADJUDICADOS A TITULO ONEROSO CON FINES AGRARIOS, OCUPADOS POR ASENTAMIENTOS HUMANOS.</a:t>
            </a:r>
            <a:endParaRPr lang="es-PE" sz="3200" b="1" dirty="0">
              <a:solidFill>
                <a:schemeClr val="bg1"/>
              </a:solidFill>
              <a:latin typeface="Arial Black" panose="020B0A04020102020204" pitchFamily="34" charset="0"/>
            </a:endParaRPr>
          </a:p>
        </p:txBody>
      </p:sp>
      <p:pic>
        <p:nvPicPr>
          <p:cNvPr id="6" name="Imagen 5">
            <a:extLst>
              <a:ext uri="{FF2B5EF4-FFF2-40B4-BE49-F238E27FC236}">
                <a16:creationId xmlns:a16="http://schemas.microsoft.com/office/drawing/2014/main" id="{61A47A7A-5611-B12A-070D-2BE471E65E07}"/>
              </a:ext>
            </a:extLst>
          </p:cNvPr>
          <p:cNvPicPr>
            <a:picLocks noChangeAspect="1"/>
          </p:cNvPicPr>
          <p:nvPr/>
        </p:nvPicPr>
        <p:blipFill rotWithShape="1">
          <a:blip r:embed="rId3">
            <a:extLst>
              <a:ext uri="{28A0092B-C50C-407E-A947-70E740481C1C}">
                <a14:useLocalDpi xmlns:a14="http://schemas.microsoft.com/office/drawing/2010/main" val="0"/>
              </a:ext>
            </a:extLst>
          </a:blip>
          <a:srcRect l="21529" r="51764"/>
          <a:stretch/>
        </p:blipFill>
        <p:spPr>
          <a:xfrm>
            <a:off x="8980860" y="6320528"/>
            <a:ext cx="514014" cy="508222"/>
          </a:xfrm>
          <a:prstGeom prst="rect">
            <a:avLst/>
          </a:prstGeom>
        </p:spPr>
      </p:pic>
      <p:pic>
        <p:nvPicPr>
          <p:cNvPr id="7" name="Imagen 6">
            <a:extLst>
              <a:ext uri="{FF2B5EF4-FFF2-40B4-BE49-F238E27FC236}">
                <a16:creationId xmlns:a16="http://schemas.microsoft.com/office/drawing/2014/main" id="{41A64FF0-3087-9753-D669-271C420F8D85}"/>
              </a:ext>
            </a:extLst>
          </p:cNvPr>
          <p:cNvPicPr>
            <a:picLocks noChangeAspect="1"/>
          </p:cNvPicPr>
          <p:nvPr/>
        </p:nvPicPr>
        <p:blipFill rotWithShape="1">
          <a:blip r:embed="rId4">
            <a:extLst>
              <a:ext uri="{28A0092B-C50C-407E-A947-70E740481C1C}">
                <a14:useLocalDpi xmlns:a14="http://schemas.microsoft.com/office/drawing/2010/main" val="0"/>
              </a:ext>
            </a:extLst>
          </a:blip>
          <a:srcRect l="5128" t="75856" r="38980" b="8682"/>
          <a:stretch/>
        </p:blipFill>
        <p:spPr>
          <a:xfrm>
            <a:off x="9602105" y="6359549"/>
            <a:ext cx="2338258" cy="381021"/>
          </a:xfrm>
          <a:prstGeom prst="rect">
            <a:avLst/>
          </a:prstGeom>
        </p:spPr>
      </p:pic>
      <p:sp>
        <p:nvSpPr>
          <p:cNvPr id="5" name="Título 1">
            <a:extLst>
              <a:ext uri="{FF2B5EF4-FFF2-40B4-BE49-F238E27FC236}">
                <a16:creationId xmlns:a16="http://schemas.microsoft.com/office/drawing/2014/main" id="{CCBA5D38-95FA-4511-DFD6-B8BE5772BB4B}"/>
              </a:ext>
            </a:extLst>
          </p:cNvPr>
          <p:cNvSpPr txBox="1">
            <a:spLocks/>
          </p:cNvSpPr>
          <p:nvPr/>
        </p:nvSpPr>
        <p:spPr>
          <a:xfrm>
            <a:off x="1456660" y="1363902"/>
            <a:ext cx="9909543" cy="309529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es-PE" sz="3200" b="1" dirty="0">
              <a:solidFill>
                <a:schemeClr val="bg1"/>
              </a:solidFill>
              <a:latin typeface="Arial Black" panose="020B0A04020102020204" pitchFamily="34" charset="0"/>
            </a:endParaRPr>
          </a:p>
        </p:txBody>
      </p:sp>
      <p:sp>
        <p:nvSpPr>
          <p:cNvPr id="8" name="Título 1">
            <a:extLst>
              <a:ext uri="{FF2B5EF4-FFF2-40B4-BE49-F238E27FC236}">
                <a16:creationId xmlns:a16="http://schemas.microsoft.com/office/drawing/2014/main" id="{F5ADDDBB-9F9F-2BAA-9379-22F0E565B7D7}"/>
              </a:ext>
            </a:extLst>
          </p:cNvPr>
          <p:cNvSpPr txBox="1">
            <a:spLocks/>
          </p:cNvSpPr>
          <p:nvPr/>
        </p:nvSpPr>
        <p:spPr>
          <a:xfrm>
            <a:off x="1343248" y="-114814"/>
            <a:ext cx="9909543" cy="309529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ES" sz="3200" b="1" dirty="0">
                <a:solidFill>
                  <a:srgbClr val="C00000"/>
                </a:solidFill>
                <a:latin typeface="Arial Black" panose="020B0A04020102020204" pitchFamily="34" charset="0"/>
              </a:rPr>
              <a:t>PROYECTO DE LEY 4044/2022-CR</a:t>
            </a:r>
            <a:br>
              <a:rPr lang="es-ES" sz="3200" b="1" dirty="0">
                <a:solidFill>
                  <a:srgbClr val="00B050"/>
                </a:solidFill>
                <a:latin typeface="Arial Black" panose="020B0A04020102020204" pitchFamily="34" charset="0"/>
              </a:rPr>
            </a:br>
            <a:br>
              <a:rPr lang="es-ES" sz="3200" b="1" dirty="0">
                <a:solidFill>
                  <a:srgbClr val="00B050"/>
                </a:solidFill>
                <a:latin typeface="Arial Black" panose="020B0A04020102020204" pitchFamily="34" charset="0"/>
              </a:rPr>
            </a:br>
            <a:br>
              <a:rPr lang="es-ES" sz="3200" b="1" dirty="0">
                <a:solidFill>
                  <a:srgbClr val="00B050"/>
                </a:solidFill>
                <a:latin typeface="Arial Black" panose="020B0A04020102020204" pitchFamily="34" charset="0"/>
              </a:rPr>
            </a:br>
            <a:br>
              <a:rPr lang="es-ES" sz="3200" b="1" dirty="0">
                <a:solidFill>
                  <a:srgbClr val="00B050"/>
                </a:solidFill>
                <a:latin typeface="Arial Black" panose="020B0A04020102020204" pitchFamily="34" charset="0"/>
              </a:rPr>
            </a:br>
            <a:endParaRPr lang="es-PE" sz="3200" b="1" dirty="0">
              <a:solidFill>
                <a:schemeClr val="bg1"/>
              </a:solidFill>
              <a:latin typeface="Arial Black" panose="020B0A04020102020204" pitchFamily="34" charset="0"/>
            </a:endParaRPr>
          </a:p>
        </p:txBody>
      </p:sp>
      <p:pic>
        <p:nvPicPr>
          <p:cNvPr id="3" name="Imagen 2">
            <a:extLst>
              <a:ext uri="{FF2B5EF4-FFF2-40B4-BE49-F238E27FC236}">
                <a16:creationId xmlns:a16="http://schemas.microsoft.com/office/drawing/2014/main" id="{3BB23B1E-B89F-D4E6-39B4-39C2142597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6948" y="4679299"/>
            <a:ext cx="1679945" cy="2178701"/>
          </a:xfrm>
          <a:prstGeom prst="rect">
            <a:avLst/>
          </a:prstGeom>
        </p:spPr>
      </p:pic>
    </p:spTree>
    <p:extLst>
      <p:ext uri="{BB962C8B-B14F-4D97-AF65-F5344CB8AC3E}">
        <p14:creationId xmlns:p14="http://schemas.microsoft.com/office/powerpoint/2010/main" val="383090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526D9EA-2FD8-AD06-5A37-715829A3ED60}"/>
              </a:ext>
            </a:extLst>
          </p:cNvPr>
          <p:cNvSpPr>
            <a:spLocks noGrp="1"/>
          </p:cNvSpPr>
          <p:nvPr>
            <p:ph idx="1"/>
          </p:nvPr>
        </p:nvSpPr>
        <p:spPr>
          <a:xfrm>
            <a:off x="414670" y="287079"/>
            <a:ext cx="11206716" cy="5889884"/>
          </a:xfrm>
        </p:spPr>
        <p:txBody>
          <a:bodyPr>
            <a:normAutofit/>
          </a:bodyPr>
          <a:lstStyle/>
          <a:p>
            <a:pPr marL="0" indent="0" algn="ctr">
              <a:buNone/>
            </a:pPr>
            <a:r>
              <a:rPr lang="es-PE" b="1" dirty="0">
                <a:solidFill>
                  <a:srgbClr val="C00000"/>
                </a:solidFill>
                <a:latin typeface="Arial" panose="020B0604020202020204" pitchFamily="34" charset="0"/>
                <a:cs typeface="Arial" panose="020B0604020202020204" pitchFamily="34" charset="0"/>
              </a:rPr>
              <a:t>III. COSTO BENEFICIO</a:t>
            </a:r>
          </a:p>
          <a:p>
            <a:pPr algn="just">
              <a:lnSpc>
                <a:spcPct val="115000"/>
              </a:lnSpc>
              <a:spcAft>
                <a:spcPts val="800"/>
              </a:spcAft>
            </a:pPr>
            <a:r>
              <a:rPr lang="es-PE" sz="1800" dirty="0">
                <a:effectLst/>
                <a:latin typeface="Arial" panose="020B0604020202020204" pitchFamily="34" charset="0"/>
                <a:ea typeface="Calibri" panose="020F0502020204030204" pitchFamily="34" charset="0"/>
              </a:rPr>
              <a:t>La aprobación de la norma propuesta y su aplicación no irroga ningún costo institucional ni financiero para el Estado, </a:t>
            </a:r>
            <a:r>
              <a:rPr lang="es-PE" sz="1800" dirty="0">
                <a:effectLst/>
                <a:latin typeface="Arial" panose="020B0604020202020204" pitchFamily="34" charset="0"/>
                <a:ea typeface="Times New Roman" panose="02020603050405020304" pitchFamily="18" charset="0"/>
              </a:rPr>
              <a:t>por</a:t>
            </a:r>
            <a:r>
              <a:rPr lang="es-PE" sz="1800" spc="5" dirty="0">
                <a:effectLst/>
                <a:latin typeface="Arial" panose="020B0604020202020204" pitchFamily="34" charset="0"/>
                <a:ea typeface="Times New Roman" panose="02020603050405020304" pitchFamily="18" charset="0"/>
              </a:rPr>
              <a:t> </a:t>
            </a:r>
            <a:r>
              <a:rPr lang="es-PE" sz="1800" dirty="0">
                <a:effectLst/>
                <a:latin typeface="Arial" panose="020B0604020202020204" pitchFamily="34" charset="0"/>
                <a:ea typeface="Times New Roman" panose="02020603050405020304" pitchFamily="18" charset="0"/>
              </a:rPr>
              <a:t>su</a:t>
            </a:r>
            <a:r>
              <a:rPr lang="es-PE" sz="1800" spc="5" dirty="0">
                <a:effectLst/>
                <a:latin typeface="Arial" panose="020B0604020202020204" pitchFamily="34" charset="0"/>
                <a:ea typeface="Times New Roman" panose="02020603050405020304" pitchFamily="18" charset="0"/>
              </a:rPr>
              <a:t> </a:t>
            </a:r>
            <a:r>
              <a:rPr lang="es-PE" sz="1800" dirty="0">
                <a:effectLst/>
                <a:latin typeface="Arial" panose="020B0604020202020204" pitchFamily="34" charset="0"/>
                <a:ea typeface="Times New Roman" panose="02020603050405020304" pitchFamily="18" charset="0"/>
              </a:rPr>
              <a:t>naturaleza</a:t>
            </a:r>
            <a:r>
              <a:rPr lang="es-PE" sz="1800" spc="5" dirty="0">
                <a:effectLst/>
                <a:latin typeface="Arial" panose="020B0604020202020204" pitchFamily="34" charset="0"/>
                <a:ea typeface="Times New Roman" panose="02020603050405020304" pitchFamily="18" charset="0"/>
              </a:rPr>
              <a:t> ampliatoria de saneamiento de posesionarios y reivindicativa de derechos a la vivienda garantizados en la </a:t>
            </a:r>
            <a:r>
              <a:rPr lang="es-PE" sz="1800" spc="5" dirty="0">
                <a:latin typeface="Arial" panose="020B0604020202020204" pitchFamily="34" charset="0"/>
                <a:ea typeface="Times New Roman" panose="02020603050405020304" pitchFamily="18" charset="0"/>
              </a:rPr>
              <a:t>C</a:t>
            </a:r>
            <a:r>
              <a:rPr lang="es-PE" sz="1800" spc="5" dirty="0">
                <a:effectLst/>
                <a:latin typeface="Arial" panose="020B0604020202020204" pitchFamily="34" charset="0"/>
                <a:ea typeface="Times New Roman" panose="02020603050405020304" pitchFamily="18" charset="0"/>
              </a:rPr>
              <a:t>onstitución Política </a:t>
            </a:r>
            <a:r>
              <a:rPr lang="es-PE" sz="1800" dirty="0">
                <a:effectLst/>
                <a:latin typeface="Arial" panose="020B0604020202020204" pitchFamily="34" charset="0"/>
                <a:ea typeface="Times New Roman" panose="02020603050405020304" pitchFamily="18" charset="0"/>
              </a:rPr>
              <a:t>.</a:t>
            </a:r>
            <a:endParaRPr lang="es-PE" sz="1800" dirty="0">
              <a:effectLst/>
              <a:latin typeface="Times New Roman" panose="02020603050405020304" pitchFamily="18" charset="0"/>
              <a:ea typeface="Times New Roman" panose="02020603050405020304" pitchFamily="18" charset="0"/>
            </a:endParaRPr>
          </a:p>
          <a:p>
            <a:pPr algn="just">
              <a:lnSpc>
                <a:spcPct val="115000"/>
              </a:lnSpc>
              <a:spcAft>
                <a:spcPts val="800"/>
              </a:spcAft>
            </a:pPr>
            <a:r>
              <a:rPr lang="es-PE" sz="1800" dirty="0">
                <a:effectLst/>
                <a:latin typeface="Arial" panose="020B0604020202020204" pitchFamily="34" charset="0"/>
                <a:ea typeface="Times New Roman" panose="02020603050405020304" pitchFamily="18" charset="0"/>
              </a:rPr>
              <a:t>Los beneficios serán familias de condición económica pobre y extrema pobreza del país, que se encuentran en posesión en áreas o terrenos libres, abandonados sin cultivo alguno y miles de familias peruanas sin poder acceder a una vivienda digna, parte o el gran porcentaje de las 165 mil familias sin vivienda serán los beneficiados por esta iniciativa legislativa.</a:t>
            </a:r>
          </a:p>
          <a:p>
            <a:pPr marL="0" indent="0" algn="ctr">
              <a:lnSpc>
                <a:spcPct val="115000"/>
              </a:lnSpc>
              <a:spcAft>
                <a:spcPts val="800"/>
              </a:spcAft>
              <a:buNone/>
            </a:pPr>
            <a:r>
              <a:rPr lang="es-PE" b="1" dirty="0">
                <a:solidFill>
                  <a:srgbClr val="C00000"/>
                </a:solidFill>
                <a:effectLst/>
                <a:latin typeface="Arial" panose="020B0604020202020204" pitchFamily="34" charset="0"/>
                <a:ea typeface="Calibri" panose="020F0502020204030204" pitchFamily="34" charset="0"/>
                <a:cs typeface="Arial" panose="020B0604020202020204" pitchFamily="34" charset="0"/>
              </a:rPr>
              <a:t>IV. Relación con las Políticas de Estado del Acuerdo </a:t>
            </a:r>
            <a:r>
              <a:rPr lang="es-PE" b="1" dirty="0">
                <a:solidFill>
                  <a:srgbClr val="C00000"/>
                </a:solidFill>
                <a:latin typeface="Arial" panose="020B0604020202020204" pitchFamily="34" charset="0"/>
                <a:ea typeface="Calibri" panose="020F0502020204030204" pitchFamily="34" charset="0"/>
                <a:cs typeface="Arial" panose="020B0604020202020204" pitchFamily="34" charset="0"/>
              </a:rPr>
              <a:t>N</a:t>
            </a:r>
            <a:r>
              <a:rPr lang="es-PE" b="1" dirty="0">
                <a:solidFill>
                  <a:srgbClr val="C00000"/>
                </a:solidFill>
                <a:effectLst/>
                <a:latin typeface="Arial" panose="020B0604020202020204" pitchFamily="34" charset="0"/>
                <a:ea typeface="Calibri" panose="020F0502020204030204" pitchFamily="34" charset="0"/>
                <a:cs typeface="Arial" panose="020B0604020202020204" pitchFamily="34" charset="0"/>
              </a:rPr>
              <a:t>acional</a:t>
            </a:r>
            <a:endParaRPr lang="es-PE"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0" indent="0" algn="just">
              <a:lnSpc>
                <a:spcPct val="115000"/>
              </a:lnSpc>
              <a:spcBef>
                <a:spcPts val="40"/>
              </a:spcBef>
              <a:buNone/>
            </a:pPr>
            <a:r>
              <a:rPr lang="es-ES" sz="1800" b="1" dirty="0">
                <a:effectLst/>
                <a:latin typeface="Arial" panose="020B0604020202020204" pitchFamily="34" charset="0"/>
                <a:ea typeface="Calibri" panose="020F0502020204030204" pitchFamily="34" charset="0"/>
                <a:cs typeface="Arial MT"/>
              </a:rPr>
              <a:t>Política 10°</a:t>
            </a:r>
            <a:r>
              <a:rPr lang="es-ES" sz="1800" dirty="0">
                <a:effectLst/>
                <a:latin typeface="Arial" panose="020B0604020202020204" pitchFamily="34" charset="0"/>
                <a:ea typeface="Calibri" panose="020F0502020204030204" pitchFamily="34" charset="0"/>
                <a:cs typeface="Arial MT"/>
              </a:rPr>
              <a:t> Reducción de la pobreza.</a:t>
            </a:r>
            <a:endParaRPr lang="es-PE" sz="1800" dirty="0">
              <a:effectLst/>
              <a:latin typeface="Arial MT"/>
              <a:ea typeface="Arial MT"/>
              <a:cs typeface="Arial MT"/>
            </a:endParaRPr>
          </a:p>
          <a:p>
            <a:pPr marL="0" indent="0" algn="just">
              <a:lnSpc>
                <a:spcPct val="115000"/>
              </a:lnSpc>
              <a:spcBef>
                <a:spcPts val="40"/>
              </a:spcBef>
              <a:spcAft>
                <a:spcPts val="0"/>
              </a:spcAft>
              <a:buNone/>
            </a:pPr>
            <a:r>
              <a:rPr lang="es-ES" sz="1800" b="1" dirty="0">
                <a:effectLst/>
                <a:latin typeface="Arial" panose="020B0604020202020204" pitchFamily="34" charset="0"/>
                <a:ea typeface="Calibri" panose="020F0502020204030204" pitchFamily="34" charset="0"/>
                <a:cs typeface="Arial MT"/>
              </a:rPr>
              <a:t>Política 21°</a:t>
            </a:r>
            <a:r>
              <a:rPr lang="es-ES" sz="1800" dirty="0">
                <a:effectLst/>
                <a:latin typeface="Arial" panose="020B0604020202020204" pitchFamily="34" charset="0"/>
                <a:ea typeface="Calibri" panose="020F0502020204030204" pitchFamily="34" charset="0"/>
                <a:cs typeface="Arial MT"/>
              </a:rPr>
              <a:t> Desarrollo en infraestructura y vivienda. </a:t>
            </a:r>
            <a:endParaRPr lang="es-PE" sz="1800" dirty="0">
              <a:effectLst/>
              <a:latin typeface="Arial MT"/>
              <a:ea typeface="Arial MT"/>
              <a:cs typeface="Arial MT"/>
            </a:endParaRPr>
          </a:p>
          <a:p>
            <a:pPr marL="0" indent="0" algn="just">
              <a:lnSpc>
                <a:spcPct val="115000"/>
              </a:lnSpc>
              <a:spcBef>
                <a:spcPts val="40"/>
              </a:spcBef>
              <a:spcAft>
                <a:spcPts val="0"/>
              </a:spcAft>
              <a:buNone/>
            </a:pPr>
            <a:r>
              <a:rPr lang="es-ES" sz="1800" b="1" dirty="0">
                <a:effectLst/>
                <a:latin typeface="Arial" panose="020B0604020202020204" pitchFamily="34" charset="0"/>
                <a:ea typeface="Calibri" panose="020F0502020204030204" pitchFamily="34" charset="0"/>
                <a:cs typeface="Arial MT"/>
              </a:rPr>
              <a:t>Política 24°</a:t>
            </a:r>
            <a:r>
              <a:rPr lang="es-ES" sz="1800" dirty="0">
                <a:effectLst/>
                <a:latin typeface="Arial" panose="020B0604020202020204" pitchFamily="34" charset="0"/>
                <a:ea typeface="Calibri" panose="020F0502020204030204" pitchFamily="34" charset="0"/>
                <a:cs typeface="Arial MT"/>
              </a:rPr>
              <a:t> Afirmación de un Estado eficiente y transparente. </a:t>
            </a:r>
            <a:endParaRPr lang="es-PE" sz="1800" dirty="0">
              <a:effectLst/>
              <a:latin typeface="Arial MT"/>
              <a:ea typeface="Arial MT"/>
              <a:cs typeface="Arial MT"/>
            </a:endParaRPr>
          </a:p>
          <a:p>
            <a:pPr marL="0" indent="0" algn="just">
              <a:lnSpc>
                <a:spcPct val="115000"/>
              </a:lnSpc>
              <a:spcBef>
                <a:spcPts val="40"/>
              </a:spcBef>
              <a:spcAft>
                <a:spcPts val="0"/>
              </a:spcAft>
              <a:buNone/>
            </a:pPr>
            <a:r>
              <a:rPr lang="es-ES" sz="1800" b="1" dirty="0">
                <a:effectLst/>
                <a:latin typeface="Arial" panose="020B0604020202020204" pitchFamily="34" charset="0"/>
                <a:ea typeface="Calibri" panose="020F0502020204030204" pitchFamily="34" charset="0"/>
                <a:cs typeface="Arial MT"/>
              </a:rPr>
              <a:t>Política 21°</a:t>
            </a:r>
            <a:r>
              <a:rPr lang="es-ES" sz="1800" dirty="0">
                <a:effectLst/>
                <a:latin typeface="Arial" panose="020B0604020202020204" pitchFamily="34" charset="0"/>
                <a:ea typeface="Calibri" panose="020F0502020204030204" pitchFamily="34" charset="0"/>
                <a:cs typeface="Arial MT"/>
              </a:rPr>
              <a:t> Ordenamiento y gestión territorial. </a:t>
            </a:r>
            <a:endParaRPr lang="es-PE" sz="1800" dirty="0">
              <a:effectLst/>
              <a:latin typeface="Arial MT"/>
              <a:ea typeface="Arial MT"/>
              <a:cs typeface="Arial MT"/>
            </a:endParaRPr>
          </a:p>
          <a:p>
            <a:pPr marL="0" indent="0" algn="just">
              <a:lnSpc>
                <a:spcPct val="115000"/>
              </a:lnSpc>
              <a:spcAft>
                <a:spcPts val="800"/>
              </a:spcAft>
              <a:buNone/>
            </a:pPr>
            <a:endParaRPr lang="es-PE" sz="1800" dirty="0">
              <a:effectLst/>
              <a:latin typeface="Times New Roman" panose="02020603050405020304" pitchFamily="18" charset="0"/>
              <a:ea typeface="Times New Roman" panose="02020603050405020304" pitchFamily="18" charset="0"/>
            </a:endParaRPr>
          </a:p>
          <a:p>
            <a:pPr marL="0" indent="0" algn="ctr">
              <a:buNone/>
            </a:pPr>
            <a:endParaRPr lang="es-PE" dirty="0"/>
          </a:p>
        </p:txBody>
      </p:sp>
      <p:pic>
        <p:nvPicPr>
          <p:cNvPr id="4" name="Imagen 3">
            <a:extLst>
              <a:ext uri="{FF2B5EF4-FFF2-40B4-BE49-F238E27FC236}">
                <a16:creationId xmlns:a16="http://schemas.microsoft.com/office/drawing/2014/main" id="{0F7428B7-9D65-DB86-C032-DC71BEAE250B}"/>
              </a:ext>
            </a:extLst>
          </p:cNvPr>
          <p:cNvPicPr>
            <a:picLocks noChangeAspect="1"/>
          </p:cNvPicPr>
          <p:nvPr/>
        </p:nvPicPr>
        <p:blipFill rotWithShape="1">
          <a:blip r:embed="rId2">
            <a:extLst>
              <a:ext uri="{28A0092B-C50C-407E-A947-70E740481C1C}">
                <a14:useLocalDpi xmlns:a14="http://schemas.microsoft.com/office/drawing/2010/main" val="0"/>
              </a:ext>
            </a:extLst>
          </a:blip>
          <a:srcRect l="21529" r="51764"/>
          <a:stretch/>
        </p:blipFill>
        <p:spPr>
          <a:xfrm>
            <a:off x="8980860" y="6320528"/>
            <a:ext cx="514014" cy="508222"/>
          </a:xfrm>
          <a:prstGeom prst="rect">
            <a:avLst/>
          </a:prstGeom>
        </p:spPr>
      </p:pic>
      <p:pic>
        <p:nvPicPr>
          <p:cNvPr id="5" name="Imagen 4">
            <a:extLst>
              <a:ext uri="{FF2B5EF4-FFF2-40B4-BE49-F238E27FC236}">
                <a16:creationId xmlns:a16="http://schemas.microsoft.com/office/drawing/2014/main" id="{ABEC7C42-E7EC-DD5E-54DE-0FB8AA9B385F}"/>
              </a:ext>
            </a:extLst>
          </p:cNvPr>
          <p:cNvPicPr>
            <a:picLocks noChangeAspect="1"/>
          </p:cNvPicPr>
          <p:nvPr/>
        </p:nvPicPr>
        <p:blipFill rotWithShape="1">
          <a:blip r:embed="rId3">
            <a:extLst>
              <a:ext uri="{28A0092B-C50C-407E-A947-70E740481C1C}">
                <a14:useLocalDpi xmlns:a14="http://schemas.microsoft.com/office/drawing/2010/main" val="0"/>
              </a:ext>
            </a:extLst>
          </a:blip>
          <a:srcRect l="5128" t="75856" r="38980" b="8682"/>
          <a:stretch/>
        </p:blipFill>
        <p:spPr>
          <a:xfrm>
            <a:off x="9602105" y="6359549"/>
            <a:ext cx="2338258" cy="381021"/>
          </a:xfrm>
          <a:prstGeom prst="rect">
            <a:avLst/>
          </a:prstGeom>
        </p:spPr>
      </p:pic>
      <p:pic>
        <p:nvPicPr>
          <p:cNvPr id="2" name="Imagen 1">
            <a:extLst>
              <a:ext uri="{FF2B5EF4-FFF2-40B4-BE49-F238E27FC236}">
                <a16:creationId xmlns:a16="http://schemas.microsoft.com/office/drawing/2014/main" id="{ADA214B2-BA55-0014-D745-72F0D904B4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6948" y="4679299"/>
            <a:ext cx="1679945" cy="2178701"/>
          </a:xfrm>
          <a:prstGeom prst="rect">
            <a:avLst/>
          </a:prstGeom>
        </p:spPr>
      </p:pic>
    </p:spTree>
    <p:extLst>
      <p:ext uri="{BB962C8B-B14F-4D97-AF65-F5344CB8AC3E}">
        <p14:creationId xmlns:p14="http://schemas.microsoft.com/office/powerpoint/2010/main" val="3497407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D05634A-C3D5-2244-9399-EC435EF468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Marcador de contenido 2">
            <a:extLst>
              <a:ext uri="{FF2B5EF4-FFF2-40B4-BE49-F238E27FC236}">
                <a16:creationId xmlns:a16="http://schemas.microsoft.com/office/drawing/2014/main" id="{EDA2F14B-1384-AF7D-0949-AF3F12BAF40F}"/>
              </a:ext>
            </a:extLst>
          </p:cNvPr>
          <p:cNvSpPr>
            <a:spLocks noGrp="1"/>
          </p:cNvSpPr>
          <p:nvPr>
            <p:ph idx="1"/>
          </p:nvPr>
        </p:nvSpPr>
        <p:spPr>
          <a:xfrm>
            <a:off x="710609" y="429585"/>
            <a:ext cx="10515600" cy="1332245"/>
          </a:xfrm>
        </p:spPr>
        <p:txBody>
          <a:bodyPr>
            <a:normAutofit fontScale="92500" lnSpcReduction="20000"/>
          </a:bodyPr>
          <a:lstStyle/>
          <a:p>
            <a:pPr marL="0" indent="0">
              <a:buNone/>
            </a:pPr>
            <a:endParaRPr lang="es-PE" dirty="0"/>
          </a:p>
          <a:p>
            <a:pPr marL="0" indent="0" algn="ctr">
              <a:buNone/>
            </a:pPr>
            <a:r>
              <a:rPr lang="es-PE" sz="7800" dirty="0">
                <a:latin typeface="Algerian" panose="04020705040A02060702" pitchFamily="82" charset="0"/>
              </a:rPr>
              <a:t>GRACIAS</a:t>
            </a:r>
            <a:endParaRPr lang="es-PE" dirty="0">
              <a:latin typeface="Algerian" panose="04020705040A02060702" pitchFamily="82" charset="0"/>
            </a:endParaRPr>
          </a:p>
        </p:txBody>
      </p:sp>
      <p:pic>
        <p:nvPicPr>
          <p:cNvPr id="4" name="Imagen 3">
            <a:extLst>
              <a:ext uri="{FF2B5EF4-FFF2-40B4-BE49-F238E27FC236}">
                <a16:creationId xmlns:a16="http://schemas.microsoft.com/office/drawing/2014/main" id="{19B10187-27D7-510C-13EA-C3851AF69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6260" y="3507214"/>
            <a:ext cx="2583712" cy="3350786"/>
          </a:xfrm>
          <a:prstGeom prst="rect">
            <a:avLst/>
          </a:prstGeom>
        </p:spPr>
      </p:pic>
    </p:spTree>
    <p:extLst>
      <p:ext uri="{BB962C8B-B14F-4D97-AF65-F5344CB8AC3E}">
        <p14:creationId xmlns:p14="http://schemas.microsoft.com/office/powerpoint/2010/main" val="3999592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FED2182-8393-F6FC-D5FB-FE06FF7EA9FF}"/>
              </a:ext>
            </a:extLst>
          </p:cNvPr>
          <p:cNvPicPr>
            <a:picLocks noChangeAspect="1"/>
          </p:cNvPicPr>
          <p:nvPr/>
        </p:nvPicPr>
        <p:blipFill rotWithShape="1">
          <a:blip r:embed="rId2">
            <a:extLst>
              <a:ext uri="{28A0092B-C50C-407E-A947-70E740481C1C}">
                <a14:useLocalDpi xmlns:a14="http://schemas.microsoft.com/office/drawing/2010/main" val="0"/>
              </a:ext>
            </a:extLst>
          </a:blip>
          <a:srcRect l="21529" r="51764"/>
          <a:stretch/>
        </p:blipFill>
        <p:spPr>
          <a:xfrm>
            <a:off x="9045186" y="6320528"/>
            <a:ext cx="449688" cy="444621"/>
          </a:xfrm>
          <a:prstGeom prst="rect">
            <a:avLst/>
          </a:prstGeom>
        </p:spPr>
      </p:pic>
      <p:pic>
        <p:nvPicPr>
          <p:cNvPr id="5" name="Imagen 4">
            <a:extLst>
              <a:ext uri="{FF2B5EF4-FFF2-40B4-BE49-F238E27FC236}">
                <a16:creationId xmlns:a16="http://schemas.microsoft.com/office/drawing/2014/main" id="{CB8131C0-3316-E1F5-6B2F-B33FB36C4A7A}"/>
              </a:ext>
            </a:extLst>
          </p:cNvPr>
          <p:cNvPicPr>
            <a:picLocks noChangeAspect="1"/>
          </p:cNvPicPr>
          <p:nvPr/>
        </p:nvPicPr>
        <p:blipFill rotWithShape="1">
          <a:blip r:embed="rId3">
            <a:extLst>
              <a:ext uri="{28A0092B-C50C-407E-A947-70E740481C1C}">
                <a14:useLocalDpi xmlns:a14="http://schemas.microsoft.com/office/drawing/2010/main" val="0"/>
              </a:ext>
            </a:extLst>
          </a:blip>
          <a:srcRect l="5128" t="75856" r="38980" b="8682"/>
          <a:stretch/>
        </p:blipFill>
        <p:spPr>
          <a:xfrm>
            <a:off x="9494874" y="6384128"/>
            <a:ext cx="2338258" cy="381021"/>
          </a:xfrm>
          <a:prstGeom prst="rect">
            <a:avLst/>
          </a:prstGeom>
        </p:spPr>
      </p:pic>
      <p:sp>
        <p:nvSpPr>
          <p:cNvPr id="7" name="Marcador de contenido 6">
            <a:extLst>
              <a:ext uri="{FF2B5EF4-FFF2-40B4-BE49-F238E27FC236}">
                <a16:creationId xmlns:a16="http://schemas.microsoft.com/office/drawing/2014/main" id="{5A3F3DF0-1D19-40DD-658F-E2FD11D05AA0}"/>
              </a:ext>
            </a:extLst>
          </p:cNvPr>
          <p:cNvSpPr>
            <a:spLocks noGrp="1"/>
          </p:cNvSpPr>
          <p:nvPr>
            <p:ph idx="1"/>
          </p:nvPr>
        </p:nvSpPr>
        <p:spPr>
          <a:xfrm>
            <a:off x="266700" y="435934"/>
            <a:ext cx="11566432" cy="5884593"/>
          </a:xfrm>
        </p:spPr>
        <p:txBody>
          <a:bodyPr>
            <a:normAutofit fontScale="85000" lnSpcReduction="20000"/>
          </a:bodyPr>
          <a:lstStyle/>
          <a:p>
            <a:pPr marL="571500" indent="-571500" algn="ctr">
              <a:buAutoNum type="romanUcPeriod"/>
            </a:pPr>
            <a:r>
              <a:rPr lang="es-PE" sz="3500" b="1" u="sng" dirty="0">
                <a:solidFill>
                  <a:srgbClr val="C00000"/>
                </a:solidFill>
                <a:latin typeface="Arial" panose="020B0604020202020204" pitchFamily="34" charset="0"/>
                <a:cs typeface="Arial" panose="020B0604020202020204" pitchFamily="34" charset="0"/>
              </a:rPr>
              <a:t>ANTECEDENTES</a:t>
            </a:r>
          </a:p>
          <a:p>
            <a:pPr marL="0" indent="0" algn="ctr">
              <a:buNone/>
            </a:pPr>
            <a:endParaRPr lang="es-PE" sz="3500" b="1" u="sng" dirty="0">
              <a:solidFill>
                <a:schemeClr val="accent1"/>
              </a:solidFill>
              <a:latin typeface="Arial" panose="020B0604020202020204" pitchFamily="34" charset="0"/>
              <a:cs typeface="Arial" panose="020B0604020202020204" pitchFamily="34" charset="0"/>
            </a:endParaRPr>
          </a:p>
          <a:p>
            <a:pPr marL="0" indent="0" algn="just">
              <a:lnSpc>
                <a:spcPct val="110000"/>
              </a:lnSpc>
              <a:buNone/>
            </a:pPr>
            <a:r>
              <a:rPr lang="es-PE" sz="3100" b="1" dirty="0">
                <a:latin typeface="Arial" panose="020B0604020202020204" pitchFamily="34" charset="0"/>
                <a:cs typeface="Arial" panose="020B0604020202020204" pitchFamily="34" charset="0"/>
              </a:rPr>
              <a:t>La Ley </a:t>
            </a:r>
            <a:r>
              <a:rPr lang="es-PE" sz="3100" b="1" dirty="0" err="1">
                <a:latin typeface="Arial" panose="020B0604020202020204" pitchFamily="34" charset="0"/>
                <a:cs typeface="Arial" panose="020B0604020202020204" pitchFamily="34" charset="0"/>
              </a:rPr>
              <a:t>N°</a:t>
            </a:r>
            <a:r>
              <a:rPr lang="es-PE" sz="3100" b="1" dirty="0">
                <a:latin typeface="Arial" panose="020B0604020202020204" pitchFamily="34" charset="0"/>
                <a:cs typeface="Arial" panose="020B0604020202020204" pitchFamily="34" charset="0"/>
              </a:rPr>
              <a:t> 28667 “</a:t>
            </a:r>
            <a:r>
              <a:rPr lang="es-MX" sz="3100" b="1" i="1" dirty="0">
                <a:effectLst/>
                <a:latin typeface="Arial" panose="020B0604020202020204" pitchFamily="34" charset="0"/>
                <a:cs typeface="Arial" panose="020B0604020202020204" pitchFamily="34" charset="0"/>
              </a:rPr>
              <a:t>Ley que declara la reversión de predios rústicos al dominio del estado, adjudicados a título oneroso, con fines agrarios, ocupados por asentamientos humanos</a:t>
            </a:r>
            <a:r>
              <a:rPr lang="es-MX" sz="3100" i="0" dirty="0">
                <a:effectLst/>
                <a:latin typeface="Arial" panose="020B0604020202020204" pitchFamily="34" charset="0"/>
                <a:cs typeface="Arial" panose="020B0604020202020204" pitchFamily="34" charset="0"/>
              </a:rPr>
              <a:t>”.</a:t>
            </a:r>
          </a:p>
          <a:p>
            <a:pPr marL="0" indent="0" algn="just">
              <a:lnSpc>
                <a:spcPct val="110000"/>
              </a:lnSpc>
              <a:buNone/>
            </a:pPr>
            <a:r>
              <a:rPr lang="es-MX" sz="3100" i="0" dirty="0">
                <a:effectLst/>
                <a:latin typeface="Arial" panose="020B0604020202020204" pitchFamily="34" charset="0"/>
                <a:cs typeface="Arial" panose="020B0604020202020204" pitchFamily="34" charset="0"/>
              </a:rPr>
              <a:t>fue publicado en 12 de enero de 2006, disponiendo la reversión al dominio del Estado de los predios rústicos adjudicados a título oneroso por el Estado con fines agrarios, bajo el imperio de cualquier norma, incluyendo el Decreto Legislativo </a:t>
            </a:r>
            <a:r>
              <a:rPr lang="es-MX" sz="3100" i="0" dirty="0" err="1">
                <a:effectLst/>
                <a:latin typeface="Arial" panose="020B0604020202020204" pitchFamily="34" charset="0"/>
                <a:cs typeface="Arial" panose="020B0604020202020204" pitchFamily="34" charset="0"/>
              </a:rPr>
              <a:t>Nº</a:t>
            </a:r>
            <a:r>
              <a:rPr lang="es-MX" sz="3100" i="0" dirty="0">
                <a:effectLst/>
                <a:latin typeface="Arial" panose="020B0604020202020204" pitchFamily="34" charset="0"/>
                <a:cs typeface="Arial" panose="020B0604020202020204" pitchFamily="34" charset="0"/>
              </a:rPr>
              <a:t> 838, que no hubiesen cumplido con las condiciones para las que fueron transferidos, previa resolución de los respectivos contratos o actos jurídicos, siempre que se encuentren ocupados con anterioridad al 31 de diciembre de 2004 y con fines exclusivos de vivienda por asentamientos humanos, previamente declarados como tales por los gobiernos locales correspondientes, ubicados dentro o fuera de las zonas de expansión urbana de las ciudades.</a:t>
            </a:r>
          </a:p>
          <a:p>
            <a:pPr marL="0" indent="0">
              <a:buNone/>
            </a:pPr>
            <a:endParaRPr lang="es-MX" sz="1200" dirty="0">
              <a:solidFill>
                <a:srgbClr val="333333"/>
              </a:solidFill>
              <a:latin typeface="Arial" panose="020B0604020202020204" pitchFamily="34" charset="0"/>
            </a:endParaRPr>
          </a:p>
          <a:p>
            <a:pPr marL="0" indent="0">
              <a:buNone/>
            </a:pPr>
            <a:endParaRPr lang="es-MX" sz="1800" b="1" i="0" dirty="0">
              <a:solidFill>
                <a:srgbClr val="333333"/>
              </a:solidFill>
              <a:effectLst/>
              <a:latin typeface="Arial" panose="020B0604020202020204" pitchFamily="34" charset="0"/>
            </a:endParaRPr>
          </a:p>
          <a:p>
            <a:pPr marL="0" indent="0">
              <a:buNone/>
            </a:pPr>
            <a:endParaRPr lang="es-PE" dirty="0"/>
          </a:p>
        </p:txBody>
      </p:sp>
      <p:pic>
        <p:nvPicPr>
          <p:cNvPr id="2" name="Imagen 1">
            <a:extLst>
              <a:ext uri="{FF2B5EF4-FFF2-40B4-BE49-F238E27FC236}">
                <a16:creationId xmlns:a16="http://schemas.microsoft.com/office/drawing/2014/main" id="{B94380D1-9FFF-994E-CE4A-BDC2412B41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6948" y="4650049"/>
            <a:ext cx="1679945" cy="2178701"/>
          </a:xfrm>
          <a:prstGeom prst="rect">
            <a:avLst/>
          </a:prstGeom>
        </p:spPr>
      </p:pic>
    </p:spTree>
    <p:extLst>
      <p:ext uri="{BB962C8B-B14F-4D97-AF65-F5344CB8AC3E}">
        <p14:creationId xmlns:p14="http://schemas.microsoft.com/office/powerpoint/2010/main" val="3968238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F471EC1-BE3B-4EDD-7331-8033D28B80CC}"/>
              </a:ext>
            </a:extLst>
          </p:cNvPr>
          <p:cNvPicPr>
            <a:picLocks noChangeAspect="1"/>
          </p:cNvPicPr>
          <p:nvPr/>
        </p:nvPicPr>
        <p:blipFill rotWithShape="1">
          <a:blip r:embed="rId2">
            <a:extLst>
              <a:ext uri="{28A0092B-C50C-407E-A947-70E740481C1C}">
                <a14:useLocalDpi xmlns:a14="http://schemas.microsoft.com/office/drawing/2010/main" val="0"/>
              </a:ext>
            </a:extLst>
          </a:blip>
          <a:srcRect l="21529" r="51764"/>
          <a:stretch/>
        </p:blipFill>
        <p:spPr>
          <a:xfrm>
            <a:off x="8980860" y="6320528"/>
            <a:ext cx="514014" cy="508222"/>
          </a:xfrm>
          <a:prstGeom prst="rect">
            <a:avLst/>
          </a:prstGeom>
        </p:spPr>
      </p:pic>
      <p:pic>
        <p:nvPicPr>
          <p:cNvPr id="5" name="Imagen 4">
            <a:extLst>
              <a:ext uri="{FF2B5EF4-FFF2-40B4-BE49-F238E27FC236}">
                <a16:creationId xmlns:a16="http://schemas.microsoft.com/office/drawing/2014/main" id="{54676D2A-BE24-12D6-EFE3-936E380EDDB7}"/>
              </a:ext>
            </a:extLst>
          </p:cNvPr>
          <p:cNvPicPr>
            <a:picLocks noChangeAspect="1"/>
          </p:cNvPicPr>
          <p:nvPr/>
        </p:nvPicPr>
        <p:blipFill rotWithShape="1">
          <a:blip r:embed="rId3">
            <a:extLst>
              <a:ext uri="{28A0092B-C50C-407E-A947-70E740481C1C}">
                <a14:useLocalDpi xmlns:a14="http://schemas.microsoft.com/office/drawing/2010/main" val="0"/>
              </a:ext>
            </a:extLst>
          </a:blip>
          <a:srcRect l="5128" t="75856" r="38980" b="8682"/>
          <a:stretch/>
        </p:blipFill>
        <p:spPr>
          <a:xfrm>
            <a:off x="9602105" y="6359549"/>
            <a:ext cx="2338258" cy="381021"/>
          </a:xfrm>
          <a:prstGeom prst="rect">
            <a:avLst/>
          </a:prstGeom>
        </p:spPr>
      </p:pic>
      <p:sp>
        <p:nvSpPr>
          <p:cNvPr id="9" name="Marcador de contenido 8">
            <a:extLst>
              <a:ext uri="{FF2B5EF4-FFF2-40B4-BE49-F238E27FC236}">
                <a16:creationId xmlns:a16="http://schemas.microsoft.com/office/drawing/2014/main" id="{EB6223D4-5817-FC75-9A72-F4C3C868E212}"/>
              </a:ext>
            </a:extLst>
          </p:cNvPr>
          <p:cNvSpPr>
            <a:spLocks noGrp="1"/>
          </p:cNvSpPr>
          <p:nvPr>
            <p:ph idx="1"/>
          </p:nvPr>
        </p:nvSpPr>
        <p:spPr>
          <a:xfrm>
            <a:off x="425303" y="265814"/>
            <a:ext cx="11398102" cy="5911149"/>
          </a:xfrm>
        </p:spPr>
        <p:txBody>
          <a:bodyPr>
            <a:normAutofit/>
          </a:bodyPr>
          <a:lstStyle/>
          <a:p>
            <a:pPr marL="0" indent="0" algn="just">
              <a:buNone/>
            </a:pPr>
            <a:r>
              <a:rPr lang="es-PE" sz="3200" b="1" dirty="0">
                <a:solidFill>
                  <a:srgbClr val="C00000"/>
                </a:solidFill>
                <a:latin typeface="Arial" panose="020B0604020202020204" pitchFamily="34" charset="0"/>
                <a:cs typeface="Arial" panose="020B0604020202020204" pitchFamily="34" charset="0"/>
              </a:rPr>
              <a:t>Instituciones Competentes:</a:t>
            </a:r>
          </a:p>
          <a:p>
            <a:pPr algn="just"/>
            <a:r>
              <a:rPr lang="es-PE" dirty="0">
                <a:latin typeface="Arial" panose="020B0604020202020204" pitchFamily="34" charset="0"/>
                <a:cs typeface="Arial" panose="020B0604020202020204" pitchFamily="34" charset="0"/>
              </a:rPr>
              <a:t>Son competentes </a:t>
            </a:r>
            <a:r>
              <a:rPr lang="es-MX" dirty="0">
                <a:solidFill>
                  <a:srgbClr val="333333"/>
                </a:solidFill>
                <a:latin typeface="Arial" panose="020B0604020202020204" pitchFamily="34" charset="0"/>
                <a:cs typeface="Arial" panose="020B0604020202020204" pitchFamily="34" charset="0"/>
              </a:rPr>
              <a:t>l</a:t>
            </a:r>
            <a:r>
              <a:rPr lang="es-MX" b="0" i="0" dirty="0">
                <a:solidFill>
                  <a:srgbClr val="333333"/>
                </a:solidFill>
                <a:effectLst/>
                <a:latin typeface="Arial" panose="020B0604020202020204" pitchFamily="34" charset="0"/>
                <a:cs typeface="Arial" panose="020B0604020202020204" pitchFamily="34" charset="0"/>
              </a:rPr>
              <a:t>as Direcciones Regionales Agrarias de cada circunscripción para conducir los procedimientos de reversión al dominio del Estado de todos los predios referidos en el artículo 1, para su posterior saneamiento físico legal y adjudicación. El proceso administrativo concluye en segunda instancia con resolución ministerial del Ministerio de Agricultura. La resolución ministerial que declara la reversión del predio será suficiente para levantar los asientos registrales respecto al inmueble revertido.</a:t>
            </a:r>
            <a:endParaRPr lang="es-PE" b="0" i="0" dirty="0">
              <a:solidFill>
                <a:srgbClr val="333333"/>
              </a:solidFill>
              <a:effectLst/>
              <a:latin typeface="Arial" panose="020B0604020202020204" pitchFamily="34" charset="0"/>
              <a:cs typeface="Arial" panose="020B0604020202020204" pitchFamily="34" charset="0"/>
            </a:endParaRPr>
          </a:p>
          <a:p>
            <a:pPr algn="just"/>
            <a:r>
              <a:rPr lang="es-MX" b="0" i="0" dirty="0">
                <a:solidFill>
                  <a:srgbClr val="333333"/>
                </a:solidFill>
                <a:effectLst/>
                <a:latin typeface="Arial" panose="020B0604020202020204" pitchFamily="34" charset="0"/>
                <a:cs typeface="Arial" panose="020B0604020202020204" pitchFamily="34" charset="0"/>
              </a:rPr>
              <a:t>Revertido el predio al Estado, corresponde a las Municipalidades provinciales en coordinación con el Ministerio de Agricultura y la Comisión de Formalización de la Propiedad Informal - COFOPRI, la formalización, titulación e inscripción de los títulos de propiedad de los Asentamientos Humanos con fines exclusivos de vivienda.</a:t>
            </a:r>
            <a:endParaRPr lang="es-PE" dirty="0">
              <a:latin typeface="Arial" panose="020B0604020202020204" pitchFamily="34" charset="0"/>
              <a:cs typeface="Arial" panose="020B0604020202020204" pitchFamily="34" charset="0"/>
            </a:endParaRPr>
          </a:p>
          <a:p>
            <a:endParaRPr lang="es-PE" dirty="0"/>
          </a:p>
        </p:txBody>
      </p:sp>
      <p:pic>
        <p:nvPicPr>
          <p:cNvPr id="2" name="Imagen 1">
            <a:extLst>
              <a:ext uri="{FF2B5EF4-FFF2-40B4-BE49-F238E27FC236}">
                <a16:creationId xmlns:a16="http://schemas.microsoft.com/office/drawing/2014/main" id="{9EC6EE20-C3EA-775B-24D1-455F5860F6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6948" y="4856431"/>
            <a:ext cx="1679945" cy="2001569"/>
          </a:xfrm>
          <a:prstGeom prst="rect">
            <a:avLst/>
          </a:prstGeom>
        </p:spPr>
      </p:pic>
    </p:spTree>
    <p:extLst>
      <p:ext uri="{BB962C8B-B14F-4D97-AF65-F5344CB8AC3E}">
        <p14:creationId xmlns:p14="http://schemas.microsoft.com/office/powerpoint/2010/main" val="945184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AAE0482-2732-E7F1-740A-87957FB80B58}"/>
              </a:ext>
            </a:extLst>
          </p:cNvPr>
          <p:cNvSpPr>
            <a:spLocks noGrp="1"/>
          </p:cNvSpPr>
          <p:nvPr>
            <p:ph idx="1"/>
          </p:nvPr>
        </p:nvSpPr>
        <p:spPr>
          <a:xfrm>
            <a:off x="499731" y="329609"/>
            <a:ext cx="11440632" cy="5847354"/>
          </a:xfrm>
        </p:spPr>
        <p:txBody>
          <a:bodyPr>
            <a:noAutofit/>
          </a:bodyPr>
          <a:lstStyle/>
          <a:p>
            <a:pPr marL="0" indent="0" algn="just">
              <a:buNone/>
            </a:pPr>
            <a:r>
              <a:rPr lang="es-PE" b="1" i="0" dirty="0">
                <a:solidFill>
                  <a:srgbClr val="333333"/>
                </a:solidFill>
                <a:effectLst/>
                <a:latin typeface="Arial" panose="020B0604020202020204" pitchFamily="34" charset="0"/>
                <a:cs typeface="Arial" panose="020B0604020202020204" pitchFamily="34" charset="0"/>
              </a:rPr>
              <a:t>Mediante Decreto Supremo </a:t>
            </a:r>
            <a:r>
              <a:rPr lang="es-PE" b="1" i="0" dirty="0" err="1">
                <a:solidFill>
                  <a:srgbClr val="333333"/>
                </a:solidFill>
                <a:effectLst/>
                <a:latin typeface="Arial" panose="020B0604020202020204" pitchFamily="34" charset="0"/>
                <a:cs typeface="Arial" panose="020B0604020202020204" pitchFamily="34" charset="0"/>
              </a:rPr>
              <a:t>Nº</a:t>
            </a:r>
            <a:r>
              <a:rPr lang="es-PE" b="1" i="0" dirty="0">
                <a:solidFill>
                  <a:srgbClr val="333333"/>
                </a:solidFill>
                <a:effectLst/>
                <a:latin typeface="Arial" panose="020B0604020202020204" pitchFamily="34" charset="0"/>
                <a:cs typeface="Arial" panose="020B0604020202020204" pitchFamily="34" charset="0"/>
              </a:rPr>
              <a:t> 018-2006-AG </a:t>
            </a:r>
            <a:r>
              <a:rPr lang="es-MX" b="1" i="0" dirty="0">
                <a:solidFill>
                  <a:srgbClr val="333333"/>
                </a:solidFill>
                <a:effectLst/>
                <a:latin typeface="Arial" panose="020B0604020202020204" pitchFamily="34" charset="0"/>
                <a:cs typeface="Arial" panose="020B0604020202020204" pitchFamily="34" charset="0"/>
              </a:rPr>
              <a:t>Aprueba el Reglamento de la Ley </a:t>
            </a:r>
            <a:r>
              <a:rPr lang="es-MX" b="1" i="0" dirty="0" err="1">
                <a:solidFill>
                  <a:srgbClr val="333333"/>
                </a:solidFill>
                <a:effectLst/>
                <a:latin typeface="Arial" panose="020B0604020202020204" pitchFamily="34" charset="0"/>
                <a:cs typeface="Arial" panose="020B0604020202020204" pitchFamily="34" charset="0"/>
              </a:rPr>
              <a:t>Nº</a:t>
            </a:r>
            <a:r>
              <a:rPr lang="es-MX" b="1" i="0" dirty="0">
                <a:solidFill>
                  <a:srgbClr val="333333"/>
                </a:solidFill>
                <a:effectLst/>
                <a:latin typeface="Arial" panose="020B0604020202020204" pitchFamily="34" charset="0"/>
                <a:cs typeface="Arial" panose="020B0604020202020204" pitchFamily="34" charset="0"/>
              </a:rPr>
              <a:t> 28667.</a:t>
            </a:r>
          </a:p>
          <a:p>
            <a:pPr algn="just"/>
            <a:r>
              <a:rPr lang="es-PE" sz="2600" b="1" dirty="0">
                <a:solidFill>
                  <a:srgbClr val="333333"/>
                </a:solidFill>
                <a:latin typeface="Arial" panose="020B0604020202020204" pitchFamily="34" charset="0"/>
                <a:cs typeface="Arial" panose="020B0604020202020204" pitchFamily="34" charset="0"/>
              </a:rPr>
              <a:t>Su ámbito de aplicación </a:t>
            </a:r>
            <a:r>
              <a:rPr lang="es-MX" sz="2600" b="1" i="0" dirty="0">
                <a:solidFill>
                  <a:srgbClr val="333333"/>
                </a:solidFill>
                <a:effectLst/>
                <a:latin typeface="Arial" panose="020B0604020202020204" pitchFamily="34" charset="0"/>
                <a:cs typeface="Arial" panose="020B0604020202020204" pitchFamily="34" charset="0"/>
              </a:rPr>
              <a:t> </a:t>
            </a:r>
            <a:r>
              <a:rPr lang="es-MX" sz="2600" i="0" dirty="0">
                <a:solidFill>
                  <a:srgbClr val="333333"/>
                </a:solidFill>
                <a:effectLst/>
                <a:latin typeface="Arial" panose="020B0604020202020204" pitchFamily="34" charset="0"/>
                <a:cs typeface="Arial" panose="020B0604020202020204" pitchFamily="34" charset="0"/>
              </a:rPr>
              <a:t>es para </a:t>
            </a:r>
            <a:r>
              <a:rPr lang="es-MX" sz="2600" b="0" i="0" dirty="0">
                <a:solidFill>
                  <a:srgbClr val="333333"/>
                </a:solidFill>
                <a:effectLst/>
                <a:latin typeface="Arial" panose="020B0604020202020204" pitchFamily="34" charset="0"/>
                <a:cs typeface="Arial" panose="020B0604020202020204" pitchFamily="34" charset="0"/>
              </a:rPr>
              <a:t>los predios rústicos adjudicados a título oneroso por el Estado, a través del Ministerio de Agricultura, dentro del proceso de reforma agraria en concordancia del Decreto Ley </a:t>
            </a:r>
            <a:r>
              <a:rPr lang="es-MX" sz="2600" b="0" i="0" dirty="0" err="1">
                <a:solidFill>
                  <a:srgbClr val="333333"/>
                </a:solidFill>
                <a:effectLst/>
                <a:latin typeface="Arial" panose="020B0604020202020204" pitchFamily="34" charset="0"/>
                <a:cs typeface="Arial" panose="020B0604020202020204" pitchFamily="34" charset="0"/>
              </a:rPr>
              <a:t>Nº</a:t>
            </a:r>
            <a:r>
              <a:rPr lang="es-MX" sz="2600" b="0" i="0" dirty="0">
                <a:solidFill>
                  <a:srgbClr val="333333"/>
                </a:solidFill>
                <a:effectLst/>
                <a:latin typeface="Arial" panose="020B0604020202020204" pitchFamily="34" charset="0"/>
                <a:cs typeface="Arial" panose="020B0604020202020204" pitchFamily="34" charset="0"/>
              </a:rPr>
              <a:t> 17716; Ley de Promoción de las Inversiones en el Sector Agrario, dada por Decreto Legislativo </a:t>
            </a:r>
            <a:r>
              <a:rPr lang="es-MX" sz="2600" b="0" i="0" dirty="0" err="1">
                <a:solidFill>
                  <a:srgbClr val="333333"/>
                </a:solidFill>
                <a:effectLst/>
                <a:latin typeface="Arial" panose="020B0604020202020204" pitchFamily="34" charset="0"/>
                <a:cs typeface="Arial" panose="020B0604020202020204" pitchFamily="34" charset="0"/>
              </a:rPr>
              <a:t>Nº</a:t>
            </a:r>
            <a:r>
              <a:rPr lang="es-MX" sz="2600" b="0" i="0" dirty="0">
                <a:solidFill>
                  <a:srgbClr val="333333"/>
                </a:solidFill>
                <a:effectLst/>
                <a:latin typeface="Arial" panose="020B0604020202020204" pitchFamily="34" charset="0"/>
                <a:cs typeface="Arial" panose="020B0604020202020204" pitchFamily="34" charset="0"/>
              </a:rPr>
              <a:t> 653; Ley de Comunidades Nativas y de Desarrollo Agrario de las Regiones de Selva y Ceja de Selva, dada por Decreto Ley </a:t>
            </a:r>
            <a:r>
              <a:rPr lang="es-MX" sz="2600" b="0" i="0" dirty="0" err="1">
                <a:solidFill>
                  <a:srgbClr val="333333"/>
                </a:solidFill>
                <a:effectLst/>
                <a:latin typeface="Arial" panose="020B0604020202020204" pitchFamily="34" charset="0"/>
                <a:cs typeface="Arial" panose="020B0604020202020204" pitchFamily="34" charset="0"/>
              </a:rPr>
              <a:t>Nº</a:t>
            </a:r>
            <a:r>
              <a:rPr lang="es-MX" sz="2600" b="0" i="0" dirty="0">
                <a:solidFill>
                  <a:srgbClr val="333333"/>
                </a:solidFill>
                <a:effectLst/>
                <a:latin typeface="Arial" panose="020B0604020202020204" pitchFamily="34" charset="0"/>
                <a:cs typeface="Arial" panose="020B0604020202020204" pitchFamily="34" charset="0"/>
              </a:rPr>
              <a:t> 20653, sustituido por Decreto Ley </a:t>
            </a:r>
            <a:r>
              <a:rPr lang="es-MX" sz="2600" b="0" i="0" dirty="0" err="1">
                <a:solidFill>
                  <a:srgbClr val="333333"/>
                </a:solidFill>
                <a:effectLst/>
                <a:latin typeface="Arial" panose="020B0604020202020204" pitchFamily="34" charset="0"/>
                <a:cs typeface="Arial" panose="020B0604020202020204" pitchFamily="34" charset="0"/>
              </a:rPr>
              <a:t>Nº</a:t>
            </a:r>
            <a:r>
              <a:rPr lang="es-MX" sz="2600" dirty="0">
                <a:solidFill>
                  <a:srgbClr val="333333"/>
                </a:solidFill>
                <a:latin typeface="Arial" panose="020B0604020202020204" pitchFamily="34" charset="0"/>
                <a:cs typeface="Arial" panose="020B0604020202020204" pitchFamily="34" charset="0"/>
              </a:rPr>
              <a:t> </a:t>
            </a:r>
            <a:r>
              <a:rPr lang="es-MX" sz="2600" b="0" i="0" dirty="0">
                <a:solidFill>
                  <a:srgbClr val="333333"/>
                </a:solidFill>
                <a:effectLst/>
                <a:latin typeface="Arial" panose="020B0604020202020204" pitchFamily="34" charset="0"/>
                <a:cs typeface="Arial" panose="020B0604020202020204" pitchFamily="34" charset="0"/>
              </a:rPr>
              <a:t>22175. También están comprendidos los predios rústicos adjudicados en aplicación del Decreto Legislativo </a:t>
            </a:r>
            <a:r>
              <a:rPr lang="es-MX" sz="2600" b="0" i="0" dirty="0" err="1">
                <a:solidFill>
                  <a:srgbClr val="333333"/>
                </a:solidFill>
                <a:effectLst/>
                <a:latin typeface="Arial" panose="020B0604020202020204" pitchFamily="34" charset="0"/>
                <a:cs typeface="Arial" panose="020B0604020202020204" pitchFamily="34" charset="0"/>
              </a:rPr>
              <a:t>Nº</a:t>
            </a:r>
            <a:r>
              <a:rPr lang="es-MX" sz="2600" b="0" i="0" dirty="0">
                <a:solidFill>
                  <a:srgbClr val="333333"/>
                </a:solidFill>
                <a:effectLst/>
                <a:latin typeface="Arial" panose="020B0604020202020204" pitchFamily="34" charset="0"/>
                <a:cs typeface="Arial" panose="020B0604020202020204" pitchFamily="34" charset="0"/>
              </a:rPr>
              <a:t> 838.</a:t>
            </a:r>
            <a:endParaRPr lang="es-PE" sz="2600" b="1" dirty="0">
              <a:solidFill>
                <a:srgbClr val="333333"/>
              </a:solidFill>
              <a:latin typeface="Arial" panose="020B0604020202020204" pitchFamily="34" charset="0"/>
              <a:cs typeface="Arial" panose="020B0604020202020204" pitchFamily="34" charset="0"/>
            </a:endParaRPr>
          </a:p>
          <a:p>
            <a:pPr algn="just"/>
            <a:r>
              <a:rPr lang="es-PE" sz="2600" b="1" i="0" dirty="0">
                <a:solidFill>
                  <a:srgbClr val="333333"/>
                </a:solidFill>
                <a:effectLst/>
                <a:latin typeface="Arial" panose="020B0604020202020204" pitchFamily="34" charset="0"/>
                <a:cs typeface="Arial" panose="020B0604020202020204" pitchFamily="34" charset="0"/>
              </a:rPr>
              <a:t>Predios sujetos a trámite de reversión, </a:t>
            </a:r>
            <a:r>
              <a:rPr lang="es-MX" sz="2600" b="0" i="0" dirty="0">
                <a:solidFill>
                  <a:srgbClr val="333333"/>
                </a:solidFill>
                <a:effectLst/>
                <a:latin typeface="Arial" panose="020B0604020202020204" pitchFamily="34" charset="0"/>
                <a:cs typeface="Arial" panose="020B0604020202020204" pitchFamily="34" charset="0"/>
              </a:rPr>
              <a:t>está sujeta al </a:t>
            </a:r>
            <a:r>
              <a:rPr lang="es-MX" sz="2600" b="1" i="0" dirty="0">
                <a:solidFill>
                  <a:srgbClr val="333333"/>
                </a:solidFill>
                <a:effectLst/>
                <a:latin typeface="Arial" panose="020B0604020202020204" pitchFamily="34" charset="0"/>
                <a:cs typeface="Arial" panose="020B0604020202020204" pitchFamily="34" charset="0"/>
              </a:rPr>
              <a:t>incumplimiento</a:t>
            </a:r>
            <a:r>
              <a:rPr lang="es-MX" sz="2600" b="0" i="0" dirty="0">
                <a:solidFill>
                  <a:srgbClr val="333333"/>
                </a:solidFill>
                <a:effectLst/>
                <a:latin typeface="Arial" panose="020B0604020202020204" pitchFamily="34" charset="0"/>
                <a:cs typeface="Arial" panose="020B0604020202020204" pitchFamily="34" charset="0"/>
              </a:rPr>
              <a:t> de las condiciones para las que fueron transferidos, previa resolución de los contratos o actos jurídicos, siempre que se encuentren ocupados con anterioridad al 31 de diciembre del 2004 y con fines exclusivos de vivienda por asentamientos humanos</a:t>
            </a:r>
          </a:p>
        </p:txBody>
      </p:sp>
      <p:pic>
        <p:nvPicPr>
          <p:cNvPr id="4" name="Imagen 3">
            <a:extLst>
              <a:ext uri="{FF2B5EF4-FFF2-40B4-BE49-F238E27FC236}">
                <a16:creationId xmlns:a16="http://schemas.microsoft.com/office/drawing/2014/main" id="{714BDCA5-5048-EDD1-EFB0-37BDDE3C4B99}"/>
              </a:ext>
            </a:extLst>
          </p:cNvPr>
          <p:cNvPicPr>
            <a:picLocks noChangeAspect="1"/>
          </p:cNvPicPr>
          <p:nvPr/>
        </p:nvPicPr>
        <p:blipFill rotWithShape="1">
          <a:blip r:embed="rId2">
            <a:extLst>
              <a:ext uri="{28A0092B-C50C-407E-A947-70E740481C1C}">
                <a14:useLocalDpi xmlns:a14="http://schemas.microsoft.com/office/drawing/2010/main" val="0"/>
              </a:ext>
            </a:extLst>
          </a:blip>
          <a:srcRect l="21529" r="51764"/>
          <a:stretch/>
        </p:blipFill>
        <p:spPr>
          <a:xfrm>
            <a:off x="8980860" y="6320528"/>
            <a:ext cx="514014" cy="508222"/>
          </a:xfrm>
          <a:prstGeom prst="rect">
            <a:avLst/>
          </a:prstGeom>
        </p:spPr>
      </p:pic>
      <p:pic>
        <p:nvPicPr>
          <p:cNvPr id="5" name="Imagen 4">
            <a:extLst>
              <a:ext uri="{FF2B5EF4-FFF2-40B4-BE49-F238E27FC236}">
                <a16:creationId xmlns:a16="http://schemas.microsoft.com/office/drawing/2014/main" id="{12C4E4B9-8369-1C45-2F58-EA66C98DEBB3}"/>
              </a:ext>
            </a:extLst>
          </p:cNvPr>
          <p:cNvPicPr>
            <a:picLocks noChangeAspect="1"/>
          </p:cNvPicPr>
          <p:nvPr/>
        </p:nvPicPr>
        <p:blipFill rotWithShape="1">
          <a:blip r:embed="rId3">
            <a:extLst>
              <a:ext uri="{28A0092B-C50C-407E-A947-70E740481C1C}">
                <a14:useLocalDpi xmlns:a14="http://schemas.microsoft.com/office/drawing/2010/main" val="0"/>
              </a:ext>
            </a:extLst>
          </a:blip>
          <a:srcRect l="5128" t="75856" r="38980" b="8682"/>
          <a:stretch/>
        </p:blipFill>
        <p:spPr>
          <a:xfrm>
            <a:off x="9602105" y="6359549"/>
            <a:ext cx="2338258" cy="381021"/>
          </a:xfrm>
          <a:prstGeom prst="rect">
            <a:avLst/>
          </a:prstGeom>
        </p:spPr>
      </p:pic>
      <p:pic>
        <p:nvPicPr>
          <p:cNvPr id="2" name="Imagen 1">
            <a:extLst>
              <a:ext uri="{FF2B5EF4-FFF2-40B4-BE49-F238E27FC236}">
                <a16:creationId xmlns:a16="http://schemas.microsoft.com/office/drawing/2014/main" id="{A81EAA48-EF2B-BEB0-300D-4F866577F8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7581" y="4700011"/>
            <a:ext cx="1679945" cy="2178701"/>
          </a:xfrm>
          <a:prstGeom prst="rect">
            <a:avLst/>
          </a:prstGeom>
        </p:spPr>
      </p:pic>
    </p:spTree>
    <p:extLst>
      <p:ext uri="{BB962C8B-B14F-4D97-AF65-F5344CB8AC3E}">
        <p14:creationId xmlns:p14="http://schemas.microsoft.com/office/powerpoint/2010/main" val="2352924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D28B8E24-C94C-A847-32F7-26AC7E174D0D}"/>
              </a:ext>
            </a:extLst>
          </p:cNvPr>
          <p:cNvSpPr>
            <a:spLocks noGrp="1"/>
          </p:cNvSpPr>
          <p:nvPr>
            <p:ph sz="half" idx="2"/>
          </p:nvPr>
        </p:nvSpPr>
        <p:spPr>
          <a:xfrm>
            <a:off x="531628" y="435935"/>
            <a:ext cx="11281144" cy="5753728"/>
          </a:xfrm>
        </p:spPr>
        <p:txBody>
          <a:bodyPr>
            <a:normAutofit lnSpcReduction="10000"/>
          </a:bodyPr>
          <a:lstStyle/>
          <a:p>
            <a:pPr marL="0" indent="0" algn="ctr">
              <a:buNone/>
            </a:pPr>
            <a:r>
              <a:rPr lang="es-PE" b="1" dirty="0">
                <a:solidFill>
                  <a:srgbClr val="C00000"/>
                </a:solidFill>
                <a:latin typeface="Arial" panose="020B0604020202020204" pitchFamily="34" charset="0"/>
                <a:cs typeface="Arial" panose="020B0604020202020204" pitchFamily="34" charset="0"/>
              </a:rPr>
              <a:t>II. PROPUESTA LEGISLATIVA</a:t>
            </a:r>
          </a:p>
          <a:p>
            <a:pPr marL="0" indent="0" algn="just">
              <a:buNone/>
            </a:pPr>
            <a:r>
              <a:rPr lang="es-PE" dirty="0">
                <a:latin typeface="Arial" panose="020B0604020202020204" pitchFamily="34" charset="0"/>
                <a:cs typeface="Arial" panose="020B0604020202020204" pitchFamily="34" charset="0"/>
              </a:rPr>
              <a:t>La iniciativa legislativa que propongo “</a:t>
            </a:r>
            <a:r>
              <a:rPr lang="en-US" sz="2800" b="1" dirty="0">
                <a:latin typeface="Arial" panose="020B0604020202020204" pitchFamily="34" charset="0"/>
                <a:cs typeface="Arial" panose="020B0604020202020204" pitchFamily="34" charset="0"/>
              </a:rPr>
              <a:t>L</a:t>
            </a:r>
            <a:r>
              <a:rPr lang="en-US" sz="2800" b="1" dirty="0">
                <a:effectLst/>
                <a:latin typeface="Arial" panose="020B0604020202020204" pitchFamily="34" charset="0"/>
                <a:ea typeface="Calibri" panose="020F0502020204030204" pitchFamily="34" charset="0"/>
                <a:cs typeface="Arial" panose="020B0604020202020204" pitchFamily="34" charset="0"/>
              </a:rPr>
              <a:t>ey de </a:t>
            </a:r>
            <a:r>
              <a:rPr lang="en-US" sz="2800" b="1" dirty="0" err="1">
                <a:effectLst/>
                <a:latin typeface="Arial" panose="020B0604020202020204" pitchFamily="34" charset="0"/>
                <a:ea typeface="Calibri" panose="020F0502020204030204" pitchFamily="34" charset="0"/>
                <a:cs typeface="Arial" panose="020B0604020202020204" pitchFamily="34" charset="0"/>
              </a:rPr>
              <a:t>ampliación</a:t>
            </a:r>
            <a:r>
              <a:rPr lang="en-US" sz="2800" b="1" dirty="0">
                <a:effectLst/>
                <a:latin typeface="Arial" panose="020B0604020202020204" pitchFamily="34" charset="0"/>
                <a:ea typeface="Calibri" panose="020F0502020204030204" pitchFamily="34" charset="0"/>
                <a:cs typeface="Arial" panose="020B0604020202020204" pitchFamily="34" charset="0"/>
              </a:rPr>
              <a:t> de </a:t>
            </a:r>
            <a:r>
              <a:rPr lang="en-US" sz="2800" b="1" dirty="0" err="1">
                <a:effectLst/>
                <a:latin typeface="Arial" panose="020B0604020202020204" pitchFamily="34" charset="0"/>
                <a:ea typeface="Calibri" panose="020F0502020204030204" pitchFamily="34" charset="0"/>
                <a:cs typeface="Arial" panose="020B0604020202020204" pitchFamily="34" charset="0"/>
              </a:rPr>
              <a:t>plazo</a:t>
            </a:r>
            <a:r>
              <a:rPr lang="en-US" sz="2800" b="1" dirty="0">
                <a:effectLst/>
                <a:latin typeface="Arial" panose="020B0604020202020204" pitchFamily="34" charset="0"/>
                <a:ea typeface="Calibri" panose="020F0502020204030204" pitchFamily="34" charset="0"/>
                <a:cs typeface="Arial" panose="020B0604020202020204" pitchFamily="34" charset="0"/>
              </a:rPr>
              <a:t> de </a:t>
            </a:r>
            <a:r>
              <a:rPr lang="en-US" sz="2800" b="1" dirty="0" err="1">
                <a:effectLst/>
                <a:latin typeface="Arial" panose="020B0604020202020204" pitchFamily="34" charset="0"/>
                <a:ea typeface="Calibri" panose="020F0502020204030204" pitchFamily="34" charset="0"/>
                <a:cs typeface="Arial" panose="020B0604020202020204" pitchFamily="34" charset="0"/>
              </a:rPr>
              <a:t>reversión</a:t>
            </a:r>
            <a:r>
              <a:rPr lang="en-US" sz="2800" b="1" dirty="0">
                <a:effectLst/>
                <a:latin typeface="Arial" panose="020B0604020202020204" pitchFamily="34" charset="0"/>
                <a:ea typeface="Calibri" panose="020F0502020204030204" pitchFamily="34" charset="0"/>
                <a:cs typeface="Arial" panose="020B0604020202020204" pitchFamily="34" charset="0"/>
              </a:rPr>
              <a:t> de </a:t>
            </a:r>
            <a:r>
              <a:rPr lang="en-US" sz="2800" b="1" dirty="0" err="1">
                <a:effectLst/>
                <a:latin typeface="Arial" panose="020B0604020202020204" pitchFamily="34" charset="0"/>
                <a:ea typeface="Calibri" panose="020F0502020204030204" pitchFamily="34" charset="0"/>
                <a:cs typeface="Arial" panose="020B0604020202020204" pitchFamily="34" charset="0"/>
              </a:rPr>
              <a:t>predios</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rústicos</a:t>
            </a:r>
            <a:r>
              <a:rPr lang="en-US" sz="2800" b="1" dirty="0">
                <a:effectLst/>
                <a:latin typeface="Arial" panose="020B0604020202020204" pitchFamily="34" charset="0"/>
                <a:ea typeface="Calibri" panose="020F0502020204030204" pitchFamily="34" charset="0"/>
                <a:cs typeface="Arial" panose="020B0604020202020204" pitchFamily="34" charset="0"/>
              </a:rPr>
              <a:t> al </a:t>
            </a:r>
            <a:r>
              <a:rPr lang="en-US" sz="2800" b="1" dirty="0" err="1">
                <a:effectLst/>
                <a:latin typeface="Arial" panose="020B0604020202020204" pitchFamily="34" charset="0"/>
                <a:ea typeface="Calibri" panose="020F0502020204030204" pitchFamily="34" charset="0"/>
                <a:cs typeface="Arial" panose="020B0604020202020204" pitchFamily="34" charset="0"/>
              </a:rPr>
              <a:t>dominio</a:t>
            </a:r>
            <a:r>
              <a:rPr lang="en-US" sz="2800" b="1" dirty="0">
                <a:effectLst/>
                <a:latin typeface="Arial" panose="020B0604020202020204" pitchFamily="34" charset="0"/>
                <a:ea typeface="Calibri" panose="020F0502020204030204" pitchFamily="34" charset="0"/>
                <a:cs typeface="Arial" panose="020B0604020202020204" pitchFamily="34" charset="0"/>
              </a:rPr>
              <a:t> del </a:t>
            </a:r>
            <a:r>
              <a:rPr lang="en-US" sz="2800" b="1" dirty="0" err="1">
                <a:effectLst/>
                <a:latin typeface="Arial" panose="020B0604020202020204" pitchFamily="34" charset="0"/>
                <a:ea typeface="Calibri" panose="020F0502020204030204" pitchFamily="34" charset="0"/>
                <a:cs typeface="Arial" panose="020B0604020202020204" pitchFamily="34" charset="0"/>
              </a:rPr>
              <a:t>estado</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adjudicados</a:t>
            </a:r>
            <a:r>
              <a:rPr lang="en-US" sz="2800" b="1" dirty="0">
                <a:effectLst/>
                <a:latin typeface="Arial" panose="020B0604020202020204" pitchFamily="34" charset="0"/>
                <a:ea typeface="Calibri" panose="020F0502020204030204" pitchFamily="34" charset="0"/>
                <a:cs typeface="Arial" panose="020B0604020202020204" pitchFamily="34" charset="0"/>
              </a:rPr>
              <a:t> a </a:t>
            </a:r>
            <a:r>
              <a:rPr lang="en-US" sz="2800" b="1" dirty="0" err="1">
                <a:effectLst/>
                <a:latin typeface="Arial" panose="020B0604020202020204" pitchFamily="34" charset="0"/>
                <a:ea typeface="Calibri" panose="020F0502020204030204" pitchFamily="34" charset="0"/>
                <a:cs typeface="Arial" panose="020B0604020202020204" pitchFamily="34" charset="0"/>
              </a:rPr>
              <a:t>titulo</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oneroso</a:t>
            </a:r>
            <a:r>
              <a:rPr lang="en-US" sz="2800" b="1" dirty="0">
                <a:effectLst/>
                <a:latin typeface="Arial" panose="020B0604020202020204" pitchFamily="34" charset="0"/>
                <a:ea typeface="Calibri" panose="020F0502020204030204" pitchFamily="34" charset="0"/>
                <a:cs typeface="Arial" panose="020B0604020202020204" pitchFamily="34" charset="0"/>
              </a:rPr>
              <a:t> con fines </a:t>
            </a:r>
            <a:r>
              <a:rPr lang="en-US" sz="2800" b="1" dirty="0" err="1">
                <a:effectLst/>
                <a:latin typeface="Arial" panose="020B0604020202020204" pitchFamily="34" charset="0"/>
                <a:ea typeface="Calibri" panose="020F0502020204030204" pitchFamily="34" charset="0"/>
                <a:cs typeface="Arial" panose="020B0604020202020204" pitchFamily="34" charset="0"/>
              </a:rPr>
              <a:t>agrarios</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ocupados</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por</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asentamientos</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humanos</a:t>
            </a:r>
            <a:r>
              <a:rPr lang="en-US" sz="2800" b="1" dirty="0">
                <a:effectLst/>
                <a:latin typeface="Arial" panose="020B0604020202020204" pitchFamily="34" charset="0"/>
                <a:ea typeface="Calibri" panose="020F0502020204030204" pitchFamily="34" charset="0"/>
                <a:cs typeface="Arial" panose="020B0604020202020204" pitchFamily="34" charset="0"/>
              </a:rPr>
              <a:t>”.</a:t>
            </a:r>
            <a:r>
              <a:rPr lang="es-PE" b="1" dirty="0">
                <a:latin typeface="Arial" panose="020B0604020202020204" pitchFamily="34" charset="0"/>
                <a:cs typeface="Arial" panose="020B0604020202020204" pitchFamily="34" charset="0"/>
              </a:rPr>
              <a:t> </a:t>
            </a:r>
          </a:p>
          <a:p>
            <a:pPr marL="0" indent="0" algn="just">
              <a:buNone/>
            </a:pPr>
            <a:r>
              <a:rPr lang="es-MX" sz="2800" b="0" i="0" dirty="0">
                <a:solidFill>
                  <a:srgbClr val="333333"/>
                </a:solidFill>
                <a:effectLst/>
                <a:latin typeface="Arial" panose="020B0604020202020204" pitchFamily="34" charset="0"/>
                <a:cs typeface="Arial" panose="020B0604020202020204" pitchFamily="34" charset="0"/>
              </a:rPr>
              <a:t>Es la ampliación del plazo </a:t>
            </a:r>
            <a:r>
              <a:rPr lang="es-PE" dirty="0">
                <a:effectLst/>
                <a:latin typeface="Arial" panose="020B0604020202020204" pitchFamily="34" charset="0"/>
                <a:ea typeface="Times New Roman" panose="02020603050405020304" pitchFamily="18" charset="0"/>
              </a:rPr>
              <a:t>de reversión de terrenos que se </a:t>
            </a:r>
            <a:r>
              <a:rPr lang="es-MX" sz="2800" b="0" i="0" dirty="0">
                <a:solidFill>
                  <a:srgbClr val="333333"/>
                </a:solidFill>
                <a:effectLst/>
                <a:latin typeface="Arial" panose="020B0604020202020204" pitchFamily="34" charset="0"/>
                <a:cs typeface="Arial" panose="020B0604020202020204" pitchFamily="34" charset="0"/>
              </a:rPr>
              <a:t>encuentren ocupados con anterioridad </a:t>
            </a:r>
            <a:r>
              <a:rPr lang="es-MX" sz="2800" b="1" i="1" dirty="0">
                <a:solidFill>
                  <a:srgbClr val="333333"/>
                </a:solidFill>
                <a:effectLst/>
                <a:latin typeface="Arial" panose="020B0604020202020204" pitchFamily="34" charset="0"/>
                <a:cs typeface="Arial" panose="020B0604020202020204" pitchFamily="34" charset="0"/>
              </a:rPr>
              <a:t>al 31 de diciembre del 2020</a:t>
            </a:r>
            <a:r>
              <a:rPr lang="es-MX" sz="2800" b="0" i="0" dirty="0">
                <a:solidFill>
                  <a:srgbClr val="333333"/>
                </a:solidFill>
                <a:effectLst/>
                <a:latin typeface="Arial" panose="020B0604020202020204" pitchFamily="34" charset="0"/>
                <a:cs typeface="Arial" panose="020B0604020202020204" pitchFamily="34" charset="0"/>
              </a:rPr>
              <a:t>,  con fines exclusivos de vivienda por Asentamientos Humanos.</a:t>
            </a:r>
          </a:p>
          <a:p>
            <a:pPr marL="0" indent="0" algn="just">
              <a:buNone/>
            </a:pPr>
            <a:r>
              <a:rPr lang="es-MX" dirty="0">
                <a:solidFill>
                  <a:srgbClr val="333333"/>
                </a:solidFill>
                <a:latin typeface="Arial" panose="020B0604020202020204" pitchFamily="34" charset="0"/>
                <a:cs typeface="Arial" panose="020B0604020202020204" pitchFamily="34" charset="0"/>
              </a:rPr>
              <a:t>Que permite la formalización de los posesionarios en los </a:t>
            </a:r>
            <a:r>
              <a:rPr lang="es-MX" b="1" dirty="0">
                <a:solidFill>
                  <a:srgbClr val="333333"/>
                </a:solidFill>
                <a:latin typeface="Arial" panose="020B0604020202020204" pitchFamily="34" charset="0"/>
                <a:cs typeface="Arial" panose="020B0604020202020204" pitchFamily="34" charset="0"/>
              </a:rPr>
              <a:t>predios abandonados y no apto para la agricultura</a:t>
            </a:r>
            <a:r>
              <a:rPr lang="es-MX" dirty="0">
                <a:solidFill>
                  <a:srgbClr val="333333"/>
                </a:solidFill>
                <a:latin typeface="Arial" panose="020B0604020202020204" pitchFamily="34" charset="0"/>
                <a:cs typeface="Arial" panose="020B0604020202020204" pitchFamily="34" charset="0"/>
              </a:rPr>
              <a:t> y que no cuentan con propiedad o vivienda las familias pobres y de extrema pobreza, conforme lo determina los estudios y artículos periodísticos, donde se demuestra que en nuestro país existe el déficit de viviendas, no siendo suficiente los programas de vivienda financiados por el Estado.</a:t>
            </a:r>
            <a:endParaRPr lang="es-PE" dirty="0">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5B7D106A-8A81-9F5E-291C-C2013C5CD23E}"/>
              </a:ext>
            </a:extLst>
          </p:cNvPr>
          <p:cNvPicPr>
            <a:picLocks noChangeAspect="1"/>
          </p:cNvPicPr>
          <p:nvPr/>
        </p:nvPicPr>
        <p:blipFill rotWithShape="1">
          <a:blip r:embed="rId2">
            <a:extLst>
              <a:ext uri="{28A0092B-C50C-407E-A947-70E740481C1C}">
                <a14:useLocalDpi xmlns:a14="http://schemas.microsoft.com/office/drawing/2010/main" val="0"/>
              </a:ext>
            </a:extLst>
          </a:blip>
          <a:srcRect l="21529" r="51764"/>
          <a:stretch/>
        </p:blipFill>
        <p:spPr>
          <a:xfrm>
            <a:off x="8980860" y="6320528"/>
            <a:ext cx="514014" cy="508222"/>
          </a:xfrm>
          <a:prstGeom prst="rect">
            <a:avLst/>
          </a:prstGeom>
        </p:spPr>
      </p:pic>
      <p:pic>
        <p:nvPicPr>
          <p:cNvPr id="15" name="Imagen 14">
            <a:extLst>
              <a:ext uri="{FF2B5EF4-FFF2-40B4-BE49-F238E27FC236}">
                <a16:creationId xmlns:a16="http://schemas.microsoft.com/office/drawing/2014/main" id="{EE48014A-81CC-C58F-5197-151A7C8902DA}"/>
              </a:ext>
            </a:extLst>
          </p:cNvPr>
          <p:cNvPicPr>
            <a:picLocks noChangeAspect="1"/>
          </p:cNvPicPr>
          <p:nvPr/>
        </p:nvPicPr>
        <p:blipFill rotWithShape="1">
          <a:blip r:embed="rId3">
            <a:extLst>
              <a:ext uri="{28A0092B-C50C-407E-A947-70E740481C1C}">
                <a14:useLocalDpi xmlns:a14="http://schemas.microsoft.com/office/drawing/2010/main" val="0"/>
              </a:ext>
            </a:extLst>
          </a:blip>
          <a:srcRect l="5128" t="75856" r="38980" b="8682"/>
          <a:stretch/>
        </p:blipFill>
        <p:spPr>
          <a:xfrm>
            <a:off x="9602105" y="6359549"/>
            <a:ext cx="2338258" cy="381021"/>
          </a:xfrm>
          <a:prstGeom prst="rect">
            <a:avLst/>
          </a:prstGeom>
        </p:spPr>
      </p:pic>
      <p:pic>
        <p:nvPicPr>
          <p:cNvPr id="2" name="Imagen 1">
            <a:extLst>
              <a:ext uri="{FF2B5EF4-FFF2-40B4-BE49-F238E27FC236}">
                <a16:creationId xmlns:a16="http://schemas.microsoft.com/office/drawing/2014/main" id="{57505C24-9F74-EAD5-C2EA-FEA287E6D9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7581" y="4679299"/>
            <a:ext cx="1679945" cy="2178701"/>
          </a:xfrm>
          <a:prstGeom prst="rect">
            <a:avLst/>
          </a:prstGeom>
        </p:spPr>
      </p:pic>
    </p:spTree>
    <p:extLst>
      <p:ext uri="{BB962C8B-B14F-4D97-AF65-F5344CB8AC3E}">
        <p14:creationId xmlns:p14="http://schemas.microsoft.com/office/powerpoint/2010/main" val="1070732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B1CBBBD-05DA-CAC4-0CB0-0211766D10B4}"/>
              </a:ext>
            </a:extLst>
          </p:cNvPr>
          <p:cNvPicPr>
            <a:picLocks noChangeAspect="1"/>
          </p:cNvPicPr>
          <p:nvPr/>
        </p:nvPicPr>
        <p:blipFill rotWithShape="1">
          <a:blip r:embed="rId2">
            <a:extLst>
              <a:ext uri="{28A0092B-C50C-407E-A947-70E740481C1C}">
                <a14:useLocalDpi xmlns:a14="http://schemas.microsoft.com/office/drawing/2010/main" val="0"/>
              </a:ext>
            </a:extLst>
          </a:blip>
          <a:srcRect l="21529" r="51764"/>
          <a:stretch/>
        </p:blipFill>
        <p:spPr>
          <a:xfrm>
            <a:off x="8980860" y="6320528"/>
            <a:ext cx="514014" cy="508222"/>
          </a:xfrm>
          <a:prstGeom prst="rect">
            <a:avLst/>
          </a:prstGeom>
        </p:spPr>
      </p:pic>
      <p:pic>
        <p:nvPicPr>
          <p:cNvPr id="5" name="Imagen 4">
            <a:extLst>
              <a:ext uri="{FF2B5EF4-FFF2-40B4-BE49-F238E27FC236}">
                <a16:creationId xmlns:a16="http://schemas.microsoft.com/office/drawing/2014/main" id="{91D32EE3-7473-A775-94F8-7C88597D2B3A}"/>
              </a:ext>
            </a:extLst>
          </p:cNvPr>
          <p:cNvPicPr>
            <a:picLocks noChangeAspect="1"/>
          </p:cNvPicPr>
          <p:nvPr/>
        </p:nvPicPr>
        <p:blipFill rotWithShape="1">
          <a:blip r:embed="rId3">
            <a:extLst>
              <a:ext uri="{28A0092B-C50C-407E-A947-70E740481C1C}">
                <a14:useLocalDpi xmlns:a14="http://schemas.microsoft.com/office/drawing/2010/main" val="0"/>
              </a:ext>
            </a:extLst>
          </a:blip>
          <a:srcRect l="5128" t="75856" r="38980" b="8682"/>
          <a:stretch/>
        </p:blipFill>
        <p:spPr>
          <a:xfrm>
            <a:off x="9602105" y="6359549"/>
            <a:ext cx="2338258" cy="381021"/>
          </a:xfrm>
          <a:prstGeom prst="rect">
            <a:avLst/>
          </a:prstGeom>
        </p:spPr>
      </p:pic>
      <p:sp>
        <p:nvSpPr>
          <p:cNvPr id="9" name="Marcador de contenido 8">
            <a:extLst>
              <a:ext uri="{FF2B5EF4-FFF2-40B4-BE49-F238E27FC236}">
                <a16:creationId xmlns:a16="http://schemas.microsoft.com/office/drawing/2014/main" id="{FB35CC6E-1FE9-D01E-C71B-7D3D3499CF99}"/>
              </a:ext>
            </a:extLst>
          </p:cNvPr>
          <p:cNvSpPr>
            <a:spLocks noGrp="1"/>
          </p:cNvSpPr>
          <p:nvPr>
            <p:ph idx="1"/>
          </p:nvPr>
        </p:nvSpPr>
        <p:spPr>
          <a:xfrm>
            <a:off x="425303" y="414670"/>
            <a:ext cx="11408734" cy="5762293"/>
          </a:xfrm>
        </p:spPr>
        <p:txBody>
          <a:bodyPr>
            <a:normAutofit/>
          </a:bodyPr>
          <a:lstStyle/>
          <a:p>
            <a:pPr algn="just"/>
            <a:r>
              <a:rPr lang="es-PE" dirty="0">
                <a:latin typeface="Arial" panose="020B0604020202020204" pitchFamily="34" charset="0"/>
                <a:cs typeface="Arial" panose="020B0604020202020204" pitchFamily="34" charset="0"/>
              </a:rPr>
              <a:t>Nuestro país sufre un serio problema de acceso a vivienda formal de calidad, conforme a la estadística casi 1.7 millones de familias peruanas no cuentan con una vivienda o cuentan con malas condiciones de vivienda. Lamentablemente durante los últimos cinco (5) años la situación no ha mejorado ya que se han sumado al déficit alrededor de 100 mil familias. </a:t>
            </a:r>
          </a:p>
          <a:p>
            <a:pPr algn="just"/>
            <a:r>
              <a:rPr lang="es-PE" dirty="0">
                <a:latin typeface="Arial" panose="020B0604020202020204" pitchFamily="34" charset="0"/>
                <a:cs typeface="Arial" panose="020B0604020202020204" pitchFamily="34" charset="0"/>
              </a:rPr>
              <a:t>Esto a consecuencia de la </a:t>
            </a:r>
            <a:r>
              <a:rPr lang="en-US" dirty="0" err="1">
                <a:effectLst/>
                <a:latin typeface="Arial" panose="020B0604020202020204" pitchFamily="34" charset="0"/>
                <a:ea typeface="Calibri" panose="020F0502020204030204" pitchFamily="34" charset="0"/>
                <a:cs typeface="Arial" panose="020B0604020202020204" pitchFamily="34" charset="0"/>
              </a:rPr>
              <a:t>migración</a:t>
            </a:r>
            <a:r>
              <a:rPr lang="en-US" dirty="0">
                <a:effectLst/>
                <a:latin typeface="Arial" panose="020B0604020202020204" pitchFamily="34" charset="0"/>
                <a:ea typeface="Calibri" panose="020F0502020204030204" pitchFamily="34" charset="0"/>
                <a:cs typeface="Arial" panose="020B0604020202020204" pitchFamily="34" charset="0"/>
              </a:rPr>
              <a:t> de la </a:t>
            </a:r>
            <a:r>
              <a:rPr lang="en-US" dirty="0" err="1">
                <a:effectLst/>
                <a:latin typeface="Arial" panose="020B0604020202020204" pitchFamily="34" charset="0"/>
                <a:ea typeface="Calibri" panose="020F0502020204030204" pitchFamily="34" charset="0"/>
                <a:cs typeface="Arial" panose="020B0604020202020204" pitchFamily="34" charset="0"/>
              </a:rPr>
              <a:t>Emergencia</a:t>
            </a:r>
            <a:r>
              <a:rPr lang="en-US" dirty="0">
                <a:effectLst/>
                <a:latin typeface="Arial" panose="020B0604020202020204" pitchFamily="34" charset="0"/>
                <a:ea typeface="Calibri" panose="020F0502020204030204" pitchFamily="34" charset="0"/>
                <a:cs typeface="Arial" panose="020B0604020202020204" pitchFamily="34" charset="0"/>
              </a:rPr>
              <a:t> Sanitaria del covid-19, </a:t>
            </a:r>
            <a:r>
              <a:rPr lang="en-US" b="1" dirty="0" err="1">
                <a:effectLst/>
                <a:latin typeface="Arial" panose="020B0604020202020204" pitchFamily="34" charset="0"/>
                <a:ea typeface="Calibri" panose="020F0502020204030204" pitchFamily="34" charset="0"/>
                <a:cs typeface="Arial" panose="020B0604020202020204" pitchFamily="34" charset="0"/>
              </a:rPr>
              <a:t>en</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el</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país</a:t>
            </a:r>
            <a:r>
              <a:rPr lang="en-US" b="1" dirty="0">
                <a:effectLst/>
                <a:latin typeface="Arial" panose="020B0604020202020204" pitchFamily="34" charset="0"/>
                <a:ea typeface="Calibri" panose="020F0502020204030204" pitchFamily="34" charset="0"/>
                <a:cs typeface="Arial" panose="020B0604020202020204" pitchFamily="34" charset="0"/>
              </a:rPr>
              <a:t> a </a:t>
            </a:r>
            <a:r>
              <a:rPr lang="en-US" b="1" dirty="0" err="1">
                <a:effectLst/>
                <a:latin typeface="Arial" panose="020B0604020202020204" pitchFamily="34" charset="0"/>
                <a:ea typeface="Calibri" panose="020F0502020204030204" pitchFamily="34" charset="0"/>
                <a:cs typeface="Arial" panose="020B0604020202020204" pitchFamily="34" charset="0"/>
              </a:rPr>
              <a:t>provocado</a:t>
            </a:r>
            <a:r>
              <a:rPr lang="en-US" b="1" dirty="0">
                <a:effectLst/>
                <a:latin typeface="Arial" panose="020B0604020202020204" pitchFamily="34" charset="0"/>
                <a:ea typeface="Calibri" panose="020F0502020204030204" pitchFamily="34" charset="0"/>
                <a:cs typeface="Arial" panose="020B0604020202020204" pitchFamily="34" charset="0"/>
              </a:rPr>
              <a:t> que miles de personas </a:t>
            </a:r>
            <a:r>
              <a:rPr lang="en-US" b="1" dirty="0" err="1">
                <a:effectLst/>
                <a:latin typeface="Arial" panose="020B0604020202020204" pitchFamily="34" charset="0"/>
                <a:ea typeface="Calibri" panose="020F0502020204030204" pitchFamily="34" charset="0"/>
                <a:cs typeface="Arial" panose="020B0604020202020204" pitchFamily="34" charset="0"/>
              </a:rPr>
              <a:t>regresen</a:t>
            </a:r>
            <a:r>
              <a:rPr lang="en-US" b="1" dirty="0">
                <a:effectLst/>
                <a:latin typeface="Arial" panose="020B0604020202020204" pitchFamily="34" charset="0"/>
                <a:ea typeface="Calibri" panose="020F0502020204030204" pitchFamily="34" charset="0"/>
                <a:cs typeface="Arial" panose="020B0604020202020204" pitchFamily="34" charset="0"/>
              </a:rPr>
              <a:t> al campo y </a:t>
            </a:r>
            <a:r>
              <a:rPr lang="en-US" b="1" dirty="0" err="1">
                <a:effectLst/>
                <a:latin typeface="Arial" panose="020B0604020202020204" pitchFamily="34" charset="0"/>
                <a:ea typeface="Calibri" panose="020F0502020204030204" pitchFamily="34" charset="0"/>
                <a:cs typeface="Arial" panose="020B0604020202020204" pitchFamily="34" charset="0"/>
              </a:rPr>
              <a:t>lugares</a:t>
            </a:r>
            <a:r>
              <a:rPr lang="en-US" b="1" dirty="0">
                <a:effectLst/>
                <a:latin typeface="Arial" panose="020B0604020202020204" pitchFamily="34" charset="0"/>
                <a:ea typeface="Calibri" panose="020F0502020204030204" pitchFamily="34" charset="0"/>
                <a:cs typeface="Arial" panose="020B0604020202020204" pitchFamily="34" charset="0"/>
              </a:rPr>
              <a:t> de </a:t>
            </a:r>
            <a:r>
              <a:rPr lang="en-US" b="1" dirty="0" err="1">
                <a:effectLst/>
                <a:latin typeface="Arial" panose="020B0604020202020204" pitchFamily="34" charset="0"/>
                <a:ea typeface="Calibri" panose="020F0502020204030204" pitchFamily="34" charset="0"/>
                <a:cs typeface="Arial" panose="020B0604020202020204" pitchFamily="34" charset="0"/>
              </a:rPr>
              <a:t>origen</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El </a:t>
            </a:r>
            <a:r>
              <a:rPr lang="en-US"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miedo</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al coronavirus y la </a:t>
            </a:r>
            <a:r>
              <a:rPr lang="en-US"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pérdida</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de </a:t>
            </a:r>
            <a:r>
              <a:rPr lang="en-US"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empleos</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en</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las </a:t>
            </a:r>
            <a:r>
              <a:rPr lang="en-US"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ciudades</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ha </a:t>
            </a:r>
            <a:r>
              <a:rPr lang="en-US"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empujado</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 </a:t>
            </a:r>
            <a:r>
              <a:rPr lang="en-US"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muchos</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peruanos</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 </a:t>
            </a:r>
            <a:r>
              <a:rPr lang="en-US"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volver</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al interior del </a:t>
            </a:r>
            <a:r>
              <a:rPr lang="en-US"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país</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En</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total, al </a:t>
            </a:r>
            <a:r>
              <a:rPr lang="en-US"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menos</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167 mil </a:t>
            </a:r>
            <a:r>
              <a:rPr lang="en-US"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peruanos</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en</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áreas</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urbanas</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se </a:t>
            </a:r>
            <a:r>
              <a:rPr lang="en-US"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han</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inscrito</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en</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padrones </a:t>
            </a:r>
            <a:r>
              <a:rPr lang="en-US"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en</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sus </a:t>
            </a:r>
            <a:r>
              <a:rPr lang="en-US"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gobiernos</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locales a fin de </a:t>
            </a:r>
            <a:r>
              <a:rPr lang="en-US"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solicitar</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ayuda</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para </a:t>
            </a:r>
            <a:r>
              <a:rPr lang="en-US"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salir</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de las </a:t>
            </a:r>
            <a:r>
              <a:rPr lang="en-US"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ciudades</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y </a:t>
            </a:r>
            <a:r>
              <a:rPr lang="en-US"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regresar</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con sus </a:t>
            </a:r>
            <a:r>
              <a:rPr lang="en-US"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familias</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originarias</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s-PE" dirty="0">
              <a:effectLst/>
              <a:latin typeface="Arial" panose="020B0604020202020204" pitchFamily="34" charset="0"/>
              <a:ea typeface="Calibri" panose="020F0502020204030204" pitchFamily="34" charset="0"/>
              <a:cs typeface="Arial" panose="020B0604020202020204" pitchFamily="34" charset="0"/>
            </a:endParaRPr>
          </a:p>
          <a:p>
            <a:endParaRPr lang="es-PE" dirty="0"/>
          </a:p>
        </p:txBody>
      </p:sp>
      <p:pic>
        <p:nvPicPr>
          <p:cNvPr id="2" name="Imagen 1">
            <a:extLst>
              <a:ext uri="{FF2B5EF4-FFF2-40B4-BE49-F238E27FC236}">
                <a16:creationId xmlns:a16="http://schemas.microsoft.com/office/drawing/2014/main" id="{47F660BF-E2D3-D841-9B47-39397E78AD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7580" y="4679299"/>
            <a:ext cx="1679945" cy="2178701"/>
          </a:xfrm>
          <a:prstGeom prst="rect">
            <a:avLst/>
          </a:prstGeom>
        </p:spPr>
      </p:pic>
    </p:spTree>
    <p:extLst>
      <p:ext uri="{BB962C8B-B14F-4D97-AF65-F5344CB8AC3E}">
        <p14:creationId xmlns:p14="http://schemas.microsoft.com/office/powerpoint/2010/main" val="2793498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8B8A50A-711D-E38C-2DBC-0F31F00561C0}"/>
              </a:ext>
            </a:extLst>
          </p:cNvPr>
          <p:cNvPicPr>
            <a:picLocks noChangeAspect="1"/>
          </p:cNvPicPr>
          <p:nvPr/>
        </p:nvPicPr>
        <p:blipFill rotWithShape="1">
          <a:blip r:embed="rId2">
            <a:extLst>
              <a:ext uri="{28A0092B-C50C-407E-A947-70E740481C1C}">
                <a14:useLocalDpi xmlns:a14="http://schemas.microsoft.com/office/drawing/2010/main" val="0"/>
              </a:ext>
            </a:extLst>
          </a:blip>
          <a:srcRect l="21529" r="51764"/>
          <a:stretch/>
        </p:blipFill>
        <p:spPr>
          <a:xfrm>
            <a:off x="8980860" y="6320528"/>
            <a:ext cx="514014" cy="508222"/>
          </a:xfrm>
          <a:prstGeom prst="rect">
            <a:avLst/>
          </a:prstGeom>
        </p:spPr>
      </p:pic>
      <p:pic>
        <p:nvPicPr>
          <p:cNvPr id="5" name="Imagen 4">
            <a:extLst>
              <a:ext uri="{FF2B5EF4-FFF2-40B4-BE49-F238E27FC236}">
                <a16:creationId xmlns:a16="http://schemas.microsoft.com/office/drawing/2014/main" id="{F8B078EB-1817-67E0-A924-F34A38C19F66}"/>
              </a:ext>
            </a:extLst>
          </p:cNvPr>
          <p:cNvPicPr>
            <a:picLocks noChangeAspect="1"/>
          </p:cNvPicPr>
          <p:nvPr/>
        </p:nvPicPr>
        <p:blipFill rotWithShape="1">
          <a:blip r:embed="rId3">
            <a:extLst>
              <a:ext uri="{28A0092B-C50C-407E-A947-70E740481C1C}">
                <a14:useLocalDpi xmlns:a14="http://schemas.microsoft.com/office/drawing/2010/main" val="0"/>
              </a:ext>
            </a:extLst>
          </a:blip>
          <a:srcRect l="5128" t="75856" r="38980" b="8682"/>
          <a:stretch/>
        </p:blipFill>
        <p:spPr>
          <a:xfrm>
            <a:off x="9602105" y="6359549"/>
            <a:ext cx="2338258" cy="381021"/>
          </a:xfrm>
          <a:prstGeom prst="rect">
            <a:avLst/>
          </a:prstGeom>
        </p:spPr>
      </p:pic>
      <p:sp>
        <p:nvSpPr>
          <p:cNvPr id="9" name="Marcador de contenido 8">
            <a:extLst>
              <a:ext uri="{FF2B5EF4-FFF2-40B4-BE49-F238E27FC236}">
                <a16:creationId xmlns:a16="http://schemas.microsoft.com/office/drawing/2014/main" id="{A90F63BE-7823-D1D1-7327-3657819FF480}"/>
              </a:ext>
            </a:extLst>
          </p:cNvPr>
          <p:cNvSpPr>
            <a:spLocks noGrp="1"/>
          </p:cNvSpPr>
          <p:nvPr>
            <p:ph idx="1"/>
          </p:nvPr>
        </p:nvSpPr>
        <p:spPr>
          <a:xfrm>
            <a:off x="171449" y="285750"/>
            <a:ext cx="11768913" cy="6034778"/>
          </a:xfrm>
        </p:spPr>
        <p:txBody>
          <a:bodyPr/>
          <a:lstStyle/>
          <a:p>
            <a:pPr algn="just"/>
            <a:r>
              <a:rPr lang="en-US" dirty="0" err="1">
                <a:effectLst/>
                <a:latin typeface="Arial" panose="020B0604020202020204" pitchFamily="34" charset="0"/>
                <a:ea typeface="Calibri" panose="020F0502020204030204" pitchFamily="34" charset="0"/>
                <a:cs typeface="Arial" panose="020B0604020202020204" pitchFamily="34" charset="0"/>
              </a:rPr>
              <a:t>Respecto</a:t>
            </a:r>
            <a:r>
              <a:rPr lang="en-US" dirty="0">
                <a:effectLst/>
                <a:latin typeface="Arial" panose="020B0604020202020204" pitchFamily="34" charset="0"/>
                <a:ea typeface="Calibri" panose="020F0502020204030204" pitchFamily="34" charset="0"/>
                <a:cs typeface="Arial" panose="020B0604020202020204" pitchFamily="34" charset="0"/>
              </a:rPr>
              <a:t> a </a:t>
            </a:r>
            <a:r>
              <a:rPr lang="en-US" dirty="0" err="1">
                <a:effectLst/>
                <a:latin typeface="Arial" panose="020B0604020202020204" pitchFamily="34" charset="0"/>
                <a:ea typeface="Calibri" panose="020F0502020204030204" pitchFamily="34" charset="0"/>
                <a:cs typeface="Arial" panose="020B0604020202020204" pitchFamily="34" charset="0"/>
              </a:rPr>
              <a:t>los</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terreno</a:t>
            </a:r>
            <a:r>
              <a:rPr lang="en-US" dirty="0">
                <a:effectLst/>
                <a:latin typeface="Arial" panose="020B0604020202020204" pitchFamily="34" charset="0"/>
                <a:ea typeface="Calibri" panose="020F0502020204030204" pitchFamily="34" charset="0"/>
                <a:cs typeface="Arial" panose="020B0604020202020204" pitchFamily="34" charset="0"/>
              </a:rPr>
              <a:t> no </a:t>
            </a:r>
            <a:r>
              <a:rPr lang="en-US" dirty="0" err="1">
                <a:effectLst/>
                <a:latin typeface="Arial" panose="020B0604020202020204" pitchFamily="34" charset="0"/>
                <a:ea typeface="Calibri" panose="020F0502020204030204" pitchFamily="34" charset="0"/>
                <a:cs typeface="Arial" panose="020B0604020202020204" pitchFamily="34" charset="0"/>
              </a:rPr>
              <a:t>aptos</a:t>
            </a:r>
            <a:r>
              <a:rPr lang="en-US" dirty="0">
                <a:effectLst/>
                <a:latin typeface="Arial" panose="020B0604020202020204" pitchFamily="34" charset="0"/>
                <a:ea typeface="Calibri" panose="020F0502020204030204" pitchFamily="34" charset="0"/>
                <a:cs typeface="Arial" panose="020B0604020202020204" pitchFamily="34" charset="0"/>
              </a:rPr>
              <a:t> para la </a:t>
            </a:r>
            <a:r>
              <a:rPr lang="en-US" dirty="0" err="1">
                <a:effectLst/>
                <a:latin typeface="Arial" panose="020B0604020202020204" pitchFamily="34" charset="0"/>
                <a:ea typeface="Calibri" panose="020F0502020204030204" pitchFamily="34" charset="0"/>
                <a:cs typeface="Arial" panose="020B0604020202020204" pitchFamily="34" charset="0"/>
              </a:rPr>
              <a:t>agricultura</a:t>
            </a:r>
            <a:r>
              <a:rPr lang="en-US" dirty="0">
                <a:latin typeface="Arial" panose="020B0604020202020204" pitchFamily="34" charset="0"/>
                <a:ea typeface="Calibri" panose="020F0502020204030204" pitchFamily="34" charset="0"/>
                <a:cs typeface="Arial" panose="020B0604020202020204" pitchFamily="34" charset="0"/>
              </a:rPr>
              <a:t>, s</a:t>
            </a:r>
            <a:r>
              <a:rPr lang="en-US" dirty="0">
                <a:effectLst/>
                <a:latin typeface="Arial" panose="020B0604020202020204" pitchFamily="34" charset="0"/>
                <a:ea typeface="Calibri" panose="020F0502020204030204" pitchFamily="34" charset="0"/>
                <a:cs typeface="Arial" panose="020B0604020202020204" pitchFamily="34" charset="0"/>
              </a:rPr>
              <a:t>e </a:t>
            </a:r>
            <a:r>
              <a:rPr lang="en-US" dirty="0" err="1">
                <a:effectLst/>
                <a:latin typeface="Arial" panose="020B0604020202020204" pitchFamily="34" charset="0"/>
                <a:ea typeface="Calibri" panose="020F0502020204030204" pitchFamily="34" charset="0"/>
                <a:cs typeface="Arial" panose="020B0604020202020204" pitchFamily="34" charset="0"/>
              </a:rPr>
              <a:t>tiene</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el</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b="1" i="1" dirty="0" err="1">
                <a:effectLst/>
                <a:latin typeface="Arial" panose="020B0604020202020204" pitchFamily="34" charset="0"/>
                <a:ea typeface="Calibri" panose="020F0502020204030204" pitchFamily="34" charset="0"/>
                <a:cs typeface="Arial" panose="020B0604020202020204" pitchFamily="34" charset="0"/>
              </a:rPr>
              <a:t>Estudio</a:t>
            </a:r>
            <a:r>
              <a:rPr lang="en-US" b="1" i="1" dirty="0">
                <a:effectLst/>
                <a:latin typeface="Arial" panose="020B0604020202020204" pitchFamily="34" charset="0"/>
                <a:ea typeface="Calibri" panose="020F0502020204030204" pitchFamily="34" charset="0"/>
                <a:cs typeface="Arial" panose="020B0604020202020204" pitchFamily="34" charset="0"/>
              </a:rPr>
              <a:t> de </a:t>
            </a:r>
            <a:r>
              <a:rPr lang="en-US" b="1" i="1" dirty="0" err="1">
                <a:effectLst/>
                <a:latin typeface="Arial" panose="020B0604020202020204" pitchFamily="34" charset="0"/>
                <a:ea typeface="Calibri" panose="020F0502020204030204" pitchFamily="34" charset="0"/>
                <a:cs typeface="Arial" panose="020B0604020202020204" pitchFamily="34" charset="0"/>
              </a:rPr>
              <a:t>clasificación</a:t>
            </a:r>
            <a:r>
              <a:rPr lang="en-US" b="1" i="1" dirty="0">
                <a:effectLst/>
                <a:latin typeface="Arial" panose="020B0604020202020204" pitchFamily="34" charset="0"/>
                <a:ea typeface="Calibri" panose="020F0502020204030204" pitchFamily="34" charset="0"/>
                <a:cs typeface="Arial" panose="020B0604020202020204" pitchFamily="34" charset="0"/>
              </a:rPr>
              <a:t> de tierras </a:t>
            </a:r>
            <a:r>
              <a:rPr lang="en-US" b="1" i="1" dirty="0" err="1">
                <a:effectLst/>
                <a:latin typeface="Arial" panose="020B0604020202020204" pitchFamily="34" charset="0"/>
                <a:ea typeface="Calibri" panose="020F0502020204030204" pitchFamily="34" charset="0"/>
                <a:cs typeface="Arial" panose="020B0604020202020204" pitchFamily="34" charset="0"/>
              </a:rPr>
              <a:t>por</a:t>
            </a:r>
            <a:r>
              <a:rPr lang="en-US" b="1" i="1" dirty="0">
                <a:effectLst/>
                <a:latin typeface="Arial" panose="020B0604020202020204" pitchFamily="34" charset="0"/>
                <a:ea typeface="Calibri" panose="020F0502020204030204" pitchFamily="34" charset="0"/>
                <a:cs typeface="Arial" panose="020B0604020202020204" pitchFamily="34" charset="0"/>
              </a:rPr>
              <a:t> </a:t>
            </a:r>
            <a:r>
              <a:rPr lang="en-US" b="1" i="1" dirty="0" err="1">
                <a:effectLst/>
                <a:latin typeface="Arial" panose="020B0604020202020204" pitchFamily="34" charset="0"/>
                <a:ea typeface="Calibri" panose="020F0502020204030204" pitchFamily="34" charset="0"/>
                <a:cs typeface="Arial" panose="020B0604020202020204" pitchFamily="34" charset="0"/>
              </a:rPr>
              <a:t>su</a:t>
            </a:r>
            <a:r>
              <a:rPr lang="en-US" b="1" i="1" dirty="0">
                <a:effectLst/>
                <a:latin typeface="Arial" panose="020B0604020202020204" pitchFamily="34" charset="0"/>
                <a:ea typeface="Calibri" panose="020F0502020204030204" pitchFamily="34" charset="0"/>
                <a:cs typeface="Arial" panose="020B0604020202020204" pitchFamily="34" charset="0"/>
              </a:rPr>
              <a:t> </a:t>
            </a:r>
            <a:r>
              <a:rPr lang="en-US" b="1" i="1" dirty="0" err="1">
                <a:effectLst/>
                <a:latin typeface="Arial" panose="020B0604020202020204" pitchFamily="34" charset="0"/>
                <a:ea typeface="Calibri" panose="020F0502020204030204" pitchFamily="34" charset="0"/>
                <a:cs typeface="Arial" panose="020B0604020202020204" pitchFamily="34" charset="0"/>
              </a:rPr>
              <a:t>capacidad</a:t>
            </a:r>
            <a:r>
              <a:rPr lang="en-US" b="1" i="1" dirty="0">
                <a:effectLst/>
                <a:latin typeface="Arial" panose="020B0604020202020204" pitchFamily="34" charset="0"/>
                <a:ea typeface="Calibri" panose="020F0502020204030204" pitchFamily="34" charset="0"/>
                <a:cs typeface="Arial" panose="020B0604020202020204" pitchFamily="34" charset="0"/>
              </a:rPr>
              <a:t> </a:t>
            </a:r>
            <a:r>
              <a:rPr lang="en-US" b="1" i="1" dirty="0" err="1">
                <a:effectLst/>
                <a:latin typeface="Arial" panose="020B0604020202020204" pitchFamily="34" charset="0"/>
                <a:ea typeface="Calibri" panose="020F0502020204030204" pitchFamily="34" charset="0"/>
                <a:cs typeface="Arial" panose="020B0604020202020204" pitchFamily="34" charset="0"/>
              </a:rPr>
              <a:t>uso</a:t>
            </a:r>
            <a:r>
              <a:rPr lang="en-US" b="1" i="1" dirty="0">
                <a:effectLst/>
                <a:latin typeface="Arial" panose="020B0604020202020204" pitchFamily="34" charset="0"/>
                <a:ea typeface="Calibri" panose="020F0502020204030204" pitchFamily="34" charset="0"/>
                <a:cs typeface="Arial" panose="020B0604020202020204" pitchFamily="34" charset="0"/>
              </a:rPr>
              <a:t> mayor de </a:t>
            </a:r>
            <a:r>
              <a:rPr lang="en-US" b="1" i="1" dirty="0" err="1">
                <a:effectLst/>
                <a:latin typeface="Arial" panose="020B0604020202020204" pitchFamily="34" charset="0"/>
                <a:ea typeface="Calibri" panose="020F0502020204030204" pitchFamily="34" charset="0"/>
                <a:cs typeface="Arial" panose="020B0604020202020204" pitchFamily="34" charset="0"/>
              </a:rPr>
              <a:t>predio</a:t>
            </a:r>
            <a:r>
              <a:rPr lang="en-US" b="1" i="1" dirty="0">
                <a:effectLst/>
                <a:latin typeface="Arial" panose="020B0604020202020204" pitchFamily="34" charset="0"/>
                <a:ea typeface="Calibri" panose="020F0502020204030204" pitchFamily="34" charset="0"/>
                <a:cs typeface="Arial" panose="020B0604020202020204" pitchFamily="34" charset="0"/>
              </a:rPr>
              <a:t> </a:t>
            </a:r>
            <a:r>
              <a:rPr lang="en-US" b="1" i="1" dirty="0" err="1">
                <a:effectLst/>
                <a:latin typeface="Arial" panose="020B0604020202020204" pitchFamily="34" charset="0"/>
                <a:ea typeface="Calibri" panose="020F0502020204030204" pitchFamily="34" charset="0"/>
                <a:cs typeface="Arial" panose="020B0604020202020204" pitchFamily="34" charset="0"/>
              </a:rPr>
              <a:t>rústico</a:t>
            </a:r>
            <a:r>
              <a:rPr lang="en-US" b="1" i="1" dirty="0">
                <a:effectLst/>
                <a:latin typeface="Arial" panose="020B0604020202020204" pitchFamily="34" charset="0"/>
                <a:ea typeface="Calibri" panose="020F0502020204030204" pitchFamily="34" charset="0"/>
                <a:cs typeface="Arial" panose="020B0604020202020204" pitchFamily="34" charset="0"/>
              </a:rPr>
              <a:t> </a:t>
            </a:r>
            <a:r>
              <a:rPr lang="en-US" b="1" i="1" dirty="0" err="1">
                <a:effectLst/>
                <a:latin typeface="Arial" panose="020B0604020202020204" pitchFamily="34" charset="0"/>
                <a:ea typeface="Calibri" panose="020F0502020204030204" pitchFamily="34" charset="0"/>
                <a:cs typeface="Arial" panose="020B0604020202020204" pitchFamily="34" charset="0"/>
              </a:rPr>
              <a:t>en</a:t>
            </a:r>
            <a:r>
              <a:rPr lang="en-US" b="1" i="1" dirty="0">
                <a:effectLst/>
                <a:latin typeface="Arial" panose="020B0604020202020204" pitchFamily="34" charset="0"/>
                <a:ea typeface="Calibri" panose="020F0502020204030204" pitchFamily="34" charset="0"/>
                <a:cs typeface="Arial" panose="020B0604020202020204" pitchFamily="34" charset="0"/>
              </a:rPr>
              <a:t> la </a:t>
            </a:r>
            <a:r>
              <a:rPr lang="en-US" b="1" i="1" dirty="0" err="1">
                <a:effectLst/>
                <a:latin typeface="Arial" panose="020B0604020202020204" pitchFamily="34" charset="0"/>
                <a:ea typeface="Calibri" panose="020F0502020204030204" pitchFamily="34" charset="0"/>
                <a:cs typeface="Arial" panose="020B0604020202020204" pitchFamily="34" charset="0"/>
              </a:rPr>
              <a:t>provincia</a:t>
            </a:r>
            <a:r>
              <a:rPr lang="en-US" b="1" i="1" dirty="0">
                <a:effectLst/>
                <a:latin typeface="Arial" panose="020B0604020202020204" pitchFamily="34" charset="0"/>
                <a:ea typeface="Calibri" panose="020F0502020204030204" pitchFamily="34" charset="0"/>
                <a:cs typeface="Arial" panose="020B0604020202020204" pitchFamily="34" charset="0"/>
              </a:rPr>
              <a:t> de </a:t>
            </a:r>
            <a:r>
              <a:rPr lang="en-US" b="1" i="1" dirty="0" err="1">
                <a:effectLst/>
                <a:latin typeface="Arial" panose="020B0604020202020204" pitchFamily="34" charset="0"/>
                <a:ea typeface="Calibri" panose="020F0502020204030204" pitchFamily="34" charset="0"/>
                <a:cs typeface="Arial" panose="020B0604020202020204" pitchFamily="34" charset="0"/>
              </a:rPr>
              <a:t>Maynas</a:t>
            </a:r>
            <a:r>
              <a:rPr lang="en-US" b="1" i="1" dirty="0">
                <a:effectLst/>
                <a:latin typeface="Arial" panose="020B0604020202020204" pitchFamily="34" charset="0"/>
                <a:ea typeface="Calibri" panose="020F0502020204030204" pitchFamily="34" charset="0"/>
                <a:cs typeface="Arial" panose="020B0604020202020204" pitchFamily="34" charset="0"/>
              </a:rPr>
              <a:t> y sus </a:t>
            </a:r>
            <a:r>
              <a:rPr lang="en-US" b="1" i="1" dirty="0" err="1">
                <a:effectLst/>
                <a:latin typeface="Arial" panose="020B0604020202020204" pitchFamily="34" charset="0"/>
                <a:ea typeface="Calibri" panose="020F0502020204030204" pitchFamily="34" charset="0"/>
                <a:cs typeface="Arial" panose="020B0604020202020204" pitchFamily="34" charset="0"/>
              </a:rPr>
              <a:t>distritos</a:t>
            </a:r>
            <a:r>
              <a:rPr lang="en-US" dirty="0">
                <a:effectLst/>
                <a:latin typeface="Arial" panose="020B0604020202020204" pitchFamily="34" charset="0"/>
                <a:ea typeface="Calibri" panose="020F0502020204030204" pitchFamily="34" charset="0"/>
                <a:cs typeface="Arial" panose="020B0604020202020204" pitchFamily="34" charset="0"/>
              </a:rPr>
              <a:t>, studio </a:t>
            </a:r>
            <a:r>
              <a:rPr lang="en-US" dirty="0" err="1">
                <a:effectLst/>
                <a:latin typeface="Arial" panose="020B0604020202020204" pitchFamily="34" charset="0"/>
                <a:ea typeface="Calibri" panose="020F0502020204030204" pitchFamily="34" charset="0"/>
                <a:cs typeface="Arial" panose="020B0604020202020204" pitchFamily="34" charset="0"/>
              </a:rPr>
              <a:t>realizado</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el</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año</a:t>
            </a:r>
            <a:r>
              <a:rPr lang="en-US" dirty="0">
                <a:effectLst/>
                <a:latin typeface="Arial" panose="020B0604020202020204" pitchFamily="34" charset="0"/>
                <a:ea typeface="Calibri" panose="020F0502020204030204" pitchFamily="34" charset="0"/>
                <a:cs typeface="Arial" panose="020B0604020202020204" pitchFamily="34" charset="0"/>
              </a:rPr>
              <a:t> 2022, </a:t>
            </a:r>
            <a:r>
              <a:rPr lang="en-US" dirty="0" err="1">
                <a:effectLst/>
                <a:latin typeface="Arial" panose="020B0604020202020204" pitchFamily="34" charset="0"/>
                <a:ea typeface="Calibri" panose="020F0502020204030204" pitchFamily="34" charset="0"/>
                <a:cs typeface="Arial" panose="020B0604020202020204" pitchFamily="34" charset="0"/>
              </a:rPr>
              <a:t>por</a:t>
            </a:r>
            <a:r>
              <a:rPr lang="en-US" dirty="0">
                <a:effectLst/>
                <a:latin typeface="Arial" panose="020B0604020202020204" pitchFamily="34" charset="0"/>
                <a:ea typeface="Calibri" panose="020F0502020204030204" pitchFamily="34" charset="0"/>
                <a:cs typeface="Arial" panose="020B0604020202020204" pitchFamily="34" charset="0"/>
              </a:rPr>
              <a:t> La </a:t>
            </a:r>
            <a:r>
              <a:rPr lang="en-US" dirty="0" err="1">
                <a:effectLst/>
                <a:latin typeface="Arial" panose="020B0604020202020204" pitchFamily="34" charset="0"/>
                <a:ea typeface="Calibri" panose="020F0502020204030204" pitchFamily="34" charset="0"/>
                <a:cs typeface="Arial" panose="020B0604020202020204" pitchFamily="34" charset="0"/>
              </a:rPr>
              <a:t>Dirección</a:t>
            </a:r>
            <a:r>
              <a:rPr lang="en-US" dirty="0">
                <a:effectLst/>
                <a:latin typeface="Arial" panose="020B0604020202020204" pitchFamily="34" charset="0"/>
                <a:ea typeface="Calibri" panose="020F0502020204030204" pitchFamily="34" charset="0"/>
                <a:cs typeface="Arial" panose="020B0604020202020204" pitchFamily="34" charset="0"/>
              </a:rPr>
              <a:t> de </a:t>
            </a:r>
            <a:r>
              <a:rPr lang="en-US" dirty="0" err="1">
                <a:effectLst/>
                <a:latin typeface="Arial" panose="020B0604020202020204" pitchFamily="34" charset="0"/>
                <a:ea typeface="Calibri" panose="020F0502020204030204" pitchFamily="34" charset="0"/>
                <a:cs typeface="Arial" panose="020B0604020202020204" pitchFamily="34" charset="0"/>
              </a:rPr>
              <a:t>Saneamiento</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Fisico</a:t>
            </a:r>
            <a:r>
              <a:rPr lang="en-US" dirty="0">
                <a:effectLst/>
                <a:latin typeface="Arial" panose="020B0604020202020204" pitchFamily="34" charset="0"/>
                <a:ea typeface="Calibri" panose="020F0502020204030204" pitchFamily="34" charset="0"/>
                <a:cs typeface="Arial" panose="020B0604020202020204" pitchFamily="34" charset="0"/>
              </a:rPr>
              <a:t> Legal de la </a:t>
            </a:r>
            <a:r>
              <a:rPr lang="en-US" dirty="0" err="1">
                <a:effectLst/>
                <a:latin typeface="Arial" panose="020B0604020202020204" pitchFamily="34" charset="0"/>
                <a:ea typeface="Calibri" panose="020F0502020204030204" pitchFamily="34" charset="0"/>
                <a:cs typeface="Arial" panose="020B0604020202020204" pitchFamily="34" charset="0"/>
              </a:rPr>
              <a:t>Propiedad</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Agraria</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a:latin typeface="Arial" panose="020B0604020202020204" pitchFamily="34" charset="0"/>
                <a:ea typeface="Calibri" panose="020F0502020204030204" pitchFamily="34" charset="0"/>
                <a:cs typeface="Arial" panose="020B0604020202020204" pitchFamily="34" charset="0"/>
              </a:rPr>
              <a:t>(</a:t>
            </a:r>
            <a:r>
              <a:rPr lang="en-US" dirty="0">
                <a:effectLst/>
                <a:latin typeface="Arial" panose="020B0604020202020204" pitchFamily="34" charset="0"/>
                <a:ea typeface="Calibri" panose="020F0502020204030204" pitchFamily="34" charset="0"/>
                <a:cs typeface="Arial" panose="020B0604020202020204" pitchFamily="34" charset="0"/>
              </a:rPr>
              <a:t>DISAFILPA) de la </a:t>
            </a:r>
            <a:r>
              <a:rPr lang="en-US" dirty="0" err="1">
                <a:effectLst/>
                <a:latin typeface="Arial" panose="020B0604020202020204" pitchFamily="34" charset="0"/>
                <a:ea typeface="Calibri" panose="020F0502020204030204" pitchFamily="34" charset="0"/>
                <a:cs typeface="Arial" panose="020B0604020202020204" pitchFamily="34" charset="0"/>
              </a:rPr>
              <a:t>Direccion</a:t>
            </a:r>
            <a:r>
              <a:rPr lang="en-US" dirty="0">
                <a:effectLst/>
                <a:latin typeface="Arial" panose="020B0604020202020204" pitchFamily="34" charset="0"/>
                <a:ea typeface="Calibri" panose="020F0502020204030204" pitchFamily="34" charset="0"/>
                <a:cs typeface="Arial" panose="020B0604020202020204" pitchFamily="34" charset="0"/>
              </a:rPr>
              <a:t> Regional </a:t>
            </a:r>
            <a:r>
              <a:rPr lang="en-US" dirty="0" err="1">
                <a:effectLst/>
                <a:latin typeface="Arial" panose="020B0604020202020204" pitchFamily="34" charset="0"/>
                <a:ea typeface="Calibri" panose="020F0502020204030204" pitchFamily="34" charset="0"/>
                <a:cs typeface="Arial" panose="020B0604020202020204" pitchFamily="34" charset="0"/>
              </a:rPr>
              <a:t>Agraria</a:t>
            </a:r>
            <a:r>
              <a:rPr lang="en-US" dirty="0">
                <a:effectLst/>
                <a:latin typeface="Arial" panose="020B0604020202020204" pitchFamily="34" charset="0"/>
                <a:ea typeface="Calibri" panose="020F0502020204030204" pitchFamily="34" charset="0"/>
                <a:cs typeface="Arial" panose="020B0604020202020204" pitchFamily="34" charset="0"/>
              </a:rPr>
              <a:t> Loreto. </a:t>
            </a:r>
            <a:r>
              <a:rPr lang="en-US" b="1" dirty="0" err="1">
                <a:effectLst/>
                <a:latin typeface="Arial" panose="020B0604020202020204" pitchFamily="34" charset="0"/>
                <a:ea typeface="Calibri" panose="020F0502020204030204" pitchFamily="34" charset="0"/>
                <a:cs typeface="Arial" panose="020B0604020202020204" pitchFamily="34" charset="0"/>
              </a:rPr>
              <a:t>concluyen</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en</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varios</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estudios</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realizados</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que no </a:t>
            </a:r>
            <a:r>
              <a:rPr lang="en-US" dirty="0" err="1">
                <a:effectLst/>
                <a:latin typeface="Arial" panose="020B0604020202020204" pitchFamily="34" charset="0"/>
                <a:ea typeface="Calibri" panose="020F0502020204030204" pitchFamily="34" charset="0"/>
                <a:cs typeface="Arial" panose="020B0604020202020204" pitchFamily="34" charset="0"/>
              </a:rPr>
              <a:t>existe</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algún</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indicio</a:t>
            </a:r>
            <a:r>
              <a:rPr lang="en-US" dirty="0">
                <a:effectLst/>
                <a:latin typeface="Arial" panose="020B0604020202020204" pitchFamily="34" charset="0"/>
                <a:ea typeface="Calibri" panose="020F0502020204030204" pitchFamily="34" charset="0"/>
                <a:cs typeface="Arial" panose="020B0604020202020204" pitchFamily="34" charset="0"/>
              </a:rPr>
              <a:t> de </a:t>
            </a:r>
            <a:r>
              <a:rPr lang="en-US" dirty="0" err="1">
                <a:effectLst/>
                <a:latin typeface="Arial" panose="020B0604020202020204" pitchFamily="34" charset="0"/>
                <a:ea typeface="Calibri" panose="020F0502020204030204" pitchFamily="34" charset="0"/>
                <a:cs typeface="Arial" panose="020B0604020202020204" pitchFamily="34" charset="0"/>
              </a:rPr>
              <a:t>actividad</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agrícola</a:t>
            </a:r>
            <a:r>
              <a:rPr lang="en-US" dirty="0">
                <a:effectLst/>
                <a:latin typeface="Arial" panose="020B0604020202020204" pitchFamily="34" charset="0"/>
                <a:ea typeface="Calibri" panose="020F0502020204030204" pitchFamily="34" charset="0"/>
                <a:cs typeface="Arial" panose="020B0604020202020204" pitchFamily="34" charset="0"/>
              </a:rPr>
              <a:t> y </a:t>
            </a:r>
            <a:r>
              <a:rPr lang="en-US" dirty="0" err="1">
                <a:effectLst/>
                <a:latin typeface="Arial" panose="020B0604020202020204" pitchFamily="34" charset="0"/>
                <a:ea typeface="Calibri" panose="020F0502020204030204" pitchFamily="34" charset="0"/>
                <a:cs typeface="Arial" panose="020B0604020202020204" pitchFamily="34" charset="0"/>
              </a:rPr>
              <a:t>estan</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posesionados</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por</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Asentamientos</a:t>
            </a:r>
            <a:r>
              <a:rPr lang="en-US" dirty="0">
                <a:effectLst/>
                <a:latin typeface="Arial" panose="020B0604020202020204" pitchFamily="34" charset="0"/>
                <a:ea typeface="Calibri" panose="020F0502020204030204" pitchFamily="34" charset="0"/>
                <a:cs typeface="Arial" panose="020B0604020202020204" pitchFamily="34" charset="0"/>
              </a:rPr>
              <a:t> Humanos. </a:t>
            </a:r>
            <a:r>
              <a:rPr lang="en-US" dirty="0" err="1">
                <a:effectLst/>
                <a:latin typeface="Arial" panose="020B0604020202020204" pitchFamily="34" charset="0"/>
                <a:ea typeface="Calibri" panose="020F0502020204030204" pitchFamily="34" charset="0"/>
                <a:cs typeface="Arial" panose="020B0604020202020204" pitchFamily="34" charset="0"/>
              </a:rPr>
              <a:t>Asimismo</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concluyen</a:t>
            </a:r>
            <a:r>
              <a:rPr lang="en-US" dirty="0">
                <a:effectLst/>
                <a:latin typeface="Arial" panose="020B0604020202020204" pitchFamily="34" charset="0"/>
                <a:ea typeface="Calibri" panose="020F0502020204030204" pitchFamily="34" charset="0"/>
                <a:cs typeface="Arial" panose="020B0604020202020204" pitchFamily="34" charset="0"/>
              </a:rPr>
              <a:t> del </a:t>
            </a:r>
            <a:r>
              <a:rPr lang="en-US" dirty="0" err="1">
                <a:effectLst/>
                <a:latin typeface="Arial" panose="020B0604020202020204" pitchFamily="34" charset="0"/>
                <a:ea typeface="Calibri" panose="020F0502020204030204" pitchFamily="34" charset="0"/>
                <a:cs typeface="Arial" panose="020B0604020202020204" pitchFamily="34" charset="0"/>
              </a:rPr>
              <a:t>analisis</a:t>
            </a:r>
            <a:r>
              <a:rPr lang="en-US" dirty="0">
                <a:effectLst/>
                <a:latin typeface="Arial" panose="020B0604020202020204" pitchFamily="34" charset="0"/>
                <a:ea typeface="Calibri" panose="020F0502020204030204" pitchFamily="34" charset="0"/>
                <a:cs typeface="Arial" panose="020B0604020202020204" pitchFamily="34" charset="0"/>
              </a:rPr>
              <a:t> de </a:t>
            </a:r>
            <a:r>
              <a:rPr lang="en-US" dirty="0" err="1">
                <a:effectLst/>
                <a:latin typeface="Arial" panose="020B0604020202020204" pitchFamily="34" charset="0"/>
                <a:ea typeface="Calibri" panose="020F0502020204030204" pitchFamily="34" charset="0"/>
                <a:cs typeface="Arial" panose="020B0604020202020204" pitchFamily="34" charset="0"/>
              </a:rPr>
              <a:t>suelos</a:t>
            </a:r>
            <a:r>
              <a:rPr lang="en-US" dirty="0">
                <a:effectLst/>
                <a:latin typeface="Arial" panose="020B0604020202020204" pitchFamily="34" charset="0"/>
                <a:ea typeface="Calibri" panose="020F0502020204030204" pitchFamily="34" charset="0"/>
                <a:cs typeface="Arial" panose="020B0604020202020204" pitchFamily="34" charset="0"/>
              </a:rPr>
              <a:t> de </a:t>
            </a:r>
            <a:r>
              <a:rPr lang="en-US" dirty="0" err="1">
                <a:effectLst/>
                <a:latin typeface="Arial" panose="020B0604020202020204" pitchFamily="34" charset="0"/>
                <a:ea typeface="Calibri" panose="020F0502020204030204" pitchFamily="34" charset="0"/>
                <a:cs typeface="Arial" panose="020B0604020202020204" pitchFamily="34" charset="0"/>
              </a:rPr>
              <a:t>laboratorio</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determinan</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como</a:t>
            </a:r>
            <a:r>
              <a:rPr lang="en-US" dirty="0">
                <a:effectLst/>
                <a:latin typeface="Arial" panose="020B0604020202020204" pitchFamily="34" charset="0"/>
                <a:ea typeface="Calibri" panose="020F0502020204030204" pitchFamily="34" charset="0"/>
                <a:cs typeface="Arial" panose="020B0604020202020204" pitchFamily="34" charset="0"/>
              </a:rPr>
              <a:t> zona con </a:t>
            </a:r>
            <a:r>
              <a:rPr lang="en-US" dirty="0" err="1">
                <a:effectLst/>
                <a:latin typeface="Arial" panose="020B0604020202020204" pitchFamily="34" charset="0"/>
                <a:ea typeface="Calibri" panose="020F0502020204030204" pitchFamily="34" charset="0"/>
                <a:cs typeface="Arial" panose="020B0604020202020204" pitchFamily="34" charset="0"/>
              </a:rPr>
              <a:t>baja</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aptitud</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agrícola</a:t>
            </a:r>
            <a:r>
              <a:rPr lang="en-US" dirty="0">
                <a:effectLst/>
                <a:latin typeface="Arial" panose="020B0604020202020204" pitchFamily="34" charset="0"/>
                <a:ea typeface="Calibri" panose="020F0502020204030204" pitchFamily="34" charset="0"/>
                <a:cs typeface="Arial" panose="020B0604020202020204" pitchFamily="34" charset="0"/>
              </a:rPr>
              <a:t>, normal y bajo </a:t>
            </a:r>
            <a:r>
              <a:rPr lang="en-US" dirty="0" err="1">
                <a:effectLst/>
                <a:latin typeface="Arial" panose="020B0604020202020204" pitchFamily="34" charset="0"/>
                <a:ea typeface="Calibri" panose="020F0502020204030204" pitchFamily="34" charset="0"/>
                <a:cs typeface="Arial" panose="020B0604020202020204" pitchFamily="34" charset="0"/>
              </a:rPr>
              <a:t>en</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nutrientes</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esenciales</a:t>
            </a:r>
            <a:r>
              <a:rPr lang="en-US" dirty="0">
                <a:effectLst/>
                <a:latin typeface="Arial" panose="020B0604020202020204" pitchFamily="34" charset="0"/>
                <a:ea typeface="Calibri" panose="020F0502020204030204" pitchFamily="34" charset="0"/>
                <a:cs typeface="Arial" panose="020B0604020202020204" pitchFamily="34" charset="0"/>
              </a:rPr>
              <a:t> para las </a:t>
            </a:r>
            <a:r>
              <a:rPr lang="en-US" dirty="0" err="1">
                <a:effectLst/>
                <a:latin typeface="Arial" panose="020B0604020202020204" pitchFamily="34" charset="0"/>
                <a:ea typeface="Calibri" panose="020F0502020204030204" pitchFamily="34" charset="0"/>
                <a:cs typeface="Arial" panose="020B0604020202020204" pitchFamily="34" charset="0"/>
              </a:rPr>
              <a:t>plantas</a:t>
            </a:r>
            <a:r>
              <a:rPr lang="en-US" dirty="0">
                <a:effectLst/>
                <a:latin typeface="Arial" panose="020B0604020202020204" pitchFamily="34" charset="0"/>
                <a:ea typeface="Calibri" panose="020F0502020204030204" pitchFamily="34" charset="0"/>
                <a:cs typeface="Arial" panose="020B0604020202020204" pitchFamily="34" charset="0"/>
              </a:rPr>
              <a:t> y </a:t>
            </a:r>
            <a:r>
              <a:rPr lang="en-US" dirty="0" err="1">
                <a:effectLst/>
                <a:latin typeface="Arial" panose="020B0604020202020204" pitchFamily="34" charset="0"/>
                <a:ea typeface="Calibri" panose="020F0502020204030204" pitchFamily="34" charset="0"/>
                <a:cs typeface="Arial" panose="020B0604020202020204" pitchFamily="34" charset="0"/>
              </a:rPr>
              <a:t>muy</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alta</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saturacion</a:t>
            </a:r>
            <a:r>
              <a:rPr lang="en-US" dirty="0">
                <a:effectLst/>
                <a:latin typeface="Arial" panose="020B0604020202020204" pitchFamily="34" charset="0"/>
                <a:ea typeface="Calibri" panose="020F0502020204030204" pitchFamily="34" charset="0"/>
                <a:cs typeface="Arial" panose="020B0604020202020204" pitchFamily="34" charset="0"/>
              </a:rPr>
              <a:t> de </a:t>
            </a:r>
            <a:r>
              <a:rPr lang="en-US" dirty="0" err="1">
                <a:effectLst/>
                <a:latin typeface="Arial" panose="020B0604020202020204" pitchFamily="34" charset="0"/>
                <a:ea typeface="Calibri" panose="020F0502020204030204" pitchFamily="34" charset="0"/>
                <a:cs typeface="Arial" panose="020B0604020202020204" pitchFamily="34" charset="0"/>
              </a:rPr>
              <a:t>aluminio</a:t>
            </a:r>
            <a:r>
              <a:rPr lang="en-US" dirty="0">
                <a:effectLst/>
                <a:latin typeface="Arial" panose="020B0604020202020204" pitchFamily="34" charset="0"/>
                <a:ea typeface="Calibri" panose="020F0502020204030204" pitchFamily="34" charset="0"/>
                <a:cs typeface="Arial" panose="020B0604020202020204" pitchFamily="34" charset="0"/>
              </a:rPr>
              <a:t> que indica </a:t>
            </a:r>
            <a:r>
              <a:rPr lang="en-US" dirty="0" err="1">
                <a:effectLst/>
                <a:latin typeface="Arial" panose="020B0604020202020204" pitchFamily="34" charset="0"/>
                <a:ea typeface="Calibri" panose="020F0502020204030204" pitchFamily="34" charset="0"/>
                <a:cs typeface="Arial" panose="020B0604020202020204" pitchFamily="34" charset="0"/>
              </a:rPr>
              <a:t>toxicidad</a:t>
            </a:r>
            <a:r>
              <a:rPr lang="en-US" dirty="0">
                <a:effectLst/>
                <a:latin typeface="Arial" panose="020B0604020202020204" pitchFamily="34" charset="0"/>
                <a:ea typeface="Calibri" panose="020F0502020204030204" pitchFamily="34" charset="0"/>
                <a:cs typeface="Arial" panose="020B0604020202020204" pitchFamily="34" charset="0"/>
              </a:rPr>
              <a:t> para la </a:t>
            </a:r>
            <a:r>
              <a:rPr lang="en-US" dirty="0" err="1">
                <a:effectLst/>
                <a:latin typeface="Arial" panose="020B0604020202020204" pitchFamily="34" charset="0"/>
                <a:ea typeface="Calibri" panose="020F0502020204030204" pitchFamily="34" charset="0"/>
                <a:cs typeface="Arial" panose="020B0604020202020204" pitchFamily="34" charset="0"/>
              </a:rPr>
              <a:t>mayoria</a:t>
            </a:r>
            <a:r>
              <a:rPr lang="en-US" dirty="0">
                <a:effectLst/>
                <a:latin typeface="Arial" panose="020B0604020202020204" pitchFamily="34" charset="0"/>
                <a:ea typeface="Calibri" panose="020F0502020204030204" pitchFamily="34" charset="0"/>
                <a:cs typeface="Arial" panose="020B0604020202020204" pitchFamily="34" charset="0"/>
              </a:rPr>
              <a:t> de las </a:t>
            </a:r>
            <a:r>
              <a:rPr lang="en-US" dirty="0" err="1">
                <a:effectLst/>
                <a:latin typeface="Arial" panose="020B0604020202020204" pitchFamily="34" charset="0"/>
                <a:ea typeface="Calibri" panose="020F0502020204030204" pitchFamily="34" charset="0"/>
                <a:cs typeface="Arial" panose="020B0604020202020204" pitchFamily="34" charset="0"/>
              </a:rPr>
              <a:t>plantas</a:t>
            </a:r>
            <a:r>
              <a:rPr lang="en-US" dirty="0">
                <a:effectLst/>
                <a:latin typeface="Arial" panose="020B0604020202020204" pitchFamily="34" charset="0"/>
                <a:ea typeface="Calibri" panose="020F0502020204030204" pitchFamily="34" charset="0"/>
                <a:cs typeface="Arial" panose="020B0604020202020204" pitchFamily="34" charset="0"/>
              </a:rPr>
              <a:t> no </a:t>
            </a:r>
            <a:r>
              <a:rPr lang="en-US" dirty="0" err="1">
                <a:effectLst/>
                <a:latin typeface="Arial" panose="020B0604020202020204" pitchFamily="34" charset="0"/>
                <a:ea typeface="Calibri" panose="020F0502020204030204" pitchFamily="34" charset="0"/>
                <a:cs typeface="Arial" panose="020B0604020202020204" pitchFamily="34" charset="0"/>
              </a:rPr>
              <a:t>permitiendo</a:t>
            </a:r>
            <a:r>
              <a:rPr lang="en-US" dirty="0">
                <a:effectLst/>
                <a:latin typeface="Arial" panose="020B0604020202020204" pitchFamily="34" charset="0"/>
                <a:ea typeface="Calibri" panose="020F0502020204030204" pitchFamily="34" charset="0"/>
                <a:cs typeface="Arial" panose="020B0604020202020204" pitchFamily="34" charset="0"/>
              </a:rPr>
              <a:t> la </a:t>
            </a:r>
            <a:r>
              <a:rPr lang="en-US" dirty="0" err="1">
                <a:effectLst/>
                <a:latin typeface="Arial" panose="020B0604020202020204" pitchFamily="34" charset="0"/>
                <a:ea typeface="Calibri" panose="020F0502020204030204" pitchFamily="34" charset="0"/>
                <a:cs typeface="Arial" panose="020B0604020202020204" pitchFamily="34" charset="0"/>
              </a:rPr>
              <a:t>disponibilidad</a:t>
            </a:r>
            <a:r>
              <a:rPr lang="en-US" dirty="0">
                <a:effectLst/>
                <a:latin typeface="Arial" panose="020B0604020202020204" pitchFamily="34" charset="0"/>
                <a:ea typeface="Calibri" panose="020F0502020204030204" pitchFamily="34" charset="0"/>
                <a:cs typeface="Arial" panose="020B0604020202020204" pitchFamily="34" charset="0"/>
              </a:rPr>
              <a:t> de </a:t>
            </a:r>
            <a:r>
              <a:rPr lang="en-US" dirty="0" err="1">
                <a:effectLst/>
                <a:latin typeface="Arial" panose="020B0604020202020204" pitchFamily="34" charset="0"/>
                <a:ea typeface="Calibri" panose="020F0502020204030204" pitchFamily="34" charset="0"/>
                <a:cs typeface="Arial" panose="020B0604020202020204" pitchFamily="34" charset="0"/>
              </a:rPr>
              <a:t>nutrientes</a:t>
            </a:r>
            <a:r>
              <a:rPr lang="en-US" dirty="0">
                <a:effectLst/>
                <a:latin typeface="Arial" panose="020B0604020202020204" pitchFamily="34" charset="0"/>
                <a:ea typeface="Calibri" panose="020F0502020204030204" pitchFamily="34" charset="0"/>
                <a:cs typeface="Arial" panose="020B0604020202020204" pitchFamily="34" charset="0"/>
              </a:rPr>
              <a:t> y entre </a:t>
            </a:r>
            <a:r>
              <a:rPr lang="en-US" dirty="0" err="1">
                <a:effectLst/>
                <a:latin typeface="Arial" panose="020B0604020202020204" pitchFamily="34" charset="0"/>
                <a:ea typeface="Calibri" panose="020F0502020204030204" pitchFamily="34" charset="0"/>
                <a:cs typeface="Arial" panose="020B0604020202020204" pitchFamily="34" charset="0"/>
              </a:rPr>
              <a:t>otras</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concluciones</a:t>
            </a:r>
            <a:r>
              <a:rPr lang="en-US" dirty="0">
                <a:effectLst/>
                <a:latin typeface="Arial" panose="020B0604020202020204" pitchFamily="34" charset="0"/>
                <a:ea typeface="Calibri" panose="020F0502020204030204" pitchFamily="34" charset="0"/>
                <a:cs typeface="Arial" panose="020B0604020202020204" pitchFamily="34" charset="0"/>
              </a:rPr>
              <a:t> no </a:t>
            </a:r>
            <a:r>
              <a:rPr lang="en-US" dirty="0" err="1">
                <a:effectLst/>
                <a:latin typeface="Arial" panose="020B0604020202020204" pitchFamily="34" charset="0"/>
                <a:ea typeface="Calibri" panose="020F0502020204030204" pitchFamily="34" charset="0"/>
                <a:cs typeface="Arial" panose="020B0604020202020204" pitchFamily="34" charset="0"/>
              </a:rPr>
              <a:t>aptas</a:t>
            </a:r>
            <a:r>
              <a:rPr lang="en-US" dirty="0">
                <a:effectLst/>
                <a:latin typeface="Arial" panose="020B0604020202020204" pitchFamily="34" charset="0"/>
                <a:ea typeface="Calibri" panose="020F0502020204030204" pitchFamily="34" charset="0"/>
                <a:cs typeface="Arial" panose="020B0604020202020204" pitchFamily="34" charset="0"/>
              </a:rPr>
              <a:t> para la </a:t>
            </a:r>
            <a:r>
              <a:rPr lang="en-US" dirty="0" err="1">
                <a:effectLst/>
                <a:latin typeface="Arial" panose="020B0604020202020204" pitchFamily="34" charset="0"/>
                <a:ea typeface="Calibri" panose="020F0502020204030204" pitchFamily="34" charset="0"/>
                <a:cs typeface="Arial" panose="020B0604020202020204" pitchFamily="34" charset="0"/>
              </a:rPr>
              <a:t>agricultura</a:t>
            </a:r>
            <a:r>
              <a:rPr lang="en-US" dirty="0">
                <a:effectLst/>
                <a:latin typeface="Arial" panose="020B0604020202020204" pitchFamily="34" charset="0"/>
                <a:ea typeface="Calibri" panose="020F0502020204030204" pitchFamily="34" charset="0"/>
                <a:cs typeface="Arial" panose="020B0604020202020204" pitchFamily="34" charset="0"/>
              </a:rPr>
              <a:t>. </a:t>
            </a:r>
            <a:endParaRPr lang="es-PE" dirty="0">
              <a:effectLst/>
              <a:latin typeface="Arial" panose="020B0604020202020204" pitchFamily="34" charset="0"/>
              <a:ea typeface="Calibri" panose="020F0502020204030204" pitchFamily="34" charset="0"/>
              <a:cs typeface="Arial" panose="020B0604020202020204" pitchFamily="34" charset="0"/>
            </a:endParaRPr>
          </a:p>
          <a:p>
            <a:r>
              <a:rPr lang="es-PE" dirty="0">
                <a:solidFill>
                  <a:srgbClr val="C00000"/>
                </a:solidFill>
              </a:rPr>
              <a:t>Se evidencia con los estudios realizados y siguientes imágenes:</a:t>
            </a:r>
          </a:p>
        </p:txBody>
      </p:sp>
      <p:pic>
        <p:nvPicPr>
          <p:cNvPr id="2" name="Imagen 1">
            <a:extLst>
              <a:ext uri="{FF2B5EF4-FFF2-40B4-BE49-F238E27FC236}">
                <a16:creationId xmlns:a16="http://schemas.microsoft.com/office/drawing/2014/main" id="{4B4F3068-138E-EB9D-64C8-E36C59058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8213" y="4679299"/>
            <a:ext cx="1679945" cy="2178701"/>
          </a:xfrm>
          <a:prstGeom prst="rect">
            <a:avLst/>
          </a:prstGeom>
        </p:spPr>
      </p:pic>
    </p:spTree>
    <p:extLst>
      <p:ext uri="{BB962C8B-B14F-4D97-AF65-F5344CB8AC3E}">
        <p14:creationId xmlns:p14="http://schemas.microsoft.com/office/powerpoint/2010/main" val="3113099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03A9689-2285-0387-E3AD-BD94CE7AF75C}"/>
              </a:ext>
            </a:extLst>
          </p:cNvPr>
          <p:cNvPicPr>
            <a:picLocks noChangeAspect="1"/>
          </p:cNvPicPr>
          <p:nvPr/>
        </p:nvPicPr>
        <p:blipFill rotWithShape="1">
          <a:blip r:embed="rId2">
            <a:extLst>
              <a:ext uri="{28A0092B-C50C-407E-A947-70E740481C1C}">
                <a14:useLocalDpi xmlns:a14="http://schemas.microsoft.com/office/drawing/2010/main" val="0"/>
              </a:ext>
            </a:extLst>
          </a:blip>
          <a:srcRect l="21529" r="51764"/>
          <a:stretch/>
        </p:blipFill>
        <p:spPr>
          <a:xfrm>
            <a:off x="8980860" y="6320528"/>
            <a:ext cx="514014" cy="508222"/>
          </a:xfrm>
          <a:prstGeom prst="rect">
            <a:avLst/>
          </a:prstGeom>
        </p:spPr>
      </p:pic>
      <p:pic>
        <p:nvPicPr>
          <p:cNvPr id="5" name="Imagen 4">
            <a:extLst>
              <a:ext uri="{FF2B5EF4-FFF2-40B4-BE49-F238E27FC236}">
                <a16:creationId xmlns:a16="http://schemas.microsoft.com/office/drawing/2014/main" id="{E75FC197-43A7-9B40-960D-FE17C0473C55}"/>
              </a:ext>
            </a:extLst>
          </p:cNvPr>
          <p:cNvPicPr>
            <a:picLocks noChangeAspect="1"/>
          </p:cNvPicPr>
          <p:nvPr/>
        </p:nvPicPr>
        <p:blipFill rotWithShape="1">
          <a:blip r:embed="rId3">
            <a:extLst>
              <a:ext uri="{28A0092B-C50C-407E-A947-70E740481C1C}">
                <a14:useLocalDpi xmlns:a14="http://schemas.microsoft.com/office/drawing/2010/main" val="0"/>
              </a:ext>
            </a:extLst>
          </a:blip>
          <a:srcRect l="5128" t="75856" r="38980" b="8682"/>
          <a:stretch/>
        </p:blipFill>
        <p:spPr>
          <a:xfrm>
            <a:off x="9602105" y="6359549"/>
            <a:ext cx="2338258" cy="381021"/>
          </a:xfrm>
          <a:prstGeom prst="rect">
            <a:avLst/>
          </a:prstGeom>
        </p:spPr>
      </p:pic>
      <p:pic>
        <p:nvPicPr>
          <p:cNvPr id="10" name="Marcador de contenido 9">
            <a:extLst>
              <a:ext uri="{FF2B5EF4-FFF2-40B4-BE49-F238E27FC236}">
                <a16:creationId xmlns:a16="http://schemas.microsoft.com/office/drawing/2014/main" id="{333BE123-E089-05AE-CE15-E38388CC2E7F}"/>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99507" y="223284"/>
            <a:ext cx="3991493" cy="5922335"/>
          </a:xfrm>
          <a:prstGeom prst="rect">
            <a:avLst/>
          </a:prstGeom>
          <a:noFill/>
          <a:ln>
            <a:noFill/>
          </a:ln>
        </p:spPr>
      </p:pic>
      <p:pic>
        <p:nvPicPr>
          <p:cNvPr id="11" name="Imagen 10">
            <a:extLst>
              <a:ext uri="{FF2B5EF4-FFF2-40B4-BE49-F238E27FC236}">
                <a16:creationId xmlns:a16="http://schemas.microsoft.com/office/drawing/2014/main" id="{FC91D2CF-DFFB-7BC9-EA45-82C561B1F0D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34573" y="223284"/>
            <a:ext cx="3722854" cy="5922335"/>
          </a:xfrm>
          <a:prstGeom prst="rect">
            <a:avLst/>
          </a:prstGeom>
          <a:noFill/>
          <a:ln>
            <a:noFill/>
          </a:ln>
        </p:spPr>
      </p:pic>
      <p:pic>
        <p:nvPicPr>
          <p:cNvPr id="3" name="Imagen 2">
            <a:extLst>
              <a:ext uri="{FF2B5EF4-FFF2-40B4-BE49-F238E27FC236}">
                <a16:creationId xmlns:a16="http://schemas.microsoft.com/office/drawing/2014/main" id="{848C2F6E-E04B-31E0-6869-0A430DA570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1000" y="223284"/>
            <a:ext cx="3991493" cy="5971609"/>
          </a:xfrm>
          <a:prstGeom prst="rect">
            <a:avLst/>
          </a:prstGeom>
        </p:spPr>
      </p:pic>
      <p:pic>
        <p:nvPicPr>
          <p:cNvPr id="2" name="Imagen 1">
            <a:extLst>
              <a:ext uri="{FF2B5EF4-FFF2-40B4-BE49-F238E27FC236}">
                <a16:creationId xmlns:a16="http://schemas.microsoft.com/office/drawing/2014/main" id="{29996EC0-ACAC-CAF2-CCDA-0A654CC468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1000" y="4679299"/>
            <a:ext cx="1679945" cy="2178701"/>
          </a:xfrm>
          <a:prstGeom prst="rect">
            <a:avLst/>
          </a:prstGeom>
        </p:spPr>
      </p:pic>
    </p:spTree>
    <p:extLst>
      <p:ext uri="{BB962C8B-B14F-4D97-AF65-F5344CB8AC3E}">
        <p14:creationId xmlns:p14="http://schemas.microsoft.com/office/powerpoint/2010/main" val="679213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26FC616-7CC6-A9C8-6272-C70B224693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15" y="135693"/>
            <a:ext cx="3209669" cy="6297673"/>
          </a:xfrm>
          <a:prstGeom prst="rect">
            <a:avLst/>
          </a:prstGeom>
        </p:spPr>
      </p:pic>
      <p:pic>
        <p:nvPicPr>
          <p:cNvPr id="7" name="Imagen 6">
            <a:extLst>
              <a:ext uri="{FF2B5EF4-FFF2-40B4-BE49-F238E27FC236}">
                <a16:creationId xmlns:a16="http://schemas.microsoft.com/office/drawing/2014/main" id="{B3280794-B884-0272-2C5C-3E10E156F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6654" y="135693"/>
            <a:ext cx="3936705" cy="6297673"/>
          </a:xfrm>
          <a:prstGeom prst="rect">
            <a:avLst/>
          </a:prstGeom>
        </p:spPr>
      </p:pic>
      <p:pic>
        <p:nvPicPr>
          <p:cNvPr id="9" name="Imagen 8">
            <a:extLst>
              <a:ext uri="{FF2B5EF4-FFF2-40B4-BE49-F238E27FC236}">
                <a16:creationId xmlns:a16="http://schemas.microsoft.com/office/drawing/2014/main" id="{F377A5F6-AA7F-2D42-6667-2CECD85967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3359" y="135693"/>
            <a:ext cx="4238645" cy="6297673"/>
          </a:xfrm>
          <a:prstGeom prst="rect">
            <a:avLst/>
          </a:prstGeom>
        </p:spPr>
      </p:pic>
    </p:spTree>
    <p:extLst>
      <p:ext uri="{BB962C8B-B14F-4D97-AF65-F5344CB8AC3E}">
        <p14:creationId xmlns:p14="http://schemas.microsoft.com/office/powerpoint/2010/main" val="65875982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1079</Words>
  <Application>Microsoft Office PowerPoint</Application>
  <PresentationFormat>Panorámica</PresentationFormat>
  <Paragraphs>31</Paragraphs>
  <Slides>11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11</vt:i4>
      </vt:variant>
    </vt:vector>
  </HeadingPairs>
  <TitlesOfParts>
    <vt:vector size="19" baseType="lpstr">
      <vt:lpstr>Algerian</vt:lpstr>
      <vt:lpstr>Arial</vt:lpstr>
      <vt:lpstr>Arial Black</vt:lpstr>
      <vt:lpstr>Arial MT</vt:lpstr>
      <vt:lpstr>Calibri</vt:lpstr>
      <vt:lpstr>Calibri Light</vt:lpstr>
      <vt:lpstr>Times New Roman</vt:lpstr>
      <vt:lpstr>Tema de Office</vt:lpstr>
      <vt:lpstr>    LEY DE AMPLIACIÓN DE PLAZO DE REVERSIÓN DE PREDIOS RÚSTICOS AL DOMINIO DEL ESTADO, ADJUDICADOS A TITULO ONEROSO CON FINES AGRARIOS, OCUPADOS POR ASENTAMIENTOS HUMANOS.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ley 4044/2022-CR Ley de ampliación de plazo de reversión de predios rústicos al dominio del estado, adjudicados a titulo oneroso con fines agrarios, ocupados por asentamientos humanos.</dc:title>
  <dc:creator>Roberto Efrain Mamani Ccana</dc:creator>
  <cp:lastModifiedBy>Ines Elisaida Ventura Inocencio</cp:lastModifiedBy>
  <cp:revision>11</cp:revision>
  <dcterms:created xsi:type="dcterms:W3CDTF">2023-02-15T12:58:31Z</dcterms:created>
  <dcterms:modified xsi:type="dcterms:W3CDTF">2023-02-15T15:17:15Z</dcterms:modified>
</cp:coreProperties>
</file>