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7" r:id="rId3"/>
    <p:sldId id="258" r:id="rId4"/>
    <p:sldId id="269" r:id="rId5"/>
    <p:sldId id="278" r:id="rId6"/>
    <p:sldId id="281" r:id="rId7"/>
    <p:sldId id="257" r:id="rId8"/>
    <p:sldId id="282" r:id="rId9"/>
    <p:sldId id="283" r:id="rId10"/>
    <p:sldId id="275" r:id="rId11"/>
    <p:sldId id="276" r:id="rId12"/>
    <p:sldId id="277" r:id="rId13"/>
  </p:sldIdLst>
  <p:sldSz cx="12192000" cy="6858000"/>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76" autoAdjust="0"/>
    <p:restoredTop sz="94660"/>
  </p:normalViewPr>
  <p:slideViewPr>
    <p:cSldViewPr snapToGrid="0">
      <p:cViewPr varScale="1">
        <p:scale>
          <a:sx n="72" d="100"/>
          <a:sy n="72" d="100"/>
        </p:scale>
        <p:origin x="90"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6D9FC-B3F8-27E4-8221-DA1D92A524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3CBD3A68-808B-0F17-52EC-941BC2D549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4204FAE2-BEEA-070F-45C0-BB12549C7ABD}"/>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5" name="Marcador de pie de página 4">
            <a:extLst>
              <a:ext uri="{FF2B5EF4-FFF2-40B4-BE49-F238E27FC236}">
                <a16:creationId xmlns:a16="http://schemas.microsoft.com/office/drawing/2014/main" id="{9279C0FD-41C6-30C9-BE39-05BAC96ACB4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CA7E393-6D95-26E3-8788-83FBF7CB5FA8}"/>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210908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8BAD6-8843-99AB-D5AC-11AA74E858D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F93076E-94CE-90B9-5C51-598E2C47DA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467E8C4-B7FC-78A6-1457-E87DB825ED7C}"/>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5" name="Marcador de pie de página 4">
            <a:extLst>
              <a:ext uri="{FF2B5EF4-FFF2-40B4-BE49-F238E27FC236}">
                <a16:creationId xmlns:a16="http://schemas.microsoft.com/office/drawing/2014/main" id="{80428453-F236-57BC-54AC-EAB25AC6894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E5E1E31-DD8B-1849-0E3E-10DEB6B4B60A}"/>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112641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E3DA08-8CD3-EC3F-0EFD-4AB2A0BC48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8821BB9-018F-926F-A3EE-9722DFCF304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21A7FBC-E994-CE9B-DECD-A384E1E2A32C}"/>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5" name="Marcador de pie de página 4">
            <a:extLst>
              <a:ext uri="{FF2B5EF4-FFF2-40B4-BE49-F238E27FC236}">
                <a16:creationId xmlns:a16="http://schemas.microsoft.com/office/drawing/2014/main" id="{51F10C85-9284-EB54-7BF3-B3F40581921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D5B0FB6-BDBE-47EB-C728-B412FEF47473}"/>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4289932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21600" y="6203999"/>
            <a:ext cx="3454400" cy="384175"/>
          </a:xfrm>
          <a:prstGeom prst="rect">
            <a:avLst/>
          </a:prstGeom>
        </p:spPr>
        <p:txBody>
          <a:bodyPr/>
          <a:lstStyle/>
          <a:p>
            <a:fld id="{8CFB4ACB-B311-4BDC-8D1D-CAA5E501D962}" type="datetime1">
              <a:rPr lang="es-PE" smtClean="0">
                <a:solidFill>
                  <a:srgbClr val="FEFAC9"/>
                </a:solidFill>
              </a:rPr>
              <a:t>14/02/2023</a:t>
            </a:fld>
            <a:endParaRPr lang="es-PE" dirty="0">
              <a:solidFill>
                <a:srgbClr val="FEFAC9"/>
              </a:solidFill>
            </a:endParaRPr>
          </a:p>
        </p:txBody>
      </p:sp>
      <p:sp>
        <p:nvSpPr>
          <p:cNvPr id="5" name="Footer Placeholder 4"/>
          <p:cNvSpPr>
            <a:spLocks noGrp="1"/>
          </p:cNvSpPr>
          <p:nvPr>
            <p:ph type="ftr" sz="quarter" idx="11"/>
          </p:nvPr>
        </p:nvSpPr>
        <p:spPr>
          <a:xfrm>
            <a:off x="2844800" y="6203999"/>
            <a:ext cx="4775200" cy="384175"/>
          </a:xfrm>
          <a:prstGeom prst="rect">
            <a:avLst/>
          </a:prstGeom>
        </p:spPr>
        <p:txBody>
          <a:bodyPr/>
          <a:lstStyle/>
          <a:p>
            <a:endParaRPr lang="es-PE" dirty="0">
              <a:solidFill>
                <a:srgbClr val="FEFAC9"/>
              </a:solidFill>
            </a:endParaRPr>
          </a:p>
        </p:txBody>
      </p:sp>
      <p:sp>
        <p:nvSpPr>
          <p:cNvPr id="6" name="Slide Number Placeholder 5"/>
          <p:cNvSpPr>
            <a:spLocks noGrp="1"/>
          </p:cNvSpPr>
          <p:nvPr>
            <p:ph type="sldNum" sz="quarter" idx="12"/>
          </p:nvPr>
        </p:nvSpPr>
        <p:spPr>
          <a:xfrm>
            <a:off x="11214100" y="6181725"/>
            <a:ext cx="812800" cy="457200"/>
          </a:xfrm>
          <a:prstGeom prst="rect">
            <a:avLst/>
          </a:prstGeom>
        </p:spPr>
        <p:txBody>
          <a:bodyPr/>
          <a:lstStyle/>
          <a:p>
            <a:fld id="{030DED39-F721-4B49-89A7-0879E2D97722}" type="slidenum">
              <a:rPr lang="es-PE" smtClean="0">
                <a:solidFill>
                  <a:srgbClr val="FEFAC9"/>
                </a:solidFill>
              </a:rPr>
              <a:pPr/>
              <a:t>‹Nº›</a:t>
            </a:fld>
            <a:endParaRPr lang="es-PE" dirty="0">
              <a:solidFill>
                <a:srgbClr val="FEFAC9"/>
              </a:solidFill>
            </a:endParaRPr>
          </a:p>
        </p:txBody>
      </p:sp>
    </p:spTree>
    <p:extLst>
      <p:ext uri="{BB962C8B-B14F-4D97-AF65-F5344CB8AC3E}">
        <p14:creationId xmlns:p14="http://schemas.microsoft.com/office/powerpoint/2010/main" val="2593534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581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59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51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20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348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94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74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EA1F5-E44F-EEAB-F6B6-679432A764D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404BF77-DE68-00FE-A0AA-7D3CA696DC4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8162D8E-4981-E42E-B38D-1F4D24EA038D}"/>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5" name="Marcador de pie de página 4">
            <a:extLst>
              <a:ext uri="{FF2B5EF4-FFF2-40B4-BE49-F238E27FC236}">
                <a16:creationId xmlns:a16="http://schemas.microsoft.com/office/drawing/2014/main" id="{3EBF8891-6014-EC5C-07A7-4B2EA2B1B5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81E6BD2-2A48-AF5F-36CA-B7E06FCC25D6}"/>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941207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21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30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884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90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840C2-0104-FCA7-81F8-70A433C04D3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2863364-9162-3E0F-1643-9F17E2CC8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556B86-2378-44D7-2F20-9955F343E181}"/>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5" name="Marcador de pie de página 4">
            <a:extLst>
              <a:ext uri="{FF2B5EF4-FFF2-40B4-BE49-F238E27FC236}">
                <a16:creationId xmlns:a16="http://schemas.microsoft.com/office/drawing/2014/main" id="{7507EE11-206C-0561-B549-D565EF7E574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AFD5576-A363-B9E3-DA80-A4034FFA262A}"/>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397689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C243A-710C-EB93-163C-51198768BD6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7EA8739-0E02-4F11-C785-645EA9ECFA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DFB44287-9145-7D39-5718-01E287C917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8C3E56DE-A36D-D3A4-6C04-60643EE3DE52}"/>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6" name="Marcador de pie de página 5">
            <a:extLst>
              <a:ext uri="{FF2B5EF4-FFF2-40B4-BE49-F238E27FC236}">
                <a16:creationId xmlns:a16="http://schemas.microsoft.com/office/drawing/2014/main" id="{60E66987-4730-FE46-671F-33DDCCB62F2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98CB66F-4DC0-A5B2-7D0B-E4968142D3DD}"/>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122995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BF7C6-8665-AD5C-B688-C12BCC7CA7F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ED46510-96A9-A6F6-5FA9-9F4A3D071D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6AA6FD9-70DE-F5C7-6CFB-FC0F0AB20DD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116D19D9-77B7-3D8E-050B-2EDB76DEA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E232659-C4E8-CA13-C571-F52A2697439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D0E73133-1C04-9224-3AA4-F7B60CA7DBC1}"/>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8" name="Marcador de pie de página 7">
            <a:extLst>
              <a:ext uri="{FF2B5EF4-FFF2-40B4-BE49-F238E27FC236}">
                <a16:creationId xmlns:a16="http://schemas.microsoft.com/office/drawing/2014/main" id="{0399BA01-F1B9-4E77-CB79-5985E407E07E}"/>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E44A67E4-063E-23EE-BF22-0AF138A82BBF}"/>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276735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EC2FB-A9CB-702C-03DE-2FD73234216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BD2903-7692-1650-EBFD-8FF48F5F09B0}"/>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4" name="Marcador de pie de página 3">
            <a:extLst>
              <a:ext uri="{FF2B5EF4-FFF2-40B4-BE49-F238E27FC236}">
                <a16:creationId xmlns:a16="http://schemas.microsoft.com/office/drawing/2014/main" id="{1FA7403F-58D8-0F40-6BA2-A5C46B581F5A}"/>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B5AE632E-A664-4794-A9CA-3E168FEBF6EB}"/>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132784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2A1585-EFF7-21E4-448A-6B661E4DCF39}"/>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3" name="Marcador de pie de página 2">
            <a:extLst>
              <a:ext uri="{FF2B5EF4-FFF2-40B4-BE49-F238E27FC236}">
                <a16:creationId xmlns:a16="http://schemas.microsoft.com/office/drawing/2014/main" id="{82C88002-B5DD-3600-4C83-CF89F65E5A8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CFCE0A4-A8F2-006C-B58C-8B3E2EED24FE}"/>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202090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FE5A1-617F-0D68-AF01-3D88C6CB19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53628AB-9028-C4FE-23EC-54B39636A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CB41B96-5CCA-E5F1-9895-21BECBCD3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8E3AA5-2E70-CD48-3927-E9F37DFABEBC}"/>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6" name="Marcador de pie de página 5">
            <a:extLst>
              <a:ext uri="{FF2B5EF4-FFF2-40B4-BE49-F238E27FC236}">
                <a16:creationId xmlns:a16="http://schemas.microsoft.com/office/drawing/2014/main" id="{09E40FAC-C76D-5FB9-FEE6-28386A46CC3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0D5B60D-475D-4A47-0FE6-DCAFCEAE74EE}"/>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190063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190B1-F533-BD69-05B9-06979846BD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DF7374C2-6EC1-47E7-2E34-B84D67F7B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9DE0F69-9730-9EE4-37BA-6001FB97D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9E4014-6A6C-9A58-DAA7-6994FE72BDDA}"/>
              </a:ext>
            </a:extLst>
          </p:cNvPr>
          <p:cNvSpPr>
            <a:spLocks noGrp="1"/>
          </p:cNvSpPr>
          <p:nvPr>
            <p:ph type="dt" sz="half" idx="10"/>
          </p:nvPr>
        </p:nvSpPr>
        <p:spPr/>
        <p:txBody>
          <a:bodyPr/>
          <a:lstStyle/>
          <a:p>
            <a:fld id="{07D3192D-B58D-4235-BAF2-5222A3B8D560}" type="datetimeFigureOut">
              <a:rPr lang="es-PE" smtClean="0"/>
              <a:t>14/02/2023</a:t>
            </a:fld>
            <a:endParaRPr lang="es-PE"/>
          </a:p>
        </p:txBody>
      </p:sp>
      <p:sp>
        <p:nvSpPr>
          <p:cNvPr id="6" name="Marcador de pie de página 5">
            <a:extLst>
              <a:ext uri="{FF2B5EF4-FFF2-40B4-BE49-F238E27FC236}">
                <a16:creationId xmlns:a16="http://schemas.microsoft.com/office/drawing/2014/main" id="{B52D5311-CF33-2D2F-C024-E9E0C344498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9825088-ED2F-5F35-E59F-7EA2FAE08CA8}"/>
              </a:ext>
            </a:extLst>
          </p:cNvPr>
          <p:cNvSpPr>
            <a:spLocks noGrp="1"/>
          </p:cNvSpPr>
          <p:nvPr>
            <p:ph type="sldNum" sz="quarter" idx="12"/>
          </p:nvPr>
        </p:nvSpPr>
        <p:spPr/>
        <p:txBody>
          <a:bodyPr/>
          <a:lstStyle/>
          <a:p>
            <a:fld id="{A9D1373F-45D5-4B64-BDDD-268CC2ECBD31}" type="slidenum">
              <a:rPr lang="es-PE" smtClean="0"/>
              <a:t>‹Nº›</a:t>
            </a:fld>
            <a:endParaRPr lang="es-PE"/>
          </a:p>
        </p:txBody>
      </p:sp>
    </p:spTree>
    <p:extLst>
      <p:ext uri="{BB962C8B-B14F-4D97-AF65-F5344CB8AC3E}">
        <p14:creationId xmlns:p14="http://schemas.microsoft.com/office/powerpoint/2010/main" val="370912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51913D-3391-E400-8DBF-283AF4653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8643D7D-2C03-5083-E92C-67A5CEF10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0387CB8-4500-354D-07C1-D39EF7F9E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3192D-B58D-4235-BAF2-5222A3B8D560}" type="datetimeFigureOut">
              <a:rPr lang="es-PE" smtClean="0"/>
              <a:t>14/02/2023</a:t>
            </a:fld>
            <a:endParaRPr lang="es-PE"/>
          </a:p>
        </p:txBody>
      </p:sp>
      <p:sp>
        <p:nvSpPr>
          <p:cNvPr id="5" name="Marcador de pie de página 4">
            <a:extLst>
              <a:ext uri="{FF2B5EF4-FFF2-40B4-BE49-F238E27FC236}">
                <a16:creationId xmlns:a16="http://schemas.microsoft.com/office/drawing/2014/main" id="{640AA60E-A8F8-1151-F46D-88C6C6D98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E6C707F-8915-1DD3-B29E-CF015ADE7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1373F-45D5-4B64-BDDD-268CC2ECBD31}" type="slidenum">
              <a:rPr lang="es-PE" smtClean="0"/>
              <a:t>‹Nº›</a:t>
            </a:fld>
            <a:endParaRPr lang="es-PE"/>
          </a:p>
        </p:txBody>
      </p:sp>
    </p:spTree>
    <p:extLst>
      <p:ext uri="{BB962C8B-B14F-4D97-AF65-F5344CB8AC3E}">
        <p14:creationId xmlns:p14="http://schemas.microsoft.com/office/powerpoint/2010/main" val="37875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A12378-62CA-49BE-BF7B-142E3CA5EF12}"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72E515-67FA-4C37-87FF-1789BBD3450A}"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14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11"/>
          <p:cNvSpPr/>
          <p:nvPr/>
        </p:nvSpPr>
        <p:spPr>
          <a:xfrm>
            <a:off x="522514" y="2263736"/>
            <a:ext cx="10946675" cy="43852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926" y="316771"/>
            <a:ext cx="925902" cy="955018"/>
          </a:xfrm>
          <a:prstGeom prst="rect">
            <a:avLst/>
          </a:prstGeom>
        </p:spPr>
      </p:pic>
      <p:pic>
        <p:nvPicPr>
          <p:cNvPr id="7" name="Imagen 6"/>
          <p:cNvPicPr>
            <a:picLocks noChangeAspect="1"/>
          </p:cNvPicPr>
          <p:nvPr/>
        </p:nvPicPr>
        <p:blipFill>
          <a:blip r:embed="rId3"/>
          <a:stretch>
            <a:fillRect/>
          </a:stretch>
        </p:blipFill>
        <p:spPr>
          <a:xfrm>
            <a:off x="2540389" y="1472062"/>
            <a:ext cx="6789074" cy="709562"/>
          </a:xfrm>
          <a:prstGeom prst="rect">
            <a:avLst/>
          </a:prstGeom>
        </p:spPr>
      </p:pic>
      <p:pic>
        <p:nvPicPr>
          <p:cNvPr id="9" name="Imagen 8"/>
          <p:cNvPicPr>
            <a:picLocks noChangeAspect="1"/>
          </p:cNvPicPr>
          <p:nvPr/>
        </p:nvPicPr>
        <p:blipFill>
          <a:blip r:embed="rId4"/>
          <a:stretch>
            <a:fillRect/>
          </a:stretch>
        </p:blipFill>
        <p:spPr>
          <a:xfrm>
            <a:off x="4913950" y="316771"/>
            <a:ext cx="859836" cy="1073179"/>
          </a:xfrm>
          <a:prstGeom prst="rect">
            <a:avLst/>
          </a:prstGeom>
        </p:spPr>
      </p:pic>
      <p:sp>
        <p:nvSpPr>
          <p:cNvPr id="11" name="CuadroTexto 10"/>
          <p:cNvSpPr txBox="1"/>
          <p:nvPr/>
        </p:nvSpPr>
        <p:spPr>
          <a:xfrm>
            <a:off x="906328" y="2953308"/>
            <a:ext cx="10179045" cy="523220"/>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uLnTx/>
                <a:uFillTx/>
                <a:latin typeface="Calibri" panose="020F0502020204030204"/>
                <a:ea typeface="+mn-ea"/>
                <a:cs typeface="+mn-cs"/>
              </a:rPr>
              <a:t>LEY  DE DESARROLLO AGRARIO INCLUSIVO</a:t>
            </a:r>
          </a:p>
        </p:txBody>
      </p:sp>
      <p:sp>
        <p:nvSpPr>
          <p:cNvPr id="13" name="CuadroTexto 12"/>
          <p:cNvSpPr txBox="1"/>
          <p:nvPr/>
        </p:nvSpPr>
        <p:spPr>
          <a:xfrm>
            <a:off x="3981543" y="2331301"/>
            <a:ext cx="39067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srgbClr val="0070C0"/>
                </a:solidFill>
                <a:effectLst/>
                <a:uLnTx/>
                <a:uFillTx/>
                <a:latin typeface="Calibri" panose="020F0502020204030204"/>
                <a:ea typeface="+mn-ea"/>
                <a:cs typeface="+mn-cs"/>
              </a:rPr>
              <a:t>P.L. </a:t>
            </a:r>
            <a:r>
              <a:rPr lang="es-MX" sz="3600" b="1" noProof="0" dirty="0">
                <a:solidFill>
                  <a:srgbClr val="0070C0"/>
                </a:solidFill>
                <a:latin typeface="Calibri" panose="020F0502020204030204"/>
              </a:rPr>
              <a:t>3954</a:t>
            </a:r>
            <a:r>
              <a:rPr kumimoji="0" lang="es-MX" sz="3600" b="1" i="0" u="none" strike="noStrike" kern="1200" cap="none" spc="0" normalizeH="0" baseline="0" noProof="0" dirty="0">
                <a:ln>
                  <a:noFill/>
                </a:ln>
                <a:solidFill>
                  <a:srgbClr val="0070C0"/>
                </a:solidFill>
                <a:effectLst/>
                <a:uLnTx/>
                <a:uFillTx/>
                <a:latin typeface="Calibri" panose="020F0502020204030204"/>
                <a:ea typeface="+mn-ea"/>
                <a:cs typeface="+mn-cs"/>
              </a:rPr>
              <a:t>/2022-CR</a:t>
            </a:r>
            <a:endParaRPr kumimoji="0" lang="es-PE"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7A7CE87A-D223-6834-67D0-FA501762B93E}"/>
              </a:ext>
            </a:extLst>
          </p:cNvPr>
          <p:cNvPicPr>
            <a:picLocks noChangeAspect="1"/>
          </p:cNvPicPr>
          <p:nvPr/>
        </p:nvPicPr>
        <p:blipFill>
          <a:blip r:embed="rId5"/>
          <a:stretch>
            <a:fillRect/>
          </a:stretch>
        </p:blipFill>
        <p:spPr>
          <a:xfrm>
            <a:off x="3278704" y="3476528"/>
            <a:ext cx="4609605" cy="3091109"/>
          </a:xfrm>
          <a:prstGeom prst="rect">
            <a:avLst/>
          </a:prstGeom>
        </p:spPr>
      </p:pic>
    </p:spTree>
    <p:extLst>
      <p:ext uri="{BB962C8B-B14F-4D97-AF65-F5344CB8AC3E}">
        <p14:creationId xmlns:p14="http://schemas.microsoft.com/office/powerpoint/2010/main" val="36262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6128" y="77142"/>
            <a:ext cx="6419534" cy="615553"/>
          </a:xfrm>
          <a:prstGeom prst="rect">
            <a:avLst/>
          </a:prstGeom>
          <a:solidFill>
            <a:srgbClr val="0070C0"/>
          </a:solidFill>
        </p:spPr>
        <p:txBody>
          <a:bodyPr wrap="square" rtlCol="0">
            <a:spAutoFit/>
          </a:bodyPr>
          <a:lstStyle/>
          <a:p>
            <a:pPr algn="ctr"/>
            <a:r>
              <a:rPr lang="es-MX" sz="3400" b="1" dirty="0">
                <a:solidFill>
                  <a:schemeClr val="bg1"/>
                </a:solidFill>
              </a:rPr>
              <a:t>PROYECTO DE LEY 3954/2022-CR</a:t>
            </a:r>
          </a:p>
        </p:txBody>
      </p:sp>
      <p:sp>
        <p:nvSpPr>
          <p:cNvPr id="6" name="CuadroTexto 5"/>
          <p:cNvSpPr txBox="1"/>
          <p:nvPr/>
        </p:nvSpPr>
        <p:spPr>
          <a:xfrm>
            <a:off x="104502" y="783769"/>
            <a:ext cx="7955281" cy="4770537"/>
          </a:xfrm>
          <a:prstGeom prst="rect">
            <a:avLst/>
          </a:prstGeom>
          <a:noFill/>
          <a:ln w="38100">
            <a:solidFill>
              <a:srgbClr val="0070C0"/>
            </a:solidFill>
          </a:ln>
        </p:spPr>
        <p:txBody>
          <a:bodyPr wrap="square" rtlCol="0">
            <a:spAutoFit/>
          </a:bodyPr>
          <a:lstStyle/>
          <a:p>
            <a:pPr algn="just"/>
            <a:r>
              <a:rPr lang="es-MX" sz="2800" dirty="0"/>
              <a:t>Señora Presidenta de la </a:t>
            </a:r>
            <a:r>
              <a:rPr lang="es-ES" sz="2800" dirty="0"/>
              <a:t>COMISIÓN AGRARIA</a:t>
            </a:r>
            <a:endParaRPr lang="es-MX" sz="2800" dirty="0"/>
          </a:p>
          <a:p>
            <a:pPr algn="just"/>
            <a:r>
              <a:rPr lang="es-MX" sz="2800" dirty="0" err="1"/>
              <a:t>Nilza</a:t>
            </a:r>
            <a:r>
              <a:rPr lang="es-MX" sz="2800" dirty="0"/>
              <a:t> Merly Chacón Trujillo</a:t>
            </a:r>
          </a:p>
          <a:p>
            <a:pPr algn="just"/>
            <a:endParaRPr lang="es-MX" sz="2800" dirty="0"/>
          </a:p>
          <a:p>
            <a:pPr algn="just"/>
            <a:r>
              <a:rPr lang="es-ES" sz="2800" dirty="0"/>
              <a:t>Por tal sentido, pido a los Señores Congresistas de esta comisión, apoyar esta iniciativa legislativa: “</a:t>
            </a:r>
            <a:r>
              <a:rPr lang="es-MX" sz="2800" dirty="0"/>
              <a:t>LEY DE DESARROLLO AGRARIO INCLUSIVO”</a:t>
            </a:r>
          </a:p>
          <a:p>
            <a:pPr algn="just"/>
            <a:endParaRPr lang="es-ES" sz="2800" dirty="0"/>
          </a:p>
          <a:p>
            <a:pPr algn="just"/>
            <a:r>
              <a:rPr lang="es-ES" sz="2800" dirty="0"/>
              <a:t>Iniciativa legislativa que, se ajusta a lo establecido con la política número 23 del Acuerdo Nacional sobre la Política de desarrollo agrario y Rural.</a:t>
            </a:r>
          </a:p>
          <a:p>
            <a:pPr algn="just"/>
            <a:endParaRPr lang="es-ES" sz="2400" dirty="0"/>
          </a:p>
        </p:txBody>
      </p:sp>
      <p:sp>
        <p:nvSpPr>
          <p:cNvPr id="11" name="Rectángulo 10"/>
          <p:cNvSpPr/>
          <p:nvPr/>
        </p:nvSpPr>
        <p:spPr>
          <a:xfrm>
            <a:off x="8333833" y="975241"/>
            <a:ext cx="3753665" cy="47018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3">
            <a:extLst>
              <a:ext uri="{FF2B5EF4-FFF2-40B4-BE49-F238E27FC236}">
                <a16:creationId xmlns:a16="http://schemas.microsoft.com/office/drawing/2014/main" id="{6C52365A-2B4D-8359-9CE5-8E929A03ACC5}"/>
              </a:ext>
            </a:extLst>
          </p:cNvPr>
          <p:cNvPicPr>
            <a:picLocks noChangeAspect="1"/>
          </p:cNvPicPr>
          <p:nvPr/>
        </p:nvPicPr>
        <p:blipFill rotWithShape="1">
          <a:blip r:embed="rId2"/>
          <a:srcRect l="40299" t="17220" r="19015" b="7238"/>
          <a:stretch/>
        </p:blipFill>
        <p:spPr>
          <a:xfrm>
            <a:off x="8466773" y="975241"/>
            <a:ext cx="3487784" cy="4701810"/>
          </a:xfrm>
          <a:prstGeom prst="rect">
            <a:avLst/>
          </a:prstGeom>
        </p:spPr>
      </p:pic>
    </p:spTree>
    <p:extLst>
      <p:ext uri="{BB962C8B-B14F-4D97-AF65-F5344CB8AC3E}">
        <p14:creationId xmlns:p14="http://schemas.microsoft.com/office/powerpoint/2010/main" val="265187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926" y="1059721"/>
            <a:ext cx="925902" cy="955018"/>
          </a:xfrm>
          <a:prstGeom prst="rect">
            <a:avLst/>
          </a:prstGeom>
        </p:spPr>
      </p:pic>
      <p:pic>
        <p:nvPicPr>
          <p:cNvPr id="7" name="Imagen 6"/>
          <p:cNvPicPr>
            <a:picLocks noChangeAspect="1"/>
          </p:cNvPicPr>
          <p:nvPr/>
        </p:nvPicPr>
        <p:blipFill>
          <a:blip r:embed="rId3"/>
          <a:stretch>
            <a:fillRect/>
          </a:stretch>
        </p:blipFill>
        <p:spPr>
          <a:xfrm>
            <a:off x="1539811" y="2343507"/>
            <a:ext cx="8790226" cy="918713"/>
          </a:xfrm>
          <a:prstGeom prst="rect">
            <a:avLst/>
          </a:prstGeom>
        </p:spPr>
      </p:pic>
      <p:pic>
        <p:nvPicPr>
          <p:cNvPr id="9" name="Imagen 8"/>
          <p:cNvPicPr>
            <a:picLocks noChangeAspect="1"/>
          </p:cNvPicPr>
          <p:nvPr/>
        </p:nvPicPr>
        <p:blipFill>
          <a:blip r:embed="rId4"/>
          <a:stretch>
            <a:fillRect/>
          </a:stretch>
        </p:blipFill>
        <p:spPr>
          <a:xfrm>
            <a:off x="4913950" y="1059721"/>
            <a:ext cx="859836" cy="1073179"/>
          </a:xfrm>
          <a:prstGeom prst="rect">
            <a:avLst/>
          </a:prstGeom>
        </p:spPr>
      </p:pic>
      <p:sp>
        <p:nvSpPr>
          <p:cNvPr id="13" name="CuadroTexto 12"/>
          <p:cNvSpPr txBox="1"/>
          <p:nvPr/>
        </p:nvSpPr>
        <p:spPr>
          <a:xfrm>
            <a:off x="4328192" y="4333938"/>
            <a:ext cx="3213463" cy="1015663"/>
          </a:xfrm>
          <a:prstGeom prst="rect">
            <a:avLst/>
          </a:prstGeom>
          <a:noFill/>
        </p:spPr>
        <p:txBody>
          <a:bodyPr wrap="square" rtlCol="0">
            <a:spAutoFit/>
          </a:bodyPr>
          <a:lstStyle/>
          <a:p>
            <a:r>
              <a:rPr lang="es-MX" sz="6000" b="1" dirty="0">
                <a:solidFill>
                  <a:srgbClr val="002060"/>
                </a:solidFill>
              </a:rPr>
              <a:t>GRACIAS</a:t>
            </a:r>
            <a:endParaRPr lang="es-PE" sz="6000" b="1" dirty="0">
              <a:solidFill>
                <a:srgbClr val="002060"/>
              </a:solidFill>
            </a:endParaRPr>
          </a:p>
        </p:txBody>
      </p:sp>
    </p:spTree>
    <p:extLst>
      <p:ext uri="{BB962C8B-B14F-4D97-AF65-F5344CB8AC3E}">
        <p14:creationId xmlns:p14="http://schemas.microsoft.com/office/powerpoint/2010/main" val="269204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83370" y="271047"/>
            <a:ext cx="6149919" cy="615553"/>
          </a:xfrm>
          <a:prstGeom prst="rect">
            <a:avLst/>
          </a:prstGeom>
          <a:solidFill>
            <a:srgbClr val="0070C0"/>
          </a:solidFill>
        </p:spPr>
        <p:txBody>
          <a:bodyPr wrap="square" rtlCol="0">
            <a:spAutoFit/>
          </a:bodyPr>
          <a:lstStyle/>
          <a:p>
            <a:pPr algn="ctr"/>
            <a:r>
              <a:rPr lang="es-MX" sz="3400" b="1" dirty="0">
                <a:solidFill>
                  <a:schemeClr val="bg1"/>
                </a:solidFill>
              </a:rPr>
              <a:t>ANTECEDENTES</a:t>
            </a:r>
            <a:endParaRPr lang="es-PE" sz="3400" b="1" dirty="0">
              <a:solidFill>
                <a:schemeClr val="bg1"/>
              </a:solidFill>
            </a:endParaRPr>
          </a:p>
        </p:txBody>
      </p:sp>
      <p:sp>
        <p:nvSpPr>
          <p:cNvPr id="5" name="CuadroTexto 4">
            <a:extLst>
              <a:ext uri="{FF2B5EF4-FFF2-40B4-BE49-F238E27FC236}">
                <a16:creationId xmlns:a16="http://schemas.microsoft.com/office/drawing/2014/main" id="{180F406C-2DF4-4A73-ABE7-54C145CE293A}"/>
              </a:ext>
            </a:extLst>
          </p:cNvPr>
          <p:cNvSpPr txBox="1"/>
          <p:nvPr/>
        </p:nvSpPr>
        <p:spPr>
          <a:xfrm>
            <a:off x="540370" y="1058062"/>
            <a:ext cx="11325225" cy="5714385"/>
          </a:xfrm>
          <a:prstGeom prst="rect">
            <a:avLst/>
          </a:prstGeom>
          <a:noFill/>
        </p:spPr>
        <p:txBody>
          <a:bodyPr wrap="square">
            <a:spAutoFit/>
          </a:bodyPr>
          <a:lstStyle/>
          <a:p>
            <a:pPr marL="457200" lvl="0" indent="-457200" algn="just">
              <a:spcAft>
                <a:spcPts val="1000"/>
              </a:spcAft>
              <a:buClr>
                <a:srgbClr val="000000"/>
              </a:buClr>
              <a:buFont typeface="Wingdings" panose="05000000000000000000" pitchFamily="2" charset="2"/>
              <a:buChar char="q"/>
            </a:pPr>
            <a:r>
              <a:rPr lang="es-PE" sz="2800" dirty="0"/>
              <a:t>El sector agropecuario representa más del 94% de la Población Económicamente Activa (PEA) del Sector Primario (agricultura + pesca + minería) y el 26.74% de la PEA total.</a:t>
            </a:r>
          </a:p>
          <a:p>
            <a:pPr marL="457200" lvl="0" indent="-457200" algn="just">
              <a:spcAft>
                <a:spcPts val="1000"/>
              </a:spcAft>
              <a:buClr>
                <a:srgbClr val="000000"/>
              </a:buClr>
              <a:buFont typeface="Wingdings" panose="05000000000000000000" pitchFamily="2" charset="2"/>
              <a:buChar char="q"/>
            </a:pPr>
            <a:r>
              <a:rPr lang="es-PE" sz="2800" dirty="0"/>
              <a:t>La sostenibilidad del empleo agropecuario, es un hecho probado; mientras el empleo cayó 35% en el 2020 a causa del </a:t>
            </a:r>
            <a:r>
              <a:rPr lang="es-PE" sz="2800" dirty="0" err="1"/>
              <a:t>Covid</a:t>
            </a:r>
            <a:r>
              <a:rPr lang="es-PE" sz="2800" dirty="0"/>
              <a:t> 19, en dicho año, solo el empleo agropecuario aumentó y creció 21.78%, habiendo representado el 41.26% de la PEA total del país en el 2020. </a:t>
            </a:r>
          </a:p>
          <a:p>
            <a:pPr marL="457200" lvl="0" indent="-457200" algn="just">
              <a:spcAft>
                <a:spcPts val="1000"/>
              </a:spcAft>
              <a:buClr>
                <a:srgbClr val="000000"/>
              </a:buClr>
              <a:buFont typeface="Wingdings" panose="05000000000000000000" pitchFamily="2" charset="2"/>
              <a:buChar char="q"/>
            </a:pPr>
            <a:r>
              <a:rPr lang="es-PE" sz="2800" dirty="0"/>
              <a:t>El sector agropecuario moderno genera 2.28 empleos de forma indirecta, por cada empleo directo, es decir, 228 empleos indirectos, por cada 100 empleos directos.</a:t>
            </a:r>
          </a:p>
          <a:p>
            <a:pPr lvl="0" algn="just">
              <a:spcAft>
                <a:spcPts val="1000"/>
              </a:spcAft>
              <a:buClr>
                <a:srgbClr val="000000"/>
              </a:buClr>
            </a:pPr>
            <a:endParaRPr lang="es-MX" sz="2600" dirty="0"/>
          </a:p>
          <a:p>
            <a:pPr marL="457200" lvl="0" indent="-457200" algn="just">
              <a:spcAft>
                <a:spcPts val="1000"/>
              </a:spcAft>
              <a:buClr>
                <a:srgbClr val="000000"/>
              </a:buClr>
              <a:buFont typeface="Wingdings" panose="05000000000000000000" pitchFamily="2" charset="2"/>
              <a:buChar char="q"/>
            </a:pPr>
            <a:endParaRPr lang="es-MX" sz="2600" dirty="0"/>
          </a:p>
        </p:txBody>
      </p:sp>
    </p:spTree>
    <p:extLst>
      <p:ext uri="{BB962C8B-B14F-4D97-AF65-F5344CB8AC3E}">
        <p14:creationId xmlns:p14="http://schemas.microsoft.com/office/powerpoint/2010/main" val="285092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p:cNvSpPr txBox="1"/>
          <p:nvPr/>
        </p:nvSpPr>
        <p:spPr>
          <a:xfrm>
            <a:off x="3568700" y="271047"/>
            <a:ext cx="4762500" cy="584775"/>
          </a:xfrm>
          <a:prstGeom prst="rect">
            <a:avLst/>
          </a:prstGeom>
          <a:solidFill>
            <a:srgbClr val="0070C0"/>
          </a:solidFill>
        </p:spPr>
        <p:txBody>
          <a:bodyPr wrap="square" rtlCol="0">
            <a:spAutoFit/>
          </a:bodyPr>
          <a:lstStyle/>
          <a:p>
            <a:pPr algn="ctr"/>
            <a:r>
              <a:rPr lang="es-MX" sz="3200" b="1" dirty="0">
                <a:solidFill>
                  <a:schemeClr val="bg1"/>
                </a:solidFill>
              </a:rPr>
              <a:t>ANTECEDENTES </a:t>
            </a:r>
            <a:endParaRPr lang="es-PE" sz="3200" b="1" dirty="0">
              <a:solidFill>
                <a:schemeClr val="bg1"/>
              </a:solidFill>
            </a:endParaRPr>
          </a:p>
        </p:txBody>
      </p:sp>
      <p:sp>
        <p:nvSpPr>
          <p:cNvPr id="32" name="CuadroTexto 31">
            <a:extLst>
              <a:ext uri="{FF2B5EF4-FFF2-40B4-BE49-F238E27FC236}">
                <a16:creationId xmlns:a16="http://schemas.microsoft.com/office/drawing/2014/main" id="{180F406C-2DF4-4A73-ABE7-54C145CE293A}"/>
              </a:ext>
            </a:extLst>
          </p:cNvPr>
          <p:cNvSpPr txBox="1"/>
          <p:nvPr/>
        </p:nvSpPr>
        <p:spPr>
          <a:xfrm>
            <a:off x="565150" y="957701"/>
            <a:ext cx="11325225" cy="1549142"/>
          </a:xfrm>
          <a:prstGeom prst="rect">
            <a:avLst/>
          </a:prstGeom>
          <a:noFill/>
        </p:spPr>
        <p:txBody>
          <a:bodyPr wrap="square">
            <a:spAutoFit/>
          </a:bodyPr>
          <a:lstStyle/>
          <a:p>
            <a:pPr marL="457200" lvl="0" indent="-457200" algn="just">
              <a:spcAft>
                <a:spcPts val="1000"/>
              </a:spcAft>
              <a:buClr>
                <a:srgbClr val="000000"/>
              </a:buClr>
              <a:buFont typeface="Wingdings" panose="05000000000000000000" pitchFamily="2" charset="2"/>
              <a:buChar char="q"/>
            </a:pPr>
            <a:endParaRPr lang="es-MX" sz="2600" dirty="0"/>
          </a:p>
          <a:p>
            <a:pPr marL="457200" lvl="0" indent="-457200" algn="just">
              <a:spcAft>
                <a:spcPts val="1000"/>
              </a:spcAft>
              <a:buClr>
                <a:srgbClr val="000000"/>
              </a:buClr>
              <a:buFont typeface="Wingdings" panose="05000000000000000000" pitchFamily="2" charset="2"/>
              <a:buChar char="q"/>
            </a:pPr>
            <a:endParaRPr lang="es-MX" sz="2600" dirty="0"/>
          </a:p>
          <a:p>
            <a:pPr marL="457200" lvl="0" indent="-457200" algn="just">
              <a:spcAft>
                <a:spcPts val="1000"/>
              </a:spcAft>
              <a:buClr>
                <a:srgbClr val="000000"/>
              </a:buClr>
              <a:buFont typeface="Wingdings" panose="05000000000000000000" pitchFamily="2" charset="2"/>
              <a:buChar char="q"/>
            </a:pPr>
            <a:endParaRPr lang="es-MX" sz="2600" dirty="0"/>
          </a:p>
        </p:txBody>
      </p:sp>
      <p:sp>
        <p:nvSpPr>
          <p:cNvPr id="2" name="CuadroTexto 1">
            <a:extLst>
              <a:ext uri="{FF2B5EF4-FFF2-40B4-BE49-F238E27FC236}">
                <a16:creationId xmlns:a16="http://schemas.microsoft.com/office/drawing/2014/main" id="{63AD1AC5-A7D2-F546-C5A2-F4904DC93404}"/>
              </a:ext>
            </a:extLst>
          </p:cNvPr>
          <p:cNvSpPr txBox="1"/>
          <p:nvPr/>
        </p:nvSpPr>
        <p:spPr>
          <a:xfrm>
            <a:off x="717550" y="1110101"/>
            <a:ext cx="11325225" cy="1549142"/>
          </a:xfrm>
          <a:prstGeom prst="rect">
            <a:avLst/>
          </a:prstGeom>
          <a:noFill/>
        </p:spPr>
        <p:txBody>
          <a:bodyPr wrap="square">
            <a:spAutoFit/>
          </a:bodyPr>
          <a:lstStyle/>
          <a:p>
            <a:pPr marL="457200" lvl="0" indent="-457200" algn="just">
              <a:spcAft>
                <a:spcPts val="1000"/>
              </a:spcAft>
              <a:buClr>
                <a:srgbClr val="000000"/>
              </a:buClr>
              <a:buFont typeface="Wingdings" panose="05000000000000000000" pitchFamily="2" charset="2"/>
              <a:buChar char="q"/>
            </a:pPr>
            <a:endParaRPr lang="es-MX" sz="2600" dirty="0"/>
          </a:p>
          <a:p>
            <a:pPr marL="457200" lvl="0" indent="-457200" algn="just">
              <a:spcAft>
                <a:spcPts val="1000"/>
              </a:spcAft>
              <a:buClr>
                <a:srgbClr val="000000"/>
              </a:buClr>
              <a:buFont typeface="Wingdings" panose="05000000000000000000" pitchFamily="2" charset="2"/>
              <a:buChar char="q"/>
            </a:pPr>
            <a:endParaRPr lang="es-MX" sz="2600" dirty="0"/>
          </a:p>
          <a:p>
            <a:pPr marL="457200" lvl="0" indent="-457200" algn="just">
              <a:spcAft>
                <a:spcPts val="1000"/>
              </a:spcAft>
              <a:buClr>
                <a:srgbClr val="000000"/>
              </a:buClr>
              <a:buFont typeface="Wingdings" panose="05000000000000000000" pitchFamily="2" charset="2"/>
              <a:buChar char="q"/>
            </a:pPr>
            <a:endParaRPr lang="es-MX" sz="2600" dirty="0"/>
          </a:p>
        </p:txBody>
      </p:sp>
      <p:sp>
        <p:nvSpPr>
          <p:cNvPr id="3" name="CuadroTexto 2">
            <a:extLst>
              <a:ext uri="{FF2B5EF4-FFF2-40B4-BE49-F238E27FC236}">
                <a16:creationId xmlns:a16="http://schemas.microsoft.com/office/drawing/2014/main" id="{57CAA355-99BD-BC17-AA77-2471D533A851}"/>
              </a:ext>
            </a:extLst>
          </p:cNvPr>
          <p:cNvSpPr txBox="1"/>
          <p:nvPr/>
        </p:nvSpPr>
        <p:spPr>
          <a:xfrm>
            <a:off x="301625" y="1315601"/>
            <a:ext cx="11325225" cy="5519460"/>
          </a:xfrm>
          <a:prstGeom prst="rect">
            <a:avLst/>
          </a:prstGeom>
          <a:noFill/>
        </p:spPr>
        <p:txBody>
          <a:bodyPr wrap="square">
            <a:spAutoFit/>
          </a:bodyPr>
          <a:lstStyle/>
          <a:p>
            <a:pPr marL="457200" lvl="0" indent="-457200" algn="just">
              <a:spcAft>
                <a:spcPts val="1000"/>
              </a:spcAft>
              <a:buClr>
                <a:srgbClr val="000000"/>
              </a:buClr>
              <a:buFont typeface="Wingdings" panose="05000000000000000000" pitchFamily="2" charset="2"/>
              <a:buChar char="q"/>
            </a:pPr>
            <a:r>
              <a:rPr lang="es-PE" sz="2800" b="1" dirty="0"/>
              <a:t>La agricultura </a:t>
            </a:r>
            <a:r>
              <a:rPr lang="es-PE" sz="2800" dirty="0"/>
              <a:t>es transversal, pues predomina en todas las regiones del país y además representa más del 57% de la actividad económica rural. </a:t>
            </a:r>
          </a:p>
          <a:p>
            <a:pPr marL="457200" lvl="0" indent="-457200" algn="just">
              <a:spcAft>
                <a:spcPts val="1000"/>
              </a:spcAft>
              <a:buClr>
                <a:srgbClr val="000000"/>
              </a:buClr>
              <a:buFont typeface="Wingdings" panose="05000000000000000000" pitchFamily="2" charset="2"/>
              <a:buChar char="q"/>
            </a:pPr>
            <a:r>
              <a:rPr lang="es-PE" sz="2800" dirty="0"/>
              <a:t>El sector agropecuario es actualmente, el </a:t>
            </a:r>
            <a:r>
              <a:rPr lang="es-PE" sz="2800" b="1" dirty="0"/>
              <a:t>segundo sector exportador del Perú</a:t>
            </a:r>
            <a:r>
              <a:rPr lang="es-PE" sz="2800" dirty="0"/>
              <a:t> (sólo superado por el sector minero), con exportaciones de </a:t>
            </a:r>
            <a:r>
              <a:rPr lang="es-PE" sz="2800" b="1" dirty="0"/>
              <a:t>USD 8,842 Millones(Ocho mil millones ochocientos cuarenta y dos millones de dólares) </a:t>
            </a:r>
            <a:r>
              <a:rPr lang="es-PE" sz="2800" dirty="0"/>
              <a:t>que representa el 15.80% del valor de nuestras exportaciones totales.</a:t>
            </a:r>
          </a:p>
          <a:p>
            <a:pPr marL="457200" lvl="0" indent="-457200" algn="just">
              <a:spcAft>
                <a:spcPts val="1000"/>
              </a:spcAft>
              <a:buClr>
                <a:srgbClr val="000000"/>
              </a:buClr>
              <a:buFont typeface="Wingdings" panose="05000000000000000000" pitchFamily="2" charset="2"/>
              <a:buChar char="q"/>
            </a:pPr>
            <a:r>
              <a:rPr lang="es-PE" sz="2800" dirty="0"/>
              <a:t> Asimismo, este sector es el que más creció, en nivel de exportaciones en los últimos 20 años, pasando de solo USD 640 Millones (seiscientos cuarenta millones de dólares), en el año 2000 a USD 8,842 Millones(ocho mil ochocientos cuarenta y dos millones de dólares) en el 2021 (casi 14 veces más)-”</a:t>
            </a:r>
            <a:r>
              <a:rPr lang="es-PE" sz="2800" b="1" dirty="0"/>
              <a:t>EL Milagro Peruano”</a:t>
            </a:r>
            <a:endParaRPr lang="es-MX" sz="2600" b="1" dirty="0"/>
          </a:p>
        </p:txBody>
      </p:sp>
    </p:spTree>
    <p:extLst>
      <p:ext uri="{BB962C8B-B14F-4D97-AF65-F5344CB8AC3E}">
        <p14:creationId xmlns:p14="http://schemas.microsoft.com/office/powerpoint/2010/main" val="12563121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p:cNvSpPr txBox="1"/>
          <p:nvPr/>
        </p:nvSpPr>
        <p:spPr>
          <a:xfrm>
            <a:off x="3568700" y="271047"/>
            <a:ext cx="4762500" cy="584775"/>
          </a:xfrm>
          <a:prstGeom prst="rect">
            <a:avLst/>
          </a:prstGeom>
          <a:solidFill>
            <a:srgbClr val="0070C0"/>
          </a:solidFill>
        </p:spPr>
        <p:txBody>
          <a:bodyPr wrap="square" rtlCol="0">
            <a:spAutoFit/>
          </a:bodyPr>
          <a:lstStyle/>
          <a:p>
            <a:pPr algn="ctr"/>
            <a:r>
              <a:rPr lang="es-MX" sz="3200" b="1" dirty="0">
                <a:solidFill>
                  <a:schemeClr val="bg1"/>
                </a:solidFill>
              </a:rPr>
              <a:t>ANTECEDENTES </a:t>
            </a:r>
            <a:endParaRPr lang="es-PE" sz="3200" b="1" dirty="0">
              <a:solidFill>
                <a:schemeClr val="bg1"/>
              </a:solidFill>
            </a:endParaRPr>
          </a:p>
        </p:txBody>
      </p:sp>
      <p:sp>
        <p:nvSpPr>
          <p:cNvPr id="32" name="CuadroTexto 31">
            <a:extLst>
              <a:ext uri="{FF2B5EF4-FFF2-40B4-BE49-F238E27FC236}">
                <a16:creationId xmlns:a16="http://schemas.microsoft.com/office/drawing/2014/main" id="{180F406C-2DF4-4A73-ABE7-54C145CE293A}"/>
              </a:ext>
            </a:extLst>
          </p:cNvPr>
          <p:cNvSpPr txBox="1"/>
          <p:nvPr/>
        </p:nvSpPr>
        <p:spPr>
          <a:xfrm>
            <a:off x="598604" y="946548"/>
            <a:ext cx="11511620" cy="4785926"/>
          </a:xfrm>
          <a:prstGeom prst="rect">
            <a:avLst/>
          </a:prstGeom>
          <a:noFill/>
        </p:spPr>
        <p:txBody>
          <a:bodyPr wrap="square">
            <a:spAutoFit/>
          </a:bodyPr>
          <a:lstStyle/>
          <a:p>
            <a:pPr marL="457200" lvl="0" indent="-457200" algn="just">
              <a:spcAft>
                <a:spcPts val="1000"/>
              </a:spcAft>
              <a:buClr>
                <a:srgbClr val="000000"/>
              </a:buClr>
              <a:buFont typeface="Wingdings" panose="05000000000000000000" pitchFamily="2" charset="2"/>
              <a:buChar char="q"/>
            </a:pPr>
            <a:r>
              <a:rPr lang="es-PE" sz="2800" dirty="0"/>
              <a:t>El exitoso crecimiento del sector agropecuario no sólo se aprecia por comparación con otros sectores de la economía nacional, sino muy </a:t>
            </a:r>
            <a:r>
              <a:rPr lang="es-PE" sz="2800" b="1" dirty="0"/>
              <a:t>especialmente comparando nuestro sector con los sectores agropecuario de los demás países.</a:t>
            </a:r>
            <a:r>
              <a:rPr lang="es-PE" sz="2800" dirty="0"/>
              <a:t> </a:t>
            </a:r>
          </a:p>
          <a:p>
            <a:pPr marL="457200" lvl="0" indent="-457200" algn="just">
              <a:spcAft>
                <a:spcPts val="1000"/>
              </a:spcAft>
              <a:buClr>
                <a:srgbClr val="000000"/>
              </a:buClr>
              <a:buFont typeface="Wingdings" panose="05000000000000000000" pitchFamily="2" charset="2"/>
              <a:buChar char="q"/>
            </a:pPr>
            <a:r>
              <a:rPr lang="es-PE" sz="2800" dirty="0"/>
              <a:t>En los últimos 20 años, el Perú </a:t>
            </a:r>
            <a:r>
              <a:rPr lang="es-PE" sz="2800" b="1" dirty="0"/>
              <a:t>pasó del puesto 36 al puesto 12 en el ranking mundial </a:t>
            </a:r>
            <a:r>
              <a:rPr lang="es-PE" sz="2800" dirty="0"/>
              <a:t>de exportadores de frutas y hortalizas, ocupando los principales puestos en la exportación de los siguientes productos a nivel mundial:</a:t>
            </a:r>
          </a:p>
          <a:p>
            <a:pPr lvl="0" algn="just">
              <a:spcAft>
                <a:spcPts val="1000"/>
              </a:spcAft>
              <a:buClr>
                <a:srgbClr val="000000"/>
              </a:buClr>
            </a:pPr>
            <a:r>
              <a:rPr lang="es-PE" sz="2800" dirty="0"/>
              <a:t> PRIMER PUESTO:       Arándano, Banano Orgánico, Alcachofa, Jengibre (Kion)</a:t>
            </a:r>
          </a:p>
          <a:p>
            <a:pPr lvl="0">
              <a:spcAft>
                <a:spcPts val="1000"/>
              </a:spcAft>
              <a:buClr>
                <a:srgbClr val="000000"/>
              </a:buClr>
            </a:pPr>
            <a:r>
              <a:rPr lang="es-PE" sz="2800" dirty="0"/>
              <a:t> SEGUNDO PUESTO: Espárrago, Palta, Mandarina , Mango y  Uva.</a:t>
            </a:r>
            <a:endParaRPr lang="es-MX" sz="2600" dirty="0"/>
          </a:p>
        </p:txBody>
      </p:sp>
    </p:spTree>
    <p:extLst>
      <p:ext uri="{BB962C8B-B14F-4D97-AF65-F5344CB8AC3E}">
        <p14:creationId xmlns:p14="http://schemas.microsoft.com/office/powerpoint/2010/main" val="4276162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p:cNvSpPr txBox="1"/>
          <p:nvPr/>
        </p:nvSpPr>
        <p:spPr>
          <a:xfrm>
            <a:off x="3568700" y="179607"/>
            <a:ext cx="4762500" cy="584775"/>
          </a:xfrm>
          <a:prstGeom prst="rect">
            <a:avLst/>
          </a:prstGeom>
          <a:solidFill>
            <a:srgbClr val="0070C0"/>
          </a:solidFill>
        </p:spPr>
        <p:txBody>
          <a:bodyPr wrap="square" rtlCol="0">
            <a:spAutoFit/>
          </a:bodyPr>
          <a:lstStyle/>
          <a:p>
            <a:pPr algn="ctr"/>
            <a:r>
              <a:rPr lang="es-MX" sz="3200" b="1" dirty="0">
                <a:solidFill>
                  <a:schemeClr val="bg1"/>
                </a:solidFill>
              </a:rPr>
              <a:t>PROBLEMÁTICA ACTUAL </a:t>
            </a:r>
            <a:endParaRPr lang="es-PE" sz="3200" b="1" dirty="0">
              <a:solidFill>
                <a:schemeClr val="bg1"/>
              </a:solidFill>
            </a:endParaRPr>
          </a:p>
        </p:txBody>
      </p:sp>
      <p:sp>
        <p:nvSpPr>
          <p:cNvPr id="32" name="CuadroTexto 31">
            <a:extLst>
              <a:ext uri="{FF2B5EF4-FFF2-40B4-BE49-F238E27FC236}">
                <a16:creationId xmlns:a16="http://schemas.microsoft.com/office/drawing/2014/main" id="{180F406C-2DF4-4A73-ABE7-54C145CE293A}"/>
              </a:ext>
            </a:extLst>
          </p:cNvPr>
          <p:cNvSpPr txBox="1"/>
          <p:nvPr/>
        </p:nvSpPr>
        <p:spPr>
          <a:xfrm>
            <a:off x="568655" y="764382"/>
            <a:ext cx="11325225" cy="6637715"/>
          </a:xfrm>
          <a:prstGeom prst="rect">
            <a:avLst/>
          </a:prstGeom>
          <a:noFill/>
        </p:spPr>
        <p:txBody>
          <a:bodyPr wrap="square">
            <a:spAutoFit/>
          </a:bodyPr>
          <a:lstStyle/>
          <a:p>
            <a:pPr marL="457200" lvl="0" indent="-457200" algn="just">
              <a:spcAft>
                <a:spcPts val="1000"/>
              </a:spcAft>
              <a:buClr>
                <a:srgbClr val="000000"/>
              </a:buClr>
              <a:buFont typeface="Wingdings" panose="05000000000000000000" pitchFamily="2" charset="2"/>
              <a:buChar char="q"/>
            </a:pPr>
            <a:r>
              <a:rPr lang="es-PE" sz="2800" dirty="0"/>
              <a:t>Hay más de 2 millones de productores agrarios que no se incorporan al desarrollo sustentable, de más  4 millones de hectáreas productivas disponibles.</a:t>
            </a:r>
          </a:p>
          <a:p>
            <a:pPr marL="457200" lvl="0" indent="-457200" algn="just">
              <a:spcAft>
                <a:spcPts val="1000"/>
              </a:spcAft>
              <a:buClr>
                <a:srgbClr val="000000"/>
              </a:buClr>
              <a:buFont typeface="Wingdings" panose="05000000000000000000" pitchFamily="2" charset="2"/>
              <a:buChar char="q"/>
            </a:pPr>
            <a:r>
              <a:rPr lang="es-PE" sz="2800" dirty="0"/>
              <a:t> Aún existe la necesidad de mejorar las condiciones de la calidad de  vida de los pequeños productores agrarios y de sus familias, transitando de la agricultura de subsistencia y familiar, a la agricultura moderna.</a:t>
            </a:r>
          </a:p>
          <a:p>
            <a:pPr marL="457200" lvl="0" indent="-457200" algn="just">
              <a:spcAft>
                <a:spcPts val="1000"/>
              </a:spcAft>
              <a:buClr>
                <a:srgbClr val="000000"/>
              </a:buClr>
              <a:buFont typeface="Wingdings" panose="05000000000000000000" pitchFamily="2" charset="2"/>
              <a:buChar char="q"/>
            </a:pPr>
            <a:r>
              <a:rPr lang="es-PE" sz="2800" dirty="0"/>
              <a:t>La  agricultura moderna requiere superar la informalidad en las actividades agrarias, también de  la promoción , el fomento , y de garantías para fortalecer la agricultura asociativa, para el desarrollo de la infraestructura pública y privada. </a:t>
            </a:r>
          </a:p>
          <a:p>
            <a:pPr marL="457200" lvl="0" indent="-457200" algn="just">
              <a:spcAft>
                <a:spcPts val="1000"/>
              </a:spcAft>
              <a:buClr>
                <a:srgbClr val="000000"/>
              </a:buClr>
              <a:buFont typeface="Wingdings" panose="05000000000000000000" pitchFamily="2" charset="2"/>
              <a:buChar char="q"/>
            </a:pPr>
            <a:r>
              <a:rPr lang="es-PE" sz="2800" dirty="0"/>
              <a:t>La nueva agricultura requiere de una mejor articulación, intergubernamental con los gobiernos regionales y locales, intersectoriales, y de las inversiones publicas y privadas.</a:t>
            </a:r>
          </a:p>
          <a:p>
            <a:pPr lvl="0" algn="just">
              <a:spcAft>
                <a:spcPts val="1000"/>
              </a:spcAft>
              <a:buClr>
                <a:srgbClr val="000000"/>
              </a:buClr>
            </a:pPr>
            <a:r>
              <a:rPr lang="es-PE" sz="2800" dirty="0"/>
              <a:t> </a:t>
            </a:r>
            <a:endParaRPr lang="es-MX" sz="2600" dirty="0"/>
          </a:p>
        </p:txBody>
      </p:sp>
    </p:spTree>
    <p:extLst>
      <p:ext uri="{BB962C8B-B14F-4D97-AF65-F5344CB8AC3E}">
        <p14:creationId xmlns:p14="http://schemas.microsoft.com/office/powerpoint/2010/main" val="769938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83370" y="271047"/>
            <a:ext cx="6149919" cy="615553"/>
          </a:xfrm>
          <a:prstGeom prst="rect">
            <a:avLst/>
          </a:prstGeom>
          <a:solidFill>
            <a:srgbClr val="0070C0"/>
          </a:solidFill>
        </p:spPr>
        <p:txBody>
          <a:bodyPr wrap="square" rtlCol="0">
            <a:spAutoFit/>
          </a:bodyPr>
          <a:lstStyle/>
          <a:p>
            <a:pPr algn="ctr"/>
            <a:r>
              <a:rPr lang="es-MX" sz="3400" b="1" dirty="0">
                <a:solidFill>
                  <a:schemeClr val="bg1"/>
                </a:solidFill>
              </a:rPr>
              <a:t>FINALIDAD DE LA LEY</a:t>
            </a:r>
            <a:endParaRPr lang="es-PE" sz="3400" b="1" dirty="0">
              <a:solidFill>
                <a:schemeClr val="bg1"/>
              </a:solidFill>
            </a:endParaRPr>
          </a:p>
        </p:txBody>
      </p:sp>
      <p:sp>
        <p:nvSpPr>
          <p:cNvPr id="6" name="CuadroTexto 5">
            <a:extLst>
              <a:ext uri="{FF2B5EF4-FFF2-40B4-BE49-F238E27FC236}">
                <a16:creationId xmlns:a16="http://schemas.microsoft.com/office/drawing/2014/main" id="{180F406C-2DF4-4A73-ABE7-54C145CE293A}"/>
              </a:ext>
            </a:extLst>
          </p:cNvPr>
          <p:cNvSpPr txBox="1"/>
          <p:nvPr/>
        </p:nvSpPr>
        <p:spPr>
          <a:xfrm>
            <a:off x="695325" y="1424426"/>
            <a:ext cx="10991850" cy="4524315"/>
          </a:xfrm>
          <a:prstGeom prst="rect">
            <a:avLst/>
          </a:prstGeom>
          <a:noFill/>
          <a:ln w="38100">
            <a:solidFill>
              <a:schemeClr val="accent1"/>
            </a:solidFill>
          </a:ln>
        </p:spPr>
        <p:txBody>
          <a:bodyPr wrap="square">
            <a:spAutoFit/>
          </a:bodyPr>
          <a:lstStyle/>
          <a:p>
            <a:pPr lvl="0" algn="ctr">
              <a:spcAft>
                <a:spcPts val="1000"/>
              </a:spcAft>
              <a:buClr>
                <a:srgbClr val="000000"/>
              </a:buClr>
            </a:pPr>
            <a:r>
              <a:rPr lang="es-PE" sz="4800" b="1" i="1" dirty="0">
                <a:latin typeface="Calibri Light" panose="020F0302020204030204" pitchFamily="34" charset="0"/>
                <a:ea typeface="Calibri" panose="020F0502020204030204" pitchFamily="34" charset="0"/>
                <a:cs typeface="Times New Roman" panose="02020603050405020304" pitchFamily="18" charset="0"/>
              </a:rPr>
              <a:t>“L</a:t>
            </a:r>
            <a:r>
              <a:rPr lang="es-ES" sz="4800" b="1" i="1" dirty="0">
                <a:latin typeface="Calibri Light" panose="020F0302020204030204" pitchFamily="34" charset="0"/>
                <a:ea typeface="Calibri" panose="020F0502020204030204" pitchFamily="34" charset="0"/>
                <a:cs typeface="Times New Roman" panose="02020603050405020304" pitchFamily="18" charset="0"/>
              </a:rPr>
              <a:t>a transformación estructural del sistema agrario peruano, dentro del cual está incluida a la agricultura, ganadería, acuicultura y sector forestal, entre otras actividades económicas relacionadas al sector agrario del país</a:t>
            </a:r>
            <a:r>
              <a:rPr lang="es-PE" sz="4800" b="1" i="1" dirty="0">
                <a:ea typeface="Century Gothic" panose="020B0502020202020204" pitchFamily="34" charset="0"/>
                <a:cs typeface="Century Gothic" panose="020B0502020202020204" pitchFamily="34" charset="0"/>
              </a:rPr>
              <a:t>”</a:t>
            </a:r>
            <a:endParaRPr lang="es-PE" sz="1800" b="1" i="1" dirty="0">
              <a:effectLst/>
              <a:latin typeface="Calibri" panose="020F0502020204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72060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29600" y="101230"/>
            <a:ext cx="6149919" cy="615553"/>
          </a:xfrm>
          <a:prstGeom prst="rect">
            <a:avLst/>
          </a:prstGeom>
          <a:solidFill>
            <a:srgbClr val="0070C0"/>
          </a:solidFill>
        </p:spPr>
        <p:txBody>
          <a:bodyPr wrap="square" rtlCol="0">
            <a:spAutoFit/>
          </a:bodyPr>
          <a:lstStyle/>
          <a:p>
            <a:pPr algn="ctr"/>
            <a:r>
              <a:rPr lang="es-PE" sz="3400" b="1" dirty="0">
                <a:solidFill>
                  <a:schemeClr val="bg1"/>
                </a:solidFill>
              </a:rPr>
              <a:t>EFECTOS DE LA LEY</a:t>
            </a:r>
          </a:p>
        </p:txBody>
      </p:sp>
      <p:sp>
        <p:nvSpPr>
          <p:cNvPr id="6" name="CuadroTexto 5">
            <a:extLst>
              <a:ext uri="{FF2B5EF4-FFF2-40B4-BE49-F238E27FC236}">
                <a16:creationId xmlns:a16="http://schemas.microsoft.com/office/drawing/2014/main" id="{180F406C-2DF4-4A73-ABE7-54C145CE293A}"/>
              </a:ext>
            </a:extLst>
          </p:cNvPr>
          <p:cNvSpPr txBox="1"/>
          <p:nvPr/>
        </p:nvSpPr>
        <p:spPr>
          <a:xfrm>
            <a:off x="0" y="886600"/>
            <a:ext cx="12192000" cy="5724644"/>
          </a:xfrm>
          <a:prstGeom prst="rect">
            <a:avLst/>
          </a:prstGeom>
          <a:noFill/>
          <a:ln w="38100">
            <a:solidFill>
              <a:schemeClr val="accent1"/>
            </a:solidFill>
          </a:ln>
        </p:spPr>
        <p:txBody>
          <a:bodyPr wrap="square">
            <a:spAutoFit/>
          </a:bodyPr>
          <a:lstStyle/>
          <a:p>
            <a:pPr algn="just">
              <a:spcBef>
                <a:spcPts val="0"/>
              </a:spcBef>
              <a:spcAft>
                <a:spcPts val="600"/>
              </a:spcAft>
              <a:buFont typeface="Wingdings" panose="05000000000000000000" pitchFamily="2" charset="2"/>
              <a:buChar char=""/>
            </a:pPr>
            <a:r>
              <a:rPr lang="es-PE" sz="2400" dirty="0">
                <a:effectLst/>
                <a:latin typeface="Calibri" panose="020F0502020204030204" pitchFamily="34" charset="0"/>
                <a:cs typeface="Calibri" panose="020F0502020204030204" pitchFamily="34" charset="0"/>
              </a:rPr>
              <a:t>Impulsará la transformación productiva y competitiva de todo el sector agrario, orientado al mercado nacional e internacional, desde la pequeña y mediana agricultura, hasta la agroindustria y agroexportación. </a:t>
            </a:r>
            <a:endParaRPr lang="es-PE"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buFont typeface="Wingdings" panose="05000000000000000000" pitchFamily="2" charset="2"/>
              <a:buChar char=""/>
            </a:pPr>
            <a:r>
              <a:rPr lang="es-PE" sz="2400" dirty="0">
                <a:effectLst/>
                <a:latin typeface="Calibri" panose="020F0502020204030204" pitchFamily="34" charset="0"/>
                <a:cs typeface="Calibri" panose="020F0502020204030204" pitchFamily="34" charset="0"/>
              </a:rPr>
              <a:t>Promoverá́ el acceso competitivo de los productos agrarios, en todos los mercados nacionales e internacionales. </a:t>
            </a:r>
          </a:p>
          <a:p>
            <a:pPr algn="just">
              <a:spcBef>
                <a:spcPts val="0"/>
              </a:spcBef>
              <a:spcAft>
                <a:spcPts val="600"/>
              </a:spcAft>
              <a:buFont typeface="Wingdings" panose="05000000000000000000" pitchFamily="2" charset="2"/>
              <a:buChar char=""/>
            </a:pPr>
            <a:r>
              <a:rPr lang="es-PE" sz="2400" dirty="0">
                <a:effectLst/>
                <a:latin typeface="Calibri" panose="020F0502020204030204" pitchFamily="34" charset="0"/>
                <a:cs typeface="Calibri" panose="020F0502020204030204" pitchFamily="34" charset="0"/>
              </a:rPr>
              <a:t>Promoverá un </a:t>
            </a:r>
            <a:r>
              <a:rPr lang="es-PE" sz="2400" b="1" dirty="0">
                <a:effectLst/>
                <a:latin typeface="Calibri" panose="020F0502020204030204" pitchFamily="34" charset="0"/>
                <a:cs typeface="Calibri" panose="020F0502020204030204" pitchFamily="34" charset="0"/>
              </a:rPr>
              <a:t>sistema financiero agrario,</a:t>
            </a:r>
            <a:r>
              <a:rPr lang="es-PE" sz="2400" dirty="0">
                <a:effectLst/>
                <a:latin typeface="Calibri" panose="020F0502020204030204" pitchFamily="34" charset="0"/>
                <a:cs typeface="Calibri" panose="020F0502020204030204" pitchFamily="34" charset="0"/>
              </a:rPr>
              <a:t> acorde a la naturaleza del sector agrario de pequeña, mediana y gran escala. </a:t>
            </a:r>
          </a:p>
          <a:p>
            <a:pPr algn="just">
              <a:spcBef>
                <a:spcPts val="0"/>
              </a:spcBef>
              <a:spcAft>
                <a:spcPts val="600"/>
              </a:spcAft>
              <a:buFont typeface="Wingdings" panose="05000000000000000000" pitchFamily="2" charset="2"/>
              <a:buChar char=""/>
            </a:pPr>
            <a:r>
              <a:rPr lang="es-PE" sz="2400" dirty="0">
                <a:effectLst/>
                <a:latin typeface="Calibri" panose="020F0502020204030204" pitchFamily="34" charset="0"/>
                <a:cs typeface="Calibri" panose="020F0502020204030204" pitchFamily="34" charset="0"/>
              </a:rPr>
              <a:t>Promoverá la integración libre de la pequeña agricultura con la mediana y gran agricultura, así </a:t>
            </a:r>
            <a:r>
              <a:rPr lang="es-PE" sz="2400" dirty="0">
                <a:latin typeface="Calibri" panose="020F0502020204030204" pitchFamily="34" charset="0"/>
                <a:cs typeface="Calibri" panose="020F0502020204030204" pitchFamily="34" charset="0"/>
              </a:rPr>
              <a:t>mismo, con </a:t>
            </a:r>
            <a:r>
              <a:rPr lang="es-PE" sz="2400" dirty="0">
                <a:effectLst/>
                <a:latin typeface="Calibri" panose="020F0502020204030204" pitchFamily="34" charset="0"/>
                <a:cs typeface="Calibri" panose="020F0502020204030204" pitchFamily="34" charset="0"/>
              </a:rPr>
              <a:t>la agricultura de exportación y, agroindustrial. </a:t>
            </a:r>
          </a:p>
          <a:p>
            <a:pPr algn="just">
              <a:spcBef>
                <a:spcPts val="0"/>
              </a:spcBef>
              <a:spcAft>
                <a:spcPts val="600"/>
              </a:spcAft>
              <a:buFont typeface="Wingdings" panose="05000000000000000000" pitchFamily="2" charset="2"/>
              <a:buChar char=""/>
            </a:pPr>
            <a:r>
              <a:rPr lang="es-PE" sz="2400" dirty="0">
                <a:latin typeface="Calibri" panose="020F0502020204030204" pitchFamily="34" charset="0"/>
                <a:cs typeface="Calibri" panose="020F0502020204030204" pitchFamily="34" charset="0"/>
              </a:rPr>
              <a:t>Fomenta</a:t>
            </a:r>
            <a:r>
              <a:rPr lang="es-PE" sz="2400" dirty="0">
                <a:effectLst/>
                <a:latin typeface="Calibri" panose="020F0502020204030204" pitchFamily="34" charset="0"/>
                <a:cs typeface="Calibri" panose="020F0502020204030204" pitchFamily="34" charset="0"/>
              </a:rPr>
              <a:t>rá el desarrollo de la educación técnica orientada al sector agrario y la información agraria. </a:t>
            </a:r>
          </a:p>
          <a:p>
            <a:pPr algn="just">
              <a:spcBef>
                <a:spcPts val="0"/>
              </a:spcBef>
              <a:spcAft>
                <a:spcPts val="600"/>
              </a:spcAft>
              <a:buFont typeface="Wingdings" panose="05000000000000000000" pitchFamily="2" charset="2"/>
              <a:buChar char=""/>
            </a:pPr>
            <a:r>
              <a:rPr lang="es-PE" sz="2400" dirty="0">
                <a:latin typeface="Calibri" panose="020F0502020204030204" pitchFamily="34" charset="0"/>
                <a:cs typeface="Calibri" panose="020F0502020204030204" pitchFamily="34" charset="0"/>
              </a:rPr>
              <a:t>Incentivar</a:t>
            </a:r>
            <a:r>
              <a:rPr lang="es-PE" sz="2400" dirty="0">
                <a:effectLst/>
                <a:latin typeface="Calibri" panose="020F0502020204030204" pitchFamily="34" charset="0"/>
                <a:cs typeface="Calibri" panose="020F0502020204030204" pitchFamily="34" charset="0"/>
              </a:rPr>
              <a:t>á la investigación, ciencia y tecnología para mejorar la competitividad agraria y del territorio, así́ como también los ecosistemas de Investigación, desarrollo e innovación.  </a:t>
            </a:r>
          </a:p>
          <a:p>
            <a:pPr algn="just">
              <a:spcBef>
                <a:spcPts val="0"/>
              </a:spcBef>
              <a:spcAft>
                <a:spcPts val="600"/>
              </a:spcAft>
              <a:buFont typeface="Wingdings" panose="05000000000000000000" pitchFamily="2" charset="2"/>
              <a:buChar char=""/>
            </a:pPr>
            <a:endParaRPr lang="es-P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814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80606" y="293706"/>
            <a:ext cx="7590353" cy="615553"/>
          </a:xfrm>
          <a:prstGeom prst="rect">
            <a:avLst/>
          </a:prstGeom>
          <a:solidFill>
            <a:srgbClr val="0070C0"/>
          </a:solidFill>
        </p:spPr>
        <p:txBody>
          <a:bodyPr wrap="square" rtlCol="0">
            <a:spAutoFit/>
          </a:bodyPr>
          <a:lstStyle/>
          <a:p>
            <a:pPr algn="ctr"/>
            <a:r>
              <a:rPr lang="es-MX" sz="3400" b="1" dirty="0">
                <a:solidFill>
                  <a:schemeClr val="bg1"/>
                </a:solidFill>
              </a:rPr>
              <a:t>EFECTO DE LA VIGENCIA DE LA NORMA</a:t>
            </a:r>
            <a:endParaRPr lang="es-PE" sz="3400" b="1" dirty="0">
              <a:solidFill>
                <a:schemeClr val="bg1"/>
              </a:solidFill>
            </a:endParaRPr>
          </a:p>
        </p:txBody>
      </p:sp>
      <p:sp>
        <p:nvSpPr>
          <p:cNvPr id="6" name="CuadroTexto 5">
            <a:extLst>
              <a:ext uri="{FF2B5EF4-FFF2-40B4-BE49-F238E27FC236}">
                <a16:creationId xmlns:a16="http://schemas.microsoft.com/office/drawing/2014/main" id="{180F406C-2DF4-4A73-ABE7-54C145CE293A}"/>
              </a:ext>
            </a:extLst>
          </p:cNvPr>
          <p:cNvSpPr txBox="1"/>
          <p:nvPr/>
        </p:nvSpPr>
        <p:spPr>
          <a:xfrm>
            <a:off x="376509" y="1055094"/>
            <a:ext cx="11438981" cy="5144998"/>
          </a:xfrm>
          <a:prstGeom prst="rect">
            <a:avLst/>
          </a:prstGeom>
          <a:noFill/>
          <a:ln w="38100">
            <a:solidFill>
              <a:schemeClr val="accent1"/>
            </a:solidFill>
          </a:ln>
        </p:spPr>
        <p:txBody>
          <a:bodyPr wrap="square">
            <a:spAutoFit/>
          </a:bodyPr>
          <a:lstStyle/>
          <a:p>
            <a:pPr marL="571500" lvl="0" indent="-571500" algn="just">
              <a:spcAft>
                <a:spcPts val="1000"/>
              </a:spcAft>
              <a:buClr>
                <a:srgbClr val="000000"/>
              </a:buClr>
              <a:buFont typeface="Wingdings" panose="05000000000000000000" pitchFamily="2" charset="2"/>
              <a:buChar char="q"/>
            </a:pPr>
            <a:r>
              <a:rPr lang="es-PE" sz="4000" dirty="0">
                <a:latin typeface="Calibri Light" panose="020F0302020204030204" pitchFamily="34" charset="0"/>
                <a:ea typeface="Century Gothic" panose="020B0502020202020204" pitchFamily="34" charset="0"/>
                <a:cs typeface="Times New Roman" panose="02020603050405020304" pitchFamily="18" charset="0"/>
              </a:rPr>
              <a:t>Integrar al pequeño productor agrario, a la agricultura moderna y en este proceso incrementar hasta en 20 veces nuestra capacidad productiva agraria, a fin de mejorar el bienestar de las familias del campo, incrementar el empleo formal.</a:t>
            </a:r>
          </a:p>
          <a:p>
            <a:pPr marL="571500" lvl="0" indent="-571500" algn="just">
              <a:spcAft>
                <a:spcPts val="1000"/>
              </a:spcAft>
              <a:buClr>
                <a:srgbClr val="000000"/>
              </a:buClr>
              <a:buFont typeface="Wingdings" panose="05000000000000000000" pitchFamily="2" charset="2"/>
              <a:buChar char="q"/>
            </a:pPr>
            <a:r>
              <a:rPr lang="es-PE" sz="4000" dirty="0">
                <a:latin typeface="Calibri Light" panose="020F0302020204030204" pitchFamily="34" charset="0"/>
                <a:ea typeface="Century Gothic" panose="020B0502020202020204" pitchFamily="34" charset="0"/>
                <a:cs typeface="Times New Roman" panose="02020603050405020304" pitchFamily="18" charset="0"/>
              </a:rPr>
              <a:t>Aumentar los ingresos de los peruanos, los impuestos, cerrando brechas de infraestructura y fortaleciendo la seguridad alimentaria del país.</a:t>
            </a:r>
            <a:endParaRPr lang="es-PE" sz="1400" dirty="0">
              <a:effectLst/>
              <a:latin typeface="Calibri" panose="020F0502020204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240471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p:cNvSpPr txBox="1"/>
          <p:nvPr/>
        </p:nvSpPr>
        <p:spPr>
          <a:xfrm>
            <a:off x="123825" y="271047"/>
            <a:ext cx="11960447" cy="584775"/>
          </a:xfrm>
          <a:prstGeom prst="rect">
            <a:avLst/>
          </a:prstGeom>
          <a:solidFill>
            <a:srgbClr val="0070C0"/>
          </a:solidFill>
        </p:spPr>
        <p:txBody>
          <a:bodyPr wrap="square" rtlCol="0">
            <a:spAutoFit/>
          </a:bodyPr>
          <a:lstStyle/>
          <a:p>
            <a:pPr algn="ctr"/>
            <a:r>
              <a:rPr lang="es-MX" sz="3200" b="1" dirty="0">
                <a:solidFill>
                  <a:schemeClr val="bg1"/>
                </a:solidFill>
              </a:rPr>
              <a:t>ANÁLISIS COSTO BENEFICIO</a:t>
            </a:r>
            <a:endParaRPr lang="es-PE" sz="3200" b="1" dirty="0">
              <a:solidFill>
                <a:schemeClr val="bg1"/>
              </a:solidFill>
            </a:endParaRPr>
          </a:p>
        </p:txBody>
      </p:sp>
      <p:sp>
        <p:nvSpPr>
          <p:cNvPr id="5" name="CuadroTexto 4">
            <a:extLst>
              <a:ext uri="{FF2B5EF4-FFF2-40B4-BE49-F238E27FC236}">
                <a16:creationId xmlns:a16="http://schemas.microsoft.com/office/drawing/2014/main" id="{180F406C-2DF4-4A73-ABE7-54C145CE293A}"/>
              </a:ext>
            </a:extLst>
          </p:cNvPr>
          <p:cNvSpPr txBox="1"/>
          <p:nvPr/>
        </p:nvSpPr>
        <p:spPr>
          <a:xfrm>
            <a:off x="257447" y="1007190"/>
            <a:ext cx="11439525" cy="3298339"/>
          </a:xfrm>
          <a:prstGeom prst="rect">
            <a:avLst/>
          </a:prstGeom>
          <a:noFill/>
        </p:spPr>
        <p:txBody>
          <a:bodyPr wrap="square">
            <a:spAutoFit/>
          </a:bodyPr>
          <a:lstStyle/>
          <a:p>
            <a:pPr marL="342900" indent="-342900" algn="just">
              <a:spcAft>
                <a:spcPts val="1000"/>
              </a:spcAft>
              <a:buClr>
                <a:srgbClr val="000000"/>
              </a:buClr>
              <a:buFont typeface="Wingdings" panose="05000000000000000000" pitchFamily="2" charset="2"/>
              <a:buChar char="Ø"/>
            </a:pPr>
            <a:r>
              <a:rPr lang="es-MX" sz="4000" dirty="0"/>
              <a:t>La iniciativa legislativa no genera gasto público al Estado.</a:t>
            </a:r>
          </a:p>
          <a:p>
            <a:pPr marL="342900" lvl="0" indent="-342900" algn="just">
              <a:spcAft>
                <a:spcPts val="1000"/>
              </a:spcAft>
              <a:buClr>
                <a:srgbClr val="000000"/>
              </a:buClr>
              <a:buFont typeface="Wingdings" panose="05000000000000000000" pitchFamily="2" charset="2"/>
              <a:buChar char="Ø"/>
            </a:pPr>
            <a:r>
              <a:rPr lang="es-MX" sz="4000" dirty="0"/>
              <a:t>No contraviene el artículo 6° de la Ley </a:t>
            </a:r>
            <a:r>
              <a:rPr lang="es-MX" sz="4000" dirty="0" err="1"/>
              <a:t>N°</a:t>
            </a:r>
            <a:r>
              <a:rPr lang="es-MX" sz="4000" dirty="0"/>
              <a:t> 31638 - Ley de Presupuesto del sector Público para el año fiscal 2023. </a:t>
            </a:r>
          </a:p>
        </p:txBody>
      </p:sp>
    </p:spTree>
    <p:extLst>
      <p:ext uri="{BB962C8B-B14F-4D97-AF65-F5344CB8AC3E}">
        <p14:creationId xmlns:p14="http://schemas.microsoft.com/office/powerpoint/2010/main" val="1866083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870</Words>
  <Application>Microsoft Office PowerPoint</Application>
  <PresentationFormat>Panorámica</PresentationFormat>
  <Paragraphs>46</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Arial</vt:lpstr>
      <vt:lpstr>Calibri</vt:lpstr>
      <vt:lpstr>Calibri Light</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Victor Felipe Delgado Huaranga</dc:creator>
  <cp:lastModifiedBy>Jhon Silva Lecca</cp:lastModifiedBy>
  <cp:revision>38</cp:revision>
  <cp:lastPrinted>2023-02-14T23:48:42Z</cp:lastPrinted>
  <dcterms:created xsi:type="dcterms:W3CDTF">2023-02-08T17:37:24Z</dcterms:created>
  <dcterms:modified xsi:type="dcterms:W3CDTF">2023-02-15T00:01:39Z</dcterms:modified>
</cp:coreProperties>
</file>