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72" r:id="rId3"/>
    <p:sldId id="335" r:id="rId4"/>
    <p:sldId id="337" r:id="rId5"/>
    <p:sldId id="339" r:id="rId6"/>
    <p:sldId id="340" r:id="rId7"/>
    <p:sldId id="341" r:id="rId8"/>
    <p:sldId id="342" r:id="rId9"/>
    <p:sldId id="331" r:id="rId10"/>
    <p:sldId id="33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VmJzTzSA1dRTYJMCpqK9e6V6s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p:scale>
          <a:sx n="75" d="100"/>
          <a:sy n="75" d="100"/>
        </p:scale>
        <p:origin x="97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17" name="Google Shape;17;p8"/>
          <p:cNvPicPr preferRelativeResize="0"/>
          <p:nvPr/>
        </p:nvPicPr>
        <p:blipFill>
          <a:blip r:embed="rId2">
            <a:alphaModFix/>
          </a:blip>
          <a:stretch>
            <a:fillRect/>
          </a:stretch>
        </p:blipFill>
        <p:spPr>
          <a:xfrm>
            <a:off x="0" y="-1483793"/>
            <a:ext cx="12192001" cy="82052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2060"/>
              </a:buClr>
              <a:buSzPts val="4400"/>
              <a:buFont typeface="Calibri"/>
              <a:buNone/>
              <a:defRPr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pic>
        <p:nvPicPr>
          <p:cNvPr id="32" name="Google Shape;32;p11"/>
          <p:cNvPicPr preferRelativeResize="0"/>
          <p:nvPr/>
        </p:nvPicPr>
        <p:blipFill rotWithShape="1">
          <a:blip r:embed="rId2">
            <a:alphaModFix/>
          </a:blip>
          <a:srcRect/>
          <a:stretch/>
        </p:blipFill>
        <p:spPr>
          <a:xfrm>
            <a:off x="-1484015" y="-1028450"/>
            <a:ext cx="6236020" cy="3003704"/>
          </a:xfrm>
          <a:prstGeom prst="rect">
            <a:avLst/>
          </a:prstGeom>
          <a:noFill/>
          <a:ln>
            <a:noFill/>
          </a:ln>
        </p:spPr>
      </p:pic>
      <p:sp>
        <p:nvSpPr>
          <p:cNvPr id="33" name="Google Shape;33;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2060"/>
              </a:buClr>
              <a:buSzPts val="6000"/>
              <a:buFont typeface="Calibri"/>
              <a:buNone/>
              <a:defRPr sz="60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pic>
        <p:nvPicPr>
          <p:cNvPr id="39" name="Google Shape;39;p12"/>
          <p:cNvPicPr preferRelativeResize="0"/>
          <p:nvPr/>
        </p:nvPicPr>
        <p:blipFill rotWithShape="1">
          <a:blip r:embed="rId2">
            <a:alphaModFix/>
          </a:blip>
          <a:srcRect/>
          <a:stretch/>
        </p:blipFill>
        <p:spPr>
          <a:xfrm>
            <a:off x="-1484015" y="-1028450"/>
            <a:ext cx="6236020" cy="3003704"/>
          </a:xfrm>
          <a:prstGeom prst="rect">
            <a:avLst/>
          </a:prstGeom>
          <a:noFill/>
          <a:ln>
            <a:noFill/>
          </a:ln>
        </p:spPr>
      </p:pic>
      <p:sp>
        <p:nvSpPr>
          <p:cNvPr id="40" name="Google Shape;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pic>
        <p:nvPicPr>
          <p:cNvPr id="47" name="Google Shape;47;p13"/>
          <p:cNvPicPr preferRelativeResize="0"/>
          <p:nvPr/>
        </p:nvPicPr>
        <p:blipFill rotWithShape="1">
          <a:blip r:embed="rId2">
            <a:alphaModFix/>
          </a:blip>
          <a:srcRect/>
          <a:stretch/>
        </p:blipFill>
        <p:spPr>
          <a:xfrm>
            <a:off x="-1484015" y="-1028450"/>
            <a:ext cx="6236020" cy="3003704"/>
          </a:xfrm>
          <a:prstGeom prst="rect">
            <a:avLst/>
          </a:prstGeom>
          <a:noFill/>
          <a:ln>
            <a:noFill/>
          </a:ln>
        </p:spPr>
      </p:pic>
      <p:sp>
        <p:nvSpPr>
          <p:cNvPr id="48" name="Google Shape;48;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331615" y="-876050"/>
            <a:ext cx="6236020" cy="3003704"/>
          </a:xfrm>
          <a:prstGeom prst="rect">
            <a:avLst/>
          </a:prstGeom>
          <a:noFill/>
          <a:ln>
            <a:noFill/>
          </a:ln>
        </p:spPr>
      </p:pic>
      <p:sp>
        <p:nvSpPr>
          <p:cNvPr id="58" name="Google Shape;5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66" name="Google Shape;66;p15"/>
          <p:cNvPicPr preferRelativeResize="0"/>
          <p:nvPr/>
        </p:nvPicPr>
        <p:blipFill rotWithShape="1">
          <a:blip r:embed="rId2">
            <a:alphaModFix/>
          </a:blip>
          <a:srcRect/>
          <a:stretch/>
        </p:blipFill>
        <p:spPr>
          <a:xfrm>
            <a:off x="-1331615" y="-876050"/>
            <a:ext cx="6236020" cy="30037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769800" y="1430334"/>
            <a:ext cx="6711900" cy="14291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4800" b="1" dirty="0">
                <a:solidFill>
                  <a:srgbClr val="002060"/>
                </a:solidFill>
                <a:latin typeface="Calibri"/>
                <a:ea typeface="Calibri"/>
                <a:cs typeface="Calibri"/>
                <a:sym typeface="Calibri"/>
              </a:rPr>
              <a:t>Proyecto de Ley </a:t>
            </a:r>
            <a:r>
              <a:rPr lang="es-ES" sz="4800" b="1" dirty="0" err="1">
                <a:solidFill>
                  <a:srgbClr val="002060"/>
                </a:solidFill>
                <a:latin typeface="Calibri"/>
                <a:ea typeface="Calibri"/>
                <a:cs typeface="Calibri"/>
                <a:sym typeface="Calibri"/>
              </a:rPr>
              <a:t>Nº</a:t>
            </a:r>
            <a:r>
              <a:rPr lang="es-ES" sz="4800" b="1" dirty="0">
                <a:solidFill>
                  <a:srgbClr val="002060"/>
                </a:solidFill>
                <a:latin typeface="Calibri"/>
                <a:ea typeface="Calibri"/>
                <a:cs typeface="Calibri"/>
                <a:sym typeface="Calibri"/>
              </a:rPr>
              <a:t> 3528/2022-CR</a:t>
            </a:r>
            <a:endParaRPr sz="4800" b="1" i="0" u="none" strike="noStrike" cap="none" dirty="0">
              <a:solidFill>
                <a:srgbClr val="002060"/>
              </a:solidFill>
              <a:latin typeface="Calibri"/>
              <a:ea typeface="Calibri"/>
              <a:cs typeface="Calibri"/>
              <a:sym typeface="Calibri"/>
            </a:endParaRPr>
          </a:p>
        </p:txBody>
      </p:sp>
      <p:sp>
        <p:nvSpPr>
          <p:cNvPr id="91" name="Google Shape;91;p1"/>
          <p:cNvSpPr txBox="1">
            <a:spLocks noGrp="1"/>
          </p:cNvSpPr>
          <p:nvPr>
            <p:ph type="body" idx="4294967295"/>
          </p:nvPr>
        </p:nvSpPr>
        <p:spPr>
          <a:xfrm>
            <a:off x="769800" y="5255384"/>
            <a:ext cx="4119300" cy="47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s-ES" sz="2100" b="1" dirty="0"/>
              <a:t>Noviembre de 2022</a:t>
            </a:r>
            <a:endParaRPr sz="2100" b="1" dirty="0"/>
          </a:p>
        </p:txBody>
      </p:sp>
      <p:sp>
        <p:nvSpPr>
          <p:cNvPr id="92" name="Google Shape;92;p1"/>
          <p:cNvSpPr txBox="1"/>
          <p:nvPr/>
        </p:nvSpPr>
        <p:spPr>
          <a:xfrm>
            <a:off x="769800" y="3031700"/>
            <a:ext cx="6711900" cy="1429174"/>
          </a:xfrm>
          <a:prstGeom prst="rect">
            <a:avLst/>
          </a:prstGeom>
          <a:noFill/>
          <a:ln>
            <a:noFill/>
          </a:ln>
        </p:spPr>
        <p:txBody>
          <a:bodyPr spcFirstLastPara="1" wrap="square" lIns="91425" tIns="91425" rIns="91425" bIns="91425" anchor="t" anchorCtr="0">
            <a:noAutofit/>
          </a:bodyPr>
          <a:lstStyle/>
          <a:p>
            <a:pPr lvl="0" algn="just">
              <a:spcAft>
                <a:spcPts val="1200"/>
              </a:spcAft>
              <a:buSzPts val="1800"/>
            </a:pPr>
            <a:r>
              <a:rPr lang="es-PE" sz="2000" b="1" dirty="0">
                <a:latin typeface="Calibri"/>
                <a:ea typeface="Calibri"/>
                <a:cs typeface="Calibri"/>
                <a:sym typeface="Calibri"/>
              </a:rPr>
              <a:t>Ley para el fortalecimiento institucional de las organizaciones de usuarios de agua y la democratización de la gestión del recurso hídrico</a:t>
            </a:r>
            <a:endParaRPr lang="es-PE" sz="2000" b="1" i="0" u="none" strike="noStrike" cap="none" dirty="0">
              <a:solidFill>
                <a:srgbClr val="000000"/>
              </a:solidFill>
              <a:latin typeface="Calibri"/>
              <a:ea typeface="Calibri"/>
              <a:cs typeface="Calibri"/>
              <a:sym typeface="Calibri"/>
            </a:endParaRPr>
          </a:p>
        </p:txBody>
      </p:sp>
      <p:pic>
        <p:nvPicPr>
          <p:cNvPr id="93" name="Google Shape;93;p1"/>
          <p:cNvPicPr preferRelativeResize="0"/>
          <p:nvPr/>
        </p:nvPicPr>
        <p:blipFill>
          <a:blip r:embed="rId3">
            <a:alphaModFix/>
          </a:blip>
          <a:stretch>
            <a:fillRect/>
          </a:stretch>
        </p:blipFill>
        <p:spPr>
          <a:xfrm>
            <a:off x="8322975" y="2283550"/>
            <a:ext cx="2405925" cy="2481575"/>
          </a:xfrm>
          <a:prstGeom prst="rect">
            <a:avLst/>
          </a:prstGeom>
          <a:noFill/>
          <a:ln>
            <a:noFill/>
          </a:ln>
        </p:spPr>
      </p:pic>
      <p:sp>
        <p:nvSpPr>
          <p:cNvPr id="94" name="Google Shape;94;p1"/>
          <p:cNvSpPr txBox="1">
            <a:spLocks noGrp="1"/>
          </p:cNvSpPr>
          <p:nvPr>
            <p:ph type="body" idx="4294967295"/>
          </p:nvPr>
        </p:nvSpPr>
        <p:spPr>
          <a:xfrm>
            <a:off x="769800" y="4851130"/>
            <a:ext cx="4761570" cy="47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s-ES" sz="2500" b="1" dirty="0"/>
              <a:t>Silvana Emperatriz Robles Araujo</a:t>
            </a:r>
          </a:p>
        </p:txBody>
      </p:sp>
      <p:pic>
        <p:nvPicPr>
          <p:cNvPr id="7" name="Picture 4" descr="Puede ser una imagen de una o varias personas, al aire libre y texto que dice &quot;Se hizg Justcia Proyecto de Ley 207/2021-CR BOMBEROS VOLUNTARIOS DEL PERÚ ECIBIDO Silvana Robles CONGRESISTA DE LA REPUBLICA&quot;"/>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p:txBody>
          <a:bodyPr/>
          <a:lstStyle/>
          <a:p>
            <a:r>
              <a:rPr lang="es-ES" spc="-150" dirty="0"/>
              <a:t>Vinculación con el </a:t>
            </a:r>
            <a:r>
              <a:rPr lang="es-ES" spc="-150" dirty="0">
                <a:solidFill>
                  <a:srgbClr val="FF0000"/>
                </a:solidFill>
              </a:rPr>
              <a:t>Acuerdo Nacional</a:t>
            </a:r>
            <a:endParaRPr lang="es-PE" spc="-150" dirty="0">
              <a:solidFill>
                <a:srgbClr val="FF0000"/>
              </a:solidFill>
            </a:endParaRP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905163" y="1487492"/>
            <a:ext cx="6143337" cy="4865181"/>
          </a:xfrm>
        </p:spPr>
        <p:txBody>
          <a:bodyPr anchor="ctr"/>
          <a:lstStyle/>
          <a:p>
            <a:pPr marL="9525" indent="0" algn="just">
              <a:lnSpc>
                <a:spcPct val="100000"/>
              </a:lnSpc>
              <a:spcBef>
                <a:spcPts val="0"/>
              </a:spcBef>
              <a:spcAft>
                <a:spcPts val="600"/>
              </a:spcAft>
              <a:buNone/>
            </a:pPr>
            <a:r>
              <a:rPr lang="es-PE" sz="1700" dirty="0"/>
              <a:t>La presente iniciativa tiene relación directa con diversas políticas del Acuerdo Nacional:</a:t>
            </a:r>
          </a:p>
          <a:p>
            <a:pPr marL="295275" indent="-206375" algn="just">
              <a:lnSpc>
                <a:spcPct val="100000"/>
              </a:lnSpc>
              <a:spcBef>
                <a:spcPts val="0"/>
              </a:spcBef>
            </a:pPr>
            <a:r>
              <a:rPr lang="es-PE" sz="1700" dirty="0"/>
              <a:t>Política 10: Reducción de la pobreza.</a:t>
            </a:r>
          </a:p>
          <a:p>
            <a:pPr marL="295275" indent="-206375" algn="just">
              <a:lnSpc>
                <a:spcPct val="100000"/>
              </a:lnSpc>
              <a:spcBef>
                <a:spcPts val="0"/>
              </a:spcBef>
            </a:pPr>
            <a:r>
              <a:rPr lang="es-PE" sz="1700" dirty="0"/>
              <a:t>Política 15: Promoción de la seguridad alimentaria y nutrición.</a:t>
            </a:r>
          </a:p>
          <a:p>
            <a:pPr marL="295275" indent="-206375" algn="just">
              <a:lnSpc>
                <a:spcPct val="100000"/>
              </a:lnSpc>
              <a:spcBef>
                <a:spcPts val="0"/>
              </a:spcBef>
            </a:pPr>
            <a:r>
              <a:rPr lang="es-PE" sz="1700" dirty="0"/>
              <a:t>Política 18: Búsqueda de la competitividad, productividad y formalización de la actividad económica.</a:t>
            </a:r>
          </a:p>
          <a:p>
            <a:pPr marL="295275" indent="-206375" algn="just">
              <a:lnSpc>
                <a:spcPct val="100000"/>
              </a:lnSpc>
              <a:spcBef>
                <a:spcPts val="0"/>
              </a:spcBef>
            </a:pPr>
            <a:r>
              <a:rPr lang="es-PE" sz="1700" dirty="0"/>
              <a:t>Política 19: Desarrollo sostenible y gestión ambiental.</a:t>
            </a:r>
          </a:p>
          <a:p>
            <a:pPr marL="295275" indent="-206375" algn="just">
              <a:lnSpc>
                <a:spcPct val="100000"/>
              </a:lnSpc>
              <a:spcBef>
                <a:spcPts val="0"/>
              </a:spcBef>
            </a:pPr>
            <a:r>
              <a:rPr lang="es-PE" sz="1700" dirty="0"/>
              <a:t>Política 23: Política de desarrollo agrario y rural.</a:t>
            </a:r>
          </a:p>
          <a:p>
            <a:pPr marL="295275" indent="-206375" algn="just">
              <a:lnSpc>
                <a:spcPct val="100000"/>
              </a:lnSpc>
              <a:spcBef>
                <a:spcPts val="0"/>
              </a:spcBef>
              <a:spcAft>
                <a:spcPts val="600"/>
              </a:spcAft>
            </a:pPr>
            <a:r>
              <a:rPr lang="es-PE" sz="1700" dirty="0"/>
              <a:t>Política 33: Política sobre Recursos Hídricos.</a:t>
            </a:r>
          </a:p>
          <a:p>
            <a:pPr marL="9525" indent="0" algn="just">
              <a:lnSpc>
                <a:spcPct val="100000"/>
              </a:lnSpc>
              <a:spcBef>
                <a:spcPts val="0"/>
              </a:spcBef>
              <a:spcAft>
                <a:spcPts val="600"/>
              </a:spcAft>
              <a:buNone/>
            </a:pPr>
            <a:r>
              <a:rPr lang="es-PE" sz="1700" dirty="0"/>
              <a:t>Esta última es particularmente importante en tanto contribuye a generar una cultura del agua, valorándola como un bien público y patrimonio de la nación. En ese sentido, la Constitución Política ha consagrado el derecho fundamental de las personas a acceder de forma progresiva y universal al agua potable, priorizando el consumo humano sobre otros usos y luego a la actividad agraria, en la perspectiva de la seguridad alimentaria.</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cuerdo Nacional">
            <a:extLst>
              <a:ext uri="{FF2B5EF4-FFF2-40B4-BE49-F238E27FC236}">
                <a16:creationId xmlns:a16="http://schemas.microsoft.com/office/drawing/2014/main" id="{B772D578-B671-8D6D-04B8-ECCA97818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062" y="3460232"/>
            <a:ext cx="3862738" cy="9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ES" dirty="0">
                <a:solidFill>
                  <a:srgbClr val="FF0000"/>
                </a:solidFill>
              </a:rPr>
              <a:t>Advertencia</a:t>
            </a:r>
            <a:endParaRPr lang="es-PE" dirty="0"/>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745281"/>
            <a:ext cx="5930901" cy="4096720"/>
          </a:xfrm>
        </p:spPr>
        <p:txBody>
          <a:bodyPr anchor="ctr"/>
          <a:lstStyle/>
          <a:p>
            <a:pPr marL="9525" indent="0" algn="just">
              <a:lnSpc>
                <a:spcPct val="100000"/>
              </a:lnSpc>
              <a:spcBef>
                <a:spcPts val="0"/>
              </a:spcBef>
              <a:spcAft>
                <a:spcPts val="600"/>
              </a:spcAft>
              <a:buNone/>
            </a:pPr>
            <a:r>
              <a:rPr lang="es-PE" sz="1800" dirty="0"/>
              <a:t>Es necesario advertir que esta iniciativa ha tomado como referencia el Proyecto de Ley 6894/2020-CR que dio lugar a la Ley 31345, y que fue formulado por el mismo equipo técnico que ha trabajado la presente iniciativa.</a:t>
            </a:r>
          </a:p>
          <a:p>
            <a:pPr marL="9525" indent="0" algn="just">
              <a:lnSpc>
                <a:spcPct val="100000"/>
              </a:lnSpc>
              <a:spcBef>
                <a:spcPts val="0"/>
              </a:spcBef>
              <a:spcAft>
                <a:spcPts val="600"/>
              </a:spcAft>
              <a:buNone/>
            </a:pPr>
            <a:r>
              <a:rPr lang="es-PE" sz="1800" dirty="0"/>
              <a:t>En efecto, el referido Proyecto convertido en Ley, fue necesario para resolver las trabas legales que impedían la elección del Consejo Directivo de las organizaciones de usuarios, cuya renovación fue imposible en los plazos establecidos en el Reglamento de la Ley 30157 debido a la emergencia sanitaria del Covid19, y a la inmovilización social que en ese contexto dispuso el Poder Ejecutivo.</a:t>
            </a:r>
            <a:endParaRPr lang="es-PE" sz="1600" dirty="0"/>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greso presenta demanda competencial ante el Tribunal Constitucional por  elección del defensor del Pueblo RMMN | POLITICA | EL COMERCIO PERÚ">
            <a:extLst>
              <a:ext uri="{FF2B5EF4-FFF2-40B4-BE49-F238E27FC236}">
                <a16:creationId xmlns:a16="http://schemas.microsoft.com/office/drawing/2014/main" id="{24C4B0A6-1CEE-9C96-90A5-4EC10E5B4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148" y="2569678"/>
            <a:ext cx="4302414"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3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Las organizaciones de </a:t>
            </a:r>
            <a:r>
              <a:rPr lang="es-PE" dirty="0"/>
              <a:t>usuarios de agua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643680"/>
            <a:ext cx="6362701" cy="4747595"/>
          </a:xfrm>
        </p:spPr>
        <p:txBody>
          <a:bodyPr anchor="ctr"/>
          <a:lstStyle/>
          <a:p>
            <a:pPr marL="9525" indent="0" algn="just">
              <a:lnSpc>
                <a:spcPct val="100000"/>
              </a:lnSpc>
              <a:spcBef>
                <a:spcPts val="0"/>
              </a:spcBef>
              <a:spcAft>
                <a:spcPts val="600"/>
              </a:spcAft>
              <a:buNone/>
            </a:pPr>
            <a:r>
              <a:rPr lang="es-PE" sz="1800" dirty="0"/>
              <a:t>El Sistema Nacional de Gestión de los Recursos Hídricos, creado por Ley 29338, Ley de Recursos Hídricos, está integrado por organismos del Poder Ejecutivo, gobiernos regionales y locales, organizaciones de usuarios agrarios y no agrarios, comunidades campesinas y comunidades nativas, en reconocimiento del rol que les corresponde como operadores en la gestión y uso sostenible de estos recursos.</a:t>
            </a:r>
          </a:p>
          <a:p>
            <a:pPr marL="9525" indent="0" algn="just">
              <a:lnSpc>
                <a:spcPct val="100000"/>
              </a:lnSpc>
              <a:spcBef>
                <a:spcPts val="0"/>
              </a:spcBef>
              <a:buNone/>
            </a:pPr>
            <a:r>
              <a:rPr lang="es-PE" sz="1800" dirty="0"/>
              <a:t>La Ley 30157, Ley de Organizaciones de Usuarios de Agua, las define como personas naturales y jurídicas que canalizan la participación de sus miembros en la gestión eficiente del recurso hídrico. Desde su promulgación, se han realizado dos 2 elecciones (2017-2020) y (2021-2024), en el marco de normas legales emitidas por el MIDAGRI y la Autoridad Nacional del Agua, que han dado lugar a conflictos y paralelismos, así como a múltiples acciones de amparo que han puesto en evidencia la pérdida de legitimidad de los órganos de dirección.</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Sunarp">
            <a:extLst>
              <a:ext uri="{FF2B5EF4-FFF2-40B4-BE49-F238E27FC236}">
                <a16:creationId xmlns:a16="http://schemas.microsoft.com/office/drawing/2014/main" id="{86CA1579-83F8-E115-FB56-02E9348F59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5" name="Imagen 4">
            <a:extLst>
              <a:ext uri="{FF2B5EF4-FFF2-40B4-BE49-F238E27FC236}">
                <a16:creationId xmlns:a16="http://schemas.microsoft.com/office/drawing/2014/main" id="{D79D842E-4A37-24EF-A035-8BE5543A1149}"/>
              </a:ext>
            </a:extLst>
          </p:cNvPr>
          <p:cNvPicPr>
            <a:picLocks noChangeAspect="1"/>
          </p:cNvPicPr>
          <p:nvPr/>
        </p:nvPicPr>
        <p:blipFill>
          <a:blip r:embed="rId4"/>
          <a:stretch>
            <a:fillRect/>
          </a:stretch>
        </p:blipFill>
        <p:spPr>
          <a:xfrm>
            <a:off x="7430430" y="2488266"/>
            <a:ext cx="3878432" cy="3058421"/>
          </a:xfrm>
          <a:prstGeom prst="rect">
            <a:avLst/>
          </a:prstGeom>
        </p:spPr>
      </p:pic>
    </p:spTree>
    <p:extLst>
      <p:ext uri="{BB962C8B-B14F-4D97-AF65-F5344CB8AC3E}">
        <p14:creationId xmlns:p14="http://schemas.microsoft.com/office/powerpoint/2010/main" val="91400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Identificación de </a:t>
            </a:r>
            <a:r>
              <a:rPr lang="es-PE" dirty="0"/>
              <a:t>la problemática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745279"/>
            <a:ext cx="6299201" cy="4747595"/>
          </a:xfrm>
        </p:spPr>
        <p:txBody>
          <a:bodyPr anchor="ctr"/>
          <a:lstStyle/>
          <a:p>
            <a:pPr marL="9525" indent="0" algn="just">
              <a:lnSpc>
                <a:spcPct val="100000"/>
              </a:lnSpc>
              <a:spcBef>
                <a:spcPts val="0"/>
              </a:spcBef>
              <a:spcAft>
                <a:spcPts val="600"/>
              </a:spcAft>
              <a:buNone/>
            </a:pPr>
            <a:r>
              <a:rPr lang="es-PE" sz="1800" dirty="0"/>
              <a:t>a. Desactualización de registros de usuarios: informalidad en la administración de turnos de riego, no contabilización de tarifas por uso de agua y otros, conflictos entre usuarios y actos de corrupción que debilitan institucionalidad.</a:t>
            </a:r>
          </a:p>
          <a:p>
            <a:pPr marL="9525" indent="0" algn="just">
              <a:lnSpc>
                <a:spcPct val="100000"/>
              </a:lnSpc>
              <a:spcBef>
                <a:spcPts val="0"/>
              </a:spcBef>
              <a:spcAft>
                <a:spcPts val="600"/>
              </a:spcAft>
              <a:buNone/>
            </a:pPr>
            <a:r>
              <a:rPr lang="es-PE" sz="1800" dirty="0"/>
              <a:t>b. A su vez, dificulta contabilización del quorum legal para la toma de decisiones y para la elección y remoción de directivos.</a:t>
            </a:r>
          </a:p>
          <a:p>
            <a:pPr marL="9525" indent="0" algn="just">
              <a:lnSpc>
                <a:spcPct val="100000"/>
              </a:lnSpc>
              <a:spcBef>
                <a:spcPts val="0"/>
              </a:spcBef>
              <a:spcAft>
                <a:spcPts val="600"/>
              </a:spcAft>
              <a:buNone/>
            </a:pPr>
            <a:r>
              <a:rPr lang="es-PE" sz="1800" dirty="0"/>
              <a:t>c. La Ley establece distintos niveles de las organizaciones de usuarios (comités, comisiones y juntas de usuarios), pero omite dar base legal a una Junta Nacional que represente al universo de las organizaciones.</a:t>
            </a:r>
          </a:p>
          <a:p>
            <a:pPr marL="9525" indent="0" algn="just">
              <a:lnSpc>
                <a:spcPct val="100000"/>
              </a:lnSpc>
              <a:spcBef>
                <a:spcPts val="0"/>
              </a:spcBef>
              <a:spcAft>
                <a:spcPts val="600"/>
              </a:spcAft>
              <a:buNone/>
            </a:pPr>
            <a:r>
              <a:rPr lang="es-PE" sz="1800" dirty="0"/>
              <a:t>d. En cuanto al quorum para las asambleas generales, únicamente está regulado para la elección de consejos directivos, y no de asambleas ordinarias. Además, el quorum de las asambleas eleccionarias se ha reducido al 20%, lo que resta representatividad al consejo directivo.</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67F32F2-260B-8A0A-70AC-5AE39F2DAF01}"/>
              </a:ext>
            </a:extLst>
          </p:cNvPr>
          <p:cNvPicPr>
            <a:picLocks noChangeAspect="1"/>
          </p:cNvPicPr>
          <p:nvPr/>
        </p:nvPicPr>
        <p:blipFill>
          <a:blip r:embed="rId4"/>
          <a:stretch>
            <a:fillRect/>
          </a:stretch>
        </p:blipFill>
        <p:spPr>
          <a:xfrm>
            <a:off x="7430430" y="2488266"/>
            <a:ext cx="3878432" cy="3058421"/>
          </a:xfrm>
          <a:prstGeom prst="rect">
            <a:avLst/>
          </a:prstGeom>
        </p:spPr>
      </p:pic>
    </p:spTree>
    <p:extLst>
      <p:ext uri="{BB962C8B-B14F-4D97-AF65-F5344CB8AC3E}">
        <p14:creationId xmlns:p14="http://schemas.microsoft.com/office/powerpoint/2010/main" val="404723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Identificación de </a:t>
            </a:r>
            <a:r>
              <a:rPr lang="es-PE" dirty="0"/>
              <a:t>la problemática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745279"/>
            <a:ext cx="6235701" cy="4747595"/>
          </a:xfrm>
        </p:spPr>
        <p:txBody>
          <a:bodyPr anchor="ctr"/>
          <a:lstStyle/>
          <a:p>
            <a:pPr marL="9525" indent="0" algn="just">
              <a:lnSpc>
                <a:spcPct val="100000"/>
              </a:lnSpc>
              <a:spcBef>
                <a:spcPts val="0"/>
              </a:spcBef>
              <a:spcAft>
                <a:spcPts val="600"/>
              </a:spcAft>
              <a:buNone/>
            </a:pPr>
            <a:r>
              <a:rPr lang="es-PE" sz="1800" dirty="0"/>
              <a:t>e. Sobre la conformación de consejos directivos, la fijación del número se deja a discrecionalidad de la Autoridad Nacional del Agua, debiendo la ley establecer un máximo y un mínimo. Además, la ley no ha considerado la participación de la mujer en cargos de representación.</a:t>
            </a:r>
          </a:p>
          <a:p>
            <a:pPr marL="9525" indent="0" algn="just">
              <a:lnSpc>
                <a:spcPct val="100000"/>
              </a:lnSpc>
              <a:spcBef>
                <a:spcPts val="0"/>
              </a:spcBef>
              <a:spcAft>
                <a:spcPts val="600"/>
              </a:spcAft>
              <a:buNone/>
            </a:pPr>
            <a:r>
              <a:rPr lang="es-PE" sz="1800" dirty="0"/>
              <a:t>f. La ley establece dedicación a tiempo del presidente del consejo directivo, pero no ha considerado la posibilidad de ser remunerado, tampoco que los consejeros perciban una dieta como estímulo y compensación.</a:t>
            </a:r>
          </a:p>
          <a:p>
            <a:pPr marL="9525" indent="0" algn="just">
              <a:lnSpc>
                <a:spcPct val="100000"/>
              </a:lnSpc>
              <a:spcBef>
                <a:spcPts val="0"/>
              </a:spcBef>
              <a:spcAft>
                <a:spcPts val="600"/>
              </a:spcAft>
              <a:buNone/>
            </a:pPr>
            <a:r>
              <a:rPr lang="es-PE" sz="1800" dirty="0"/>
              <a:t>g. La ley omite establecer regulaciones para la conformación y funcionamiento de la Junta Nacional de Usuarios.</a:t>
            </a:r>
          </a:p>
          <a:p>
            <a:pPr marL="9525" indent="0" algn="just">
              <a:lnSpc>
                <a:spcPct val="100000"/>
              </a:lnSpc>
              <a:spcBef>
                <a:spcPts val="0"/>
              </a:spcBef>
              <a:spcAft>
                <a:spcPts val="600"/>
              </a:spcAft>
              <a:buNone/>
            </a:pPr>
            <a:r>
              <a:rPr lang="es-PE" sz="1800" dirty="0"/>
              <a:t>h. Finalmente, la ley no ha previsto situaciones extraordinarias y excepcionales que pueden alterar los cronogramas legales de los procesos de elección de los consejos directivos, tal como ocurrió durante la crisis sanitaria del Covid19.</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AAB785E-9030-F4EF-122E-2842C9A51EE0}"/>
              </a:ext>
            </a:extLst>
          </p:cNvPr>
          <p:cNvPicPr>
            <a:picLocks noChangeAspect="1"/>
          </p:cNvPicPr>
          <p:nvPr/>
        </p:nvPicPr>
        <p:blipFill>
          <a:blip r:embed="rId4"/>
          <a:stretch>
            <a:fillRect/>
          </a:stretch>
        </p:blipFill>
        <p:spPr>
          <a:xfrm>
            <a:off x="7430430" y="2488266"/>
            <a:ext cx="3878432" cy="3058421"/>
          </a:xfrm>
          <a:prstGeom prst="rect">
            <a:avLst/>
          </a:prstGeom>
        </p:spPr>
      </p:pic>
    </p:spTree>
    <p:extLst>
      <p:ext uri="{BB962C8B-B14F-4D97-AF65-F5344CB8AC3E}">
        <p14:creationId xmlns:p14="http://schemas.microsoft.com/office/powerpoint/2010/main" val="175975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Solución legislativa </a:t>
            </a:r>
            <a:r>
              <a:rPr lang="es-PE" dirty="0"/>
              <a:t>propuesta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745280"/>
            <a:ext cx="6667501" cy="4747596"/>
          </a:xfrm>
        </p:spPr>
        <p:txBody>
          <a:bodyPr anchor="ctr"/>
          <a:lstStyle/>
          <a:p>
            <a:pPr marL="9525" indent="0" algn="just">
              <a:lnSpc>
                <a:spcPct val="100000"/>
              </a:lnSpc>
              <a:spcBef>
                <a:spcPts val="0"/>
              </a:spcBef>
              <a:spcAft>
                <a:spcPts val="600"/>
              </a:spcAft>
              <a:buNone/>
            </a:pPr>
            <a:r>
              <a:rPr lang="es-PE" sz="1800" dirty="0"/>
              <a:t>Se propone las siguientes modificaciones y adiciones normativas:</a:t>
            </a:r>
          </a:p>
          <a:p>
            <a:pPr marL="9525" indent="0" algn="just">
              <a:lnSpc>
                <a:spcPct val="100000"/>
              </a:lnSpc>
              <a:spcBef>
                <a:spcPts val="0"/>
              </a:spcBef>
              <a:spcAft>
                <a:spcPts val="600"/>
              </a:spcAft>
              <a:buNone/>
            </a:pPr>
            <a:r>
              <a:rPr lang="es-PE" sz="1800" dirty="0"/>
              <a:t>a. Artículo 3: se instituye como instancia organizativa de las organizaciones de usuarios de agua a la Junta Nacional de Usuarios de los Sectores Hidráulicos.</a:t>
            </a:r>
          </a:p>
          <a:p>
            <a:pPr marL="9525" indent="0" algn="just">
              <a:lnSpc>
                <a:spcPct val="100000"/>
              </a:lnSpc>
              <a:spcBef>
                <a:spcPts val="0"/>
              </a:spcBef>
              <a:spcAft>
                <a:spcPts val="600"/>
              </a:spcAft>
              <a:buNone/>
            </a:pPr>
            <a:r>
              <a:rPr lang="es-PE" sz="1800" dirty="0"/>
              <a:t>b. Artículo 4: se precisa que para el ejercicio de sus funciones, las Juntas de Usuarios y la Junta Nacional de Usuarios de los Recursos Hídricos, requieren ser reconocidas por la Autoridad Nacional del Agua y estar inscritas en los Registros Púbicos.</a:t>
            </a:r>
          </a:p>
          <a:p>
            <a:pPr marL="9525" indent="0" algn="just">
              <a:lnSpc>
                <a:spcPct val="100000"/>
              </a:lnSpc>
              <a:spcBef>
                <a:spcPts val="0"/>
              </a:spcBef>
              <a:spcAft>
                <a:spcPts val="600"/>
              </a:spcAft>
              <a:buNone/>
            </a:pPr>
            <a:r>
              <a:rPr lang="es-PE" sz="1800" dirty="0"/>
              <a:t>c. Artículo 7: se dispone que 90 días antes de la convocatoria a elecciones, comités, comisiones y juntas de usuarios deben proceder a la actualización de padrones, los que serán aprobados por la Autoridad Nacional del Agua 30 días antes de la convocatoria.</a:t>
            </a:r>
          </a:p>
          <a:p>
            <a:pPr marL="9525" indent="0" algn="just">
              <a:lnSpc>
                <a:spcPct val="100000"/>
              </a:lnSpc>
              <a:spcBef>
                <a:spcPts val="0"/>
              </a:spcBef>
              <a:spcAft>
                <a:spcPts val="600"/>
              </a:spcAft>
              <a:buNone/>
            </a:pPr>
            <a:r>
              <a:rPr lang="es-PE" sz="1800" dirty="0"/>
              <a:t>d. Artículo 8: con relación al quorum para la validez de las asambleas generales ordinarias y extraordinarias, incluidas las de elección de los consejos directivos, deben garantizar una asistencia de la mitad más uno en primera convocatoria, y de no menos de 35% en segunda convocatoria, a fin de garantizar la legitimidad de los acuerdos.</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ngreso presenta demanda competencial ante el Tribunal Constitucional por  elección del defensor del Pueblo RMMN | POLITICA | EL COMERCIO PERÚ">
            <a:extLst>
              <a:ext uri="{FF2B5EF4-FFF2-40B4-BE49-F238E27FC236}">
                <a16:creationId xmlns:a16="http://schemas.microsoft.com/office/drawing/2014/main" id="{720DA77F-19A4-D9E4-B09B-8B604752F3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82"/>
          <a:stretch/>
        </p:blipFill>
        <p:spPr bwMode="auto">
          <a:xfrm>
            <a:off x="8134839" y="2569678"/>
            <a:ext cx="3218962"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9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Solución legislativa </a:t>
            </a:r>
            <a:r>
              <a:rPr lang="es-PE" dirty="0"/>
              <a:t>propuesta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200" y="1745279"/>
            <a:ext cx="6705601" cy="4747596"/>
          </a:xfrm>
        </p:spPr>
        <p:txBody>
          <a:bodyPr anchor="ctr"/>
          <a:lstStyle/>
          <a:p>
            <a:pPr marL="9525" indent="0" algn="just">
              <a:lnSpc>
                <a:spcPct val="100000"/>
              </a:lnSpc>
              <a:spcBef>
                <a:spcPts val="0"/>
              </a:spcBef>
              <a:spcAft>
                <a:spcPts val="600"/>
              </a:spcAft>
              <a:buNone/>
            </a:pPr>
            <a:r>
              <a:rPr lang="es-PE" sz="1800" dirty="0"/>
              <a:t>e. Artículo 10: se precisa que las funciones y atribuciones establecidas en el referido artículo corresponden a los consejos directivos de los Comités, de las Comisiones y de las juntas de usuarios.</a:t>
            </a:r>
          </a:p>
          <a:p>
            <a:pPr marL="9525" indent="0" algn="just">
              <a:lnSpc>
                <a:spcPct val="100000"/>
              </a:lnSpc>
              <a:spcBef>
                <a:spcPts val="0"/>
              </a:spcBef>
              <a:spcAft>
                <a:spcPts val="600"/>
              </a:spcAft>
              <a:buNone/>
            </a:pPr>
            <a:r>
              <a:rPr lang="es-PE" sz="1800" dirty="0"/>
              <a:t>f. En el artículo 11, la modificación de los numerales 11.1, 11.3 y 11.4, se precisa lo siguiente:</a:t>
            </a:r>
          </a:p>
          <a:p>
            <a:pPr marL="266700" indent="-177800" algn="just">
              <a:lnSpc>
                <a:spcPct val="100000"/>
              </a:lnSpc>
              <a:spcBef>
                <a:spcPts val="0"/>
              </a:spcBef>
            </a:pPr>
            <a:r>
              <a:rPr lang="es-PE" sz="1800" dirty="0"/>
              <a:t>Que el número de miembros del consejo directive es no mayor de 10 ni menor de 8, de acuerdo al número de usuarios que conforman la respective organización de usuarios, y que uno de ellos representa a los usuarios de uso no agrario y los demás a usuarios de uso agrario.</a:t>
            </a:r>
          </a:p>
          <a:p>
            <a:pPr marL="266700" indent="-177800" algn="just">
              <a:lnSpc>
                <a:spcPct val="100000"/>
              </a:lnSpc>
              <a:spcBef>
                <a:spcPts val="0"/>
              </a:spcBef>
            </a:pPr>
            <a:r>
              <a:rPr lang="es-PE" sz="1800" dirty="0"/>
              <a:t>Que los consejos directivos estarán constituidos por no menos del 30 % de mujeres.</a:t>
            </a:r>
          </a:p>
          <a:p>
            <a:pPr marL="266700" indent="-177800" algn="just">
              <a:lnSpc>
                <a:spcPct val="100000"/>
              </a:lnSpc>
              <a:spcBef>
                <a:spcPts val="0"/>
              </a:spcBef>
            </a:pPr>
            <a:r>
              <a:rPr lang="es-PE" sz="1800" dirty="0"/>
              <a:t>Que una parte del 1% del </a:t>
            </a:r>
            <a:r>
              <a:rPr lang="es-PE" sz="1800" dirty="0" err="1"/>
              <a:t>autogravamen</a:t>
            </a:r>
            <a:r>
              <a:rPr lang="es-PE" sz="1800" dirty="0"/>
              <a:t> que pagan los usuarios será destinado a financiar los gastos de elecciones, y la diferencia será destinado al financiamiento de la actividad gremial a nivel nacional.</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ngreso presenta demanda competencial ante el Tribunal Constitucional por  elección del defensor del Pueblo RMMN | POLITICA | EL COMERCIO PERÚ">
            <a:extLst>
              <a:ext uri="{FF2B5EF4-FFF2-40B4-BE49-F238E27FC236}">
                <a16:creationId xmlns:a16="http://schemas.microsoft.com/office/drawing/2014/main" id="{BADD6C77-276A-C6E1-9EFB-29928DE293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82"/>
          <a:stretch/>
        </p:blipFill>
        <p:spPr bwMode="auto">
          <a:xfrm>
            <a:off x="8134839" y="2569678"/>
            <a:ext cx="3218962"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8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a:xfrm>
            <a:off x="838200" y="365125"/>
            <a:ext cx="10673862" cy="1325563"/>
          </a:xfrm>
        </p:spPr>
        <p:txBody>
          <a:bodyPr/>
          <a:lstStyle/>
          <a:p>
            <a:r>
              <a:rPr lang="es-PE" dirty="0">
                <a:solidFill>
                  <a:srgbClr val="FF0000"/>
                </a:solidFill>
              </a:rPr>
              <a:t>Solución legislativa </a:t>
            </a:r>
            <a:r>
              <a:rPr lang="es-PE" dirty="0"/>
              <a:t>propuesta</a:t>
            </a:r>
          </a:p>
        </p:txBody>
      </p:sp>
      <p:sp>
        <p:nvSpPr>
          <p:cNvPr id="6" name="Marcador de texto 2">
            <a:extLst>
              <a:ext uri="{FF2B5EF4-FFF2-40B4-BE49-F238E27FC236}">
                <a16:creationId xmlns:a16="http://schemas.microsoft.com/office/drawing/2014/main" id="{4A2BA520-41FA-4E30-B7E6-077167656524}"/>
              </a:ext>
            </a:extLst>
          </p:cNvPr>
          <p:cNvSpPr>
            <a:spLocks noGrp="1"/>
          </p:cNvSpPr>
          <p:nvPr>
            <p:ph type="body" idx="1"/>
          </p:nvPr>
        </p:nvSpPr>
        <p:spPr>
          <a:xfrm>
            <a:off x="838199" y="1745280"/>
            <a:ext cx="6705601" cy="4747596"/>
          </a:xfrm>
        </p:spPr>
        <p:txBody>
          <a:bodyPr anchor="ctr"/>
          <a:lstStyle/>
          <a:p>
            <a:pPr marL="9525" indent="0" algn="just">
              <a:lnSpc>
                <a:spcPct val="100000"/>
              </a:lnSpc>
              <a:spcBef>
                <a:spcPts val="0"/>
              </a:spcBef>
              <a:spcAft>
                <a:spcPts val="600"/>
              </a:spcAft>
              <a:buNone/>
            </a:pPr>
            <a:r>
              <a:rPr lang="es-PE" sz="1800" dirty="0"/>
              <a:t>g. El artículo 11-A, establece que el </a:t>
            </a:r>
            <a:r>
              <a:rPr lang="es-PE" sz="1800" dirty="0" err="1"/>
              <a:t>president</a:t>
            </a:r>
            <a:r>
              <a:rPr lang="es-PE" sz="1800" dirty="0"/>
              <a:t> del consejo directive ejerce el cargo a tiempo complete, por lo que debe percibir una remuneración fijada por el consejo directive no mayor a 1.5 Unidades Impositivas Tributarias.</a:t>
            </a:r>
          </a:p>
          <a:p>
            <a:pPr marL="9525" indent="0" algn="just">
              <a:lnSpc>
                <a:spcPct val="100000"/>
              </a:lnSpc>
              <a:spcBef>
                <a:spcPts val="0"/>
              </a:spcBef>
              <a:spcAft>
                <a:spcPts val="600"/>
              </a:spcAft>
              <a:buNone/>
            </a:pPr>
            <a:r>
              <a:rPr lang="es-PE" sz="1800" dirty="0"/>
              <a:t>h. El artículo 11-B, establece un </a:t>
            </a:r>
            <a:r>
              <a:rPr lang="es-PE" sz="1800" dirty="0" err="1"/>
              <a:t>regimen</a:t>
            </a:r>
            <a:r>
              <a:rPr lang="es-PE" sz="1800" dirty="0"/>
              <a:t> de dietas para los consejeros, equivalentes al 20% de la remuneración del Presidente, siempre y cuando asistan a 4 sesiones durante el mes.</a:t>
            </a:r>
          </a:p>
          <a:p>
            <a:pPr marL="9525" indent="0" algn="just">
              <a:lnSpc>
                <a:spcPct val="100000"/>
              </a:lnSpc>
              <a:spcBef>
                <a:spcPts val="0"/>
              </a:spcBef>
              <a:spcAft>
                <a:spcPts val="600"/>
              </a:spcAft>
              <a:buNone/>
            </a:pPr>
            <a:r>
              <a:rPr lang="es-PE" sz="1800" dirty="0"/>
              <a:t>i. El artículo 11-C, institucionaliza a la Junta Nacional de Usuarios de los Sectores Hidráulicos y su conformación, dejando al Reglamento de la Ley el establecimiento de sus atribuciones y funciones.</a:t>
            </a:r>
          </a:p>
          <a:p>
            <a:pPr marL="9525" indent="0" algn="just">
              <a:lnSpc>
                <a:spcPct val="100000"/>
              </a:lnSpc>
              <a:spcBef>
                <a:spcPts val="0"/>
              </a:spcBef>
              <a:spcAft>
                <a:spcPts val="600"/>
              </a:spcAft>
              <a:buNone/>
            </a:pPr>
            <a:r>
              <a:rPr lang="es-PE" sz="1800" dirty="0"/>
              <a:t>j. El artículo 12, establece que las comisiones de usuarios recibirán el 50% de los ingresos que percibe la Junta de Usuarios, después del pago de la retribución económica y el </a:t>
            </a:r>
            <a:r>
              <a:rPr lang="es-PE" sz="1800" dirty="0" err="1"/>
              <a:t>autogravamen</a:t>
            </a:r>
            <a:r>
              <a:rPr lang="es-PE" sz="1800" dirty="0"/>
              <a:t>, proveniente de los ingresos por usos industriales, usos energéticos y otros ingresos, en proporción a las hectáreas y número de usuarios representados en la correspondiente organización de usuarios.</a:t>
            </a: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ngreso presenta demanda competencial ante el Tribunal Constitucional por  elección del defensor del Pueblo RMMN | POLITICA | EL COMERCIO PERÚ">
            <a:extLst>
              <a:ext uri="{FF2B5EF4-FFF2-40B4-BE49-F238E27FC236}">
                <a16:creationId xmlns:a16="http://schemas.microsoft.com/office/drawing/2014/main" id="{034D940C-7FFB-B71E-C563-43F5598893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82"/>
          <a:stretch/>
        </p:blipFill>
        <p:spPr bwMode="auto">
          <a:xfrm>
            <a:off x="8134839" y="2569678"/>
            <a:ext cx="3218962"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3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8D92-E010-4E84-A10D-3D3293B29C7B}"/>
              </a:ext>
            </a:extLst>
          </p:cNvPr>
          <p:cNvSpPr>
            <a:spLocks noGrp="1"/>
          </p:cNvSpPr>
          <p:nvPr>
            <p:ph type="title"/>
          </p:nvPr>
        </p:nvSpPr>
        <p:spPr/>
        <p:txBody>
          <a:bodyPr/>
          <a:lstStyle/>
          <a:p>
            <a:r>
              <a:rPr lang="es-ES" dirty="0"/>
              <a:t>Análisis</a:t>
            </a:r>
            <a:r>
              <a:rPr lang="es-ES" dirty="0">
                <a:solidFill>
                  <a:srgbClr val="FF0000"/>
                </a:solidFill>
              </a:rPr>
              <a:t> costo - beneficio</a:t>
            </a:r>
            <a:endParaRPr lang="es-PE" dirty="0">
              <a:solidFill>
                <a:srgbClr val="FF0000"/>
              </a:solidFill>
            </a:endParaRPr>
          </a:p>
        </p:txBody>
      </p:sp>
      <p:pic>
        <p:nvPicPr>
          <p:cNvPr id="3" name="Picture 4" descr="Puede ser una imagen de una o varias personas, al aire libre y texto que dice &quot;Se hizg Justcia Proyecto de Ley 207/2021-CR BOMBEROS VOLUNTARIOS DEL PERÚ ECIBIDO Silvana Robles CONGRESISTA DE LA REPUBLICA&quot;">
            <a:extLst>
              <a:ext uri="{FF2B5EF4-FFF2-40B4-BE49-F238E27FC236}">
                <a16:creationId xmlns:a16="http://schemas.microsoft.com/office/drawing/2014/main" id="{B5FFD639-40CA-5914-185C-6AC46F3F6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004" t="91024" r="59012" b="2040"/>
          <a:stretch/>
        </p:blipFill>
        <p:spPr bwMode="auto">
          <a:xfrm>
            <a:off x="9991725" y="6206175"/>
            <a:ext cx="1871494" cy="393539"/>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texto 2">
            <a:extLst>
              <a:ext uri="{FF2B5EF4-FFF2-40B4-BE49-F238E27FC236}">
                <a16:creationId xmlns:a16="http://schemas.microsoft.com/office/drawing/2014/main" id="{7C05C5A1-D4AA-FA4B-3E4E-66BFD451E6A3}"/>
              </a:ext>
            </a:extLst>
          </p:cNvPr>
          <p:cNvSpPr>
            <a:spLocks noGrp="1"/>
          </p:cNvSpPr>
          <p:nvPr>
            <p:ph type="body" idx="1"/>
          </p:nvPr>
        </p:nvSpPr>
        <p:spPr>
          <a:xfrm>
            <a:off x="838200" y="1668270"/>
            <a:ext cx="6832600" cy="1653346"/>
          </a:xfrm>
        </p:spPr>
        <p:txBody>
          <a:bodyPr anchor="ctr"/>
          <a:lstStyle/>
          <a:p>
            <a:pPr marL="176213" indent="-166688" algn="just">
              <a:lnSpc>
                <a:spcPct val="100000"/>
              </a:lnSpc>
              <a:spcBef>
                <a:spcPts val="0"/>
              </a:spcBef>
            </a:pPr>
            <a:r>
              <a:rPr lang="es-PE" sz="1700" dirty="0"/>
              <a:t>La aplicación de la propuesta normativa no compromete recursos presupuestales, salvo los generados por el </a:t>
            </a:r>
            <a:r>
              <a:rPr lang="es-PE" sz="1700" dirty="0" err="1"/>
              <a:t>autogravamen</a:t>
            </a:r>
            <a:r>
              <a:rPr lang="es-PE" sz="1700" dirty="0"/>
              <a:t> y las tarifas que pagan los usuarios por el uso del agua, parte de los cuales se destina al fortalecimiento de la institucionalidad de las organizaciones de usuarios. </a:t>
            </a:r>
          </a:p>
          <a:p>
            <a:pPr marL="176213" indent="-166688" algn="just">
              <a:lnSpc>
                <a:spcPct val="100000"/>
              </a:lnSpc>
              <a:spcBef>
                <a:spcPts val="0"/>
              </a:spcBef>
            </a:pPr>
            <a:r>
              <a:rPr lang="es-PE" sz="1700" dirty="0"/>
              <a:t>El beneficio reside en la gestión eficiente y transparente de los recursos hídricos a cargo de la Autoridad Nacional del Agua, con el fortalecimiento de las organizaciones de usuarios como operadoras de la infraestructura pública.</a:t>
            </a:r>
          </a:p>
        </p:txBody>
      </p:sp>
      <p:sp>
        <p:nvSpPr>
          <p:cNvPr id="5" name="Título 1">
            <a:extLst>
              <a:ext uri="{FF2B5EF4-FFF2-40B4-BE49-F238E27FC236}">
                <a16:creationId xmlns:a16="http://schemas.microsoft.com/office/drawing/2014/main" id="{B059818C-B7BE-79ED-48C1-83E7C09EFF39}"/>
              </a:ext>
            </a:extLst>
          </p:cNvPr>
          <p:cNvSpPr txBox="1">
            <a:spLocks/>
          </p:cNvSpPr>
          <p:nvPr/>
        </p:nvSpPr>
        <p:spPr>
          <a:xfrm>
            <a:off x="838200" y="3962400"/>
            <a:ext cx="10515600" cy="8360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060"/>
              </a:buClr>
              <a:buSzPts val="4400"/>
              <a:buFont typeface="Calibri"/>
              <a:buNone/>
              <a:defRPr sz="44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spc="-150" dirty="0"/>
              <a:t>Efectos en el </a:t>
            </a:r>
            <a:r>
              <a:rPr lang="es-ES" spc="-150" dirty="0">
                <a:solidFill>
                  <a:srgbClr val="FF0000"/>
                </a:solidFill>
              </a:rPr>
              <a:t>ordenamiento jurídico</a:t>
            </a:r>
            <a:endParaRPr lang="es-PE" spc="-150" dirty="0">
              <a:solidFill>
                <a:srgbClr val="FF0000"/>
              </a:solidFill>
            </a:endParaRPr>
          </a:p>
        </p:txBody>
      </p:sp>
      <p:sp>
        <p:nvSpPr>
          <p:cNvPr id="6" name="Marcador de texto 2">
            <a:extLst>
              <a:ext uri="{FF2B5EF4-FFF2-40B4-BE49-F238E27FC236}">
                <a16:creationId xmlns:a16="http://schemas.microsoft.com/office/drawing/2014/main" id="{D435AA80-3BD2-5FCA-3D6B-241B1282781D}"/>
              </a:ext>
            </a:extLst>
          </p:cNvPr>
          <p:cNvSpPr txBox="1">
            <a:spLocks/>
          </p:cNvSpPr>
          <p:nvPr/>
        </p:nvSpPr>
        <p:spPr>
          <a:xfrm>
            <a:off x="838201" y="4595253"/>
            <a:ext cx="5852886" cy="18798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80975" indent="-180975" algn="just">
              <a:lnSpc>
                <a:spcPct val="100000"/>
              </a:lnSpc>
              <a:spcBef>
                <a:spcPts val="0"/>
              </a:spcBef>
            </a:pPr>
            <a:r>
              <a:rPr lang="es-PE" sz="1700" dirty="0"/>
              <a:t>Como se advierte, la presente iniciativa establece modificaciones importantes en la Ley 30157, con la finalidad de contribuir al fortalecimiento de la institucionalidad de las organizaciones de usuarios y a la democratización de la gestión de los recursos hídricos.</a:t>
            </a:r>
          </a:p>
        </p:txBody>
      </p:sp>
      <p:pic>
        <p:nvPicPr>
          <p:cNvPr id="1026" name="Picture 2" descr="ANALISIS COSTO BENEFICIO by Robis J Ortiz G">
            <a:extLst>
              <a:ext uri="{FF2B5EF4-FFF2-40B4-BE49-F238E27FC236}">
                <a16:creationId xmlns:a16="http://schemas.microsoft.com/office/drawing/2014/main" id="{48224934-5EB7-9039-7DAA-CE59856702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27" r="9003"/>
          <a:stretch/>
        </p:blipFill>
        <p:spPr bwMode="auto">
          <a:xfrm>
            <a:off x="8830677" y="1591087"/>
            <a:ext cx="2322095" cy="179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2516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1452</Words>
  <Application>Microsoft Office PowerPoint</Application>
  <PresentationFormat>Panorámica</PresentationFormat>
  <Paragraphs>51</Paragraphs>
  <Slides>10</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Advertencia</vt:lpstr>
      <vt:lpstr>Las organizaciones de usuarios de agua</vt:lpstr>
      <vt:lpstr>Identificación de la problemática</vt:lpstr>
      <vt:lpstr>Identificación de la problemática</vt:lpstr>
      <vt:lpstr>Solución legislativa propuesta</vt:lpstr>
      <vt:lpstr>Solución legislativa propuesta</vt:lpstr>
      <vt:lpstr>Solución legislativa propuesta</vt:lpstr>
      <vt:lpstr>Análisis costo - beneficio</vt:lpstr>
      <vt:lpstr>Vinculación con el Acuerdo Nacional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Laptop11</dc:creator>
  <cp:lastModifiedBy>Omar Alejos Mata</cp:lastModifiedBy>
  <cp:revision>85</cp:revision>
  <dcterms:modified xsi:type="dcterms:W3CDTF">2022-11-16T15:01:34Z</dcterms:modified>
</cp:coreProperties>
</file>