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64" r:id="rId5"/>
    <p:sldId id="265" r:id="rId6"/>
    <p:sldId id="266" r:id="rId7"/>
    <p:sldId id="267" r:id="rId8"/>
    <p:sldId id="268" r:id="rId9"/>
    <p:sldId id="269" r:id="rId10"/>
    <p:sldId id="270" r:id="rId11"/>
    <p:sldId id="271" r:id="rId12"/>
    <p:sldId id="275" r:id="rId13"/>
    <p:sldId id="258" r:id="rId14"/>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522"/>
    <a:srgbClr val="EFEFEF"/>
    <a:srgbClr val="E4261F"/>
    <a:srgbClr val="3737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94"/>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634AC7-C14F-703D-EAEA-361E634095CE}"/>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PE"/>
          </a:p>
        </p:txBody>
      </p:sp>
      <p:sp>
        <p:nvSpPr>
          <p:cNvPr id="3" name="Subtítulo 2">
            <a:extLst>
              <a:ext uri="{FF2B5EF4-FFF2-40B4-BE49-F238E27FC236}">
                <a16:creationId xmlns:a16="http://schemas.microsoft.com/office/drawing/2014/main" xmlns="" id="{458EA70B-42C6-EAC5-93D9-14C79A9CCF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PE"/>
          </a:p>
        </p:txBody>
      </p:sp>
      <p:sp>
        <p:nvSpPr>
          <p:cNvPr id="4" name="Marcador de fecha 3">
            <a:extLst>
              <a:ext uri="{FF2B5EF4-FFF2-40B4-BE49-F238E27FC236}">
                <a16:creationId xmlns:a16="http://schemas.microsoft.com/office/drawing/2014/main" xmlns="" id="{80E194BF-7781-DE00-8F46-1415FDBC94D2}"/>
              </a:ext>
            </a:extLst>
          </p:cNvPr>
          <p:cNvSpPr>
            <a:spLocks noGrp="1"/>
          </p:cNvSpPr>
          <p:nvPr>
            <p:ph type="dt" sz="half" idx="10"/>
          </p:nvPr>
        </p:nvSpPr>
        <p:spPr/>
        <p:txBody>
          <a:bodyPr/>
          <a:lstStyle/>
          <a:p>
            <a:fld id="{7CF1ECEC-CE19-8E48-AE0E-9194C2E8E408}" type="datetimeFigureOut">
              <a:rPr lang="es-PE" smtClean="0"/>
              <a:t>10/01/2023</a:t>
            </a:fld>
            <a:endParaRPr lang="es-PE"/>
          </a:p>
        </p:txBody>
      </p:sp>
      <p:sp>
        <p:nvSpPr>
          <p:cNvPr id="5" name="Marcador de pie de página 4">
            <a:extLst>
              <a:ext uri="{FF2B5EF4-FFF2-40B4-BE49-F238E27FC236}">
                <a16:creationId xmlns:a16="http://schemas.microsoft.com/office/drawing/2014/main" xmlns="" id="{2AE21D08-3775-73C8-279F-80214FF182F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AAFD102B-E7FE-01A5-841C-F132D33975D3}"/>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186614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8D05FF-601A-B204-57A5-78C937209F55}"/>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xmlns="" id="{6476D29D-98CF-028D-AD6E-F5231DD20FC4}"/>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xmlns="" id="{3CC53B08-B066-0A7B-79AC-E392E50984D2}"/>
              </a:ext>
            </a:extLst>
          </p:cNvPr>
          <p:cNvSpPr>
            <a:spLocks noGrp="1"/>
          </p:cNvSpPr>
          <p:nvPr>
            <p:ph type="dt" sz="half" idx="10"/>
          </p:nvPr>
        </p:nvSpPr>
        <p:spPr/>
        <p:txBody>
          <a:bodyPr/>
          <a:lstStyle/>
          <a:p>
            <a:fld id="{7CF1ECEC-CE19-8E48-AE0E-9194C2E8E408}" type="datetimeFigureOut">
              <a:rPr lang="es-PE" smtClean="0"/>
              <a:t>10/01/2023</a:t>
            </a:fld>
            <a:endParaRPr lang="es-PE"/>
          </a:p>
        </p:txBody>
      </p:sp>
      <p:sp>
        <p:nvSpPr>
          <p:cNvPr id="5" name="Marcador de pie de página 4">
            <a:extLst>
              <a:ext uri="{FF2B5EF4-FFF2-40B4-BE49-F238E27FC236}">
                <a16:creationId xmlns:a16="http://schemas.microsoft.com/office/drawing/2014/main" xmlns="" id="{233CB323-0D5A-2689-5C50-61DF1040BE6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1DDD74E6-6A21-0569-DC33-7D9093CAA1BA}"/>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1219505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3216B095-C8A1-5799-E026-1B16AE0EF75C}"/>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xmlns="" id="{82334417-F7C0-BB7F-E017-76334D34DE15}"/>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xmlns="" id="{FE7EBC25-82F4-E480-F632-BBBAD8F32B9E}"/>
              </a:ext>
            </a:extLst>
          </p:cNvPr>
          <p:cNvSpPr>
            <a:spLocks noGrp="1"/>
          </p:cNvSpPr>
          <p:nvPr>
            <p:ph type="dt" sz="half" idx="10"/>
          </p:nvPr>
        </p:nvSpPr>
        <p:spPr/>
        <p:txBody>
          <a:bodyPr/>
          <a:lstStyle/>
          <a:p>
            <a:fld id="{7CF1ECEC-CE19-8E48-AE0E-9194C2E8E408}" type="datetimeFigureOut">
              <a:rPr lang="es-PE" smtClean="0"/>
              <a:t>10/01/2023</a:t>
            </a:fld>
            <a:endParaRPr lang="es-PE"/>
          </a:p>
        </p:txBody>
      </p:sp>
      <p:sp>
        <p:nvSpPr>
          <p:cNvPr id="5" name="Marcador de pie de página 4">
            <a:extLst>
              <a:ext uri="{FF2B5EF4-FFF2-40B4-BE49-F238E27FC236}">
                <a16:creationId xmlns:a16="http://schemas.microsoft.com/office/drawing/2014/main" xmlns="" id="{2F20470B-082A-82BE-46B0-9C05C77650C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3A685076-6E6B-B502-0912-FB65823D61B5}"/>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3516816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EFB69A8-6CC8-F22A-B7EB-303B3603C21B}"/>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xmlns="" id="{C2D8302C-2A07-C41F-24EB-B84AC1173571}"/>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xmlns="" id="{C8E45CEC-30C7-6F95-1FA5-629355BEB5B8}"/>
              </a:ext>
            </a:extLst>
          </p:cNvPr>
          <p:cNvSpPr>
            <a:spLocks noGrp="1"/>
          </p:cNvSpPr>
          <p:nvPr>
            <p:ph type="dt" sz="half" idx="10"/>
          </p:nvPr>
        </p:nvSpPr>
        <p:spPr/>
        <p:txBody>
          <a:bodyPr/>
          <a:lstStyle/>
          <a:p>
            <a:fld id="{7CF1ECEC-CE19-8E48-AE0E-9194C2E8E408}" type="datetimeFigureOut">
              <a:rPr lang="es-PE" smtClean="0"/>
              <a:t>10/01/2023</a:t>
            </a:fld>
            <a:endParaRPr lang="es-PE"/>
          </a:p>
        </p:txBody>
      </p:sp>
      <p:sp>
        <p:nvSpPr>
          <p:cNvPr id="5" name="Marcador de pie de página 4">
            <a:extLst>
              <a:ext uri="{FF2B5EF4-FFF2-40B4-BE49-F238E27FC236}">
                <a16:creationId xmlns:a16="http://schemas.microsoft.com/office/drawing/2014/main" xmlns="" id="{48310B10-F8BF-9BAD-5A6A-73F221711D4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4425279A-16F5-2B36-285E-D7849D88CCDE}"/>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2840141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BD8579D-F565-2478-50B4-76E1D24BF57A}"/>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xmlns="" id="{8586C554-27A0-2DBE-C46F-40C93E5C02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xmlns="" id="{2F9A61FF-1DAF-A8E6-06E1-AC79F5CAAE5B}"/>
              </a:ext>
            </a:extLst>
          </p:cNvPr>
          <p:cNvSpPr>
            <a:spLocks noGrp="1"/>
          </p:cNvSpPr>
          <p:nvPr>
            <p:ph type="dt" sz="half" idx="10"/>
          </p:nvPr>
        </p:nvSpPr>
        <p:spPr/>
        <p:txBody>
          <a:bodyPr/>
          <a:lstStyle/>
          <a:p>
            <a:fld id="{7CF1ECEC-CE19-8E48-AE0E-9194C2E8E408}" type="datetimeFigureOut">
              <a:rPr lang="es-PE" smtClean="0"/>
              <a:t>10/01/2023</a:t>
            </a:fld>
            <a:endParaRPr lang="es-PE"/>
          </a:p>
        </p:txBody>
      </p:sp>
      <p:sp>
        <p:nvSpPr>
          <p:cNvPr id="5" name="Marcador de pie de página 4">
            <a:extLst>
              <a:ext uri="{FF2B5EF4-FFF2-40B4-BE49-F238E27FC236}">
                <a16:creationId xmlns:a16="http://schemas.microsoft.com/office/drawing/2014/main" xmlns="" id="{079E0864-0945-EA4A-B216-261C196F1C7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66031AE7-8F29-DA2B-ACFC-92A241E26D51}"/>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3261831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A86AEF-C8D4-5845-1F7E-19EE08DE7BCF}"/>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xmlns="" id="{00F9A206-AD8B-0055-91B9-B6A5B2EBC608}"/>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contenido 3">
            <a:extLst>
              <a:ext uri="{FF2B5EF4-FFF2-40B4-BE49-F238E27FC236}">
                <a16:creationId xmlns:a16="http://schemas.microsoft.com/office/drawing/2014/main" xmlns="" id="{38EB37D9-B592-3F13-6B37-59E1C2A8D2FE}"/>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fecha 4">
            <a:extLst>
              <a:ext uri="{FF2B5EF4-FFF2-40B4-BE49-F238E27FC236}">
                <a16:creationId xmlns:a16="http://schemas.microsoft.com/office/drawing/2014/main" xmlns="" id="{669B15A6-F977-B8F9-2EC1-E4859D2C95E3}"/>
              </a:ext>
            </a:extLst>
          </p:cNvPr>
          <p:cNvSpPr>
            <a:spLocks noGrp="1"/>
          </p:cNvSpPr>
          <p:nvPr>
            <p:ph type="dt" sz="half" idx="10"/>
          </p:nvPr>
        </p:nvSpPr>
        <p:spPr/>
        <p:txBody>
          <a:bodyPr/>
          <a:lstStyle/>
          <a:p>
            <a:fld id="{7CF1ECEC-CE19-8E48-AE0E-9194C2E8E408}" type="datetimeFigureOut">
              <a:rPr lang="es-PE" smtClean="0"/>
              <a:t>10/01/2023</a:t>
            </a:fld>
            <a:endParaRPr lang="es-PE"/>
          </a:p>
        </p:txBody>
      </p:sp>
      <p:sp>
        <p:nvSpPr>
          <p:cNvPr id="6" name="Marcador de pie de página 5">
            <a:extLst>
              <a:ext uri="{FF2B5EF4-FFF2-40B4-BE49-F238E27FC236}">
                <a16:creationId xmlns:a16="http://schemas.microsoft.com/office/drawing/2014/main" xmlns="" id="{4EB94BA7-D0C3-2112-96DF-F58173BC3DF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xmlns="" id="{E45EC6CB-A269-BD59-B1EB-A5D988EE9F2A}"/>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618168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7BFD24-EFEA-CEB9-6CCB-C66B9621D99C}"/>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xmlns="" id="{2B6DCBAE-8BCF-DA0B-F9D6-B217780C4E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xmlns="" id="{8E64D5C4-0E20-BA22-5381-5A2E5E03501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texto 4">
            <a:extLst>
              <a:ext uri="{FF2B5EF4-FFF2-40B4-BE49-F238E27FC236}">
                <a16:creationId xmlns:a16="http://schemas.microsoft.com/office/drawing/2014/main" xmlns="" id="{27305B76-DA3D-0F49-E521-FA26993DD3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xmlns="" id="{921F51DA-7BF8-30D4-94C4-2C91752159AE}"/>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7" name="Marcador de fecha 6">
            <a:extLst>
              <a:ext uri="{FF2B5EF4-FFF2-40B4-BE49-F238E27FC236}">
                <a16:creationId xmlns:a16="http://schemas.microsoft.com/office/drawing/2014/main" xmlns="" id="{515156FA-C7F3-9829-0C6A-D2B881653562}"/>
              </a:ext>
            </a:extLst>
          </p:cNvPr>
          <p:cNvSpPr>
            <a:spLocks noGrp="1"/>
          </p:cNvSpPr>
          <p:nvPr>
            <p:ph type="dt" sz="half" idx="10"/>
          </p:nvPr>
        </p:nvSpPr>
        <p:spPr/>
        <p:txBody>
          <a:bodyPr/>
          <a:lstStyle/>
          <a:p>
            <a:fld id="{7CF1ECEC-CE19-8E48-AE0E-9194C2E8E408}" type="datetimeFigureOut">
              <a:rPr lang="es-PE" smtClean="0"/>
              <a:t>10/01/2023</a:t>
            </a:fld>
            <a:endParaRPr lang="es-PE"/>
          </a:p>
        </p:txBody>
      </p:sp>
      <p:sp>
        <p:nvSpPr>
          <p:cNvPr id="8" name="Marcador de pie de página 7">
            <a:extLst>
              <a:ext uri="{FF2B5EF4-FFF2-40B4-BE49-F238E27FC236}">
                <a16:creationId xmlns:a16="http://schemas.microsoft.com/office/drawing/2014/main" xmlns="" id="{E8FACD64-C5CD-5569-BE9D-87196611428E}"/>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xmlns="" id="{0C94E9F4-4524-D064-FFEF-C053C8715CCD}"/>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1780481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5CA833-5662-5C0B-E39E-920B3C2D64C1}"/>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fecha 2">
            <a:extLst>
              <a:ext uri="{FF2B5EF4-FFF2-40B4-BE49-F238E27FC236}">
                <a16:creationId xmlns:a16="http://schemas.microsoft.com/office/drawing/2014/main" xmlns="" id="{8B46AC27-6793-AEFD-3F90-3DE6FDA0CEDE}"/>
              </a:ext>
            </a:extLst>
          </p:cNvPr>
          <p:cNvSpPr>
            <a:spLocks noGrp="1"/>
          </p:cNvSpPr>
          <p:nvPr>
            <p:ph type="dt" sz="half" idx="10"/>
          </p:nvPr>
        </p:nvSpPr>
        <p:spPr/>
        <p:txBody>
          <a:bodyPr/>
          <a:lstStyle/>
          <a:p>
            <a:fld id="{7CF1ECEC-CE19-8E48-AE0E-9194C2E8E408}" type="datetimeFigureOut">
              <a:rPr lang="es-PE" smtClean="0"/>
              <a:t>10/01/2023</a:t>
            </a:fld>
            <a:endParaRPr lang="es-PE"/>
          </a:p>
        </p:txBody>
      </p:sp>
      <p:sp>
        <p:nvSpPr>
          <p:cNvPr id="4" name="Marcador de pie de página 3">
            <a:extLst>
              <a:ext uri="{FF2B5EF4-FFF2-40B4-BE49-F238E27FC236}">
                <a16:creationId xmlns:a16="http://schemas.microsoft.com/office/drawing/2014/main" xmlns="" id="{6CF74CDB-86FA-525D-D1E8-2AC5C81B7EE0}"/>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xmlns="" id="{E3E0F3A6-2D5F-FD76-5E4B-ADF83ACED4E7}"/>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185911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4CDCF1F2-AB5E-9402-A4F4-05CB6BDE5F17}"/>
              </a:ext>
            </a:extLst>
          </p:cNvPr>
          <p:cNvSpPr>
            <a:spLocks noGrp="1"/>
          </p:cNvSpPr>
          <p:nvPr>
            <p:ph type="dt" sz="half" idx="10"/>
          </p:nvPr>
        </p:nvSpPr>
        <p:spPr/>
        <p:txBody>
          <a:bodyPr/>
          <a:lstStyle/>
          <a:p>
            <a:fld id="{7CF1ECEC-CE19-8E48-AE0E-9194C2E8E408}" type="datetimeFigureOut">
              <a:rPr lang="es-PE" smtClean="0"/>
              <a:t>10/01/2023</a:t>
            </a:fld>
            <a:endParaRPr lang="es-PE"/>
          </a:p>
        </p:txBody>
      </p:sp>
      <p:sp>
        <p:nvSpPr>
          <p:cNvPr id="3" name="Marcador de pie de página 2">
            <a:extLst>
              <a:ext uri="{FF2B5EF4-FFF2-40B4-BE49-F238E27FC236}">
                <a16:creationId xmlns:a16="http://schemas.microsoft.com/office/drawing/2014/main" xmlns="" id="{A7BC8F2A-C9F0-76AE-7BA0-CB916260390B}"/>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xmlns="" id="{0C4395C6-58E9-789A-4498-63F7373BD903}"/>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80560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84DAB31-03B4-F99B-D5C2-9A7029C9ACD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xmlns="" id="{5CF913CC-A717-6A57-9671-B91723A2DE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texto 3">
            <a:extLst>
              <a:ext uri="{FF2B5EF4-FFF2-40B4-BE49-F238E27FC236}">
                <a16:creationId xmlns:a16="http://schemas.microsoft.com/office/drawing/2014/main" xmlns="" id="{62DBB3F1-1DC4-0FDC-5A53-17F9AAFB7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6D1664E0-C12B-A1C9-DB8C-EC2E51241EF5}"/>
              </a:ext>
            </a:extLst>
          </p:cNvPr>
          <p:cNvSpPr>
            <a:spLocks noGrp="1"/>
          </p:cNvSpPr>
          <p:nvPr>
            <p:ph type="dt" sz="half" idx="10"/>
          </p:nvPr>
        </p:nvSpPr>
        <p:spPr/>
        <p:txBody>
          <a:bodyPr/>
          <a:lstStyle/>
          <a:p>
            <a:fld id="{7CF1ECEC-CE19-8E48-AE0E-9194C2E8E408}" type="datetimeFigureOut">
              <a:rPr lang="es-PE" smtClean="0"/>
              <a:t>10/01/2023</a:t>
            </a:fld>
            <a:endParaRPr lang="es-PE"/>
          </a:p>
        </p:txBody>
      </p:sp>
      <p:sp>
        <p:nvSpPr>
          <p:cNvPr id="6" name="Marcador de pie de página 5">
            <a:extLst>
              <a:ext uri="{FF2B5EF4-FFF2-40B4-BE49-F238E27FC236}">
                <a16:creationId xmlns:a16="http://schemas.microsoft.com/office/drawing/2014/main" xmlns="" id="{01CB2CEC-A414-459B-1476-7919307B011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xmlns="" id="{2590D1BB-5AA4-5F05-EA3C-9E8575EEE2FA}"/>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262256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4F6EE6D-250C-576F-FCDD-08DC776A2736}"/>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posición de imagen 2">
            <a:extLst>
              <a:ext uri="{FF2B5EF4-FFF2-40B4-BE49-F238E27FC236}">
                <a16:creationId xmlns:a16="http://schemas.microsoft.com/office/drawing/2014/main" xmlns="" id="{6F4DEE10-1CF9-06A6-0E24-2BD7971C2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xmlns="" id="{C0DB1FD4-76D8-2037-3020-D54F99FF0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167D86B8-AA00-76D1-1119-F94410D08D7C}"/>
              </a:ext>
            </a:extLst>
          </p:cNvPr>
          <p:cNvSpPr>
            <a:spLocks noGrp="1"/>
          </p:cNvSpPr>
          <p:nvPr>
            <p:ph type="dt" sz="half" idx="10"/>
          </p:nvPr>
        </p:nvSpPr>
        <p:spPr/>
        <p:txBody>
          <a:bodyPr/>
          <a:lstStyle/>
          <a:p>
            <a:fld id="{7CF1ECEC-CE19-8E48-AE0E-9194C2E8E408}" type="datetimeFigureOut">
              <a:rPr lang="es-PE" smtClean="0"/>
              <a:t>10/01/2023</a:t>
            </a:fld>
            <a:endParaRPr lang="es-PE"/>
          </a:p>
        </p:txBody>
      </p:sp>
      <p:sp>
        <p:nvSpPr>
          <p:cNvPr id="6" name="Marcador de pie de página 5">
            <a:extLst>
              <a:ext uri="{FF2B5EF4-FFF2-40B4-BE49-F238E27FC236}">
                <a16:creationId xmlns:a16="http://schemas.microsoft.com/office/drawing/2014/main" xmlns="" id="{D5AF434B-72D3-567A-2A45-D2337EE5B5D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xmlns="" id="{6CD5EA2C-E0BC-78A7-1D17-276CCC8D944D}"/>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428445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611C323-62F6-D0EE-1F62-501AAF4B7D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xmlns="" id="{499CB5EF-2859-5010-C0DE-FB3A95F5D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xmlns="" id="{495B356C-0592-2218-BDDD-9C4F446342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1ECEC-CE19-8E48-AE0E-9194C2E8E408}" type="datetimeFigureOut">
              <a:rPr lang="es-PE" smtClean="0"/>
              <a:t>10/01/2023</a:t>
            </a:fld>
            <a:endParaRPr lang="es-PE"/>
          </a:p>
        </p:txBody>
      </p:sp>
      <p:sp>
        <p:nvSpPr>
          <p:cNvPr id="5" name="Marcador de pie de página 4">
            <a:extLst>
              <a:ext uri="{FF2B5EF4-FFF2-40B4-BE49-F238E27FC236}">
                <a16:creationId xmlns:a16="http://schemas.microsoft.com/office/drawing/2014/main" xmlns="" id="{7408EBF9-AFB3-C1A7-4153-8BA3FF7B06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xmlns="" id="{712022F8-0F8E-D5CF-9DC8-2A198510EA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24A77-109C-CD47-8F02-09469DAF1D67}" type="slidenum">
              <a:rPr lang="es-PE" smtClean="0"/>
              <a:t>‹Nº›</a:t>
            </a:fld>
            <a:endParaRPr lang="es-PE"/>
          </a:p>
        </p:txBody>
      </p:sp>
    </p:spTree>
    <p:extLst>
      <p:ext uri="{BB962C8B-B14F-4D97-AF65-F5344CB8AC3E}">
        <p14:creationId xmlns:p14="http://schemas.microsoft.com/office/powerpoint/2010/main" val="2752338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E1A29671-0801-F0CE-10D6-75480F7A7AF2}"/>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8A7AE517-908E-B090-2197-A254B8856374}"/>
              </a:ext>
            </a:extLst>
          </p:cNvPr>
          <p:cNvSpPr>
            <a:spLocks noGrp="1"/>
          </p:cNvSpPr>
          <p:nvPr>
            <p:ph type="ctrTitle"/>
          </p:nvPr>
        </p:nvSpPr>
        <p:spPr>
          <a:xfrm>
            <a:off x="2575033" y="3016468"/>
            <a:ext cx="6831723" cy="609107"/>
          </a:xfrm>
          <a:solidFill>
            <a:schemeClr val="bg1"/>
          </a:solidFill>
        </p:spPr>
        <p:txBody>
          <a:bodyPr>
            <a:noAutofit/>
          </a:bodyPr>
          <a:lstStyle/>
          <a:p>
            <a:r>
              <a:rPr lang="es-PE" sz="2800" b="1" dirty="0">
                <a:solidFill>
                  <a:srgbClr val="E4261F"/>
                </a:solidFill>
                <a:latin typeface="Arial" panose="020B0604020202020204" pitchFamily="34" charset="0"/>
                <a:cs typeface="Arial" panose="020B0604020202020204" pitchFamily="34" charset="0"/>
              </a:rPr>
              <a:t>PROYECTO DE LEY Nº03334/2022-CR</a:t>
            </a:r>
          </a:p>
        </p:txBody>
      </p:sp>
      <p:sp>
        <p:nvSpPr>
          <p:cNvPr id="5" name="Título 1">
            <a:extLst>
              <a:ext uri="{FF2B5EF4-FFF2-40B4-BE49-F238E27FC236}">
                <a16:creationId xmlns:a16="http://schemas.microsoft.com/office/drawing/2014/main" xmlns="" id="{93AF085D-2410-9BF1-8920-70410A13134B}"/>
              </a:ext>
            </a:extLst>
          </p:cNvPr>
          <p:cNvSpPr txBox="1">
            <a:spLocks/>
          </p:cNvSpPr>
          <p:nvPr/>
        </p:nvSpPr>
        <p:spPr>
          <a:xfrm>
            <a:off x="2575033" y="3625575"/>
            <a:ext cx="6831723" cy="946425"/>
          </a:xfrm>
          <a:prstGeom prst="rect">
            <a:avLst/>
          </a:prstGeom>
          <a:solidFill>
            <a:srgbClr val="373737"/>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2000" b="1" dirty="0">
                <a:solidFill>
                  <a:schemeClr val="bg1"/>
                </a:solidFill>
                <a:latin typeface="Arial" panose="020B0604020202020204" pitchFamily="34" charset="0"/>
                <a:cs typeface="Arial" panose="020B0604020202020204" pitchFamily="34" charset="0"/>
              </a:rPr>
              <a:t>Ley que modifica diversos artículos de la Ley 27300, Ley de aprovechamiento sostenible de las plantas medicinales.</a:t>
            </a:r>
          </a:p>
        </p:txBody>
      </p:sp>
    </p:spTree>
    <p:extLst>
      <p:ext uri="{BB962C8B-B14F-4D97-AF65-F5344CB8AC3E}">
        <p14:creationId xmlns:p14="http://schemas.microsoft.com/office/powerpoint/2010/main" val="454420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81CB2A8C-482E-CBA1-9D5A-036B8D04F68C}"/>
              </a:ext>
            </a:extLst>
          </p:cNvPr>
          <p:cNvPicPr>
            <a:picLocks noGrp="1" noRot="1" noChangeAspect="1" noMove="1" noResize="1" noEditPoints="1" noAdjustHandles="1" noChangeArrowheads="1" noChangeShapeType="1" noCrop="1"/>
          </p:cNvPicPr>
          <p:nvPr/>
        </p:nvPicPr>
        <p:blipFill>
          <a:blip r:embed="rId2"/>
          <a:stretch>
            <a:fillRect/>
          </a:stretch>
        </p:blipFill>
        <p:spPr>
          <a:xfrm>
            <a:off x="27481" y="-1"/>
            <a:ext cx="12192000" cy="6858000"/>
          </a:xfrm>
          <a:prstGeom prst="rect">
            <a:avLst/>
          </a:prstGeom>
        </p:spPr>
      </p:pic>
      <p:sp>
        <p:nvSpPr>
          <p:cNvPr id="8" name="Título 5">
            <a:extLst>
              <a:ext uri="{FF2B5EF4-FFF2-40B4-BE49-F238E27FC236}">
                <a16:creationId xmlns:a16="http://schemas.microsoft.com/office/drawing/2014/main" xmlns="" id="{54040DB0-EDDA-C473-7F2E-815BC64B55D5}"/>
              </a:ext>
            </a:extLst>
          </p:cNvPr>
          <p:cNvSpPr txBox="1">
            <a:spLocks/>
          </p:cNvSpPr>
          <p:nvPr/>
        </p:nvSpPr>
        <p:spPr>
          <a:xfrm>
            <a:off x="578069" y="2049517"/>
            <a:ext cx="7104994" cy="32787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sz="4000" dirty="0">
                <a:solidFill>
                  <a:srgbClr val="373737"/>
                </a:solidFill>
                <a:latin typeface="Arial" panose="020B0604020202020204" pitchFamily="34" charset="0"/>
                <a:cs typeface="Arial" panose="020B0604020202020204" pitchFamily="34" charset="0"/>
              </a:rPr>
              <a:t> </a:t>
            </a:r>
          </a:p>
        </p:txBody>
      </p:sp>
      <p:sp>
        <p:nvSpPr>
          <p:cNvPr id="2" name="Rectángulo: esquinas redondeadas 1">
            <a:extLst>
              <a:ext uri="{FF2B5EF4-FFF2-40B4-BE49-F238E27FC236}">
                <a16:creationId xmlns:a16="http://schemas.microsoft.com/office/drawing/2014/main" xmlns="" id="{31F4D135-3302-F8CA-6974-CBF41A8B0869}"/>
              </a:ext>
            </a:extLst>
          </p:cNvPr>
          <p:cNvSpPr/>
          <p:nvPr/>
        </p:nvSpPr>
        <p:spPr>
          <a:xfrm>
            <a:off x="2293495" y="1004341"/>
            <a:ext cx="7600013" cy="525408"/>
          </a:xfrm>
          <a:prstGeom prst="roundRect">
            <a:avLst/>
          </a:prstGeom>
          <a:solidFill>
            <a:srgbClr val="E52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s-PE" sz="2400" dirty="0">
                <a:effectLst/>
                <a:latin typeface="Arial Black" panose="020B0A04020102020204" pitchFamily="34" charset="0"/>
                <a:ea typeface="Calibri" panose="020F0502020204030204" pitchFamily="34" charset="0"/>
                <a:cs typeface="Times New Roman" panose="02020603050405020304" pitchFamily="18" charset="0"/>
              </a:rPr>
              <a:t>EXPOSICIÓN DE MOTIVOS</a:t>
            </a:r>
          </a:p>
        </p:txBody>
      </p:sp>
      <p:pic>
        <p:nvPicPr>
          <p:cNvPr id="2050" name="Picture 2" descr="vc_plantas_medicinales_banner">
            <a:extLst>
              <a:ext uri="{FF2B5EF4-FFF2-40B4-BE49-F238E27FC236}">
                <a16:creationId xmlns:a16="http://schemas.microsoft.com/office/drawing/2014/main" xmlns="" id="{D9E41D35-D84A-E2E4-FAB3-A114944C1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752599"/>
            <a:ext cx="4809392" cy="410105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A3A56C14-09AD-3C47-5391-8D4ADBDC1FC4}"/>
              </a:ext>
            </a:extLst>
          </p:cNvPr>
          <p:cNvSpPr txBox="1"/>
          <p:nvPr/>
        </p:nvSpPr>
        <p:spPr>
          <a:xfrm>
            <a:off x="5924910" y="1949605"/>
            <a:ext cx="5695589" cy="3693319"/>
          </a:xfrm>
          <a:prstGeom prst="rect">
            <a:avLst/>
          </a:prstGeom>
          <a:noFill/>
        </p:spPr>
        <p:txBody>
          <a:bodyPr wrap="square">
            <a:spAutoFit/>
          </a:bodyPr>
          <a:lstStyle/>
          <a:p>
            <a:pPr marL="285750" indent="-285750">
              <a:buFont typeface="Arial" panose="020B0604020202020204" pitchFamily="34" charset="0"/>
              <a:buChar char="•"/>
            </a:pPr>
            <a:r>
              <a:rPr lang="es-PE" sz="1800" dirty="0">
                <a:effectLst/>
                <a:latin typeface="Arial" panose="020B0604020202020204" pitchFamily="34" charset="0"/>
                <a:ea typeface="Calibri" panose="020F0502020204030204" pitchFamily="34" charset="0"/>
              </a:rPr>
              <a:t>El Instituto Nacional de Salud señala que el Perú es el quinto país en el mundo en número de especies como consecuencia de ser poseedor de diversos nichos ecológicos.</a:t>
            </a:r>
          </a:p>
          <a:p>
            <a:pPr marL="285750" indent="-285750">
              <a:buFont typeface="Arial" panose="020B0604020202020204" pitchFamily="34" charset="0"/>
              <a:buChar char="•"/>
            </a:pPr>
            <a:r>
              <a:rPr lang="es-PE" sz="1800" dirty="0">
                <a:effectLst/>
                <a:latin typeface="Arial" panose="020B0604020202020204" pitchFamily="34" charset="0"/>
                <a:ea typeface="Calibri" panose="020F0502020204030204" pitchFamily="34" charset="0"/>
              </a:rPr>
              <a:t>La flora peruana consta de 25 mil especies, de las cuales un tercio son endémicas, es decir que su distribución natural está limitada a una zona geográfica en particular.</a:t>
            </a:r>
          </a:p>
          <a:p>
            <a:pPr marL="285750" indent="-285750">
              <a:buFont typeface="Arial" panose="020B0604020202020204" pitchFamily="34" charset="0"/>
              <a:buChar char="•"/>
            </a:pPr>
            <a:r>
              <a:rPr lang="es-PE" sz="1800" dirty="0">
                <a:effectLst/>
                <a:latin typeface="Arial" panose="020B0604020202020204" pitchFamily="34" charset="0"/>
                <a:ea typeface="Calibri" panose="020F0502020204030204" pitchFamily="34" charset="0"/>
              </a:rPr>
              <a:t>La Amazonía peruana es el lugar donde se encuentra la mayor cantidad de plantas y existe un grupo que hasta el momento no han sido de objeto de los estudios botánicos necesarios.</a:t>
            </a:r>
          </a:p>
          <a:p>
            <a:pPr marL="285750" indent="-285750">
              <a:buFont typeface="Arial" panose="020B0604020202020204" pitchFamily="34" charset="0"/>
              <a:buChar char="•"/>
            </a:pPr>
            <a:endParaRPr lang="es-PE" dirty="0"/>
          </a:p>
        </p:txBody>
      </p:sp>
    </p:spTree>
    <p:extLst>
      <p:ext uri="{BB962C8B-B14F-4D97-AF65-F5344CB8AC3E}">
        <p14:creationId xmlns:p14="http://schemas.microsoft.com/office/powerpoint/2010/main" val="349299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81CB2A8C-482E-CBA1-9D5A-036B8D04F68C}"/>
              </a:ext>
            </a:extLst>
          </p:cNvPr>
          <p:cNvPicPr>
            <a:picLocks noGrp="1" noRot="1" noChangeAspect="1" noMove="1" noResize="1" noEditPoints="1" noAdjustHandles="1" noChangeArrowheads="1" noChangeShapeType="1" noCrop="1"/>
          </p:cNvPicPr>
          <p:nvPr/>
        </p:nvPicPr>
        <p:blipFill>
          <a:blip r:embed="rId2"/>
          <a:stretch>
            <a:fillRect/>
          </a:stretch>
        </p:blipFill>
        <p:spPr>
          <a:xfrm>
            <a:off x="27481" y="-1"/>
            <a:ext cx="12192000" cy="6858000"/>
          </a:xfrm>
          <a:prstGeom prst="rect">
            <a:avLst/>
          </a:prstGeom>
        </p:spPr>
      </p:pic>
      <p:sp>
        <p:nvSpPr>
          <p:cNvPr id="8" name="Título 5">
            <a:extLst>
              <a:ext uri="{FF2B5EF4-FFF2-40B4-BE49-F238E27FC236}">
                <a16:creationId xmlns:a16="http://schemas.microsoft.com/office/drawing/2014/main" xmlns="" id="{54040DB0-EDDA-C473-7F2E-815BC64B55D5}"/>
              </a:ext>
            </a:extLst>
          </p:cNvPr>
          <p:cNvSpPr txBox="1">
            <a:spLocks/>
          </p:cNvSpPr>
          <p:nvPr/>
        </p:nvSpPr>
        <p:spPr>
          <a:xfrm>
            <a:off x="578069" y="2049517"/>
            <a:ext cx="7104994" cy="32787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sz="4000" dirty="0">
                <a:solidFill>
                  <a:srgbClr val="373737"/>
                </a:solidFill>
                <a:latin typeface="Arial" panose="020B0604020202020204" pitchFamily="34" charset="0"/>
                <a:cs typeface="Arial" panose="020B0604020202020204" pitchFamily="34" charset="0"/>
              </a:rPr>
              <a:t> </a:t>
            </a:r>
          </a:p>
        </p:txBody>
      </p:sp>
      <p:sp>
        <p:nvSpPr>
          <p:cNvPr id="2" name="Rectángulo: esquinas redondeadas 1">
            <a:extLst>
              <a:ext uri="{FF2B5EF4-FFF2-40B4-BE49-F238E27FC236}">
                <a16:creationId xmlns:a16="http://schemas.microsoft.com/office/drawing/2014/main" xmlns="" id="{31F4D135-3302-F8CA-6974-CBF41A8B0869}"/>
              </a:ext>
            </a:extLst>
          </p:cNvPr>
          <p:cNvSpPr/>
          <p:nvPr/>
        </p:nvSpPr>
        <p:spPr>
          <a:xfrm>
            <a:off x="2293495" y="1004341"/>
            <a:ext cx="7600013" cy="525408"/>
          </a:xfrm>
          <a:prstGeom prst="roundRect">
            <a:avLst/>
          </a:prstGeom>
          <a:solidFill>
            <a:srgbClr val="E52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s-PE" sz="2400" dirty="0">
                <a:effectLst/>
                <a:latin typeface="Arial Black" panose="020B0A04020102020204" pitchFamily="34" charset="0"/>
                <a:ea typeface="Calibri" panose="020F0502020204030204" pitchFamily="34" charset="0"/>
                <a:cs typeface="Times New Roman" panose="02020603050405020304" pitchFamily="18" charset="0"/>
              </a:rPr>
              <a:t>EXPOSICIÓN DE MOTIVOS</a:t>
            </a:r>
          </a:p>
        </p:txBody>
      </p:sp>
      <p:pic>
        <p:nvPicPr>
          <p:cNvPr id="3074" name="Picture 2" descr="Thumbnail">
            <a:extLst>
              <a:ext uri="{FF2B5EF4-FFF2-40B4-BE49-F238E27FC236}">
                <a16:creationId xmlns:a16="http://schemas.microsoft.com/office/drawing/2014/main" xmlns="" id="{B4C67D4B-F526-7375-8A43-89C04EF94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77" y="1852246"/>
            <a:ext cx="4677508" cy="400141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FD104025-7B09-6EBD-5543-1AC7621BF036}"/>
              </a:ext>
            </a:extLst>
          </p:cNvPr>
          <p:cNvSpPr txBox="1"/>
          <p:nvPr/>
        </p:nvSpPr>
        <p:spPr>
          <a:xfrm>
            <a:off x="5134708" y="2274838"/>
            <a:ext cx="7029811" cy="3416320"/>
          </a:xfrm>
          <a:prstGeom prst="rect">
            <a:avLst/>
          </a:prstGeom>
          <a:noFill/>
        </p:spPr>
        <p:txBody>
          <a:bodyPr wrap="square">
            <a:spAutoFit/>
          </a:bodyPr>
          <a:lstStyle/>
          <a:p>
            <a:pPr marL="285750" indent="-285750">
              <a:buFont typeface="Arial" panose="020B0604020202020204" pitchFamily="34" charset="0"/>
              <a:buChar char="•"/>
            </a:pPr>
            <a:r>
              <a:rPr lang="es-PE" sz="1800" dirty="0">
                <a:effectLst/>
                <a:latin typeface="Arial" panose="020B0604020202020204" pitchFamily="34" charset="0"/>
                <a:ea typeface="Calibri" panose="020F0502020204030204" pitchFamily="34" charset="0"/>
              </a:rPr>
              <a:t>Para la Organización Mundial de la Salud, la medicina tradicional es la suma de prácticas, enfoques, conocimientos y creencias sanitarias que incorporan medicinas basadas en plantas, animales y/o minerales, terapias espirituales, técnicas manuales y ejercicios que, aplicados de forma individual o en combinación, se utilizan para mantener el bienestar, además de tratar, diagnosticar y prevenir las enfermedades.</a:t>
            </a:r>
          </a:p>
          <a:p>
            <a:pPr marL="285750" indent="-285750">
              <a:buFont typeface="Arial" panose="020B0604020202020204" pitchFamily="34" charset="0"/>
              <a:buChar char="•"/>
            </a:pPr>
            <a:r>
              <a:rPr lang="es-PE" sz="1800" dirty="0">
                <a:effectLst/>
                <a:latin typeface="Arial" panose="020B0604020202020204" pitchFamily="34" charset="0"/>
                <a:ea typeface="Calibri" panose="020F0502020204030204" pitchFamily="34" charset="0"/>
              </a:rPr>
              <a:t>Durante siglos nuestra población ha desarrollado conocimientos y prácticas de salud provenientes de su experiencia, conformando sistemas de salud que añaden el ritual, la cosmovisión y la interrelación de terapias entre otros elementos en sus procedimientos de curación o sanación.</a:t>
            </a:r>
            <a:endParaRPr lang="es-PE" dirty="0"/>
          </a:p>
        </p:txBody>
      </p:sp>
    </p:spTree>
    <p:extLst>
      <p:ext uri="{BB962C8B-B14F-4D97-AF65-F5344CB8AC3E}">
        <p14:creationId xmlns:p14="http://schemas.microsoft.com/office/powerpoint/2010/main" val="23525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81CB2A8C-482E-CBA1-9D5A-036B8D04F68C}"/>
              </a:ext>
            </a:extLst>
          </p:cNvPr>
          <p:cNvPicPr>
            <a:picLocks noGrp="1" noRot="1" noChangeAspect="1" noMove="1" noResize="1" noEditPoints="1" noAdjustHandles="1" noChangeArrowheads="1" noChangeShapeType="1" noCrop="1"/>
          </p:cNvPicPr>
          <p:nvPr/>
        </p:nvPicPr>
        <p:blipFill>
          <a:blip r:embed="rId2"/>
          <a:stretch>
            <a:fillRect/>
          </a:stretch>
        </p:blipFill>
        <p:spPr>
          <a:xfrm>
            <a:off x="27481" y="-1"/>
            <a:ext cx="12192000" cy="6858000"/>
          </a:xfrm>
          <a:prstGeom prst="rect">
            <a:avLst/>
          </a:prstGeom>
        </p:spPr>
      </p:pic>
      <p:sp>
        <p:nvSpPr>
          <p:cNvPr id="8" name="Título 5">
            <a:extLst>
              <a:ext uri="{FF2B5EF4-FFF2-40B4-BE49-F238E27FC236}">
                <a16:creationId xmlns:a16="http://schemas.microsoft.com/office/drawing/2014/main" xmlns="" id="{54040DB0-EDDA-C473-7F2E-815BC64B55D5}"/>
              </a:ext>
            </a:extLst>
          </p:cNvPr>
          <p:cNvSpPr txBox="1">
            <a:spLocks/>
          </p:cNvSpPr>
          <p:nvPr/>
        </p:nvSpPr>
        <p:spPr>
          <a:xfrm>
            <a:off x="578069" y="2049517"/>
            <a:ext cx="7104994" cy="32787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sz="4000" dirty="0">
                <a:solidFill>
                  <a:srgbClr val="373737"/>
                </a:solidFill>
                <a:latin typeface="Arial" panose="020B0604020202020204" pitchFamily="34" charset="0"/>
                <a:cs typeface="Arial" panose="020B0604020202020204" pitchFamily="34" charset="0"/>
              </a:rPr>
              <a:t> </a:t>
            </a:r>
          </a:p>
        </p:txBody>
      </p:sp>
      <p:sp>
        <p:nvSpPr>
          <p:cNvPr id="2" name="Rectángulo: esquinas redondeadas 1">
            <a:extLst>
              <a:ext uri="{FF2B5EF4-FFF2-40B4-BE49-F238E27FC236}">
                <a16:creationId xmlns:a16="http://schemas.microsoft.com/office/drawing/2014/main" xmlns="" id="{31F4D135-3302-F8CA-6974-CBF41A8B0869}"/>
              </a:ext>
            </a:extLst>
          </p:cNvPr>
          <p:cNvSpPr/>
          <p:nvPr/>
        </p:nvSpPr>
        <p:spPr>
          <a:xfrm>
            <a:off x="2293495" y="1004341"/>
            <a:ext cx="7600013" cy="525408"/>
          </a:xfrm>
          <a:prstGeom prst="roundRect">
            <a:avLst/>
          </a:prstGeom>
          <a:solidFill>
            <a:srgbClr val="E52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s-PE" sz="2400" dirty="0">
                <a:effectLst/>
                <a:latin typeface="Arial Black" panose="020B0A04020102020204" pitchFamily="34" charset="0"/>
                <a:ea typeface="Calibri" panose="020F0502020204030204" pitchFamily="34" charset="0"/>
                <a:cs typeface="Times New Roman" panose="02020603050405020304" pitchFamily="18" charset="0"/>
              </a:rPr>
              <a:t>EXPOSICIÓN DE MOTIVOS</a:t>
            </a:r>
          </a:p>
        </p:txBody>
      </p:sp>
      <p:sp>
        <p:nvSpPr>
          <p:cNvPr id="3" name="Rectángulo: esquinas redondeadas 2">
            <a:extLst>
              <a:ext uri="{FF2B5EF4-FFF2-40B4-BE49-F238E27FC236}">
                <a16:creationId xmlns:a16="http://schemas.microsoft.com/office/drawing/2014/main" xmlns="" id="{EB999557-102C-6315-EAF2-FB449E41B9BD}"/>
              </a:ext>
            </a:extLst>
          </p:cNvPr>
          <p:cNvSpPr/>
          <p:nvPr/>
        </p:nvSpPr>
        <p:spPr>
          <a:xfrm>
            <a:off x="578069" y="1699846"/>
            <a:ext cx="4896608" cy="4243753"/>
          </a:xfrm>
          <a:prstGeom prst="roundRect">
            <a:avLst/>
          </a:prstGeom>
          <a:solidFill>
            <a:srgbClr val="E52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s-PE" sz="1700" b="1" dirty="0">
                <a:latin typeface="Arial" panose="020B0604020202020204" pitchFamily="34" charset="0"/>
                <a:cs typeface="Times New Roman" panose="02020603050405020304" pitchFamily="18" charset="0"/>
              </a:rPr>
              <a:t>EFECTOS DE LA NORMA SOBRE LA LEGISLACIÓN NACIONAL</a:t>
            </a:r>
          </a:p>
          <a:p>
            <a:pPr algn="just"/>
            <a:r>
              <a:rPr lang="es-PE" sz="1700" dirty="0">
                <a:latin typeface="Arial" panose="020B0604020202020204" pitchFamily="34" charset="0"/>
                <a:cs typeface="Times New Roman" panose="02020603050405020304" pitchFamily="18" charset="0"/>
              </a:rPr>
              <a:t>La presente iniciativa legislativa propone modificar los artículos 3°, 6°, 7°, 9° y 10° de la Ley 27300, Ley de Aprovechamiento Sostenible de las Plantas Medicinales, y la reglamentación de la referida norma dentro del plazo de 60 días naturales.</a:t>
            </a:r>
          </a:p>
          <a:p>
            <a:pPr algn="ctr">
              <a:lnSpc>
                <a:spcPct val="150000"/>
              </a:lnSpc>
              <a:spcAft>
                <a:spcPts val="800"/>
              </a:spcAft>
            </a:pPr>
            <a:endParaRPr lang="es-PE" sz="1700" b="1" dirty="0">
              <a:latin typeface="Arial" panose="020B0604020202020204" pitchFamily="34" charset="0"/>
              <a:cs typeface="Times New Roman" panose="02020603050405020304" pitchFamily="18" charset="0"/>
            </a:endParaRPr>
          </a:p>
        </p:txBody>
      </p:sp>
      <p:sp>
        <p:nvSpPr>
          <p:cNvPr id="5" name="Rectángulo: esquinas redondeadas 4">
            <a:extLst>
              <a:ext uri="{FF2B5EF4-FFF2-40B4-BE49-F238E27FC236}">
                <a16:creationId xmlns:a16="http://schemas.microsoft.com/office/drawing/2014/main" xmlns="" id="{0C2239C2-6DEB-6B14-243B-DBDA6826D74B}"/>
              </a:ext>
            </a:extLst>
          </p:cNvPr>
          <p:cNvSpPr/>
          <p:nvPr/>
        </p:nvSpPr>
        <p:spPr>
          <a:xfrm>
            <a:off x="5673968" y="1699846"/>
            <a:ext cx="6189785" cy="4243753"/>
          </a:xfrm>
          <a:prstGeom prst="roundRect">
            <a:avLst/>
          </a:prstGeom>
          <a:solidFill>
            <a:srgbClr val="E52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romanUcPeriod" startAt="3"/>
            </a:pPr>
            <a:endParaRPr lang="es-PE" sz="17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romanUcPeriod" startAt="3"/>
            </a:pPr>
            <a:endParaRPr lang="es-PE" sz="17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romanUcPeriod" startAt="3"/>
            </a:pPr>
            <a:endParaRPr lang="es-PE" sz="17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lvl="0"/>
            <a:r>
              <a:rPr lang="es-PE" sz="1700" b="1" dirty="0">
                <a:latin typeface="Arial" panose="020B0604020202020204" pitchFamily="34" charset="0"/>
                <a:cs typeface="Times New Roman" panose="02020603050405020304" pitchFamily="18" charset="0"/>
              </a:rPr>
              <a:t>ANALISIS COSTO-BENEFICIO</a:t>
            </a:r>
          </a:p>
          <a:p>
            <a:pPr algn="just"/>
            <a:r>
              <a:rPr lang="es-PE" sz="1700" dirty="0">
                <a:latin typeface="Arial" panose="020B0604020202020204" pitchFamily="34" charset="0"/>
                <a:cs typeface="Times New Roman" panose="02020603050405020304" pitchFamily="18" charset="0"/>
              </a:rPr>
              <a:t>La presente propuesta legislativa no genera presupuesto adicional al erario nacional, al contrario, actualiza la Ley N° 27300, promulgada el 08 de julio de 2000, que cuenta con más de 22 años de antigüedad, periodo en el que han dejado de existir entidades tales como el Instituto Nacional de Medicina Tradicional (INMETRA) y el Instituto Nacional de Recursos Naturales (INRENA), y se han creado nuevas como el Ministerio del Ambiente, el Servicio Nacional Forestal y de Fauna Silvestre (SERFOR) y el Centro Nacional de Salud Intercultural (CENSI). Las mencionadas entidades son competentes para el cumplimiento del objeto de la Ley N° 27300, consistente en regular y promover el aprovechamiento sostenible de las plantas medicinales. </a:t>
            </a:r>
          </a:p>
          <a:p>
            <a:pPr algn="ctr">
              <a:lnSpc>
                <a:spcPct val="150000"/>
              </a:lnSpc>
              <a:spcAft>
                <a:spcPts val="800"/>
              </a:spcAft>
            </a:pPr>
            <a:endParaRPr lang="es-PE" sz="2400" dirty="0">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390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E1A29671-0801-F0CE-10D6-75480F7A7AF2}"/>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8A7AE517-908E-B090-2197-A254B8856374}"/>
              </a:ext>
            </a:extLst>
          </p:cNvPr>
          <p:cNvSpPr>
            <a:spLocks noGrp="1"/>
          </p:cNvSpPr>
          <p:nvPr>
            <p:ph type="ctrTitle"/>
          </p:nvPr>
        </p:nvSpPr>
        <p:spPr>
          <a:xfrm>
            <a:off x="2932385" y="3016468"/>
            <a:ext cx="6117021" cy="609107"/>
          </a:xfrm>
          <a:solidFill>
            <a:schemeClr val="bg1"/>
          </a:solidFill>
        </p:spPr>
        <p:txBody>
          <a:bodyPr>
            <a:noAutofit/>
          </a:bodyPr>
          <a:lstStyle/>
          <a:p>
            <a:r>
              <a:rPr lang="es-PE" sz="3200" b="1" dirty="0">
                <a:solidFill>
                  <a:srgbClr val="E4261F"/>
                </a:solidFill>
                <a:latin typeface="Arial" panose="020B0604020202020204" pitchFamily="34" charset="0"/>
                <a:cs typeface="Arial" panose="020B0604020202020204" pitchFamily="34" charset="0"/>
              </a:rPr>
              <a:t>¡Muchas gracias!</a:t>
            </a:r>
          </a:p>
        </p:txBody>
      </p:sp>
    </p:spTree>
    <p:extLst>
      <p:ext uri="{BB962C8B-B14F-4D97-AF65-F5344CB8AC3E}">
        <p14:creationId xmlns:p14="http://schemas.microsoft.com/office/powerpoint/2010/main" val="272916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81CB2A8C-482E-CBA1-9D5A-036B8D04F68C}"/>
              </a:ext>
            </a:extLst>
          </p:cNvPr>
          <p:cNvPicPr>
            <a:picLocks noChangeAspect="1"/>
          </p:cNvPicPr>
          <p:nvPr/>
        </p:nvPicPr>
        <p:blipFill>
          <a:blip r:embed="rId2"/>
          <a:stretch>
            <a:fillRect/>
          </a:stretch>
        </p:blipFill>
        <p:spPr>
          <a:xfrm>
            <a:off x="0" y="0"/>
            <a:ext cx="12192000" cy="6858000"/>
          </a:xfrm>
          <a:prstGeom prst="rect">
            <a:avLst/>
          </a:prstGeom>
        </p:spPr>
      </p:pic>
      <p:sp>
        <p:nvSpPr>
          <p:cNvPr id="8" name="Título 5">
            <a:extLst>
              <a:ext uri="{FF2B5EF4-FFF2-40B4-BE49-F238E27FC236}">
                <a16:creationId xmlns:a16="http://schemas.microsoft.com/office/drawing/2014/main" xmlns="" id="{54040DB0-EDDA-C473-7F2E-815BC64B55D5}"/>
              </a:ext>
            </a:extLst>
          </p:cNvPr>
          <p:cNvSpPr txBox="1">
            <a:spLocks/>
          </p:cNvSpPr>
          <p:nvPr/>
        </p:nvSpPr>
        <p:spPr>
          <a:xfrm>
            <a:off x="578069" y="2049517"/>
            <a:ext cx="7104994" cy="32787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sz="4000" dirty="0">
                <a:solidFill>
                  <a:srgbClr val="373737"/>
                </a:solidFill>
                <a:latin typeface="Arial" panose="020B0604020202020204" pitchFamily="34" charset="0"/>
                <a:cs typeface="Arial" panose="020B0604020202020204" pitchFamily="34" charset="0"/>
              </a:rPr>
              <a:t> </a:t>
            </a:r>
          </a:p>
        </p:txBody>
      </p:sp>
      <p:sp>
        <p:nvSpPr>
          <p:cNvPr id="3" name="Título 2">
            <a:extLst>
              <a:ext uri="{FF2B5EF4-FFF2-40B4-BE49-F238E27FC236}">
                <a16:creationId xmlns:a16="http://schemas.microsoft.com/office/drawing/2014/main" xmlns="" id="{099DE8E1-35C4-47FA-1799-41D9B14A9DAB}"/>
              </a:ext>
            </a:extLst>
          </p:cNvPr>
          <p:cNvSpPr>
            <a:spLocks noGrp="1"/>
          </p:cNvSpPr>
          <p:nvPr>
            <p:ph type="ctrTitle"/>
          </p:nvPr>
        </p:nvSpPr>
        <p:spPr>
          <a:xfrm>
            <a:off x="1143733" y="1322882"/>
            <a:ext cx="6465757" cy="4212237"/>
          </a:xfrm>
        </p:spPr>
        <p:txBody>
          <a:bodyPr>
            <a:normAutofit/>
          </a:bodyPr>
          <a:lstStyle/>
          <a:p>
            <a:pPr>
              <a:lnSpc>
                <a:spcPct val="150000"/>
              </a:lnSpc>
              <a:spcAft>
                <a:spcPts val="800"/>
              </a:spcAft>
            </a:pPr>
            <a:r>
              <a:rPr lang="es-PE" sz="2000" dirty="0">
                <a:effectLst/>
                <a:latin typeface="Calibri" panose="020F0502020204030204" pitchFamily="34" charset="0"/>
                <a:ea typeface="Calibri" panose="020F0502020204030204" pitchFamily="34" charset="0"/>
                <a:cs typeface="Times New Roman" panose="02020603050405020304" pitchFamily="18" charset="0"/>
              </a:rPr>
              <a:t/>
            </a:r>
            <a:br>
              <a:rPr lang="es-PE" sz="2000" dirty="0">
                <a:effectLst/>
                <a:latin typeface="Calibri" panose="020F0502020204030204" pitchFamily="34" charset="0"/>
                <a:ea typeface="Calibri" panose="020F0502020204030204" pitchFamily="34" charset="0"/>
                <a:cs typeface="Times New Roman" panose="02020603050405020304" pitchFamily="18" charset="0"/>
              </a:rPr>
            </a:br>
            <a:endParaRPr lang="es-PE" sz="2000" dirty="0"/>
          </a:p>
        </p:txBody>
      </p:sp>
      <p:sp>
        <p:nvSpPr>
          <p:cNvPr id="2" name="Rectángulo: esquinas redondeadas 1">
            <a:extLst>
              <a:ext uri="{FF2B5EF4-FFF2-40B4-BE49-F238E27FC236}">
                <a16:creationId xmlns:a16="http://schemas.microsoft.com/office/drawing/2014/main" xmlns="" id="{8981E129-09A0-6DFE-CBE3-ECC76CB0F310}"/>
              </a:ext>
            </a:extLst>
          </p:cNvPr>
          <p:cNvSpPr/>
          <p:nvPr/>
        </p:nvSpPr>
        <p:spPr>
          <a:xfrm>
            <a:off x="464695" y="1646420"/>
            <a:ext cx="6465757" cy="4084928"/>
          </a:xfrm>
          <a:prstGeom prst="roundRect">
            <a:avLst/>
          </a:prstGeom>
          <a:solidFill>
            <a:srgbClr val="E426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s-ES" b="1" u="sng" dirty="0">
                <a:effectLst/>
                <a:latin typeface="Arial" panose="020B0604020202020204" pitchFamily="34" charset="0"/>
                <a:ea typeface="Calibri" panose="020F0502020204030204" pitchFamily="34" charset="0"/>
                <a:cs typeface="Times New Roman" panose="02020603050405020304" pitchFamily="18" charset="0"/>
              </a:rPr>
              <a:t>Artículo 1</a:t>
            </a:r>
            <a:r>
              <a:rPr lang="es-ES" b="1" dirty="0">
                <a:effectLst/>
                <a:latin typeface="Arial" panose="020B0604020202020204" pitchFamily="34" charset="0"/>
                <a:ea typeface="Calibri" panose="020F0502020204030204" pitchFamily="34" charset="0"/>
                <a:cs typeface="Times New Roman" panose="02020603050405020304" pitchFamily="18" charset="0"/>
              </a:rPr>
              <a:t>. Objeto de la Ley</a:t>
            </a:r>
            <a:r>
              <a:rPr lang="es-ES" sz="1800" b="1" dirty="0">
                <a:effectLst/>
                <a:latin typeface="Arial" panose="020B0604020202020204" pitchFamily="34" charset="0"/>
                <a:ea typeface="Calibri" panose="020F0502020204030204" pitchFamily="34" charset="0"/>
              </a:rPr>
              <a:t> </a:t>
            </a:r>
            <a:r>
              <a:rPr lang="es-PE" sz="1600" dirty="0">
                <a:effectLst/>
                <a:latin typeface="Calibri" panose="020F0502020204030204" pitchFamily="34" charset="0"/>
                <a:ea typeface="Calibri" panose="020F0502020204030204" pitchFamily="34" charset="0"/>
                <a:cs typeface="Times New Roman" panose="02020603050405020304" pitchFamily="18" charset="0"/>
              </a:rPr>
              <a:t/>
            </a:r>
            <a:br>
              <a:rPr lang="es-PE" sz="1600" dirty="0">
                <a:effectLst/>
                <a:latin typeface="Calibri" panose="020F0502020204030204" pitchFamily="34" charset="0"/>
                <a:ea typeface="Calibri" panose="020F0502020204030204" pitchFamily="34" charset="0"/>
                <a:cs typeface="Times New Roman" panose="02020603050405020304" pitchFamily="18" charset="0"/>
              </a:rPr>
            </a:br>
            <a:r>
              <a:rPr lang="es-PE" sz="1800" dirty="0">
                <a:effectLst/>
                <a:latin typeface="Arial" panose="020B0604020202020204" pitchFamily="34" charset="0"/>
                <a:ea typeface="Calibri" panose="020F0502020204030204" pitchFamily="34" charset="0"/>
                <a:cs typeface="Times New Roman" panose="02020603050405020304" pitchFamily="18" charset="0"/>
              </a:rPr>
              <a:t>La presente Ley tiene por objeto modificar diversos artículos de la Ley N° 27300, Ley de Aprovechamiento Sostenible de las Plantas Medicinales, con la finalidad de actualizar e incluir la participación de los organismos competentes en la materia y promover las actividades de cultivo, producción, investigación, procesamiento, comercialización y uso de las plantas medicinales con fines terapéuticos en todas sus modalidades.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s-PE" sz="1800" dirty="0">
                <a:effectLst/>
                <a:latin typeface="Arial" panose="020B0604020202020204" pitchFamily="34" charset="0"/>
                <a:ea typeface="Calibri" panose="020F0502020204030204" pitchFamily="34" charset="0"/>
                <a:cs typeface="Times New Roman" panose="02020603050405020304" pitchFamily="18" charset="0"/>
              </a:rPr>
              <a:t> </a:t>
            </a:r>
            <a:endParaRPr lang="es-PE" dirty="0"/>
          </a:p>
        </p:txBody>
      </p:sp>
      <p:pic>
        <p:nvPicPr>
          <p:cNvPr id="1026" name="Picture 2" descr="Ver las imágenes de origen">
            <a:extLst>
              <a:ext uri="{FF2B5EF4-FFF2-40B4-BE49-F238E27FC236}">
                <a16:creationId xmlns:a16="http://schemas.microsoft.com/office/drawing/2014/main" xmlns="" id="{5F83ABBE-B729-6199-585B-683B3BDE1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2455" y="1646421"/>
            <a:ext cx="4514850" cy="4084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83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81CB2A8C-482E-CBA1-9D5A-036B8D04F68C}"/>
              </a:ext>
            </a:extLst>
          </p:cNvPr>
          <p:cNvPicPr>
            <a:picLocks noGrp="1" noRot="1" noChangeAspect="1" noMove="1" noResize="1" noEditPoints="1" noAdjustHandles="1" noChangeArrowheads="1" noChangeShapeType="1" noCrop="1"/>
          </p:cNvPicPr>
          <p:nvPr/>
        </p:nvPicPr>
        <p:blipFill>
          <a:blip r:embed="rId2"/>
          <a:stretch>
            <a:fillRect/>
          </a:stretch>
        </p:blipFill>
        <p:spPr>
          <a:xfrm>
            <a:off x="27481" y="-1"/>
            <a:ext cx="12192000" cy="6858000"/>
          </a:xfrm>
          <a:prstGeom prst="rect">
            <a:avLst/>
          </a:prstGeom>
        </p:spPr>
      </p:pic>
      <p:sp>
        <p:nvSpPr>
          <p:cNvPr id="8" name="Título 5">
            <a:extLst>
              <a:ext uri="{FF2B5EF4-FFF2-40B4-BE49-F238E27FC236}">
                <a16:creationId xmlns:a16="http://schemas.microsoft.com/office/drawing/2014/main" xmlns="" id="{54040DB0-EDDA-C473-7F2E-815BC64B55D5}"/>
              </a:ext>
            </a:extLst>
          </p:cNvPr>
          <p:cNvSpPr txBox="1">
            <a:spLocks/>
          </p:cNvSpPr>
          <p:nvPr/>
        </p:nvSpPr>
        <p:spPr>
          <a:xfrm>
            <a:off x="578069" y="2049517"/>
            <a:ext cx="7104994" cy="32787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sz="4000" dirty="0">
                <a:solidFill>
                  <a:srgbClr val="373737"/>
                </a:solidFill>
                <a:latin typeface="Arial" panose="020B0604020202020204" pitchFamily="34" charset="0"/>
                <a:cs typeface="Arial" panose="020B0604020202020204" pitchFamily="34" charset="0"/>
              </a:rPr>
              <a:t> </a:t>
            </a:r>
          </a:p>
        </p:txBody>
      </p:sp>
      <p:sp>
        <p:nvSpPr>
          <p:cNvPr id="10" name="Rectángulo: esquinas redondeadas 9">
            <a:extLst>
              <a:ext uri="{FF2B5EF4-FFF2-40B4-BE49-F238E27FC236}">
                <a16:creationId xmlns:a16="http://schemas.microsoft.com/office/drawing/2014/main" xmlns="" id="{65841E81-B04B-3963-B016-D7A32BA37219}"/>
              </a:ext>
            </a:extLst>
          </p:cNvPr>
          <p:cNvSpPr/>
          <p:nvPr/>
        </p:nvSpPr>
        <p:spPr>
          <a:xfrm>
            <a:off x="291400" y="1648691"/>
            <a:ext cx="11637364" cy="4107340"/>
          </a:xfrm>
          <a:prstGeom prst="roundRect">
            <a:avLst/>
          </a:prstGeom>
          <a:solidFill>
            <a:srgbClr val="E52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endParaRPr lang="es-ES" sz="2000" b="1" dirty="0">
              <a:effectLst/>
              <a:latin typeface="Arial" panose="020B0604020202020204" pitchFamily="34" charset="0"/>
              <a:ea typeface="Calibri" panose="020F0502020204030204" pitchFamily="34" charset="0"/>
              <a:cs typeface="Times New Roman" panose="02020603050405020304" pitchFamily="18" charset="0"/>
            </a:endParaRPr>
          </a:p>
          <a:p>
            <a:r>
              <a:rPr lang="es-ES" b="1" u="sng" dirty="0">
                <a:effectLst/>
                <a:latin typeface="Arial" panose="020B0604020202020204" pitchFamily="34" charset="0"/>
                <a:ea typeface="Calibri" panose="020F0502020204030204" pitchFamily="34" charset="0"/>
                <a:cs typeface="Times New Roman" panose="02020603050405020304" pitchFamily="18" charset="0"/>
              </a:rPr>
              <a:t>Artículo 2</a:t>
            </a:r>
            <a:r>
              <a:rPr lang="es-ES" b="1" dirty="0">
                <a:effectLst/>
                <a:latin typeface="Arial" panose="020B0604020202020204" pitchFamily="34" charset="0"/>
                <a:ea typeface="Calibri" panose="020F0502020204030204" pitchFamily="34" charset="0"/>
                <a:cs typeface="Times New Roman" panose="02020603050405020304" pitchFamily="18" charset="0"/>
              </a:rPr>
              <a:t>. </a:t>
            </a:r>
            <a:r>
              <a:rPr lang="es-PE" sz="1800" b="1" dirty="0">
                <a:effectLst/>
                <a:latin typeface="Arial" panose="020B0604020202020204" pitchFamily="34" charset="0"/>
                <a:ea typeface="Calibri" panose="020F0502020204030204" pitchFamily="34" charset="0"/>
              </a:rPr>
              <a:t>Modificaciones a la Ley N° 27300</a:t>
            </a:r>
          </a:p>
          <a:p>
            <a:r>
              <a:rPr lang="es-PE" sz="1800" b="1" dirty="0">
                <a:effectLst/>
                <a:latin typeface="Arial" panose="020B0604020202020204" pitchFamily="34" charset="0"/>
                <a:ea typeface="Calibri" panose="020F0502020204030204" pitchFamily="34" charset="0"/>
              </a:rPr>
              <a:t> </a:t>
            </a:r>
            <a:endParaRPr lang="es-PE" b="1" dirty="0">
              <a:cs typeface="Arial" panose="020B0604020202020204" pitchFamily="34" charset="0"/>
            </a:endParaRPr>
          </a:p>
          <a:p>
            <a:pPr algn="just"/>
            <a:r>
              <a:rPr lang="es-PE" dirty="0">
                <a:latin typeface="Arial" panose="020B0604020202020204" pitchFamily="34" charset="0"/>
              </a:rPr>
              <a:t>Modificase los artículos 3°, 6°, 7°, 9° y 10° de la Ley </a:t>
            </a:r>
            <a:r>
              <a:rPr lang="es-PE" dirty="0" err="1">
                <a:latin typeface="Arial" panose="020B0604020202020204" pitchFamily="34" charset="0"/>
              </a:rPr>
              <a:t>N.°</a:t>
            </a:r>
            <a:r>
              <a:rPr lang="es-PE" dirty="0">
                <a:latin typeface="Arial" panose="020B0604020202020204" pitchFamily="34" charset="0"/>
              </a:rPr>
              <a:t> 27300, Ley de Aprovechamiento Sostenible de las Plantas Medicinales, en los términos siguientes: </a:t>
            </a:r>
          </a:p>
          <a:p>
            <a:pPr algn="just">
              <a:lnSpc>
                <a:spcPct val="150000"/>
              </a:lnSpc>
            </a:pPr>
            <a:r>
              <a:rPr lang="es-PE" sz="1800" dirty="0">
                <a:effectLst/>
                <a:latin typeface="Arial" panose="020B0604020202020204" pitchFamily="34" charset="0"/>
                <a:ea typeface="Calibri" panose="020F0502020204030204" pitchFamily="34" charset="0"/>
                <a:cs typeface="Times New Roman" panose="02020603050405020304" pitchFamily="18" charset="0"/>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PE" sz="1800" dirty="0">
                <a:effectLst/>
                <a:latin typeface="Arial" panose="020B0604020202020204" pitchFamily="34" charset="0"/>
                <a:ea typeface="Calibri" panose="020F0502020204030204" pitchFamily="34" charset="0"/>
                <a:cs typeface="Times New Roman" panose="02020603050405020304" pitchFamily="18" charset="0"/>
              </a:rPr>
              <a:t>“</a:t>
            </a:r>
            <a:r>
              <a:rPr lang="es-PE" sz="1800" b="1" dirty="0">
                <a:effectLst/>
                <a:latin typeface="Arial" panose="020B0604020202020204" pitchFamily="34" charset="0"/>
                <a:ea typeface="Calibri" panose="020F0502020204030204" pitchFamily="34" charset="0"/>
                <a:cs typeface="Times New Roman" panose="02020603050405020304" pitchFamily="18" charset="0"/>
              </a:rPr>
              <a:t>Artículo 3. Inventario de las plantas medicinales </a:t>
            </a:r>
            <a:endParaRPr lang="es-PE"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effectLst/>
                <a:latin typeface="Arial" panose="020B0604020202020204" pitchFamily="34" charset="0"/>
                <a:ea typeface="Calibri" panose="020F0502020204030204" pitchFamily="34" charset="0"/>
              </a:rPr>
              <a:t>El inventario de plantas medicinales será aprobado </a:t>
            </a:r>
            <a:r>
              <a:rPr lang="es-PE" sz="1800" b="1" dirty="0">
                <a:effectLst/>
                <a:latin typeface="Arial" panose="020B0604020202020204" pitchFamily="34" charset="0"/>
                <a:ea typeface="Calibri" panose="020F0502020204030204" pitchFamily="34" charset="0"/>
              </a:rPr>
              <a:t>periódicamente</a:t>
            </a:r>
            <a:r>
              <a:rPr lang="es-PE" sz="1800" dirty="0">
                <a:effectLst/>
                <a:latin typeface="Arial" panose="020B0604020202020204" pitchFamily="34" charset="0"/>
                <a:ea typeface="Calibri" panose="020F0502020204030204" pitchFamily="34" charset="0"/>
              </a:rPr>
              <a:t> a propuesta del Ministerio de Salud, </a:t>
            </a:r>
            <a:r>
              <a:rPr lang="es-PE" sz="1800" b="1" dirty="0">
                <a:effectLst/>
                <a:latin typeface="Arial" panose="020B0604020202020204" pitchFamily="34" charset="0"/>
                <a:ea typeface="Calibri" panose="020F0502020204030204" pitchFamily="34" charset="0"/>
              </a:rPr>
              <a:t>mediante Decreto Supremo con el voto aprobatorio del Consejo de Ministros, en base </a:t>
            </a:r>
            <a:r>
              <a:rPr lang="es-PE" sz="1800" dirty="0">
                <a:effectLst/>
                <a:latin typeface="Arial" panose="020B0604020202020204" pitchFamily="34" charset="0"/>
                <a:ea typeface="Calibri" panose="020F0502020204030204" pitchFamily="34" charset="0"/>
              </a:rPr>
              <a:t>a la información proporcionada por el </a:t>
            </a:r>
            <a:r>
              <a:rPr lang="es-PE" sz="1800" b="1" dirty="0">
                <a:effectLst/>
                <a:latin typeface="Arial" panose="020B0604020202020204" pitchFamily="34" charset="0"/>
                <a:ea typeface="Calibri" panose="020F0502020204030204" pitchFamily="34" charset="0"/>
              </a:rPr>
              <a:t>Centro Nacional de Salud Intercultural (CENSI), </a:t>
            </a:r>
            <a:r>
              <a:rPr lang="es-PE" sz="1800" dirty="0">
                <a:effectLst/>
                <a:latin typeface="Arial" panose="020B0604020202020204" pitchFamily="34" charset="0"/>
                <a:ea typeface="Calibri" panose="020F0502020204030204" pitchFamily="34" charset="0"/>
              </a:rPr>
              <a:t>el Instituto Nacional de Investigación Agraria (INIA), </a:t>
            </a:r>
            <a:r>
              <a:rPr lang="es-PE" sz="1800" b="1" dirty="0">
                <a:effectLst/>
                <a:latin typeface="Arial" panose="020B0604020202020204" pitchFamily="34" charset="0"/>
                <a:ea typeface="Calibri" panose="020F0502020204030204" pitchFamily="34" charset="0"/>
              </a:rPr>
              <a:t>el Instituto de Investigaciones de la Amazonía Peruana (IIAP), la Comisión Nacional para el Desarrollo y Vida sin Drogas (DEVIDA), el Ministerio del Ambiente</a:t>
            </a:r>
            <a:r>
              <a:rPr lang="es-PE" sz="1800" dirty="0">
                <a:effectLst/>
                <a:latin typeface="Arial" panose="020B0604020202020204" pitchFamily="34" charset="0"/>
                <a:ea typeface="Calibri" panose="020F0502020204030204" pitchFamily="34" charset="0"/>
              </a:rPr>
              <a:t>, el Colegio Químico Farmacéutico del Perú y el Colegio de Biólogos del Perú.</a:t>
            </a:r>
            <a:endParaRPr lang="es-PE" dirty="0">
              <a:latin typeface="Arial" panose="020B0604020202020204" pitchFamily="34" charset="0"/>
              <a:cs typeface="Arial" panose="020B0604020202020204" pitchFamily="34" charset="0"/>
            </a:endParaRPr>
          </a:p>
          <a:p>
            <a:pPr>
              <a:lnSpc>
                <a:spcPct val="150000"/>
              </a:lnSpc>
            </a:pPr>
            <a:endParaRPr lang="es-P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377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81CB2A8C-482E-CBA1-9D5A-036B8D04F68C}"/>
              </a:ext>
            </a:extLst>
          </p:cNvPr>
          <p:cNvPicPr>
            <a:picLocks noGrp="1" noRot="1" noChangeAspect="1" noMove="1" noResize="1" noEditPoints="1" noAdjustHandles="1" noChangeArrowheads="1" noChangeShapeType="1" noCrop="1"/>
          </p:cNvPicPr>
          <p:nvPr/>
        </p:nvPicPr>
        <p:blipFill>
          <a:blip r:embed="rId2"/>
          <a:stretch>
            <a:fillRect/>
          </a:stretch>
        </p:blipFill>
        <p:spPr>
          <a:xfrm>
            <a:off x="27481" y="-1"/>
            <a:ext cx="12192000" cy="6858000"/>
          </a:xfrm>
          <a:prstGeom prst="rect">
            <a:avLst/>
          </a:prstGeom>
        </p:spPr>
      </p:pic>
      <p:sp>
        <p:nvSpPr>
          <p:cNvPr id="8" name="Título 5">
            <a:extLst>
              <a:ext uri="{FF2B5EF4-FFF2-40B4-BE49-F238E27FC236}">
                <a16:creationId xmlns:a16="http://schemas.microsoft.com/office/drawing/2014/main" xmlns="" id="{54040DB0-EDDA-C473-7F2E-815BC64B55D5}"/>
              </a:ext>
            </a:extLst>
          </p:cNvPr>
          <p:cNvSpPr txBox="1">
            <a:spLocks/>
          </p:cNvSpPr>
          <p:nvPr/>
        </p:nvSpPr>
        <p:spPr>
          <a:xfrm>
            <a:off x="578069" y="2049517"/>
            <a:ext cx="7104994" cy="32787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sz="4000" dirty="0">
                <a:solidFill>
                  <a:srgbClr val="373737"/>
                </a:solidFill>
                <a:latin typeface="Arial" panose="020B0604020202020204" pitchFamily="34" charset="0"/>
                <a:cs typeface="Arial" panose="020B0604020202020204" pitchFamily="34" charset="0"/>
              </a:rPr>
              <a:t> </a:t>
            </a:r>
          </a:p>
        </p:txBody>
      </p:sp>
      <p:sp>
        <p:nvSpPr>
          <p:cNvPr id="10" name="Rectángulo: esquinas redondeadas 9">
            <a:extLst>
              <a:ext uri="{FF2B5EF4-FFF2-40B4-BE49-F238E27FC236}">
                <a16:creationId xmlns:a16="http://schemas.microsoft.com/office/drawing/2014/main" xmlns="" id="{65841E81-B04B-3963-B016-D7A32BA37219}"/>
              </a:ext>
            </a:extLst>
          </p:cNvPr>
          <p:cNvSpPr/>
          <p:nvPr/>
        </p:nvSpPr>
        <p:spPr>
          <a:xfrm>
            <a:off x="389744" y="1678898"/>
            <a:ext cx="11594438" cy="4077133"/>
          </a:xfrm>
          <a:prstGeom prst="roundRect">
            <a:avLst/>
          </a:prstGeom>
          <a:solidFill>
            <a:srgbClr val="E52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800" b="1" dirty="0">
                <a:effectLst/>
                <a:latin typeface="Arial" panose="020B0604020202020204" pitchFamily="34" charset="0"/>
                <a:ea typeface="Calibri" panose="020F0502020204030204" pitchFamily="34" charset="0"/>
                <a:cs typeface="Times New Roman" panose="02020603050405020304" pitchFamily="18" charset="0"/>
              </a:rPr>
              <a:t>Artículo 6. Ordenamiento, aprovechamiento y conservación</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PE" sz="1800" dirty="0">
                <a:effectLst/>
                <a:latin typeface="Arial" panose="020B0604020202020204" pitchFamily="34" charset="0"/>
                <a:ea typeface="Calibri" panose="020F0502020204030204" pitchFamily="34" charset="0"/>
                <a:cs typeface="Times New Roman" panose="02020603050405020304" pitchFamily="18" charset="0"/>
              </a:rPr>
              <a:t>El Ministerio de </a:t>
            </a:r>
            <a:r>
              <a:rPr lang="es-PE" sz="1800" b="1" dirty="0">
                <a:effectLst/>
                <a:latin typeface="Arial" panose="020B0604020202020204" pitchFamily="34" charset="0"/>
                <a:ea typeface="Calibri" panose="020F0502020204030204" pitchFamily="34" charset="0"/>
                <a:cs typeface="Times New Roman" panose="02020603050405020304" pitchFamily="18" charset="0"/>
              </a:rPr>
              <a:t>Desarrollo Agrario y Riego, a propuesta del Servicio Nacional Forestal y de Fauna Silvestre (SERFOR)</a:t>
            </a:r>
            <a:r>
              <a:rPr lang="es-PE" sz="1800" dirty="0">
                <a:effectLst/>
                <a:latin typeface="Arial" panose="020B0604020202020204" pitchFamily="34" charset="0"/>
                <a:ea typeface="Calibri" panose="020F0502020204030204" pitchFamily="34" charset="0"/>
                <a:cs typeface="Times New Roman" panose="02020603050405020304" pitchFamily="18" charset="0"/>
              </a:rPr>
              <a:t> y del Instituto Nacional de Investigación Agraria (INIA), es el encargado de formular las estrategias, políticas, planes y normas para el ordenamiento, aprovechamiento y conservación de las especies de plantas medicinales silvestres. Corresponde al </a:t>
            </a:r>
            <a:r>
              <a:rPr lang="es-PE" sz="1800" b="1" dirty="0">
                <a:effectLst/>
                <a:latin typeface="Arial" panose="020B0604020202020204" pitchFamily="34" charset="0"/>
                <a:ea typeface="Calibri" panose="020F0502020204030204" pitchFamily="34" charset="0"/>
                <a:cs typeface="Times New Roman" panose="02020603050405020304" pitchFamily="18" charset="0"/>
              </a:rPr>
              <a:t>SERFOR</a:t>
            </a:r>
            <a:r>
              <a:rPr lang="es-PE" sz="1800" dirty="0">
                <a:effectLst/>
                <a:latin typeface="Arial" panose="020B0604020202020204" pitchFamily="34" charset="0"/>
                <a:ea typeface="Calibri" panose="020F0502020204030204" pitchFamily="34" charset="0"/>
                <a:cs typeface="Times New Roman" panose="02020603050405020304" pitchFamily="18" charset="0"/>
              </a:rPr>
              <a:t>, en este ámbito ejecutar las siguientes acciones:</a:t>
            </a:r>
          </a:p>
          <a:p>
            <a:pPr algn="just"/>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eriod"/>
              <a:tabLst>
                <a:tab pos="408940" algn="l"/>
                <a:tab pos="540385" algn="l"/>
              </a:tabLst>
            </a:pPr>
            <a:r>
              <a:rPr lang="es-PE" sz="1800" dirty="0">
                <a:effectLst/>
                <a:latin typeface="Arial" panose="020B0604020202020204" pitchFamily="34" charset="0"/>
                <a:ea typeface="Calibri" panose="020F0502020204030204" pitchFamily="34" charset="0"/>
                <a:cs typeface="Times New Roman" panose="02020603050405020304" pitchFamily="18" charset="0"/>
              </a:rPr>
              <a:t>Realizar evaluaciones periódicas del status poblacional o biomasa.</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eriod"/>
              <a:tabLst>
                <a:tab pos="408940" algn="l"/>
                <a:tab pos="540385" algn="l"/>
              </a:tabLst>
            </a:pPr>
            <a:r>
              <a:rPr lang="es-PE" sz="1800" dirty="0">
                <a:effectLst/>
                <a:latin typeface="Arial" panose="020B0604020202020204" pitchFamily="34" charset="0"/>
                <a:ea typeface="Calibri" panose="020F0502020204030204" pitchFamily="34" charset="0"/>
                <a:cs typeface="Times New Roman" panose="02020603050405020304" pitchFamily="18" charset="0"/>
              </a:rPr>
              <a:t>Promover y desarrollar programas de forestación y reforestación.</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eriod"/>
              <a:tabLst>
                <a:tab pos="540385" algn="l"/>
              </a:tabLst>
            </a:pPr>
            <a:r>
              <a:rPr lang="es-PE" sz="1800" dirty="0">
                <a:effectLst/>
                <a:latin typeface="Arial" panose="020B0604020202020204" pitchFamily="34" charset="0"/>
                <a:ea typeface="Calibri" panose="020F0502020204030204" pitchFamily="34" charset="0"/>
                <a:cs typeface="Times New Roman" panose="02020603050405020304" pitchFamily="18" charset="0"/>
              </a:rPr>
              <a:t>Promover el desarrollo de unidades productivas de manejo y aprovechamiento sostenible, </a:t>
            </a:r>
            <a:r>
              <a:rPr lang="es-PE" sz="1800" b="1" dirty="0">
                <a:effectLst/>
                <a:latin typeface="Arial" panose="020B0604020202020204" pitchFamily="34" charset="0"/>
                <a:ea typeface="Calibri" panose="020F0502020204030204" pitchFamily="34" charset="0"/>
                <a:cs typeface="Times New Roman" panose="02020603050405020304" pitchFamily="18" charset="0"/>
              </a:rPr>
              <a:t>así como la ejecución de proyectos con similar finalidad, </a:t>
            </a:r>
            <a:r>
              <a:rPr lang="es-PE" sz="1800" dirty="0">
                <a:effectLst/>
                <a:latin typeface="Arial" panose="020B0604020202020204" pitchFamily="34" charset="0"/>
                <a:ea typeface="Calibri" panose="020F0502020204030204" pitchFamily="34" charset="0"/>
                <a:cs typeface="Times New Roman" panose="02020603050405020304" pitchFamily="18" charset="0"/>
              </a:rPr>
              <a:t>con la participación de las comunidades nativas y campesinas, </a:t>
            </a:r>
            <a:r>
              <a:rPr lang="es-PE" sz="1800" b="1" dirty="0">
                <a:effectLst/>
                <a:latin typeface="Arial" panose="020B0604020202020204" pitchFamily="34" charset="0"/>
                <a:ea typeface="Calibri" panose="020F0502020204030204" pitchFamily="34" charset="0"/>
                <a:cs typeface="Times New Roman" panose="02020603050405020304" pitchFamily="18" charset="0"/>
              </a:rPr>
              <a:t>organizaciones o asociaciones de la agricultura familiar,</a:t>
            </a:r>
            <a:r>
              <a:rPr lang="es-PE" sz="1800" dirty="0">
                <a:effectLst/>
                <a:latin typeface="Arial" panose="020B0604020202020204" pitchFamily="34" charset="0"/>
                <a:ea typeface="Calibri" panose="020F0502020204030204" pitchFamily="34" charset="0"/>
                <a:cs typeface="Times New Roman" panose="02020603050405020304" pitchFamily="18" charset="0"/>
              </a:rPr>
              <a:t> y otras instituciones del sector público y privado, </a:t>
            </a:r>
            <a:r>
              <a:rPr lang="es-PE" sz="1800" b="1" dirty="0">
                <a:effectLst/>
                <a:latin typeface="Arial" panose="020B0604020202020204" pitchFamily="34" charset="0"/>
                <a:ea typeface="Calibri" panose="020F0502020204030204" pitchFamily="34" charset="0"/>
                <a:cs typeface="Times New Roman" panose="02020603050405020304" pitchFamily="18" charset="0"/>
              </a:rPr>
              <a:t>pudiendo suscribir convenios con dicho objeto.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628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81CB2A8C-482E-CBA1-9D5A-036B8D04F68C}"/>
              </a:ext>
            </a:extLst>
          </p:cNvPr>
          <p:cNvPicPr>
            <a:picLocks noGrp="1" noRot="1" noChangeAspect="1" noMove="1" noResize="1" noEditPoints="1" noAdjustHandles="1" noChangeArrowheads="1" noChangeShapeType="1" noCrop="1"/>
          </p:cNvPicPr>
          <p:nvPr/>
        </p:nvPicPr>
        <p:blipFill>
          <a:blip r:embed="rId2"/>
          <a:stretch>
            <a:fillRect/>
          </a:stretch>
        </p:blipFill>
        <p:spPr>
          <a:xfrm>
            <a:off x="27481" y="-1"/>
            <a:ext cx="12192000" cy="6858000"/>
          </a:xfrm>
          <a:prstGeom prst="rect">
            <a:avLst/>
          </a:prstGeom>
          <a:solidFill>
            <a:srgbClr val="E4261F"/>
          </a:solidFill>
        </p:spPr>
      </p:pic>
      <p:sp>
        <p:nvSpPr>
          <p:cNvPr id="8" name="Título 5">
            <a:extLst>
              <a:ext uri="{FF2B5EF4-FFF2-40B4-BE49-F238E27FC236}">
                <a16:creationId xmlns:a16="http://schemas.microsoft.com/office/drawing/2014/main" xmlns="" id="{54040DB0-EDDA-C473-7F2E-815BC64B55D5}"/>
              </a:ext>
            </a:extLst>
          </p:cNvPr>
          <p:cNvSpPr txBox="1">
            <a:spLocks/>
          </p:cNvSpPr>
          <p:nvPr/>
        </p:nvSpPr>
        <p:spPr>
          <a:xfrm>
            <a:off x="5765535" y="2049517"/>
            <a:ext cx="5387374" cy="32787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sz="4000" dirty="0">
                <a:solidFill>
                  <a:srgbClr val="373737"/>
                </a:solidFill>
                <a:latin typeface="Arial" panose="020B0604020202020204" pitchFamily="34" charset="0"/>
                <a:cs typeface="Arial" panose="020B0604020202020204" pitchFamily="34" charset="0"/>
              </a:rPr>
              <a:t> </a:t>
            </a:r>
          </a:p>
        </p:txBody>
      </p:sp>
      <p:sp>
        <p:nvSpPr>
          <p:cNvPr id="10" name="Rectángulo: esquinas redondeadas 9">
            <a:extLst>
              <a:ext uri="{FF2B5EF4-FFF2-40B4-BE49-F238E27FC236}">
                <a16:creationId xmlns:a16="http://schemas.microsoft.com/office/drawing/2014/main" xmlns="" id="{65841E81-B04B-3963-B016-D7A32BA37219}"/>
              </a:ext>
            </a:extLst>
          </p:cNvPr>
          <p:cNvSpPr/>
          <p:nvPr/>
        </p:nvSpPr>
        <p:spPr>
          <a:xfrm>
            <a:off x="221673" y="1011382"/>
            <a:ext cx="11665527" cy="4768095"/>
          </a:xfrm>
          <a:prstGeom prst="roundRect">
            <a:avLst/>
          </a:prstGeom>
          <a:solidFill>
            <a:srgbClr val="E52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                                                </a:t>
            </a:r>
          </a:p>
          <a:p>
            <a:pPr algn="just"/>
            <a:endParaRPr lang="es-PE" sz="1800" b="1"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s-PE" sz="1800" b="1" dirty="0">
                <a:effectLst/>
                <a:latin typeface="Arial" panose="020B0604020202020204" pitchFamily="34" charset="0"/>
                <a:ea typeface="Calibri" panose="020F0502020204030204" pitchFamily="34" charset="0"/>
                <a:cs typeface="Times New Roman" panose="02020603050405020304" pitchFamily="18" charset="0"/>
              </a:rPr>
              <a:t>Artículo 7. Investigación de plantas medicinales</a:t>
            </a:r>
          </a:p>
          <a:p>
            <a:pPr algn="just"/>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630555" indent="-270510" algn="just"/>
            <a:r>
              <a:rPr lang="es-PE" sz="1800" b="1" dirty="0">
                <a:effectLst/>
                <a:latin typeface="Arial" panose="020B0604020202020204" pitchFamily="34" charset="0"/>
                <a:ea typeface="Calibri" panose="020F0502020204030204" pitchFamily="34" charset="0"/>
                <a:cs typeface="Times New Roman" panose="02020603050405020304" pitchFamily="18" charset="0"/>
              </a:rPr>
              <a:t>7.1 </a:t>
            </a:r>
            <a:r>
              <a:rPr lang="es-PE" sz="1800" dirty="0">
                <a:effectLst/>
                <a:latin typeface="Arial" panose="020B0604020202020204" pitchFamily="34" charset="0"/>
                <a:ea typeface="Calibri" panose="020F0502020204030204" pitchFamily="34" charset="0"/>
                <a:cs typeface="Times New Roman" panose="02020603050405020304" pitchFamily="18" charset="0"/>
              </a:rPr>
              <a:t>El Ministerio de Salud a través del</a:t>
            </a:r>
            <a:r>
              <a:rPr lang="es-PE" sz="1800" b="1" dirty="0">
                <a:effectLst/>
                <a:latin typeface="Arial" panose="020B0604020202020204" pitchFamily="34" charset="0"/>
                <a:ea typeface="Calibri" panose="020F0502020204030204" pitchFamily="34" charset="0"/>
                <a:cs typeface="Times New Roman" panose="02020603050405020304" pitchFamily="18" charset="0"/>
              </a:rPr>
              <a:t> Centro Nacional de Salud Intercultural (CENSI)</a:t>
            </a:r>
            <a:r>
              <a:rPr lang="es-PE" sz="1800" dirty="0">
                <a:effectLst/>
                <a:latin typeface="Arial" panose="020B0604020202020204" pitchFamily="34" charset="0"/>
                <a:ea typeface="Calibri" panose="020F0502020204030204" pitchFamily="34" charset="0"/>
                <a:cs typeface="Times New Roman" panose="02020603050405020304" pitchFamily="18" charset="0"/>
              </a:rPr>
              <a:t>, con la     participación de las universidades y organismos vinculados a la materia, es el encargado de la investigación y de la divulgación de los usos farmacológicos, toxicológicos, clínicos y formas de consumo adecuados de las plantas medicinales.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630555" indent="-270510" algn="just"/>
            <a:r>
              <a:rPr lang="es-PE" sz="1800" b="1" dirty="0">
                <a:effectLst/>
                <a:latin typeface="Arial" panose="020B0604020202020204" pitchFamily="34" charset="0"/>
                <a:ea typeface="Calibri" panose="020F0502020204030204" pitchFamily="34" charset="0"/>
                <a:cs typeface="Times New Roman" panose="02020603050405020304" pitchFamily="18" charset="0"/>
              </a:rPr>
              <a:t>7.2 </a:t>
            </a:r>
            <a:r>
              <a:rPr lang="es-PE" sz="1800" dirty="0">
                <a:effectLst/>
                <a:latin typeface="Arial" panose="020B0604020202020204" pitchFamily="34" charset="0"/>
                <a:ea typeface="Calibri" panose="020F0502020204030204" pitchFamily="34" charset="0"/>
                <a:cs typeface="Times New Roman" panose="02020603050405020304" pitchFamily="18" charset="0"/>
              </a:rPr>
              <a:t>El Ministerio de </a:t>
            </a:r>
            <a:r>
              <a:rPr lang="es-PE" sz="1800" b="1" dirty="0">
                <a:effectLst/>
                <a:latin typeface="Arial" panose="020B0604020202020204" pitchFamily="34" charset="0"/>
                <a:ea typeface="Calibri" panose="020F0502020204030204" pitchFamily="34" charset="0"/>
                <a:cs typeface="Times New Roman" panose="02020603050405020304" pitchFamily="18" charset="0"/>
              </a:rPr>
              <a:t>Desarrollo Agrario y Riego</a:t>
            </a:r>
            <a:r>
              <a:rPr lang="es-PE" sz="1800" dirty="0">
                <a:effectLst/>
                <a:latin typeface="Arial" panose="020B0604020202020204" pitchFamily="34" charset="0"/>
                <a:ea typeface="Calibri" panose="020F0502020204030204" pitchFamily="34" charset="0"/>
                <a:cs typeface="Times New Roman" panose="02020603050405020304" pitchFamily="18" charset="0"/>
              </a:rPr>
              <a:t>, a través del Instituto Nacional de Investigación Agraria (INIA), con la participación de las universidades y organismos vinculados a la materia, es el encargado de las investigaciones y de la divulgación en aspectos biológicos y fitoquímicos y de caracterización morfológica y molecular de las plantas medicinales.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630555" indent="-270510" algn="just"/>
            <a:r>
              <a:rPr lang="es-PE" sz="1800" b="1" dirty="0">
                <a:effectLst/>
                <a:latin typeface="Arial" panose="020B0604020202020204" pitchFamily="34" charset="0"/>
                <a:ea typeface="Calibri" panose="020F0502020204030204" pitchFamily="34" charset="0"/>
                <a:cs typeface="Times New Roman" panose="02020603050405020304" pitchFamily="18" charset="0"/>
              </a:rPr>
              <a:t>7.3 </a:t>
            </a:r>
            <a:r>
              <a:rPr lang="es-PE" sz="1800" dirty="0">
                <a:effectLst/>
                <a:latin typeface="Arial" panose="020B0604020202020204" pitchFamily="34" charset="0"/>
                <a:ea typeface="Calibri" panose="020F0502020204030204" pitchFamily="34" charset="0"/>
                <a:cs typeface="Times New Roman" panose="02020603050405020304" pitchFamily="18" charset="0"/>
              </a:rPr>
              <a:t>Los resultados de las investigaciones señalados en los párrafos precedentes pueden ser susceptibles de derechos de propiedad intelectual, de acuerdo a la legislación vigente.</a:t>
            </a:r>
          </a:p>
          <a:p>
            <a:pPr marL="630555" indent="-270510" algn="just"/>
            <a:r>
              <a:rPr lang="es-PE" sz="1800" b="1" dirty="0">
                <a:effectLst/>
                <a:latin typeface="Arial" panose="020B0604020202020204" pitchFamily="34" charset="0"/>
                <a:ea typeface="Calibri" panose="020F0502020204030204" pitchFamily="34" charset="0"/>
                <a:cs typeface="Times New Roman" panose="02020603050405020304" pitchFamily="18" charset="0"/>
              </a:rPr>
              <a:t>7.4 La Comisión Nacional para el Desarrollo y Vida sin Drogas (DEVIDA) es la encargada de la promoción de las plantas medicinales, bajo un enfoque de cadena de valor en el marco del desarrollo alternativo integral y sostenible de la Política Nacional contra las Drogas.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630555" indent="-270510" algn="just"/>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S" b="1" dirty="0">
                <a:ea typeface="Calibri" panose="020F0502020204030204" pitchFamily="34" charset="0"/>
                <a:cs typeface="Times New Roman" panose="02020603050405020304" pitchFamily="18" charset="0"/>
              </a:rPr>
              <a:t>  </a:t>
            </a:r>
          </a:p>
          <a:p>
            <a:pPr>
              <a:lnSpc>
                <a:spcPct val="150000"/>
              </a:lnSpc>
              <a:spcAft>
                <a:spcPts val="800"/>
              </a:spcAft>
            </a:pPr>
            <a:endParaRPr lang="es-P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743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81CB2A8C-482E-CBA1-9D5A-036B8D04F68C}"/>
              </a:ext>
            </a:extLst>
          </p:cNvPr>
          <p:cNvPicPr>
            <a:picLocks noGrp="1" noRot="1" noChangeAspect="1" noMove="1" noResize="1" noEditPoints="1" noAdjustHandles="1" noChangeArrowheads="1" noChangeShapeType="1" noCrop="1"/>
          </p:cNvPicPr>
          <p:nvPr/>
        </p:nvPicPr>
        <p:blipFill>
          <a:blip r:embed="rId2"/>
          <a:stretch>
            <a:fillRect/>
          </a:stretch>
        </p:blipFill>
        <p:spPr>
          <a:xfrm>
            <a:off x="27481" y="-1"/>
            <a:ext cx="12192000" cy="6858000"/>
          </a:xfrm>
          <a:prstGeom prst="rect">
            <a:avLst/>
          </a:prstGeom>
          <a:solidFill>
            <a:srgbClr val="E4261F"/>
          </a:solidFill>
        </p:spPr>
      </p:pic>
      <p:sp>
        <p:nvSpPr>
          <p:cNvPr id="8" name="Título 5">
            <a:extLst>
              <a:ext uri="{FF2B5EF4-FFF2-40B4-BE49-F238E27FC236}">
                <a16:creationId xmlns:a16="http://schemas.microsoft.com/office/drawing/2014/main" xmlns="" id="{54040DB0-EDDA-C473-7F2E-815BC64B55D5}"/>
              </a:ext>
            </a:extLst>
          </p:cNvPr>
          <p:cNvSpPr txBox="1">
            <a:spLocks/>
          </p:cNvSpPr>
          <p:nvPr/>
        </p:nvSpPr>
        <p:spPr>
          <a:xfrm>
            <a:off x="5765535" y="2049517"/>
            <a:ext cx="5387374" cy="32787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sz="4000" dirty="0">
                <a:solidFill>
                  <a:srgbClr val="373737"/>
                </a:solidFill>
                <a:latin typeface="Arial" panose="020B0604020202020204" pitchFamily="34" charset="0"/>
                <a:cs typeface="Arial" panose="020B0604020202020204" pitchFamily="34" charset="0"/>
              </a:rPr>
              <a:t> </a:t>
            </a:r>
          </a:p>
        </p:txBody>
      </p:sp>
      <p:sp>
        <p:nvSpPr>
          <p:cNvPr id="10" name="Rectángulo: esquinas redondeadas 9">
            <a:extLst>
              <a:ext uri="{FF2B5EF4-FFF2-40B4-BE49-F238E27FC236}">
                <a16:creationId xmlns:a16="http://schemas.microsoft.com/office/drawing/2014/main" xmlns="" id="{65841E81-B04B-3963-B016-D7A32BA37219}"/>
              </a:ext>
            </a:extLst>
          </p:cNvPr>
          <p:cNvSpPr/>
          <p:nvPr/>
        </p:nvSpPr>
        <p:spPr>
          <a:xfrm>
            <a:off x="277090" y="1052945"/>
            <a:ext cx="11748655" cy="4738255"/>
          </a:xfrm>
          <a:prstGeom prst="roundRect">
            <a:avLst/>
          </a:prstGeom>
          <a:solidFill>
            <a:srgbClr val="E52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                                                    </a:t>
            </a:r>
          </a:p>
          <a:p>
            <a:pPr algn="just"/>
            <a:r>
              <a:rPr lang="es-PE" sz="1800" b="1" dirty="0">
                <a:effectLst/>
                <a:latin typeface="Arial" panose="020B0604020202020204" pitchFamily="34" charset="0"/>
                <a:ea typeface="Calibri" panose="020F0502020204030204" pitchFamily="34" charset="0"/>
                <a:cs typeface="Times New Roman" panose="02020603050405020304" pitchFamily="18" charset="0"/>
              </a:rPr>
              <a:t>Artículo 9. Farmacopea herbolaria nacional</a:t>
            </a:r>
          </a:p>
          <a:p>
            <a:pPr algn="just"/>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630555" indent="-270510" algn="just"/>
            <a:r>
              <a:rPr lang="es-PE" sz="1800" b="1" dirty="0">
                <a:effectLst/>
                <a:latin typeface="Arial" panose="020B0604020202020204" pitchFamily="34" charset="0"/>
                <a:ea typeface="Calibri" panose="020F0502020204030204" pitchFamily="34" charset="0"/>
                <a:cs typeface="Times New Roman" panose="02020603050405020304" pitchFamily="18" charset="0"/>
              </a:rPr>
              <a:t>9.1</a:t>
            </a:r>
            <a:r>
              <a:rPr lang="es-PE" sz="1800" dirty="0">
                <a:effectLst/>
                <a:latin typeface="Arial" panose="020B0604020202020204" pitchFamily="34" charset="0"/>
                <a:ea typeface="Calibri" panose="020F0502020204030204" pitchFamily="34" charset="0"/>
                <a:cs typeface="Times New Roman" panose="02020603050405020304" pitchFamily="18" charset="0"/>
              </a:rPr>
              <a:t> Encárguese al </a:t>
            </a:r>
            <a:r>
              <a:rPr lang="es-PE" sz="1800" b="1" dirty="0">
                <a:effectLst/>
                <a:latin typeface="Arial" panose="020B0604020202020204" pitchFamily="34" charset="0"/>
                <a:ea typeface="Calibri" panose="020F0502020204030204" pitchFamily="34" charset="0"/>
                <a:cs typeface="Times New Roman" panose="02020603050405020304" pitchFamily="18" charset="0"/>
              </a:rPr>
              <a:t>Centro Nacional de Salud Intercultural (CENSI)</a:t>
            </a:r>
            <a:r>
              <a:rPr lang="es-PE" sz="1800" dirty="0">
                <a:effectLst/>
                <a:latin typeface="Arial" panose="020B0604020202020204" pitchFamily="34" charset="0"/>
                <a:ea typeface="Calibri" panose="020F0502020204030204" pitchFamily="34" charset="0"/>
                <a:cs typeface="Times New Roman" panose="02020603050405020304" pitchFamily="18" charset="0"/>
              </a:rPr>
              <a:t>, la promoción, la elaboración y aprobación de la Farmacopea Herbolaria Nacional, conforme a los lineamientos de la Organización Mundial de la Salud (OMS), y con el correspondiente estudio monográfico de cada planta.</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630555" indent="-270510" algn="just"/>
            <a:r>
              <a:rPr lang="es-PE" sz="1800" b="1" dirty="0">
                <a:effectLst/>
                <a:latin typeface="Arial" panose="020B0604020202020204" pitchFamily="34" charset="0"/>
                <a:ea typeface="Calibri" panose="020F0502020204030204" pitchFamily="34" charset="0"/>
                <a:cs typeface="Times New Roman" panose="02020603050405020304" pitchFamily="18" charset="0"/>
              </a:rPr>
              <a:t>9.2</a:t>
            </a:r>
            <a:r>
              <a:rPr lang="es-PE" sz="1800" dirty="0">
                <a:effectLst/>
                <a:latin typeface="Arial" panose="020B0604020202020204" pitchFamily="34" charset="0"/>
                <a:ea typeface="Calibri" panose="020F0502020204030204" pitchFamily="34" charset="0"/>
                <a:cs typeface="Times New Roman" panose="02020603050405020304" pitchFamily="18" charset="0"/>
              </a:rPr>
              <a:t> El Ministerio de Salud encargará al </a:t>
            </a:r>
            <a:r>
              <a:rPr lang="es-PE" sz="1800" b="1" dirty="0">
                <a:effectLst/>
                <a:latin typeface="Arial" panose="020B0604020202020204" pitchFamily="34" charset="0"/>
                <a:ea typeface="Calibri" panose="020F0502020204030204" pitchFamily="34" charset="0"/>
                <a:cs typeface="Times New Roman" panose="02020603050405020304" pitchFamily="18" charset="0"/>
              </a:rPr>
              <a:t>CENSI</a:t>
            </a:r>
            <a:r>
              <a:rPr lang="es-PE" sz="1800" dirty="0">
                <a:effectLst/>
                <a:latin typeface="Arial" panose="020B0604020202020204" pitchFamily="34" charset="0"/>
                <a:ea typeface="Calibri" panose="020F0502020204030204" pitchFamily="34" charset="0"/>
                <a:cs typeface="Times New Roman" panose="02020603050405020304" pitchFamily="18" charset="0"/>
              </a:rPr>
              <a:t>, en coordinación con la Dirección General de Medicamentos, Insumos y Drogas-DIGEMID-, la formulación del Petitorio Nacional de Plantas Medicinales complementario al Formulario Nacional de Medicamentos, según lo dispone el artículo 51° de la Ley </a:t>
            </a:r>
            <a:r>
              <a:rPr lang="es-PE" sz="1800" dirty="0" err="1">
                <a:effectLst/>
                <a:latin typeface="Arial" panose="020B0604020202020204" pitchFamily="34" charset="0"/>
                <a:ea typeface="Calibri" panose="020F0502020204030204" pitchFamily="34" charset="0"/>
                <a:cs typeface="Times New Roman" panose="02020603050405020304" pitchFamily="18" charset="0"/>
              </a:rPr>
              <a:t>N.°</a:t>
            </a:r>
            <a:r>
              <a:rPr lang="es-PE" sz="1800" dirty="0">
                <a:effectLst/>
                <a:latin typeface="Arial" panose="020B0604020202020204" pitchFamily="34" charset="0"/>
                <a:ea typeface="Calibri" panose="020F0502020204030204" pitchFamily="34" charset="0"/>
                <a:cs typeface="Times New Roman" panose="02020603050405020304" pitchFamily="18" charset="0"/>
              </a:rPr>
              <a:t> 26842, Ley General de Salud.</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630555" indent="-270510" algn="just"/>
            <a:r>
              <a:rPr lang="es-PE" sz="1800" b="1" dirty="0">
                <a:effectLst/>
                <a:latin typeface="Arial" panose="020B0604020202020204" pitchFamily="34" charset="0"/>
                <a:ea typeface="Calibri" panose="020F0502020204030204" pitchFamily="34" charset="0"/>
                <a:cs typeface="Times New Roman" panose="02020603050405020304" pitchFamily="18" charset="0"/>
              </a:rPr>
              <a:t>9.3</a:t>
            </a:r>
            <a:r>
              <a:rPr lang="es-PE" sz="1800" dirty="0">
                <a:effectLst/>
                <a:latin typeface="Arial" panose="020B0604020202020204" pitchFamily="34" charset="0"/>
                <a:ea typeface="Calibri" panose="020F0502020204030204" pitchFamily="34" charset="0"/>
                <a:cs typeface="Times New Roman" panose="02020603050405020304" pitchFamily="18" charset="0"/>
              </a:rPr>
              <a:t> El </a:t>
            </a:r>
            <a:r>
              <a:rPr lang="es-PE" sz="1800" b="1" dirty="0">
                <a:effectLst/>
                <a:latin typeface="Arial" panose="020B0604020202020204" pitchFamily="34" charset="0"/>
                <a:ea typeface="Calibri" panose="020F0502020204030204" pitchFamily="34" charset="0"/>
                <a:cs typeface="Times New Roman" panose="02020603050405020304" pitchFamily="18" charset="0"/>
              </a:rPr>
              <a:t>CENSI </a:t>
            </a:r>
            <a:r>
              <a:rPr lang="es-PE" sz="1800" dirty="0">
                <a:effectLst/>
                <a:latin typeface="Arial" panose="020B0604020202020204" pitchFamily="34" charset="0"/>
                <a:ea typeface="Calibri" panose="020F0502020204030204" pitchFamily="34" charset="0"/>
                <a:cs typeface="Times New Roman" panose="02020603050405020304" pitchFamily="18" charset="0"/>
              </a:rPr>
              <a:t>elaborará la Guía Terapéutica de Plantas Medicinales, a fin de sistematizar su uso en beneficio de la salud.</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s-ES" b="1" dirty="0">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s-P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945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81CB2A8C-482E-CBA1-9D5A-036B8D04F68C}"/>
              </a:ext>
            </a:extLst>
          </p:cNvPr>
          <p:cNvPicPr>
            <a:picLocks noGrp="1" noRot="1" noChangeAspect="1" noMove="1" noResize="1" noEditPoints="1" noAdjustHandles="1" noChangeArrowheads="1" noChangeShapeType="1" noCrop="1"/>
          </p:cNvPicPr>
          <p:nvPr/>
        </p:nvPicPr>
        <p:blipFill>
          <a:blip r:embed="rId2"/>
          <a:stretch>
            <a:fillRect/>
          </a:stretch>
        </p:blipFill>
        <p:spPr>
          <a:xfrm>
            <a:off x="27481" y="-1"/>
            <a:ext cx="12192000" cy="6858000"/>
          </a:xfrm>
          <a:prstGeom prst="rect">
            <a:avLst/>
          </a:prstGeom>
        </p:spPr>
      </p:pic>
      <p:sp>
        <p:nvSpPr>
          <p:cNvPr id="8" name="Título 5">
            <a:extLst>
              <a:ext uri="{FF2B5EF4-FFF2-40B4-BE49-F238E27FC236}">
                <a16:creationId xmlns:a16="http://schemas.microsoft.com/office/drawing/2014/main" xmlns="" id="{54040DB0-EDDA-C473-7F2E-815BC64B55D5}"/>
              </a:ext>
            </a:extLst>
          </p:cNvPr>
          <p:cNvSpPr txBox="1">
            <a:spLocks/>
          </p:cNvSpPr>
          <p:nvPr/>
        </p:nvSpPr>
        <p:spPr>
          <a:xfrm>
            <a:off x="578069" y="2049517"/>
            <a:ext cx="7104994" cy="32787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sz="4000" dirty="0">
                <a:solidFill>
                  <a:srgbClr val="373737"/>
                </a:solidFill>
                <a:latin typeface="Arial" panose="020B0604020202020204" pitchFamily="34" charset="0"/>
                <a:cs typeface="Arial" panose="020B0604020202020204" pitchFamily="34" charset="0"/>
              </a:rPr>
              <a:t> </a:t>
            </a:r>
          </a:p>
        </p:txBody>
      </p:sp>
      <p:sp>
        <p:nvSpPr>
          <p:cNvPr id="10" name="Rectángulo: esquinas redondeadas 9">
            <a:extLst>
              <a:ext uri="{FF2B5EF4-FFF2-40B4-BE49-F238E27FC236}">
                <a16:creationId xmlns:a16="http://schemas.microsoft.com/office/drawing/2014/main" xmlns="" id="{65841E81-B04B-3963-B016-D7A32BA37219}"/>
              </a:ext>
            </a:extLst>
          </p:cNvPr>
          <p:cNvSpPr/>
          <p:nvPr/>
        </p:nvSpPr>
        <p:spPr>
          <a:xfrm>
            <a:off x="152400" y="997527"/>
            <a:ext cx="11901055" cy="5133642"/>
          </a:xfrm>
          <a:prstGeom prst="roundRect">
            <a:avLst/>
          </a:prstGeom>
          <a:solidFill>
            <a:srgbClr val="E52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a:latin typeface="Arial" panose="020B0604020202020204" pitchFamily="34" charset="0"/>
                <a:ea typeface="Calibri" panose="020F0502020204030204" pitchFamily="34" charset="0"/>
                <a:cs typeface="Times New Roman" panose="02020603050405020304" pitchFamily="18" charset="0"/>
              </a:rPr>
              <a:t>    </a:t>
            </a:r>
          </a:p>
          <a:p>
            <a:pPr algn="just"/>
            <a:endParaRPr lang="es-ES" sz="1700" b="1"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s-PE" sz="1700" b="1" dirty="0">
                <a:effectLst/>
                <a:latin typeface="Arial" panose="020B0604020202020204" pitchFamily="34" charset="0"/>
                <a:ea typeface="Calibri" panose="020F0502020204030204" pitchFamily="34" charset="0"/>
                <a:cs typeface="Times New Roman" panose="02020603050405020304" pitchFamily="18" charset="0"/>
              </a:rPr>
              <a:t>Artículo 10. Establecimiento de jardines botánicos, semilleros y viveros</a:t>
            </a:r>
          </a:p>
          <a:p>
            <a:pPr algn="just"/>
            <a:endParaRPr lang="es-PE"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PE" sz="1700" dirty="0">
                <a:effectLst/>
                <a:latin typeface="Arial" panose="020B0604020202020204" pitchFamily="34" charset="0"/>
                <a:ea typeface="Calibri" panose="020F0502020204030204" pitchFamily="34" charset="0"/>
                <a:cs typeface="Times New Roman" panose="02020603050405020304" pitchFamily="18" charset="0"/>
              </a:rPr>
              <a:t>El </a:t>
            </a:r>
            <a:r>
              <a:rPr lang="es-PE" sz="1700" b="1" dirty="0">
                <a:effectLst/>
                <a:latin typeface="Arial" panose="020B0604020202020204" pitchFamily="34" charset="0"/>
                <a:ea typeface="Calibri" panose="020F0502020204030204" pitchFamily="34" charset="0"/>
                <a:cs typeface="Times New Roman" panose="02020603050405020304" pitchFamily="18" charset="0"/>
              </a:rPr>
              <a:t>Servicio Nacional Forestal y de Fauna Silvestre (SERFOR)</a:t>
            </a:r>
            <a:r>
              <a:rPr lang="es-PE" sz="1700" dirty="0">
                <a:effectLst/>
                <a:latin typeface="Arial" panose="020B0604020202020204" pitchFamily="34" charset="0"/>
                <a:ea typeface="Calibri" panose="020F0502020204030204" pitchFamily="34" charset="0"/>
                <a:cs typeface="Times New Roman" panose="02020603050405020304" pitchFamily="18" charset="0"/>
              </a:rPr>
              <a:t>, el Instituto de Investigaciones de la Amazonía (IIAP), el Instituto Nacional de Investigación Agraria (INIA), el </a:t>
            </a:r>
            <a:r>
              <a:rPr lang="es-PE" sz="1700" b="1" dirty="0">
                <a:effectLst/>
                <a:latin typeface="Arial" panose="020B0604020202020204" pitchFamily="34" charset="0"/>
                <a:ea typeface="Calibri" panose="020F0502020204030204" pitchFamily="34" charset="0"/>
                <a:cs typeface="Times New Roman" panose="02020603050405020304" pitchFamily="18" charset="0"/>
              </a:rPr>
              <a:t>Centro Nacional de Salud Intercultural (CENSI)</a:t>
            </a:r>
            <a:r>
              <a:rPr lang="es-PE" sz="1700" dirty="0">
                <a:effectLst/>
                <a:latin typeface="Arial" panose="020B0604020202020204" pitchFamily="34" charset="0"/>
                <a:ea typeface="Calibri" panose="020F0502020204030204" pitchFamily="34" charset="0"/>
                <a:cs typeface="Times New Roman" panose="02020603050405020304" pitchFamily="18" charset="0"/>
              </a:rPr>
              <a:t>, </a:t>
            </a:r>
            <a:r>
              <a:rPr lang="es-PE" sz="1700" b="1" dirty="0">
                <a:effectLst/>
                <a:latin typeface="Arial" panose="020B0604020202020204" pitchFamily="34" charset="0"/>
                <a:ea typeface="Calibri" panose="020F0502020204030204" pitchFamily="34" charset="0"/>
                <a:cs typeface="Times New Roman" panose="02020603050405020304" pitchFamily="18" charset="0"/>
              </a:rPr>
              <a:t>la Comisión Nacional para el Desarrollo y Vida sin Drogas (DEVIDA</a:t>
            </a:r>
            <a:r>
              <a:rPr lang="es-PE" sz="1700" dirty="0">
                <a:effectLst/>
                <a:latin typeface="Arial" panose="020B0604020202020204" pitchFamily="34" charset="0"/>
                <a:ea typeface="Calibri" panose="020F0502020204030204" pitchFamily="34" charset="0"/>
                <a:cs typeface="Times New Roman" panose="02020603050405020304" pitchFamily="18" charset="0"/>
              </a:rPr>
              <a:t>) y las universidades promueven en las comunidades campesinas y nativas, </a:t>
            </a:r>
            <a:r>
              <a:rPr lang="es-PE" sz="1700" b="1" dirty="0">
                <a:effectLst/>
                <a:latin typeface="Arial" panose="020B0604020202020204" pitchFamily="34" charset="0"/>
                <a:ea typeface="Calibri" panose="020F0502020204030204" pitchFamily="34" charset="0"/>
                <a:cs typeface="Times New Roman" panose="02020603050405020304" pitchFamily="18" charset="0"/>
              </a:rPr>
              <a:t>organizaciones o asociaciones de la agricultura familiar,</a:t>
            </a:r>
            <a:r>
              <a:rPr lang="es-PE" sz="1700" dirty="0">
                <a:effectLst/>
                <a:latin typeface="Arial" panose="020B0604020202020204" pitchFamily="34" charset="0"/>
                <a:ea typeface="Calibri" panose="020F0502020204030204" pitchFamily="34" charset="0"/>
                <a:cs typeface="Times New Roman" panose="02020603050405020304" pitchFamily="18" charset="0"/>
              </a:rPr>
              <a:t>  así como en áreas urbano-marginales y otros, el establecimiento de jardines botánicos de plantas medicinales, semilleros y viveros, con el objeto de impulsar programas de establecimiento y recuperación de áreas ecológicas definidas, con especies de gran demanda en el mercado nacional e internacional.</a:t>
            </a:r>
            <a:r>
              <a:rPr lang="es-PE" sz="1700" b="1" dirty="0">
                <a:effectLst/>
                <a:latin typeface="Arial" panose="020B0604020202020204" pitchFamily="34" charset="0"/>
                <a:ea typeface="Calibri" panose="020F0502020204030204" pitchFamily="34" charset="0"/>
                <a:cs typeface="Times New Roman" panose="02020603050405020304" pitchFamily="18" charset="0"/>
              </a:rPr>
              <a:t>”</a:t>
            </a:r>
          </a:p>
          <a:p>
            <a:pPr algn="just"/>
            <a:endParaRPr lang="es-PE" sz="1700"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s-PE" sz="1700" b="1" dirty="0">
                <a:effectLst/>
                <a:latin typeface="Arial" panose="020B0604020202020204" pitchFamily="34" charset="0"/>
                <a:ea typeface="Calibri" panose="020F0502020204030204" pitchFamily="34" charset="0"/>
                <a:cs typeface="Times New Roman" panose="02020603050405020304" pitchFamily="18" charset="0"/>
              </a:rPr>
              <a:t>DISPOSICIONES COMPLEMENTARIAS FINALES</a:t>
            </a:r>
            <a:endParaRPr lang="es-PE"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5130800" algn="l"/>
              </a:tabLst>
            </a:pPr>
            <a:r>
              <a:rPr lang="es-ES" sz="1700" b="1" dirty="0">
                <a:effectLst/>
                <a:latin typeface="Arial" panose="020B0604020202020204" pitchFamily="34" charset="0"/>
                <a:ea typeface="Arial" panose="020B0604020202020204" pitchFamily="34" charset="0"/>
              </a:rPr>
              <a:t>PRIMERA. Normas reglamentarias</a:t>
            </a:r>
            <a:endParaRPr lang="es-PE" sz="1700" dirty="0">
              <a:effectLst/>
              <a:latin typeface="Arial" panose="020B0604020202020204" pitchFamily="34" charset="0"/>
              <a:ea typeface="Arial" panose="020B0604020202020204" pitchFamily="34" charset="0"/>
            </a:endParaRPr>
          </a:p>
          <a:p>
            <a:pPr algn="just">
              <a:tabLst>
                <a:tab pos="5130800" algn="l"/>
              </a:tabLst>
            </a:pPr>
            <a:r>
              <a:rPr lang="es-ES" sz="1700" dirty="0">
                <a:effectLst/>
                <a:latin typeface="Arial" panose="020B0604020202020204" pitchFamily="34" charset="0"/>
                <a:ea typeface="Arial" panose="020B0604020202020204" pitchFamily="34" charset="0"/>
              </a:rPr>
              <a:t>El Poder Ejecutivo en el plazo de 60 días naturales mediante Decreto Supremo refrendado por el Presidente del Consejo de Ministros y los Ministros de Salud, de Desarrollo Agrario y Riego y del Ambiente, aprueba las normas reglamentarias para la adecuada aplicación de la presente Ley. </a:t>
            </a:r>
          </a:p>
          <a:p>
            <a:pPr algn="just">
              <a:tabLst>
                <a:tab pos="5130800" algn="l"/>
              </a:tabLst>
            </a:pPr>
            <a:endParaRPr lang="es-ES" sz="1700" dirty="0">
              <a:latin typeface="Arial" panose="020B0604020202020204" pitchFamily="34" charset="0"/>
              <a:ea typeface="Arial" panose="020B0604020202020204" pitchFamily="34" charset="0"/>
            </a:endParaRPr>
          </a:p>
          <a:p>
            <a:pPr algn="just">
              <a:tabLst>
                <a:tab pos="5130800" algn="l"/>
              </a:tabLst>
            </a:pPr>
            <a:r>
              <a:rPr lang="es-ES" sz="1700" b="1" dirty="0">
                <a:effectLst/>
                <a:latin typeface="Arial" panose="020B0604020202020204" pitchFamily="34" charset="0"/>
                <a:ea typeface="Arial" panose="020B0604020202020204" pitchFamily="34" charset="0"/>
              </a:rPr>
              <a:t>SEGUNDA. Vigencia de la Ley</a:t>
            </a:r>
            <a:endParaRPr lang="es-PE" sz="1700" dirty="0">
              <a:effectLst/>
              <a:latin typeface="Arial" panose="020B0604020202020204" pitchFamily="34" charset="0"/>
              <a:ea typeface="Arial" panose="020B0604020202020204" pitchFamily="34" charset="0"/>
            </a:endParaRPr>
          </a:p>
          <a:p>
            <a:pPr algn="just">
              <a:tabLst>
                <a:tab pos="5130800" algn="l"/>
              </a:tabLst>
            </a:pPr>
            <a:r>
              <a:rPr lang="es-ES" sz="1700" dirty="0">
                <a:effectLst/>
                <a:latin typeface="Arial" panose="020B0604020202020204" pitchFamily="34" charset="0"/>
                <a:ea typeface="Arial" panose="020B0604020202020204" pitchFamily="34" charset="0"/>
              </a:rPr>
              <a:t>La presente Ley entra en vigencia al día siguiente de su publicación en el diario oficial El Peruano.</a:t>
            </a:r>
            <a:endParaRPr lang="es-PE" sz="1700" dirty="0">
              <a:effectLst/>
              <a:latin typeface="Arial" panose="020B0604020202020204" pitchFamily="34" charset="0"/>
              <a:ea typeface="Arial" panose="020B0604020202020204" pitchFamily="34" charset="0"/>
            </a:endParaRPr>
          </a:p>
          <a:p>
            <a:pPr algn="just">
              <a:tabLst>
                <a:tab pos="5130800" algn="l"/>
              </a:tabLst>
            </a:pPr>
            <a:endParaRPr lang="es-PE" sz="1700" dirty="0">
              <a:effectLst/>
              <a:latin typeface="Arial" panose="020B0604020202020204" pitchFamily="34" charset="0"/>
              <a:ea typeface="Arial" panose="020B0604020202020204" pitchFamily="34" charset="0"/>
            </a:endParaRPr>
          </a:p>
          <a:p>
            <a:pPr algn="just"/>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339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81CB2A8C-482E-CBA1-9D5A-036B8D04F68C}"/>
              </a:ext>
            </a:extLst>
          </p:cNvPr>
          <p:cNvPicPr>
            <a:picLocks noGrp="1" noRot="1" noChangeAspect="1" noMove="1" noResize="1" noEditPoints="1" noAdjustHandles="1" noChangeArrowheads="1" noChangeShapeType="1" noCrop="1"/>
          </p:cNvPicPr>
          <p:nvPr/>
        </p:nvPicPr>
        <p:blipFill>
          <a:blip r:embed="rId2"/>
          <a:stretch>
            <a:fillRect/>
          </a:stretch>
        </p:blipFill>
        <p:spPr>
          <a:xfrm>
            <a:off x="27481" y="-1"/>
            <a:ext cx="12192000" cy="6858000"/>
          </a:xfrm>
          <a:prstGeom prst="rect">
            <a:avLst/>
          </a:prstGeom>
        </p:spPr>
      </p:pic>
      <p:sp>
        <p:nvSpPr>
          <p:cNvPr id="8" name="Título 5">
            <a:extLst>
              <a:ext uri="{FF2B5EF4-FFF2-40B4-BE49-F238E27FC236}">
                <a16:creationId xmlns:a16="http://schemas.microsoft.com/office/drawing/2014/main" xmlns="" id="{54040DB0-EDDA-C473-7F2E-815BC64B55D5}"/>
              </a:ext>
            </a:extLst>
          </p:cNvPr>
          <p:cNvSpPr txBox="1">
            <a:spLocks/>
          </p:cNvSpPr>
          <p:nvPr/>
        </p:nvSpPr>
        <p:spPr>
          <a:xfrm>
            <a:off x="578069" y="2049517"/>
            <a:ext cx="7104994" cy="32787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sz="4000" dirty="0">
                <a:solidFill>
                  <a:srgbClr val="373737"/>
                </a:solidFill>
                <a:latin typeface="Arial" panose="020B0604020202020204" pitchFamily="34" charset="0"/>
                <a:cs typeface="Arial" panose="020B0604020202020204" pitchFamily="34" charset="0"/>
              </a:rPr>
              <a:t> </a:t>
            </a:r>
          </a:p>
        </p:txBody>
      </p:sp>
      <p:sp>
        <p:nvSpPr>
          <p:cNvPr id="10" name="Rectángulo: esquinas redondeadas 9">
            <a:extLst>
              <a:ext uri="{FF2B5EF4-FFF2-40B4-BE49-F238E27FC236}">
                <a16:creationId xmlns:a16="http://schemas.microsoft.com/office/drawing/2014/main" xmlns="" id="{65841E81-B04B-3963-B016-D7A32BA37219}"/>
              </a:ext>
            </a:extLst>
          </p:cNvPr>
          <p:cNvSpPr/>
          <p:nvPr/>
        </p:nvSpPr>
        <p:spPr>
          <a:xfrm>
            <a:off x="2321168" y="1019909"/>
            <a:ext cx="7620001" cy="509840"/>
          </a:xfrm>
          <a:prstGeom prst="roundRect">
            <a:avLst/>
          </a:prstGeom>
          <a:solidFill>
            <a:srgbClr val="E52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s-PE" sz="1800" dirty="0">
                <a:effectLst/>
                <a:latin typeface="Arial Black" panose="020B0A04020102020204" pitchFamily="34" charset="0"/>
                <a:ea typeface="Calibri" panose="020F0502020204030204" pitchFamily="34" charset="0"/>
                <a:cs typeface="Times New Roman" panose="02020603050405020304" pitchFamily="18" charset="0"/>
              </a:rPr>
              <a:t>EXPOSICIÓN DE MOTIVOS</a:t>
            </a:r>
          </a:p>
        </p:txBody>
      </p:sp>
      <p:pic>
        <p:nvPicPr>
          <p:cNvPr id="3" name="Imagen 2">
            <a:extLst>
              <a:ext uri="{FF2B5EF4-FFF2-40B4-BE49-F238E27FC236}">
                <a16:creationId xmlns:a16="http://schemas.microsoft.com/office/drawing/2014/main" xmlns="" id="{71D0BCC9-F8EA-CB13-C0F1-C31FEAE78E9D}"/>
              </a:ext>
            </a:extLst>
          </p:cNvPr>
          <p:cNvPicPr>
            <a:picLocks noChangeAspect="1"/>
          </p:cNvPicPr>
          <p:nvPr/>
        </p:nvPicPr>
        <p:blipFill>
          <a:blip r:embed="rId3"/>
          <a:stretch>
            <a:fillRect/>
          </a:stretch>
        </p:blipFill>
        <p:spPr>
          <a:xfrm>
            <a:off x="355734" y="1529749"/>
            <a:ext cx="7549664" cy="4420885"/>
          </a:xfrm>
          <a:prstGeom prst="rect">
            <a:avLst/>
          </a:prstGeom>
        </p:spPr>
      </p:pic>
      <p:sp>
        <p:nvSpPr>
          <p:cNvPr id="4" name="Rectángulo 3">
            <a:extLst>
              <a:ext uri="{FF2B5EF4-FFF2-40B4-BE49-F238E27FC236}">
                <a16:creationId xmlns:a16="http://schemas.microsoft.com/office/drawing/2014/main" xmlns="" id="{35FE5A74-3E10-7CDC-6B73-5AFA1AB127BA}"/>
              </a:ext>
            </a:extLst>
          </p:cNvPr>
          <p:cNvSpPr/>
          <p:nvPr/>
        </p:nvSpPr>
        <p:spPr>
          <a:xfrm>
            <a:off x="8127733" y="2049517"/>
            <a:ext cx="3607067" cy="3278734"/>
          </a:xfrm>
          <a:prstGeom prst="rect">
            <a:avLst/>
          </a:prstGeom>
          <a:solidFill>
            <a:srgbClr val="E52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En el año 1997 el investigador Russel </a:t>
            </a:r>
            <a:r>
              <a:rPr lang="es-MX" dirty="0" err="1"/>
              <a:t>Mittermeier</a:t>
            </a:r>
            <a:r>
              <a:rPr lang="es-MX" dirty="0"/>
              <a:t> desarrolló el término de países megadiversos, y determinó que las 17 naciones de mayor diversidad del mundo ocupan menos del 10% de la superficie del planeta, pero albergan el 70% de las especies reconocidas.</a:t>
            </a:r>
            <a:endParaRPr lang="es-PE" dirty="0"/>
          </a:p>
        </p:txBody>
      </p:sp>
    </p:spTree>
    <p:extLst>
      <p:ext uri="{BB962C8B-B14F-4D97-AF65-F5344CB8AC3E}">
        <p14:creationId xmlns:p14="http://schemas.microsoft.com/office/powerpoint/2010/main" val="364575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81CB2A8C-482E-CBA1-9D5A-036B8D04F68C}"/>
              </a:ext>
            </a:extLst>
          </p:cNvPr>
          <p:cNvPicPr>
            <a:picLocks noGrp="1" noRot="1" noChangeAspect="1" noMove="1" noResize="1" noEditPoints="1" noAdjustHandles="1" noChangeArrowheads="1" noChangeShapeType="1" noCrop="1"/>
          </p:cNvPicPr>
          <p:nvPr/>
        </p:nvPicPr>
        <p:blipFill>
          <a:blip r:embed="rId2"/>
          <a:stretch>
            <a:fillRect/>
          </a:stretch>
        </p:blipFill>
        <p:spPr>
          <a:xfrm>
            <a:off x="27481" y="-1"/>
            <a:ext cx="12192000" cy="6858000"/>
          </a:xfrm>
          <a:prstGeom prst="rect">
            <a:avLst/>
          </a:prstGeom>
        </p:spPr>
      </p:pic>
      <p:sp>
        <p:nvSpPr>
          <p:cNvPr id="8" name="Título 5">
            <a:extLst>
              <a:ext uri="{FF2B5EF4-FFF2-40B4-BE49-F238E27FC236}">
                <a16:creationId xmlns:a16="http://schemas.microsoft.com/office/drawing/2014/main" xmlns="" id="{54040DB0-EDDA-C473-7F2E-815BC64B55D5}"/>
              </a:ext>
            </a:extLst>
          </p:cNvPr>
          <p:cNvSpPr txBox="1">
            <a:spLocks/>
          </p:cNvSpPr>
          <p:nvPr/>
        </p:nvSpPr>
        <p:spPr>
          <a:xfrm>
            <a:off x="578069" y="2049517"/>
            <a:ext cx="7104994" cy="32787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sz="4000" dirty="0">
                <a:solidFill>
                  <a:srgbClr val="373737"/>
                </a:solidFill>
                <a:latin typeface="Arial" panose="020B0604020202020204" pitchFamily="34" charset="0"/>
                <a:cs typeface="Arial" panose="020B0604020202020204" pitchFamily="34" charset="0"/>
              </a:rPr>
              <a:t> </a:t>
            </a:r>
          </a:p>
        </p:txBody>
      </p:sp>
      <p:sp>
        <p:nvSpPr>
          <p:cNvPr id="2" name="Rectángulo: esquinas redondeadas 1">
            <a:extLst>
              <a:ext uri="{FF2B5EF4-FFF2-40B4-BE49-F238E27FC236}">
                <a16:creationId xmlns:a16="http://schemas.microsoft.com/office/drawing/2014/main" xmlns="" id="{31F4D135-3302-F8CA-6974-CBF41A8B0869}"/>
              </a:ext>
            </a:extLst>
          </p:cNvPr>
          <p:cNvSpPr/>
          <p:nvPr/>
        </p:nvSpPr>
        <p:spPr>
          <a:xfrm>
            <a:off x="2293495" y="1004341"/>
            <a:ext cx="7600013" cy="525408"/>
          </a:xfrm>
          <a:prstGeom prst="roundRect">
            <a:avLst/>
          </a:prstGeom>
          <a:solidFill>
            <a:srgbClr val="E52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s-PE" sz="2400" dirty="0">
                <a:effectLst/>
                <a:latin typeface="Arial Black" panose="020B0A04020102020204" pitchFamily="34" charset="0"/>
                <a:ea typeface="Calibri" panose="020F0502020204030204" pitchFamily="34" charset="0"/>
                <a:cs typeface="Times New Roman" panose="02020603050405020304" pitchFamily="18" charset="0"/>
              </a:rPr>
              <a:t>EXPOSICIÓN DE MOTIVOS</a:t>
            </a:r>
          </a:p>
        </p:txBody>
      </p:sp>
      <p:pic>
        <p:nvPicPr>
          <p:cNvPr id="4" name="Imagen 3">
            <a:extLst>
              <a:ext uri="{FF2B5EF4-FFF2-40B4-BE49-F238E27FC236}">
                <a16:creationId xmlns:a16="http://schemas.microsoft.com/office/drawing/2014/main" xmlns="" id="{B3146D9B-72A5-F1C6-2AC0-B64FE317A2BD}"/>
              </a:ext>
            </a:extLst>
          </p:cNvPr>
          <p:cNvPicPr>
            <a:picLocks noChangeAspect="1"/>
          </p:cNvPicPr>
          <p:nvPr/>
        </p:nvPicPr>
        <p:blipFill>
          <a:blip r:embed="rId3"/>
          <a:stretch>
            <a:fillRect/>
          </a:stretch>
        </p:blipFill>
        <p:spPr>
          <a:xfrm>
            <a:off x="2293495" y="1641230"/>
            <a:ext cx="7600013" cy="4349261"/>
          </a:xfrm>
          <a:prstGeom prst="rect">
            <a:avLst/>
          </a:prstGeom>
        </p:spPr>
      </p:pic>
    </p:spTree>
    <p:extLst>
      <p:ext uri="{BB962C8B-B14F-4D97-AF65-F5344CB8AC3E}">
        <p14:creationId xmlns:p14="http://schemas.microsoft.com/office/powerpoint/2010/main" val="35604658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TotalTime>
  <Words>1057</Words>
  <Application>Microsoft Office PowerPoint</Application>
  <PresentationFormat>Panorámica</PresentationFormat>
  <Paragraphs>76</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Arial Black</vt:lpstr>
      <vt:lpstr>Calibri</vt:lpstr>
      <vt:lpstr>Calibri Light</vt:lpstr>
      <vt:lpstr>Times New Roman</vt:lpstr>
      <vt:lpstr>Tema de Office</vt:lpstr>
      <vt:lpstr>PROYECTO DE LEY Nº03334/2022-CR</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LEY Nº XXXXXX</dc:title>
  <dc:creator>Javier Ormeño Incio</dc:creator>
  <cp:lastModifiedBy>Liliana Carolina Asencios Claros</cp:lastModifiedBy>
  <cp:revision>13</cp:revision>
  <dcterms:created xsi:type="dcterms:W3CDTF">2022-09-16T16:18:13Z</dcterms:created>
  <dcterms:modified xsi:type="dcterms:W3CDTF">2023-01-10T15:10:52Z</dcterms:modified>
</cp:coreProperties>
</file>