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4" r:id="rId4"/>
    <p:sldId id="265" r:id="rId5"/>
    <p:sldId id="270" r:id="rId6"/>
    <p:sldId id="266" r:id="rId7"/>
    <p:sldId id="271" r:id="rId8"/>
    <p:sldId id="268" r:id="rId9"/>
    <p:sldId id="269" r:id="rId10"/>
    <p:sldId id="263" r:id="rId11"/>
  </p:sldIdLst>
  <p:sldSz cx="12192000" cy="6858000"/>
  <p:notesSz cx="6858000" cy="99266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5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PE"/>
          </a:p>
        </p:txBody>
      </p:sp>
      <p:sp>
        <p:nvSpPr>
          <p:cNvPr id="4" name="Marcador de fecha 3"/>
          <p:cNvSpPr>
            <a:spLocks noGrp="1"/>
          </p:cNvSpPr>
          <p:nvPr>
            <p:ph type="dt" sz="half" idx="10"/>
          </p:nvPr>
        </p:nvSpPr>
        <p:spPr/>
        <p:txBody>
          <a:bodyPr/>
          <a:lstStyle/>
          <a:p>
            <a:fld id="{06A12378-62CA-49BE-BF7B-142E3CA5EF12}" type="datetimeFigureOut">
              <a:rPr lang="es-PE" smtClean="0"/>
              <a:t>22/11/2022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B72E515-67FA-4C37-87FF-1789BBD3450A}" type="slidenum">
              <a:rPr lang="es-PE" smtClean="0"/>
              <a:t>‹Nº›</a:t>
            </a:fld>
            <a:endParaRPr lang="es-PE"/>
          </a:p>
        </p:txBody>
      </p:sp>
    </p:spTree>
    <p:extLst>
      <p:ext uri="{BB962C8B-B14F-4D97-AF65-F5344CB8AC3E}">
        <p14:creationId xmlns:p14="http://schemas.microsoft.com/office/powerpoint/2010/main" val="3207096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06A12378-62CA-49BE-BF7B-142E3CA5EF12}" type="datetimeFigureOut">
              <a:rPr lang="es-PE" smtClean="0"/>
              <a:t>22/11/2022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B72E515-67FA-4C37-87FF-1789BBD3450A}" type="slidenum">
              <a:rPr lang="es-PE" smtClean="0"/>
              <a:t>‹Nº›</a:t>
            </a:fld>
            <a:endParaRPr lang="es-PE"/>
          </a:p>
        </p:txBody>
      </p:sp>
    </p:spTree>
    <p:extLst>
      <p:ext uri="{BB962C8B-B14F-4D97-AF65-F5344CB8AC3E}">
        <p14:creationId xmlns:p14="http://schemas.microsoft.com/office/powerpoint/2010/main" val="107120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06A12378-62CA-49BE-BF7B-142E3CA5EF12}" type="datetimeFigureOut">
              <a:rPr lang="es-PE" smtClean="0"/>
              <a:t>22/11/2022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B72E515-67FA-4C37-87FF-1789BBD3450A}" type="slidenum">
              <a:rPr lang="es-PE" smtClean="0"/>
              <a:t>‹Nº›</a:t>
            </a:fld>
            <a:endParaRPr lang="es-PE"/>
          </a:p>
        </p:txBody>
      </p:sp>
    </p:spTree>
    <p:extLst>
      <p:ext uri="{BB962C8B-B14F-4D97-AF65-F5344CB8AC3E}">
        <p14:creationId xmlns:p14="http://schemas.microsoft.com/office/powerpoint/2010/main" val="200332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06A12378-62CA-49BE-BF7B-142E3CA5EF12}" type="datetimeFigureOut">
              <a:rPr lang="es-PE" smtClean="0"/>
              <a:t>22/11/2022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B72E515-67FA-4C37-87FF-1789BBD3450A}" type="slidenum">
              <a:rPr lang="es-PE" smtClean="0"/>
              <a:t>‹Nº›</a:t>
            </a:fld>
            <a:endParaRPr lang="es-PE"/>
          </a:p>
        </p:txBody>
      </p:sp>
    </p:spTree>
    <p:extLst>
      <p:ext uri="{BB962C8B-B14F-4D97-AF65-F5344CB8AC3E}">
        <p14:creationId xmlns:p14="http://schemas.microsoft.com/office/powerpoint/2010/main" val="347003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06A12378-62CA-49BE-BF7B-142E3CA5EF12}" type="datetimeFigureOut">
              <a:rPr lang="es-PE" smtClean="0"/>
              <a:t>22/11/2022</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2B72E515-67FA-4C37-87FF-1789BBD3450A}" type="slidenum">
              <a:rPr lang="es-PE" smtClean="0"/>
              <a:t>‹Nº›</a:t>
            </a:fld>
            <a:endParaRPr lang="es-PE"/>
          </a:p>
        </p:txBody>
      </p:sp>
    </p:spTree>
    <p:extLst>
      <p:ext uri="{BB962C8B-B14F-4D97-AF65-F5344CB8AC3E}">
        <p14:creationId xmlns:p14="http://schemas.microsoft.com/office/powerpoint/2010/main" val="1059642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06A12378-62CA-49BE-BF7B-142E3CA5EF12}" type="datetimeFigureOut">
              <a:rPr lang="es-PE" smtClean="0"/>
              <a:t>22/11/2022</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B72E515-67FA-4C37-87FF-1789BBD3450A}" type="slidenum">
              <a:rPr lang="es-PE" smtClean="0"/>
              <a:t>‹Nº›</a:t>
            </a:fld>
            <a:endParaRPr lang="es-PE"/>
          </a:p>
        </p:txBody>
      </p:sp>
    </p:spTree>
    <p:extLst>
      <p:ext uri="{BB962C8B-B14F-4D97-AF65-F5344CB8AC3E}">
        <p14:creationId xmlns:p14="http://schemas.microsoft.com/office/powerpoint/2010/main" val="2343940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06A12378-62CA-49BE-BF7B-142E3CA5EF12}" type="datetimeFigureOut">
              <a:rPr lang="es-PE" smtClean="0"/>
              <a:t>22/11/2022</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2B72E515-67FA-4C37-87FF-1789BBD3450A}" type="slidenum">
              <a:rPr lang="es-PE" smtClean="0"/>
              <a:t>‹Nº›</a:t>
            </a:fld>
            <a:endParaRPr lang="es-PE"/>
          </a:p>
        </p:txBody>
      </p:sp>
    </p:spTree>
    <p:extLst>
      <p:ext uri="{BB962C8B-B14F-4D97-AF65-F5344CB8AC3E}">
        <p14:creationId xmlns:p14="http://schemas.microsoft.com/office/powerpoint/2010/main" val="160613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06A12378-62CA-49BE-BF7B-142E3CA5EF12}" type="datetimeFigureOut">
              <a:rPr lang="es-PE" smtClean="0"/>
              <a:t>22/11/2022</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2B72E515-67FA-4C37-87FF-1789BBD3450A}" type="slidenum">
              <a:rPr lang="es-PE" smtClean="0"/>
              <a:t>‹Nº›</a:t>
            </a:fld>
            <a:endParaRPr lang="es-PE"/>
          </a:p>
        </p:txBody>
      </p:sp>
    </p:spTree>
    <p:extLst>
      <p:ext uri="{BB962C8B-B14F-4D97-AF65-F5344CB8AC3E}">
        <p14:creationId xmlns:p14="http://schemas.microsoft.com/office/powerpoint/2010/main" val="88971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6A12378-62CA-49BE-BF7B-142E3CA5EF12}" type="datetimeFigureOut">
              <a:rPr lang="es-PE" smtClean="0"/>
              <a:t>22/11/2022</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2B72E515-67FA-4C37-87FF-1789BBD3450A}" type="slidenum">
              <a:rPr lang="es-PE" smtClean="0"/>
              <a:t>‹Nº›</a:t>
            </a:fld>
            <a:endParaRPr lang="es-PE"/>
          </a:p>
        </p:txBody>
      </p:sp>
    </p:spTree>
    <p:extLst>
      <p:ext uri="{BB962C8B-B14F-4D97-AF65-F5344CB8AC3E}">
        <p14:creationId xmlns:p14="http://schemas.microsoft.com/office/powerpoint/2010/main" val="395532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6A12378-62CA-49BE-BF7B-142E3CA5EF12}" type="datetimeFigureOut">
              <a:rPr lang="es-PE" smtClean="0"/>
              <a:t>22/11/2022</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B72E515-67FA-4C37-87FF-1789BBD3450A}" type="slidenum">
              <a:rPr lang="es-PE" smtClean="0"/>
              <a:t>‹Nº›</a:t>
            </a:fld>
            <a:endParaRPr lang="es-PE"/>
          </a:p>
        </p:txBody>
      </p:sp>
    </p:spTree>
    <p:extLst>
      <p:ext uri="{BB962C8B-B14F-4D97-AF65-F5344CB8AC3E}">
        <p14:creationId xmlns:p14="http://schemas.microsoft.com/office/powerpoint/2010/main" val="203230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6A12378-62CA-49BE-BF7B-142E3CA5EF12}" type="datetimeFigureOut">
              <a:rPr lang="es-PE" smtClean="0"/>
              <a:t>22/11/2022</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2B72E515-67FA-4C37-87FF-1789BBD3450A}" type="slidenum">
              <a:rPr lang="es-PE" smtClean="0"/>
              <a:t>‹Nº›</a:t>
            </a:fld>
            <a:endParaRPr lang="es-PE"/>
          </a:p>
        </p:txBody>
      </p:sp>
    </p:spTree>
    <p:extLst>
      <p:ext uri="{BB962C8B-B14F-4D97-AF65-F5344CB8AC3E}">
        <p14:creationId xmlns:p14="http://schemas.microsoft.com/office/powerpoint/2010/main" val="204462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12378-62CA-49BE-BF7B-142E3CA5EF12}" type="datetimeFigureOut">
              <a:rPr lang="es-PE" smtClean="0"/>
              <a:t>22/11/2022</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2E515-67FA-4C37-87FF-1789BBD3450A}" type="slidenum">
              <a:rPr lang="es-PE" smtClean="0"/>
              <a:t>‹Nº›</a:t>
            </a:fld>
            <a:endParaRPr lang="es-PE"/>
          </a:p>
        </p:txBody>
      </p:sp>
    </p:spTree>
    <p:extLst>
      <p:ext uri="{BB962C8B-B14F-4D97-AF65-F5344CB8AC3E}">
        <p14:creationId xmlns:p14="http://schemas.microsoft.com/office/powerpoint/2010/main" val="2013643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ángulo 11"/>
          <p:cNvSpPr/>
          <p:nvPr/>
        </p:nvSpPr>
        <p:spPr>
          <a:xfrm>
            <a:off x="929289" y="2344477"/>
            <a:ext cx="10179045" cy="3073695"/>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926" y="316771"/>
            <a:ext cx="925902" cy="955018"/>
          </a:xfrm>
          <a:prstGeom prst="rect">
            <a:avLst/>
          </a:prstGeom>
        </p:spPr>
      </p:pic>
      <p:pic>
        <p:nvPicPr>
          <p:cNvPr id="7" name="Imagen 6"/>
          <p:cNvPicPr>
            <a:picLocks noChangeAspect="1"/>
          </p:cNvPicPr>
          <p:nvPr/>
        </p:nvPicPr>
        <p:blipFill>
          <a:blip r:embed="rId3"/>
          <a:stretch>
            <a:fillRect/>
          </a:stretch>
        </p:blipFill>
        <p:spPr>
          <a:xfrm>
            <a:off x="2540389" y="1472062"/>
            <a:ext cx="6789074" cy="709562"/>
          </a:xfrm>
          <a:prstGeom prst="rect">
            <a:avLst/>
          </a:prstGeom>
        </p:spPr>
      </p:pic>
      <p:pic>
        <p:nvPicPr>
          <p:cNvPr id="9" name="Imagen 8"/>
          <p:cNvPicPr>
            <a:picLocks noChangeAspect="1"/>
          </p:cNvPicPr>
          <p:nvPr/>
        </p:nvPicPr>
        <p:blipFill>
          <a:blip r:embed="rId4"/>
          <a:stretch>
            <a:fillRect/>
          </a:stretch>
        </p:blipFill>
        <p:spPr>
          <a:xfrm>
            <a:off x="4913950" y="316771"/>
            <a:ext cx="859836" cy="1073179"/>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1698" y="5319671"/>
            <a:ext cx="1726455" cy="1673962"/>
          </a:xfrm>
          <a:prstGeom prst="rect">
            <a:avLst/>
          </a:prstGeom>
        </p:spPr>
      </p:pic>
      <p:sp>
        <p:nvSpPr>
          <p:cNvPr id="11" name="CuadroTexto 10"/>
          <p:cNvSpPr txBox="1"/>
          <p:nvPr/>
        </p:nvSpPr>
        <p:spPr>
          <a:xfrm>
            <a:off x="929288" y="3017516"/>
            <a:ext cx="10179045" cy="2400657"/>
          </a:xfrm>
          <a:prstGeom prst="rect">
            <a:avLst/>
          </a:prstGeom>
          <a:solidFill>
            <a:srgbClr val="0070C0"/>
          </a:solidFill>
        </p:spPr>
        <p:txBody>
          <a:bodyPr wrap="square" rtlCol="0">
            <a:spAutoFit/>
          </a:bodyPr>
          <a:lstStyle/>
          <a:p>
            <a:pPr algn="ctr"/>
            <a:r>
              <a:rPr lang="es-MX" sz="3000" b="1" dirty="0">
                <a:solidFill>
                  <a:schemeClr val="bg1"/>
                </a:solidFill>
              </a:rPr>
              <a:t>“LEY QUE FOMENTA, PROMOCIONA </a:t>
            </a:r>
            <a:r>
              <a:rPr lang="es-MX" sz="3000" b="1" dirty="0" smtClean="0">
                <a:solidFill>
                  <a:schemeClr val="bg1"/>
                </a:solidFill>
              </a:rPr>
              <a:t>E INCENTIVA </a:t>
            </a:r>
            <a:r>
              <a:rPr lang="es-MX" sz="3000" b="1" dirty="0">
                <a:solidFill>
                  <a:schemeClr val="bg1"/>
                </a:solidFill>
              </a:rPr>
              <a:t>LA PRODUCCIÓN </a:t>
            </a:r>
            <a:r>
              <a:rPr lang="es-MX" sz="3000" b="1" dirty="0" smtClean="0">
                <a:solidFill>
                  <a:schemeClr val="bg1"/>
                </a:solidFill>
              </a:rPr>
              <a:t>Y CONSUMO </a:t>
            </a:r>
            <a:r>
              <a:rPr lang="es-MX" sz="3000" b="1" dirty="0">
                <a:solidFill>
                  <a:schemeClr val="bg1"/>
                </a:solidFill>
              </a:rPr>
              <a:t>A NIVEL NACIONAL DE </a:t>
            </a:r>
            <a:r>
              <a:rPr lang="es-MX" sz="3000" b="1" dirty="0" smtClean="0">
                <a:solidFill>
                  <a:schemeClr val="bg1"/>
                </a:solidFill>
              </a:rPr>
              <a:t>LA PANELA </a:t>
            </a:r>
            <a:r>
              <a:rPr lang="es-MX" sz="3000" b="1" dirty="0">
                <a:solidFill>
                  <a:schemeClr val="bg1"/>
                </a:solidFill>
              </a:rPr>
              <a:t>Y DECLARA AL DISTRITO </a:t>
            </a:r>
            <a:r>
              <a:rPr lang="es-MX" sz="3000" b="1" dirty="0" smtClean="0">
                <a:solidFill>
                  <a:schemeClr val="bg1"/>
                </a:solidFill>
              </a:rPr>
              <a:t>DE MONTERO </a:t>
            </a:r>
            <a:r>
              <a:rPr lang="es-MX" sz="3000" b="1" dirty="0">
                <a:solidFill>
                  <a:schemeClr val="bg1"/>
                </a:solidFill>
              </a:rPr>
              <a:t>COMO CAPITAL DE </a:t>
            </a:r>
            <a:r>
              <a:rPr lang="es-MX" sz="3000" b="1" dirty="0" smtClean="0">
                <a:solidFill>
                  <a:schemeClr val="bg1"/>
                </a:solidFill>
              </a:rPr>
              <a:t>LA PANELA </a:t>
            </a:r>
            <a:r>
              <a:rPr lang="es-MX" sz="3000" b="1" dirty="0">
                <a:solidFill>
                  <a:schemeClr val="bg1"/>
                </a:solidFill>
              </a:rPr>
              <a:t>ORGÁNICA EN LA </a:t>
            </a:r>
            <a:r>
              <a:rPr lang="es-MX" sz="3000" b="1" dirty="0" smtClean="0">
                <a:solidFill>
                  <a:schemeClr val="bg1"/>
                </a:solidFill>
              </a:rPr>
              <a:t>PROVINCIA DE </a:t>
            </a:r>
            <a:r>
              <a:rPr lang="es-MX" sz="3000" b="1" dirty="0">
                <a:solidFill>
                  <a:schemeClr val="bg1"/>
                </a:solidFill>
              </a:rPr>
              <a:t>AYABACA, DEPARTAMENTO </a:t>
            </a:r>
            <a:r>
              <a:rPr lang="es-MX" sz="3000" b="1" dirty="0" smtClean="0">
                <a:solidFill>
                  <a:schemeClr val="bg1"/>
                </a:solidFill>
              </a:rPr>
              <a:t>DE PIURA</a:t>
            </a:r>
            <a:r>
              <a:rPr lang="es-MX" sz="3000" b="1" dirty="0">
                <a:solidFill>
                  <a:schemeClr val="bg1"/>
                </a:solidFill>
              </a:rPr>
              <a:t>” </a:t>
            </a:r>
          </a:p>
        </p:txBody>
      </p:sp>
      <p:sp>
        <p:nvSpPr>
          <p:cNvPr id="13" name="CuadroTexto 12"/>
          <p:cNvSpPr txBox="1"/>
          <p:nvPr/>
        </p:nvSpPr>
        <p:spPr>
          <a:xfrm>
            <a:off x="4218331" y="2396730"/>
            <a:ext cx="3906766" cy="646331"/>
          </a:xfrm>
          <a:prstGeom prst="rect">
            <a:avLst/>
          </a:prstGeom>
          <a:noFill/>
        </p:spPr>
        <p:txBody>
          <a:bodyPr wrap="square" rtlCol="0">
            <a:spAutoFit/>
          </a:bodyPr>
          <a:lstStyle/>
          <a:p>
            <a:r>
              <a:rPr lang="es-MX" sz="3600" b="1" dirty="0" smtClean="0">
                <a:solidFill>
                  <a:srgbClr val="0070C0"/>
                </a:solidFill>
              </a:rPr>
              <a:t>P.L. 2923/2022-CR</a:t>
            </a:r>
            <a:endParaRPr lang="es-PE" sz="3600" b="1" dirty="0">
              <a:solidFill>
                <a:srgbClr val="0070C0"/>
              </a:solidFill>
            </a:endParaRPr>
          </a:p>
        </p:txBody>
      </p:sp>
    </p:spTree>
    <p:extLst>
      <p:ext uri="{BB962C8B-B14F-4D97-AF65-F5344CB8AC3E}">
        <p14:creationId xmlns:p14="http://schemas.microsoft.com/office/powerpoint/2010/main" val="2921720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926" y="316771"/>
            <a:ext cx="925902" cy="955018"/>
          </a:xfrm>
          <a:prstGeom prst="rect">
            <a:avLst/>
          </a:prstGeom>
        </p:spPr>
      </p:pic>
      <p:pic>
        <p:nvPicPr>
          <p:cNvPr id="7" name="Imagen 6"/>
          <p:cNvPicPr>
            <a:picLocks noChangeAspect="1"/>
          </p:cNvPicPr>
          <p:nvPr/>
        </p:nvPicPr>
        <p:blipFill>
          <a:blip r:embed="rId3"/>
          <a:stretch>
            <a:fillRect/>
          </a:stretch>
        </p:blipFill>
        <p:spPr>
          <a:xfrm>
            <a:off x="2540389" y="1472062"/>
            <a:ext cx="6789074" cy="709562"/>
          </a:xfrm>
          <a:prstGeom prst="rect">
            <a:avLst/>
          </a:prstGeom>
        </p:spPr>
      </p:pic>
      <p:pic>
        <p:nvPicPr>
          <p:cNvPr id="9" name="Imagen 8"/>
          <p:cNvPicPr>
            <a:picLocks noChangeAspect="1"/>
          </p:cNvPicPr>
          <p:nvPr/>
        </p:nvPicPr>
        <p:blipFill>
          <a:blip r:embed="rId4"/>
          <a:stretch>
            <a:fillRect/>
          </a:stretch>
        </p:blipFill>
        <p:spPr>
          <a:xfrm>
            <a:off x="4913950" y="316771"/>
            <a:ext cx="859836" cy="1073179"/>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69794" y="4439767"/>
            <a:ext cx="1530260" cy="1483732"/>
          </a:xfrm>
          <a:prstGeom prst="rect">
            <a:avLst/>
          </a:prstGeom>
        </p:spPr>
      </p:pic>
      <p:sp>
        <p:nvSpPr>
          <p:cNvPr id="13" name="CuadroTexto 12"/>
          <p:cNvSpPr txBox="1"/>
          <p:nvPr/>
        </p:nvSpPr>
        <p:spPr>
          <a:xfrm>
            <a:off x="4328193" y="2802864"/>
            <a:ext cx="3213463" cy="1015663"/>
          </a:xfrm>
          <a:prstGeom prst="rect">
            <a:avLst/>
          </a:prstGeom>
          <a:noFill/>
        </p:spPr>
        <p:txBody>
          <a:bodyPr wrap="square" rtlCol="0">
            <a:spAutoFit/>
          </a:bodyPr>
          <a:lstStyle/>
          <a:p>
            <a:r>
              <a:rPr lang="es-MX" sz="6000" b="1" dirty="0" smtClean="0">
                <a:solidFill>
                  <a:srgbClr val="002060"/>
                </a:solidFill>
              </a:rPr>
              <a:t>GRACIAS</a:t>
            </a:r>
            <a:endParaRPr lang="es-PE" sz="6000" b="1" dirty="0">
              <a:solidFill>
                <a:srgbClr val="002060"/>
              </a:solidFill>
            </a:endParaRPr>
          </a:p>
        </p:txBody>
      </p:sp>
    </p:spTree>
    <p:extLst>
      <p:ext uri="{BB962C8B-B14F-4D97-AF65-F5344CB8AC3E}">
        <p14:creationId xmlns:p14="http://schemas.microsoft.com/office/powerpoint/2010/main" val="3479505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p:cNvSpPr txBox="1"/>
          <p:nvPr/>
        </p:nvSpPr>
        <p:spPr>
          <a:xfrm>
            <a:off x="2983370" y="317939"/>
            <a:ext cx="6149919" cy="615553"/>
          </a:xfrm>
          <a:prstGeom prst="rect">
            <a:avLst/>
          </a:prstGeom>
          <a:solidFill>
            <a:srgbClr val="0070C0"/>
          </a:solidFill>
        </p:spPr>
        <p:txBody>
          <a:bodyPr wrap="square" rtlCol="0">
            <a:spAutoFit/>
          </a:bodyPr>
          <a:lstStyle/>
          <a:p>
            <a:pPr algn="ctr"/>
            <a:r>
              <a:rPr lang="es-MX" sz="3400" b="1" dirty="0" smtClean="0">
                <a:solidFill>
                  <a:schemeClr val="bg1"/>
                </a:solidFill>
              </a:rPr>
              <a:t>ANTECEDENTES</a:t>
            </a:r>
            <a:endParaRPr lang="es-PE" sz="3400" b="1" dirty="0">
              <a:solidFill>
                <a:schemeClr val="bg1"/>
              </a:solidFill>
            </a:endParaRPr>
          </a:p>
        </p:txBody>
      </p:sp>
      <p:sp>
        <p:nvSpPr>
          <p:cNvPr id="6" name="CuadroTexto 5"/>
          <p:cNvSpPr txBox="1"/>
          <p:nvPr/>
        </p:nvSpPr>
        <p:spPr>
          <a:xfrm>
            <a:off x="386215" y="1027434"/>
            <a:ext cx="11409546" cy="1631216"/>
          </a:xfrm>
          <a:prstGeom prst="rect">
            <a:avLst/>
          </a:prstGeom>
          <a:noFill/>
        </p:spPr>
        <p:txBody>
          <a:bodyPr wrap="square" rtlCol="0">
            <a:spAutoFit/>
          </a:bodyPr>
          <a:lstStyle/>
          <a:p>
            <a:pPr marL="457200" indent="-457200" algn="just">
              <a:buFont typeface="Wingdings" panose="05000000000000000000" pitchFamily="2" charset="2"/>
              <a:buChar char="q"/>
            </a:pPr>
            <a:r>
              <a:rPr lang="es-MX" sz="2500" dirty="0"/>
              <a:t>Nuestro país posee una gran extensión de cultivos de caña de azúcar, que es la base para la elaboración de la panela.  La panela granulada o azúcar integral ecológica es un producto que ha incrementado su demanda en los últimos años, debido a sus propiedades nutritivas, a diferencia del azúcar común y corriente. </a:t>
            </a:r>
            <a:endParaRPr lang="es-PE" sz="2500" dirty="0"/>
          </a:p>
        </p:txBody>
      </p:sp>
      <p:sp>
        <p:nvSpPr>
          <p:cNvPr id="7" name="CuadroTexto 6"/>
          <p:cNvSpPr txBox="1"/>
          <p:nvPr/>
        </p:nvSpPr>
        <p:spPr>
          <a:xfrm>
            <a:off x="3840476" y="2823449"/>
            <a:ext cx="7955285" cy="3939540"/>
          </a:xfrm>
          <a:prstGeom prst="rect">
            <a:avLst/>
          </a:prstGeom>
          <a:noFill/>
        </p:spPr>
        <p:txBody>
          <a:bodyPr wrap="square" rtlCol="0">
            <a:spAutoFit/>
          </a:bodyPr>
          <a:lstStyle/>
          <a:p>
            <a:pPr marL="457200" indent="-457200" algn="just">
              <a:buFont typeface="Wingdings" panose="05000000000000000000" pitchFamily="2" charset="2"/>
              <a:buChar char="q"/>
            </a:pPr>
            <a:r>
              <a:rPr lang="es-MX" sz="2500" dirty="0"/>
              <a:t>La caña de azúcar se corta y se muele para la obtención del jugo de caña de azúcar. Una vez extraído, filtrado y decantado el jugo, se somete a un proceso térmico por el cual va perdiendo agua por evaporación hasta el punto óptimo, momento en el cual tiene una textura melosa y se deja enfriar, batiéndolo hasta que se solidifica en pequeños granos de panela. Como se puede ver la diferencia respecto del azúcar blanco o azúcar moreno, es que no hay refinado y no se añaden aditivos químicos en ninguna fase del proceso.</a:t>
            </a:r>
          </a:p>
        </p:txBody>
      </p:sp>
      <p:pic>
        <p:nvPicPr>
          <p:cNvPr id="2" name="Imagen 1"/>
          <p:cNvPicPr>
            <a:picLocks noChangeAspect="1"/>
          </p:cNvPicPr>
          <p:nvPr/>
        </p:nvPicPr>
        <p:blipFill>
          <a:blip r:embed="rId2"/>
          <a:stretch>
            <a:fillRect/>
          </a:stretch>
        </p:blipFill>
        <p:spPr>
          <a:xfrm>
            <a:off x="-4" y="2782387"/>
            <a:ext cx="3840480" cy="3840480"/>
          </a:xfrm>
          <a:prstGeom prst="rect">
            <a:avLst/>
          </a:prstGeom>
        </p:spPr>
      </p:pic>
    </p:spTree>
    <p:extLst>
      <p:ext uri="{BB962C8B-B14F-4D97-AF65-F5344CB8AC3E}">
        <p14:creationId xmlns:p14="http://schemas.microsoft.com/office/powerpoint/2010/main" val="3361205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p:cNvSpPr txBox="1"/>
          <p:nvPr/>
        </p:nvSpPr>
        <p:spPr>
          <a:xfrm>
            <a:off x="2827792" y="176747"/>
            <a:ext cx="6461076" cy="615553"/>
          </a:xfrm>
          <a:prstGeom prst="rect">
            <a:avLst/>
          </a:prstGeom>
          <a:solidFill>
            <a:srgbClr val="0070C0"/>
          </a:solidFill>
        </p:spPr>
        <p:txBody>
          <a:bodyPr wrap="square" rtlCol="0">
            <a:spAutoFit/>
          </a:bodyPr>
          <a:lstStyle/>
          <a:p>
            <a:pPr algn="ctr"/>
            <a:r>
              <a:rPr lang="es-MX" sz="3400" b="1" dirty="0" smtClean="0">
                <a:solidFill>
                  <a:schemeClr val="bg1"/>
                </a:solidFill>
              </a:rPr>
              <a:t>PROPIEDADES DE LA PANELA</a:t>
            </a:r>
            <a:endParaRPr lang="es-PE" sz="3400" b="1" dirty="0">
              <a:solidFill>
                <a:schemeClr val="bg1"/>
              </a:solidFill>
            </a:endParaRPr>
          </a:p>
        </p:txBody>
      </p:sp>
      <p:sp>
        <p:nvSpPr>
          <p:cNvPr id="6" name="CuadroTexto 5"/>
          <p:cNvSpPr txBox="1"/>
          <p:nvPr/>
        </p:nvSpPr>
        <p:spPr>
          <a:xfrm>
            <a:off x="5593772" y="1698172"/>
            <a:ext cx="5995851" cy="3785652"/>
          </a:xfrm>
          <a:prstGeom prst="rect">
            <a:avLst/>
          </a:prstGeom>
          <a:noFill/>
        </p:spPr>
        <p:txBody>
          <a:bodyPr wrap="square" rtlCol="0">
            <a:spAutoFit/>
          </a:bodyPr>
          <a:lstStyle/>
          <a:p>
            <a:pPr marL="457200" indent="-457200" algn="just">
              <a:buFont typeface="Wingdings" panose="05000000000000000000" pitchFamily="2" charset="2"/>
              <a:buChar char="q"/>
            </a:pPr>
            <a:r>
              <a:rPr lang="es-MX" sz="2400" dirty="0">
                <a:cs typeface="Arial" panose="020B0604020202020204" pitchFamily="34" charset="0"/>
              </a:rPr>
              <a:t>La panela </a:t>
            </a:r>
            <a:r>
              <a:rPr lang="es-MX" sz="2400" dirty="0" smtClean="0">
                <a:cs typeface="Arial" panose="020B0604020202020204" pitchFamily="34" charset="0"/>
              </a:rPr>
              <a:t>suma </a:t>
            </a:r>
            <a:r>
              <a:rPr lang="es-MX" sz="2400" dirty="0">
                <a:cs typeface="Arial" panose="020B0604020202020204" pitchFamily="34" charset="0"/>
              </a:rPr>
              <a:t>un interesante aporte mineral, ya que 100 gramos contienen 81 miligramos (mg) de magnesio, 80 mg de calcio, 68 mg de fósforo o 12 mg de hierro, además de cantidades menores de potasio, manganeso, zinc, cobre, flúor y selenio. E</a:t>
            </a:r>
            <a:r>
              <a:rPr lang="es-MX" sz="2400" dirty="0" smtClean="0">
                <a:cs typeface="Arial" panose="020B0604020202020204" pitchFamily="34" charset="0"/>
              </a:rPr>
              <a:t>n </a:t>
            </a:r>
            <a:r>
              <a:rPr lang="es-MX" sz="2400" dirty="0">
                <a:cs typeface="Arial" panose="020B0604020202020204" pitchFamily="34" charset="0"/>
              </a:rPr>
              <a:t>la panela tenemos las propiedades edulcorantes del azúcar y las de la melaza, que es la que contiene todas las vitaminas extraídas del jugo de la caña: A, B, C, D y E</a:t>
            </a:r>
            <a:endParaRPr lang="es-ES" sz="2400" dirty="0" smtClean="0">
              <a:cs typeface="Arial" panose="020B0604020202020204" pitchFamily="34" charset="0"/>
            </a:endParaRPr>
          </a:p>
        </p:txBody>
      </p:sp>
      <p:pic>
        <p:nvPicPr>
          <p:cNvPr id="2" name="Imagen 1"/>
          <p:cNvPicPr>
            <a:picLocks noChangeAspect="1"/>
          </p:cNvPicPr>
          <p:nvPr/>
        </p:nvPicPr>
        <p:blipFill>
          <a:blip r:embed="rId2"/>
          <a:stretch>
            <a:fillRect/>
          </a:stretch>
        </p:blipFill>
        <p:spPr>
          <a:xfrm>
            <a:off x="30906" y="1753208"/>
            <a:ext cx="5593772" cy="3730616"/>
          </a:xfrm>
          <a:prstGeom prst="rect">
            <a:avLst/>
          </a:prstGeom>
        </p:spPr>
      </p:pic>
    </p:spTree>
    <p:extLst>
      <p:ext uri="{BB962C8B-B14F-4D97-AF65-F5344CB8AC3E}">
        <p14:creationId xmlns:p14="http://schemas.microsoft.com/office/powerpoint/2010/main" val="531947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p:cNvSpPr txBox="1"/>
          <p:nvPr/>
        </p:nvSpPr>
        <p:spPr>
          <a:xfrm>
            <a:off x="3547206" y="281251"/>
            <a:ext cx="5048373" cy="615553"/>
          </a:xfrm>
          <a:prstGeom prst="rect">
            <a:avLst/>
          </a:prstGeom>
          <a:solidFill>
            <a:srgbClr val="0070C0"/>
          </a:solidFill>
        </p:spPr>
        <p:txBody>
          <a:bodyPr wrap="square" rtlCol="0">
            <a:spAutoFit/>
          </a:bodyPr>
          <a:lstStyle/>
          <a:p>
            <a:pPr algn="ctr"/>
            <a:r>
              <a:rPr lang="es-MX" sz="3400" b="1" dirty="0" smtClean="0">
                <a:solidFill>
                  <a:schemeClr val="bg1"/>
                </a:solidFill>
              </a:rPr>
              <a:t>PANELA ORGANICA</a:t>
            </a:r>
            <a:endParaRPr lang="es-PE" sz="3400" b="1" dirty="0">
              <a:solidFill>
                <a:schemeClr val="bg1"/>
              </a:solidFill>
            </a:endParaRPr>
          </a:p>
        </p:txBody>
      </p:sp>
      <p:sp>
        <p:nvSpPr>
          <p:cNvPr id="6" name="CuadroTexto 5"/>
          <p:cNvSpPr txBox="1"/>
          <p:nvPr/>
        </p:nvSpPr>
        <p:spPr>
          <a:xfrm>
            <a:off x="333963" y="1171127"/>
            <a:ext cx="11474860" cy="1107996"/>
          </a:xfrm>
          <a:prstGeom prst="rect">
            <a:avLst/>
          </a:prstGeom>
          <a:noFill/>
        </p:spPr>
        <p:txBody>
          <a:bodyPr wrap="square" rtlCol="0">
            <a:spAutoFit/>
          </a:bodyPr>
          <a:lstStyle/>
          <a:p>
            <a:pPr marL="457200" indent="-457200" algn="just">
              <a:buFont typeface="Wingdings" panose="05000000000000000000" pitchFamily="2" charset="2"/>
              <a:buChar char="q"/>
            </a:pPr>
            <a:r>
              <a:rPr lang="es-MX" sz="2200" dirty="0"/>
              <a:t>Es aquella que ha sido producida sin utilizar productos químicos de síntesis en su cultivo. Para poder utilizar la denominación orgánica, ecológica o biológica que en España son sinónimos y su uso está protegido por la ley, el producto debe ser trazable y este certificado</a:t>
            </a:r>
            <a:r>
              <a:rPr lang="es-MX" sz="2200" dirty="0" smtClean="0"/>
              <a:t>.</a:t>
            </a:r>
            <a:endParaRPr lang="es-PE" sz="2200" dirty="0">
              <a:cs typeface="Arial" panose="020B0604020202020204" pitchFamily="34" charset="0"/>
            </a:endParaRPr>
          </a:p>
        </p:txBody>
      </p:sp>
      <p:sp>
        <p:nvSpPr>
          <p:cNvPr id="7" name="CuadroTexto 6"/>
          <p:cNvSpPr txBox="1"/>
          <p:nvPr/>
        </p:nvSpPr>
        <p:spPr>
          <a:xfrm>
            <a:off x="329607" y="2773505"/>
            <a:ext cx="5796873" cy="3816429"/>
          </a:xfrm>
          <a:prstGeom prst="rect">
            <a:avLst/>
          </a:prstGeom>
          <a:noFill/>
        </p:spPr>
        <p:txBody>
          <a:bodyPr wrap="square" rtlCol="0">
            <a:spAutoFit/>
          </a:bodyPr>
          <a:lstStyle/>
          <a:p>
            <a:pPr marL="457200" indent="-457200" algn="just">
              <a:buFont typeface="Wingdings" panose="05000000000000000000" pitchFamily="2" charset="2"/>
              <a:buChar char="q"/>
            </a:pPr>
            <a:r>
              <a:rPr lang="es-MX" sz="2200" dirty="0"/>
              <a:t>En cuanto a que la panela sea ecológica hace que en origen se respete más el medio ambiente y se favorezca más el mantenimiento de la biodiversidad. Por sus propiedades nutricionales, se ha convertido en un producto de alta demanda en el mercado europeo, especialmente en el ámbito del comercio justo y la producción orgánica. Es un producto exportable y que generará a sus productores importantes </a:t>
            </a:r>
            <a:r>
              <a:rPr lang="es-MX" sz="2200" dirty="0" smtClean="0"/>
              <a:t>dividendos.</a:t>
            </a:r>
          </a:p>
        </p:txBody>
      </p:sp>
      <p:pic>
        <p:nvPicPr>
          <p:cNvPr id="3" name="Imagen 2"/>
          <p:cNvPicPr>
            <a:picLocks noChangeAspect="1"/>
          </p:cNvPicPr>
          <p:nvPr/>
        </p:nvPicPr>
        <p:blipFill>
          <a:blip r:embed="rId2"/>
          <a:stretch>
            <a:fillRect/>
          </a:stretch>
        </p:blipFill>
        <p:spPr>
          <a:xfrm>
            <a:off x="6505303" y="2753357"/>
            <a:ext cx="5686697" cy="3791131"/>
          </a:xfrm>
          <a:prstGeom prst="rect">
            <a:avLst/>
          </a:prstGeom>
        </p:spPr>
      </p:pic>
    </p:spTree>
    <p:extLst>
      <p:ext uri="{BB962C8B-B14F-4D97-AF65-F5344CB8AC3E}">
        <p14:creationId xmlns:p14="http://schemas.microsoft.com/office/powerpoint/2010/main" val="164145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p:cNvSpPr txBox="1"/>
          <p:nvPr/>
        </p:nvSpPr>
        <p:spPr>
          <a:xfrm>
            <a:off x="2455818" y="281251"/>
            <a:ext cx="8020594" cy="615553"/>
          </a:xfrm>
          <a:prstGeom prst="rect">
            <a:avLst/>
          </a:prstGeom>
          <a:solidFill>
            <a:srgbClr val="0070C0"/>
          </a:solidFill>
        </p:spPr>
        <p:txBody>
          <a:bodyPr wrap="square" rtlCol="0">
            <a:spAutoFit/>
          </a:bodyPr>
          <a:lstStyle/>
          <a:p>
            <a:pPr algn="ctr"/>
            <a:r>
              <a:rPr lang="es-MX" sz="3400" b="1" dirty="0" smtClean="0">
                <a:solidFill>
                  <a:schemeClr val="bg1"/>
                </a:solidFill>
              </a:rPr>
              <a:t>DONDE SE PRODUCE LA PANELA</a:t>
            </a:r>
            <a:endParaRPr lang="es-PE" sz="3400" b="1" dirty="0">
              <a:solidFill>
                <a:schemeClr val="bg1"/>
              </a:solidFill>
            </a:endParaRPr>
          </a:p>
        </p:txBody>
      </p:sp>
      <p:sp>
        <p:nvSpPr>
          <p:cNvPr id="6" name="CuadroTexto 5"/>
          <p:cNvSpPr txBox="1"/>
          <p:nvPr/>
        </p:nvSpPr>
        <p:spPr>
          <a:xfrm>
            <a:off x="294773" y="962119"/>
            <a:ext cx="11713027" cy="1446550"/>
          </a:xfrm>
          <a:prstGeom prst="rect">
            <a:avLst/>
          </a:prstGeom>
          <a:noFill/>
        </p:spPr>
        <p:txBody>
          <a:bodyPr wrap="square" rtlCol="0">
            <a:spAutoFit/>
          </a:bodyPr>
          <a:lstStyle/>
          <a:p>
            <a:pPr marL="457200" indent="-457200" algn="just">
              <a:buFont typeface="Wingdings" panose="05000000000000000000" pitchFamily="2" charset="2"/>
              <a:buChar char="q"/>
            </a:pPr>
            <a:r>
              <a:rPr lang="es-MX" sz="2200" dirty="0"/>
              <a:t>Piura es considera la principal zona de producción de panela granulada en el país, con 22 plantas de procesamiento distribuidas en diez distritos de la sierra. El proceso de producción y comercialización empezó en 2003 y en la actualidad implica un movimiento anual de 500 mil dólares. </a:t>
            </a:r>
            <a:endParaRPr lang="es-PE" sz="2200" dirty="0">
              <a:cs typeface="Arial" panose="020B0604020202020204" pitchFamily="34" charset="0"/>
            </a:endParaRPr>
          </a:p>
        </p:txBody>
      </p:sp>
      <p:sp>
        <p:nvSpPr>
          <p:cNvPr id="7" name="CuadroTexto 6"/>
          <p:cNvSpPr txBox="1"/>
          <p:nvPr/>
        </p:nvSpPr>
        <p:spPr>
          <a:xfrm>
            <a:off x="195944" y="2310037"/>
            <a:ext cx="11717382" cy="1446550"/>
          </a:xfrm>
          <a:prstGeom prst="rect">
            <a:avLst/>
          </a:prstGeom>
          <a:noFill/>
        </p:spPr>
        <p:txBody>
          <a:bodyPr wrap="square" rtlCol="0">
            <a:spAutoFit/>
          </a:bodyPr>
          <a:lstStyle/>
          <a:p>
            <a:pPr marL="457200" indent="-457200" algn="just">
              <a:buFont typeface="Wingdings" panose="05000000000000000000" pitchFamily="2" charset="2"/>
              <a:buChar char="q"/>
            </a:pPr>
            <a:r>
              <a:rPr lang="es-MX" sz="2200" dirty="0"/>
              <a:t>El distrito de Montero cuenta con seis plantas de procesamiento que garantizan una oferta del 70 por ciento del volumen de panela granulada exportada por la Central Piurana de Cafetaleros (</a:t>
            </a:r>
            <a:r>
              <a:rPr lang="es-MX" sz="2200" dirty="0" err="1"/>
              <a:t>Cepicafe</a:t>
            </a:r>
            <a:r>
              <a:rPr lang="es-MX" sz="2200" dirty="0"/>
              <a:t>). Su distinción como capital regional de la panela granulada será incluida en toda la documentación pública o privada del distrito.</a:t>
            </a:r>
            <a:endParaRPr lang="es-MX" sz="2200" dirty="0" smtClean="0"/>
          </a:p>
        </p:txBody>
      </p:sp>
      <p:sp>
        <p:nvSpPr>
          <p:cNvPr id="10" name="CuadroTexto 9"/>
          <p:cNvSpPr txBox="1"/>
          <p:nvPr/>
        </p:nvSpPr>
        <p:spPr>
          <a:xfrm>
            <a:off x="4284617" y="3691272"/>
            <a:ext cx="7628709" cy="3139321"/>
          </a:xfrm>
          <a:prstGeom prst="rect">
            <a:avLst/>
          </a:prstGeom>
          <a:noFill/>
        </p:spPr>
        <p:txBody>
          <a:bodyPr wrap="square" rtlCol="0">
            <a:spAutoFit/>
          </a:bodyPr>
          <a:lstStyle/>
          <a:p>
            <a:pPr marL="457200" indent="-457200" algn="just">
              <a:buFont typeface="Wingdings" panose="05000000000000000000" pitchFamily="2" charset="2"/>
              <a:buChar char="q"/>
            </a:pPr>
            <a:r>
              <a:rPr lang="es-MX" sz="2200" dirty="0"/>
              <a:t>Desde el año 2000, la producción de panela granulada orgánica en la sierra de Piura ha venido logrando un auge impresionante. Piura es la primera región a nivel nacional que produce panela granulada con calidad de exportación. La panela granulada orgánica se produce en plantas agroindustriales rurales o módulos de procesamiento de pequeños productores, ubicados principalmente en las tres provincias más pobres de la región Piura: Ayabaca, Morropón y Huancabamba</a:t>
            </a:r>
            <a:endParaRPr lang="es-PE" sz="2200" dirty="0">
              <a:cs typeface="Arial" panose="020B0604020202020204" pitchFamily="34" charset="0"/>
            </a:endParaRPr>
          </a:p>
        </p:txBody>
      </p:sp>
      <p:pic>
        <p:nvPicPr>
          <p:cNvPr id="2" name="Imagen 1"/>
          <p:cNvPicPr>
            <a:picLocks noChangeAspect="1"/>
          </p:cNvPicPr>
          <p:nvPr/>
        </p:nvPicPr>
        <p:blipFill>
          <a:blip r:embed="rId2"/>
          <a:stretch>
            <a:fillRect/>
          </a:stretch>
        </p:blipFill>
        <p:spPr>
          <a:xfrm>
            <a:off x="378864" y="3785824"/>
            <a:ext cx="3905753" cy="3037808"/>
          </a:xfrm>
          <a:prstGeom prst="rect">
            <a:avLst/>
          </a:prstGeom>
        </p:spPr>
      </p:pic>
    </p:spTree>
    <p:extLst>
      <p:ext uri="{BB962C8B-B14F-4D97-AF65-F5344CB8AC3E}">
        <p14:creationId xmlns:p14="http://schemas.microsoft.com/office/powerpoint/2010/main" val="352698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p:cNvSpPr txBox="1"/>
          <p:nvPr/>
        </p:nvSpPr>
        <p:spPr>
          <a:xfrm>
            <a:off x="2424021" y="264346"/>
            <a:ext cx="7229434" cy="615553"/>
          </a:xfrm>
          <a:prstGeom prst="rect">
            <a:avLst/>
          </a:prstGeom>
          <a:solidFill>
            <a:srgbClr val="0070C0"/>
          </a:solidFill>
        </p:spPr>
        <p:txBody>
          <a:bodyPr wrap="square" rtlCol="0">
            <a:spAutoFit/>
          </a:bodyPr>
          <a:lstStyle/>
          <a:p>
            <a:pPr algn="ctr"/>
            <a:r>
              <a:rPr lang="es-MX" sz="3400" b="1" dirty="0" smtClean="0">
                <a:solidFill>
                  <a:schemeClr val="bg1"/>
                </a:solidFill>
              </a:rPr>
              <a:t>MERCADO INTERNACIONAL</a:t>
            </a:r>
            <a:endParaRPr lang="es-PE" sz="3400" b="1" dirty="0">
              <a:solidFill>
                <a:schemeClr val="bg1"/>
              </a:solidFill>
            </a:endParaRPr>
          </a:p>
        </p:txBody>
      </p:sp>
      <p:sp>
        <p:nvSpPr>
          <p:cNvPr id="8" name="CuadroTexto 7"/>
          <p:cNvSpPr txBox="1"/>
          <p:nvPr/>
        </p:nvSpPr>
        <p:spPr>
          <a:xfrm>
            <a:off x="4519749" y="3040560"/>
            <a:ext cx="7406639" cy="3000821"/>
          </a:xfrm>
          <a:prstGeom prst="rect">
            <a:avLst/>
          </a:prstGeom>
          <a:noFill/>
        </p:spPr>
        <p:txBody>
          <a:bodyPr wrap="square" rtlCol="0">
            <a:spAutoFit/>
          </a:bodyPr>
          <a:lstStyle/>
          <a:p>
            <a:pPr marL="457200" indent="-457200" algn="just">
              <a:buFont typeface="Wingdings" panose="05000000000000000000" pitchFamily="2" charset="2"/>
              <a:buChar char="q"/>
            </a:pPr>
            <a:r>
              <a:rPr lang="es-MX" sz="2100" dirty="0">
                <a:cs typeface="Arial" panose="020B0604020202020204" pitchFamily="34" charset="0"/>
              </a:rPr>
              <a:t>La panela orgánica peruana ha llegado a los mercados internacionales por ejemplo hay 4.000 supermercados franceses distribuidos en toda Francia, su consumo viene creciendo cada año y es muy apreciada por los </a:t>
            </a:r>
            <a:r>
              <a:rPr lang="es-MX" sz="2100" dirty="0" smtClean="0">
                <a:cs typeface="Arial" panose="020B0604020202020204" pitchFamily="34" charset="0"/>
              </a:rPr>
              <a:t>consumidores. Se </a:t>
            </a:r>
            <a:r>
              <a:rPr lang="es-MX" sz="2100" dirty="0">
                <a:cs typeface="Arial" panose="020B0604020202020204" pitchFamily="34" charset="0"/>
              </a:rPr>
              <a:t>exporta a países como Italia, Canadá y Alemania</a:t>
            </a:r>
            <a:r>
              <a:rPr lang="es-MX" sz="2100" dirty="0" smtClean="0">
                <a:cs typeface="Arial" panose="020B0604020202020204" pitchFamily="34" charset="0"/>
              </a:rPr>
              <a:t>.</a:t>
            </a:r>
          </a:p>
          <a:p>
            <a:pPr algn="just"/>
            <a:endParaRPr lang="es-MX" sz="2100" dirty="0" smtClean="0">
              <a:cs typeface="Arial" panose="020B0604020202020204" pitchFamily="34" charset="0"/>
            </a:endParaRPr>
          </a:p>
          <a:p>
            <a:pPr marL="457200" indent="-457200" algn="just">
              <a:buFont typeface="Wingdings" panose="05000000000000000000" pitchFamily="2" charset="2"/>
              <a:buChar char="q"/>
            </a:pPr>
            <a:r>
              <a:rPr lang="es-MX" sz="2100" dirty="0">
                <a:cs typeface="Arial" panose="020B0604020202020204" pitchFamily="34" charset="0"/>
              </a:rPr>
              <a:t>La panela de Perú se caracteriza por un color dorado oscuro, una densidad de grano mayor (gránulos más grandes), un sabor dulce muy intenso.</a:t>
            </a:r>
          </a:p>
        </p:txBody>
      </p:sp>
      <p:sp>
        <p:nvSpPr>
          <p:cNvPr id="13" name="CuadroTexto 12"/>
          <p:cNvSpPr txBox="1"/>
          <p:nvPr/>
        </p:nvSpPr>
        <p:spPr>
          <a:xfrm>
            <a:off x="151088" y="1240959"/>
            <a:ext cx="11775300" cy="1708160"/>
          </a:xfrm>
          <a:prstGeom prst="rect">
            <a:avLst/>
          </a:prstGeom>
          <a:noFill/>
        </p:spPr>
        <p:txBody>
          <a:bodyPr wrap="square" rtlCol="0">
            <a:spAutoFit/>
          </a:bodyPr>
          <a:lstStyle/>
          <a:p>
            <a:pPr marL="457200" indent="-457200" algn="just">
              <a:buFont typeface="Wingdings" panose="05000000000000000000" pitchFamily="2" charset="2"/>
              <a:buChar char="q"/>
            </a:pPr>
            <a:r>
              <a:rPr lang="es-MX" sz="2100" dirty="0">
                <a:cs typeface="Arial" panose="020B0604020202020204" pitchFamily="34" charset="0"/>
              </a:rPr>
              <a:t>De acuerdo con la información publicada por la Universidad de Piura, la Cooperativa Agraria </a:t>
            </a:r>
            <a:r>
              <a:rPr lang="es-MX" sz="2100" dirty="0" err="1">
                <a:cs typeface="Arial" panose="020B0604020202020204" pitchFamily="34" charset="0"/>
              </a:rPr>
              <a:t>Norandino</a:t>
            </a:r>
            <a:r>
              <a:rPr lang="es-MX" sz="2100" dirty="0">
                <a:cs typeface="Arial" panose="020B0604020202020204" pitchFamily="34" charset="0"/>
              </a:rPr>
              <a:t>, socia del proyecto, tenía previsto exportar este año 1400 toneladas de panela. Sin embargo, debido a la gran demanda en los mercados de Italia y Francia, sus principales clientes, incrementó sus exportaciones en un 50 por ciento, por lo que se estima que para fin de año se logre enviar 2100 toneladas de este producto. </a:t>
            </a:r>
          </a:p>
        </p:txBody>
      </p:sp>
      <p:pic>
        <p:nvPicPr>
          <p:cNvPr id="2" name="Imagen 1"/>
          <p:cNvPicPr>
            <a:picLocks noChangeAspect="1"/>
          </p:cNvPicPr>
          <p:nvPr/>
        </p:nvPicPr>
        <p:blipFill>
          <a:blip r:embed="rId2"/>
          <a:stretch>
            <a:fillRect/>
          </a:stretch>
        </p:blipFill>
        <p:spPr>
          <a:xfrm>
            <a:off x="520913" y="2949119"/>
            <a:ext cx="3740049" cy="3749040"/>
          </a:xfrm>
          <a:prstGeom prst="rect">
            <a:avLst/>
          </a:prstGeom>
        </p:spPr>
      </p:pic>
    </p:spTree>
    <p:extLst>
      <p:ext uri="{BB962C8B-B14F-4D97-AF65-F5344CB8AC3E}">
        <p14:creationId xmlns:p14="http://schemas.microsoft.com/office/powerpoint/2010/main" val="4223489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p:cNvSpPr txBox="1"/>
          <p:nvPr/>
        </p:nvSpPr>
        <p:spPr>
          <a:xfrm>
            <a:off x="1169984" y="172442"/>
            <a:ext cx="8966794" cy="615553"/>
          </a:xfrm>
          <a:prstGeom prst="rect">
            <a:avLst/>
          </a:prstGeom>
          <a:solidFill>
            <a:srgbClr val="0070C0"/>
          </a:solidFill>
        </p:spPr>
        <p:txBody>
          <a:bodyPr wrap="square" rtlCol="0">
            <a:spAutoFit/>
          </a:bodyPr>
          <a:lstStyle/>
          <a:p>
            <a:pPr algn="ctr"/>
            <a:r>
              <a:rPr lang="es-MX" sz="3400" b="1" dirty="0" smtClean="0">
                <a:solidFill>
                  <a:schemeClr val="bg1"/>
                </a:solidFill>
              </a:rPr>
              <a:t>MARCO JURIDICO</a:t>
            </a:r>
            <a:endParaRPr lang="es-PE" sz="3400" b="1" dirty="0">
              <a:solidFill>
                <a:schemeClr val="bg1"/>
              </a:solidFill>
            </a:endParaRPr>
          </a:p>
        </p:txBody>
      </p:sp>
      <p:sp>
        <p:nvSpPr>
          <p:cNvPr id="13" name="CuadroTexto 12"/>
          <p:cNvSpPr txBox="1"/>
          <p:nvPr/>
        </p:nvSpPr>
        <p:spPr>
          <a:xfrm>
            <a:off x="281716" y="1123391"/>
            <a:ext cx="11422603" cy="1708160"/>
          </a:xfrm>
          <a:prstGeom prst="rect">
            <a:avLst/>
          </a:prstGeom>
          <a:noFill/>
        </p:spPr>
        <p:txBody>
          <a:bodyPr wrap="square" rtlCol="0">
            <a:spAutoFit/>
          </a:bodyPr>
          <a:lstStyle/>
          <a:p>
            <a:pPr marL="457200" indent="-457200" algn="just">
              <a:buFont typeface="Wingdings" panose="05000000000000000000" pitchFamily="2" charset="2"/>
              <a:buChar char="q"/>
            </a:pPr>
            <a:r>
              <a:rPr lang="es-MX" sz="2100" b="1" dirty="0" smtClean="0">
                <a:cs typeface="Arial" panose="020B0604020202020204" pitchFamily="34" charset="0"/>
              </a:rPr>
              <a:t>CONSTITUCIÓN POLÍTICA DEL PERÚ. </a:t>
            </a:r>
            <a:r>
              <a:rPr lang="es-MX" sz="2100" dirty="0" smtClean="0">
                <a:cs typeface="Arial" panose="020B0604020202020204" pitchFamily="34" charset="0"/>
              </a:rPr>
              <a:t>Artículo </a:t>
            </a:r>
            <a:r>
              <a:rPr lang="es-MX" sz="2100" dirty="0">
                <a:cs typeface="Arial" panose="020B0604020202020204" pitchFamily="34" charset="0"/>
              </a:rPr>
              <a:t>88.- El Estado apoya preferentemente el desarrollo agrario. Garantiza el derecho de propiedad sobre la tierra, en forma privada o comunal o en cualquiera otra forma asociativa. La ley puede fijar los límites y la extensión de la tierra según las peculiaridades de cada zona. Las tierras abandonadas, según previsión legal, pasan al dominio del Estado para su adjudicación en venta</a:t>
            </a:r>
          </a:p>
        </p:txBody>
      </p:sp>
      <p:sp>
        <p:nvSpPr>
          <p:cNvPr id="10" name="CuadroTexto 9"/>
          <p:cNvSpPr txBox="1"/>
          <p:nvPr/>
        </p:nvSpPr>
        <p:spPr>
          <a:xfrm>
            <a:off x="277361" y="3169905"/>
            <a:ext cx="5574799" cy="3323987"/>
          </a:xfrm>
          <a:prstGeom prst="rect">
            <a:avLst/>
          </a:prstGeom>
          <a:noFill/>
        </p:spPr>
        <p:txBody>
          <a:bodyPr wrap="square" rtlCol="0">
            <a:spAutoFit/>
          </a:bodyPr>
          <a:lstStyle/>
          <a:p>
            <a:pPr marL="457200" indent="-457200" algn="just">
              <a:buFont typeface="Wingdings" panose="05000000000000000000" pitchFamily="2" charset="2"/>
              <a:buChar char="q"/>
            </a:pPr>
            <a:r>
              <a:rPr lang="es-MX" sz="2100" b="1" dirty="0" smtClean="0">
                <a:cs typeface="Arial" panose="020B0604020202020204" pitchFamily="34" charset="0"/>
              </a:rPr>
              <a:t>LEY Nº 30987 </a:t>
            </a:r>
            <a:r>
              <a:rPr lang="es-MX" sz="2100" dirty="0" smtClean="0">
                <a:cs typeface="Arial" panose="020B0604020202020204" pitchFamily="34" charset="0"/>
              </a:rPr>
              <a:t>Ley </a:t>
            </a:r>
            <a:r>
              <a:rPr lang="es-MX" sz="2100" dirty="0">
                <a:cs typeface="Arial" panose="020B0604020202020204" pitchFamily="34" charset="0"/>
              </a:rPr>
              <a:t>que Fortalece la Planificación de la Producción Agraria, tiene por finalidad fortalecer la transferencia de la información estadística agraria, articulando el acceso a la misma por parte de todos los niveles de gobierno y de todos los actores del Sector Agrario, en concordancia con el Sistema Integrado de Estadística Agraria (SIEA), para la planificación de la producción agraria en el país.</a:t>
            </a:r>
          </a:p>
        </p:txBody>
      </p:sp>
      <p:pic>
        <p:nvPicPr>
          <p:cNvPr id="4" name="Imagen 3"/>
          <p:cNvPicPr>
            <a:picLocks noChangeAspect="1"/>
          </p:cNvPicPr>
          <p:nvPr/>
        </p:nvPicPr>
        <p:blipFill>
          <a:blip r:embed="rId2"/>
          <a:stretch>
            <a:fillRect/>
          </a:stretch>
        </p:blipFill>
        <p:spPr>
          <a:xfrm>
            <a:off x="6086777" y="2860769"/>
            <a:ext cx="5883153" cy="3682500"/>
          </a:xfrm>
          <a:prstGeom prst="rect">
            <a:avLst/>
          </a:prstGeom>
        </p:spPr>
      </p:pic>
    </p:spTree>
    <p:extLst>
      <p:ext uri="{BB962C8B-B14F-4D97-AF65-F5344CB8AC3E}">
        <p14:creationId xmlns:p14="http://schemas.microsoft.com/office/powerpoint/2010/main" val="2371074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p:cNvSpPr txBox="1"/>
          <p:nvPr/>
        </p:nvSpPr>
        <p:spPr>
          <a:xfrm>
            <a:off x="2730997" y="269559"/>
            <a:ext cx="7275152" cy="615553"/>
          </a:xfrm>
          <a:prstGeom prst="rect">
            <a:avLst/>
          </a:prstGeom>
          <a:solidFill>
            <a:srgbClr val="0070C0"/>
          </a:solidFill>
        </p:spPr>
        <p:txBody>
          <a:bodyPr wrap="square" rtlCol="0">
            <a:spAutoFit/>
          </a:bodyPr>
          <a:lstStyle/>
          <a:p>
            <a:pPr algn="ctr"/>
            <a:r>
              <a:rPr lang="es-MX" sz="3400" b="1" dirty="0" smtClean="0">
                <a:solidFill>
                  <a:schemeClr val="bg1"/>
                </a:solidFill>
              </a:rPr>
              <a:t>JUSTIFICACIÓN DEL PROYECTO DE LEY</a:t>
            </a:r>
            <a:endParaRPr lang="es-PE" sz="3400" b="1" dirty="0">
              <a:solidFill>
                <a:schemeClr val="bg1"/>
              </a:solidFill>
            </a:endParaRPr>
          </a:p>
        </p:txBody>
      </p:sp>
      <p:sp>
        <p:nvSpPr>
          <p:cNvPr id="6" name="CuadroTexto 5"/>
          <p:cNvSpPr txBox="1"/>
          <p:nvPr/>
        </p:nvSpPr>
        <p:spPr>
          <a:xfrm>
            <a:off x="203334" y="1216011"/>
            <a:ext cx="11474860" cy="1446550"/>
          </a:xfrm>
          <a:prstGeom prst="rect">
            <a:avLst/>
          </a:prstGeom>
          <a:noFill/>
        </p:spPr>
        <p:txBody>
          <a:bodyPr wrap="square" rtlCol="0">
            <a:spAutoFit/>
          </a:bodyPr>
          <a:lstStyle/>
          <a:p>
            <a:pPr marL="457200" indent="-457200" algn="just">
              <a:buFont typeface="Wingdings" panose="05000000000000000000" pitchFamily="2" charset="2"/>
              <a:buChar char="q"/>
            </a:pPr>
            <a:r>
              <a:rPr lang="es-MX" sz="2200" dirty="0"/>
              <a:t>La iniciativa legislativa que se propone es sin duda de mucho interés e importancia por el valor agregado que brinda la Panela Orgánica, sobre todo en la región Piura y qué esta producción sea de carácter nacional. Además, la panela es un producto que está generando el uso de tecnología e innovación en su elaboración y producción, que debe de ser considerado. </a:t>
            </a:r>
            <a:endParaRPr lang="es-PE" sz="2200" dirty="0"/>
          </a:p>
        </p:txBody>
      </p:sp>
      <p:sp>
        <p:nvSpPr>
          <p:cNvPr id="13" name="CuadroTexto 12"/>
          <p:cNvSpPr txBox="1"/>
          <p:nvPr/>
        </p:nvSpPr>
        <p:spPr>
          <a:xfrm>
            <a:off x="5316583" y="2971193"/>
            <a:ext cx="6244046" cy="3477875"/>
          </a:xfrm>
          <a:prstGeom prst="rect">
            <a:avLst/>
          </a:prstGeom>
          <a:noFill/>
        </p:spPr>
        <p:txBody>
          <a:bodyPr wrap="square" rtlCol="0">
            <a:spAutoFit/>
          </a:bodyPr>
          <a:lstStyle/>
          <a:p>
            <a:pPr marL="457200" indent="-457200" algn="just">
              <a:buFont typeface="Wingdings" panose="05000000000000000000" pitchFamily="2" charset="2"/>
              <a:buChar char="q"/>
            </a:pPr>
            <a:r>
              <a:rPr lang="es-MX" sz="2200" dirty="0" smtClean="0"/>
              <a:t>Señor presidente los productores de la panela solicitan que los 23 de setiembre de cada año se declare como día festivo de la Panela Orgánica, </a:t>
            </a:r>
            <a:r>
              <a:rPr lang="es-MX" sz="2200" dirty="0">
                <a:cs typeface="Arial" panose="020B0604020202020204" pitchFamily="34" charset="0"/>
              </a:rPr>
              <a:t>y al distrito de Montero como capital de la panela orgánica en la provincia de Ayabaca, departamento de </a:t>
            </a:r>
            <a:r>
              <a:rPr lang="es-MX" sz="2200" dirty="0" smtClean="0">
                <a:cs typeface="Arial" panose="020B0604020202020204" pitchFamily="34" charset="0"/>
              </a:rPr>
              <a:t>Piura</a:t>
            </a:r>
            <a:r>
              <a:rPr lang="es-MX" sz="2200" dirty="0" smtClean="0"/>
              <a:t>; con el fin de llevar a cabo actividades como: ferias, campañas y eventos para desarrollar a nivel regional y nacional su consumo y el comercio interno e internacional. </a:t>
            </a:r>
          </a:p>
        </p:txBody>
      </p:sp>
      <p:pic>
        <p:nvPicPr>
          <p:cNvPr id="2" name="Imagen 1"/>
          <p:cNvPicPr>
            <a:picLocks noChangeAspect="1"/>
          </p:cNvPicPr>
          <p:nvPr/>
        </p:nvPicPr>
        <p:blipFill>
          <a:blip r:embed="rId2"/>
          <a:stretch>
            <a:fillRect/>
          </a:stretch>
        </p:blipFill>
        <p:spPr>
          <a:xfrm>
            <a:off x="0" y="2853626"/>
            <a:ext cx="5316583" cy="3987437"/>
          </a:xfrm>
          <a:prstGeom prst="rect">
            <a:avLst/>
          </a:prstGeom>
        </p:spPr>
      </p:pic>
    </p:spTree>
    <p:extLst>
      <p:ext uri="{BB962C8B-B14F-4D97-AF65-F5344CB8AC3E}">
        <p14:creationId xmlns:p14="http://schemas.microsoft.com/office/powerpoint/2010/main" val="2960636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p:cNvSpPr txBox="1"/>
          <p:nvPr/>
        </p:nvSpPr>
        <p:spPr>
          <a:xfrm>
            <a:off x="356128" y="77142"/>
            <a:ext cx="6419534" cy="615553"/>
          </a:xfrm>
          <a:prstGeom prst="rect">
            <a:avLst/>
          </a:prstGeom>
          <a:solidFill>
            <a:srgbClr val="0070C0"/>
          </a:solidFill>
        </p:spPr>
        <p:txBody>
          <a:bodyPr wrap="square" rtlCol="0">
            <a:spAutoFit/>
          </a:bodyPr>
          <a:lstStyle/>
          <a:p>
            <a:pPr algn="ctr"/>
            <a:r>
              <a:rPr lang="es-MX" sz="3400" b="1" dirty="0" smtClean="0">
                <a:solidFill>
                  <a:schemeClr val="bg1"/>
                </a:solidFill>
              </a:rPr>
              <a:t>PROYECTO DE </a:t>
            </a:r>
            <a:r>
              <a:rPr lang="es-MX" sz="3400" b="1" dirty="0">
                <a:solidFill>
                  <a:schemeClr val="bg1"/>
                </a:solidFill>
              </a:rPr>
              <a:t>LEY 2923/2022-CR</a:t>
            </a:r>
          </a:p>
        </p:txBody>
      </p:sp>
      <p:sp>
        <p:nvSpPr>
          <p:cNvPr id="6" name="CuadroTexto 5"/>
          <p:cNvSpPr txBox="1"/>
          <p:nvPr/>
        </p:nvSpPr>
        <p:spPr>
          <a:xfrm>
            <a:off x="104502" y="783769"/>
            <a:ext cx="7955281" cy="5632311"/>
          </a:xfrm>
          <a:prstGeom prst="rect">
            <a:avLst/>
          </a:prstGeom>
          <a:noFill/>
          <a:ln w="38100">
            <a:solidFill>
              <a:srgbClr val="0070C0"/>
            </a:solidFill>
          </a:ln>
        </p:spPr>
        <p:txBody>
          <a:bodyPr wrap="square" rtlCol="0">
            <a:spAutoFit/>
          </a:bodyPr>
          <a:lstStyle/>
          <a:p>
            <a:pPr algn="just"/>
            <a:r>
              <a:rPr lang="es-MX" sz="2400" dirty="0" smtClean="0"/>
              <a:t>Señora Presidenta, </a:t>
            </a:r>
            <a:r>
              <a:rPr lang="es-MX" sz="2400" dirty="0" smtClean="0"/>
              <a:t>de la Comisión </a:t>
            </a:r>
            <a:r>
              <a:rPr lang="es-MX" sz="2400" dirty="0" smtClean="0"/>
              <a:t>Agraria, </a:t>
            </a:r>
            <a:r>
              <a:rPr lang="es-MX" sz="2400" dirty="0" err="1" smtClean="0"/>
              <a:t>Nilza</a:t>
            </a:r>
            <a:r>
              <a:rPr lang="es-MX" sz="2400" dirty="0" smtClean="0"/>
              <a:t> </a:t>
            </a:r>
            <a:r>
              <a:rPr lang="es-MX" sz="2400" dirty="0" err="1" smtClean="0"/>
              <a:t>Merly</a:t>
            </a:r>
            <a:r>
              <a:rPr lang="es-MX" sz="2400" dirty="0" smtClean="0"/>
              <a:t> Chacón Trujillo.</a:t>
            </a:r>
            <a:endParaRPr lang="es-MX" sz="2400" dirty="0" smtClean="0"/>
          </a:p>
          <a:p>
            <a:pPr algn="just"/>
            <a:endParaRPr lang="es-MX" sz="2400" dirty="0"/>
          </a:p>
          <a:p>
            <a:pPr algn="just"/>
            <a:r>
              <a:rPr lang="es-ES" sz="2400" dirty="0" smtClean="0"/>
              <a:t>Por tal sentido, pido a los Señores Congresistas de esta comisión, apoyar esta iniciativa legislativa: “</a:t>
            </a:r>
            <a:r>
              <a:rPr lang="es-MX" sz="2400" dirty="0"/>
              <a:t>L</a:t>
            </a:r>
            <a:r>
              <a:rPr lang="es-MX" sz="2400" dirty="0" smtClean="0"/>
              <a:t>ey que fomenta,  promociona e incentiva la  producción y consumo a nivel nacional de </a:t>
            </a:r>
            <a:r>
              <a:rPr lang="es-MX" sz="2400" dirty="0"/>
              <a:t>L</a:t>
            </a:r>
            <a:r>
              <a:rPr lang="es-MX" sz="2400" dirty="0" smtClean="0"/>
              <a:t>a Panela y declara al distrito  de Montero como capital de la Panela </a:t>
            </a:r>
            <a:r>
              <a:rPr lang="es-MX" sz="2400" dirty="0"/>
              <a:t>O</a:t>
            </a:r>
            <a:r>
              <a:rPr lang="es-MX" sz="2400" dirty="0" smtClean="0"/>
              <a:t>rgánica en la provincia de </a:t>
            </a:r>
            <a:r>
              <a:rPr lang="es-MX" sz="2400" dirty="0"/>
              <a:t>A</a:t>
            </a:r>
            <a:r>
              <a:rPr lang="es-MX" sz="2400" dirty="0" smtClean="0"/>
              <a:t>yabaca, departamento de </a:t>
            </a:r>
            <a:r>
              <a:rPr lang="es-MX" sz="2400" dirty="0"/>
              <a:t>P</a:t>
            </a:r>
            <a:r>
              <a:rPr lang="es-MX" sz="2400" dirty="0" smtClean="0"/>
              <a:t>iura”</a:t>
            </a:r>
            <a:r>
              <a:rPr lang="es-ES" sz="2400" dirty="0" smtClean="0"/>
              <a:t>.</a:t>
            </a:r>
          </a:p>
          <a:p>
            <a:pPr algn="just"/>
            <a:endParaRPr lang="es-ES" sz="2400" dirty="0"/>
          </a:p>
          <a:p>
            <a:pPr algn="just"/>
            <a:r>
              <a:rPr lang="es-ES" sz="2400" dirty="0" smtClean="0"/>
              <a:t>Iniciativa que se ajusta a lo establecido en el Acuerdo Nacional</a:t>
            </a:r>
          </a:p>
          <a:p>
            <a:pPr algn="just"/>
            <a:r>
              <a:rPr lang="es-ES" sz="2400" dirty="0" smtClean="0"/>
              <a:t>Política 8: </a:t>
            </a:r>
            <a:r>
              <a:rPr lang="es-MX" sz="2400" dirty="0" smtClean="0"/>
              <a:t>Descentralización </a:t>
            </a:r>
            <a:r>
              <a:rPr lang="es-MX" sz="2400" dirty="0"/>
              <a:t>política, económica y administrativa para propiciar el desarrollo integral, armónico y sostenido del Perú</a:t>
            </a:r>
            <a:r>
              <a:rPr lang="es-MX" sz="2400" dirty="0" smtClean="0"/>
              <a:t>.</a:t>
            </a:r>
          </a:p>
          <a:p>
            <a:pPr algn="just"/>
            <a:r>
              <a:rPr lang="es-MX" sz="2400" dirty="0" smtClean="0"/>
              <a:t>Política </a:t>
            </a:r>
            <a:r>
              <a:rPr lang="es-MX" sz="2400" dirty="0"/>
              <a:t>23: Política de desarrollo agrario y rural.</a:t>
            </a:r>
            <a:endParaRPr lang="es-PE" sz="2400" dirty="0"/>
          </a:p>
        </p:txBody>
      </p:sp>
      <p:sp>
        <p:nvSpPr>
          <p:cNvPr id="11" name="Rectángulo 10"/>
          <p:cNvSpPr/>
          <p:nvPr/>
        </p:nvSpPr>
        <p:spPr>
          <a:xfrm>
            <a:off x="8229600" y="718456"/>
            <a:ext cx="3801290" cy="566928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 name="Imagen 1"/>
          <p:cNvPicPr>
            <a:picLocks noChangeAspect="1"/>
          </p:cNvPicPr>
          <p:nvPr/>
        </p:nvPicPr>
        <p:blipFill>
          <a:blip r:embed="rId2"/>
          <a:stretch>
            <a:fillRect/>
          </a:stretch>
        </p:blipFill>
        <p:spPr>
          <a:xfrm>
            <a:off x="8268789" y="1365068"/>
            <a:ext cx="3674309" cy="4376055"/>
          </a:xfrm>
          <a:prstGeom prst="rect">
            <a:avLst/>
          </a:prstGeom>
        </p:spPr>
      </p:pic>
    </p:spTree>
    <p:extLst>
      <p:ext uri="{BB962C8B-B14F-4D97-AF65-F5344CB8AC3E}">
        <p14:creationId xmlns:p14="http://schemas.microsoft.com/office/powerpoint/2010/main" val="781401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9656</TotalTime>
  <Words>1180</Words>
  <Application>Microsoft Office PowerPoint</Application>
  <PresentationFormat>Panorámica</PresentationFormat>
  <Paragraphs>34</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Alfredo</dc:creator>
  <cp:lastModifiedBy>126940</cp:lastModifiedBy>
  <cp:revision>125</cp:revision>
  <cp:lastPrinted>2022-04-25T01:05:19Z</cp:lastPrinted>
  <dcterms:created xsi:type="dcterms:W3CDTF">2021-11-16T00:21:56Z</dcterms:created>
  <dcterms:modified xsi:type="dcterms:W3CDTF">2022-11-22T22:52:15Z</dcterms:modified>
</cp:coreProperties>
</file>