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2" r:id="rId2"/>
    <p:sldId id="264" r:id="rId3"/>
    <p:sldId id="265" r:id="rId4"/>
    <p:sldId id="267" r:id="rId5"/>
    <p:sldId id="269" r:id="rId6"/>
    <p:sldId id="263" r:id="rId7"/>
  </p:sldIdLst>
  <p:sldSz cx="12192000" cy="6858000"/>
  <p:notesSz cx="6858000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CCEC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80509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28563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588738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514829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920332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00816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726372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2719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4003455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51953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9965824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908853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68960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4155577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252668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7430021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B8FFB3-27EE-464E-B3DF-E6D5C7D0F570}" type="datetimeFigureOut">
              <a:rPr lang="es-PE" smtClean="0"/>
              <a:t>11/01/2023</a:t>
            </a:fld>
            <a:endParaRPr lang="es-P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BA4EB862-12B1-4E7B-B2E7-31586F31EBFE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36490704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AA68F-8A52-180A-2594-2CDCC3C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8463" y="624145"/>
            <a:ext cx="10020760" cy="2262274"/>
          </a:xfrm>
        </p:spPr>
        <p:txBody>
          <a:bodyPr>
            <a:noAutofit/>
          </a:bodyPr>
          <a:lstStyle/>
          <a:p>
            <a:pPr algn="ctr"/>
            <a:r>
              <a:rPr lang="es-PE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Proyecto de Ley 2421/2021-CR</a:t>
            </a:r>
            <a:br>
              <a:rPr lang="es-PE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b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br>
              <a:rPr lang="es-PE" sz="1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LEY QUE PROMUEVE </a:t>
            </a:r>
            <a:b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LA TECNIFICACIÓN E INDUSTRIALIZACIÓN DEL AGRO PERUANO </a:t>
            </a:r>
            <a:b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COMO PILARES DE LA SEGUNDA REFORMA AGRARIA</a:t>
            </a:r>
          </a:p>
        </p:txBody>
      </p:sp>
      <p:pic>
        <p:nvPicPr>
          <p:cNvPr id="37" name="Picture 4" descr="https://lh3.googleusercontent.com/j3sAKhDKnAw91M9Vyng0ffEMMmRQHbCqI4yP3lJyD-s8li723vEa8gRw2wOgPNpT6M1Y9-RQvM6B9eiVshbyRi1cfgdEVfNFLbnrpOV-aK-BhVbQyrO2Gj8lMQKTGaTUFc5tVKJrRnmTVQCpFcqKRgVZpbm-yAhfDQh_r9ht2b6kexJA7hpbdm3agUrV16D73VklxmqjAaQp3goLQIAXCYEj5Gl2h-VGPlf2oyFPsGnqlaGISzJokePZWgv6ilbtzIJzLX7Ve8OOh4fG7vnzFS0u7MVCKimw-OD76f3yuxq4c6dEMYz4uvAhaWMlqqAYc_GN0ttHmXdujGogb0Eb7YfVZbi9ZR2Clk37tTKklSmb4IT_5ZvXzdlR1hVNeCUhfoyE8Nw_jE3V7r6Uuksc-Nq1KswGdrJDwTvbpBF_MMiToIUpespahgPjpUGpEb9hTHMIAaxEgrDHrBIeMBNsc1lwsMqzZ3iK3V6H4z1Lx1AS5Rv3TD4Gtql41-QgB7zF1Y1fMOHzo0R1hh4bzJtvjlyYt1KNQ6I_XohNFDkEPCqnytt4g5B6GddtQc4rGjy_uAyt7p0e_Qo1F2qjTg_281GSC8XviY5BHhI_ElwELYpdo0kh4G_ov3p5RYXzqBNKyFwvQ5LcREfJkj1bW7VAcEP9-XOct5L9zbURzGBpK39z309i17SLLq-f9f4Z2LPws_7DfFVL1vKBriJ4pK7NUS6dftn1GePJYpteooWapMkcoReLADA-iusIWbSEt3K0FlC7GryTr-SqCyX6fgtlf2f4MhDcMkldZj7T=w159-h164-no?authuser=1">
            <a:extLst>
              <a:ext uri="{FF2B5EF4-FFF2-40B4-BE49-F238E27FC236}">
                <a16:creationId xmlns:a16="http://schemas.microsoft.com/office/drawing/2014/main" id="{18FB7BFB-C8CC-70E8-1A10-90916F810BB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97" y="143610"/>
            <a:ext cx="10604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3">
            <a:extLst>
              <a:ext uri="{FF2B5EF4-FFF2-40B4-BE49-F238E27FC236}">
                <a16:creationId xmlns:a16="http://schemas.microsoft.com/office/drawing/2014/main" id="{58AB8354-F439-4B08-0EA2-DE1BC05B10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r="-745"/>
          <a:stretch>
            <a:fillRect/>
          </a:stretch>
        </p:blipFill>
        <p:spPr bwMode="auto">
          <a:xfrm>
            <a:off x="5252062" y="5901288"/>
            <a:ext cx="2437711" cy="86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91637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AA68F-8A52-180A-2594-2CDCC3C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212" y="643909"/>
            <a:ext cx="6340357" cy="616957"/>
          </a:xfrm>
        </p:spPr>
        <p:txBody>
          <a:bodyPr>
            <a:noAutofit/>
          </a:bodyPr>
          <a:lstStyle/>
          <a:p>
            <a:pPr algn="ctr"/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CONTENIDO GENERAL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C1218B-81D5-E581-889B-5D41F0394A61}"/>
              </a:ext>
            </a:extLst>
          </p:cNvPr>
          <p:cNvSpPr txBox="1"/>
          <p:nvPr/>
        </p:nvSpPr>
        <p:spPr>
          <a:xfrm>
            <a:off x="1294331" y="1496428"/>
            <a:ext cx="10344839" cy="50783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I.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01 – Objeto de la Ley.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02 - Ámbito de aplicación.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03 – De los objetivos.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04 – Definición de sector agrario y complementario.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05 – Condiciones para garantizar la II Reforma Agraria en el marco de la tecnificación e industrialización del agro peruano.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PE" sz="1800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II – DE LA PROPIEDAD DE LA TIERRA Y DEL TERRITORIO.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06 – De los tipos de propiedad.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07 – Del régimen de la propiedad sobre la tierra.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08 De la consolidación de la propiedad.</a:t>
            </a:r>
          </a:p>
          <a:p>
            <a:endParaRPr lang="es-PE" sz="1800" b="1" dirty="0">
              <a:solidFill>
                <a:schemeClr val="accent4">
                  <a:lumMod val="75000"/>
                </a:schemeClr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sz="1800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III - DE LA REFORMA INSTITUCIONAL DEL MIDAGRI.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09 – Reforma institucional del MIDAGRI priorizando el sector agrario familiar campesino e indígena convirtiéndolo en Ministerio de Promoción y Desarrollo Agrario y Rural, MIRPODESAR.</a:t>
            </a:r>
          </a:p>
          <a:p>
            <a:endParaRPr lang="es-PE" sz="1800" dirty="0">
              <a:solidFill>
                <a:schemeClr val="accent4">
                  <a:lumMod val="75000"/>
                </a:schemeClr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https://lh3.googleusercontent.com/j3sAKhDKnAw91M9Vyng0ffEMMmRQHbCqI4yP3lJyD-s8li723vEa8gRw2wOgPNpT6M1Y9-RQvM6B9eiVshbyRi1cfgdEVfNFLbnrpOV-aK-BhVbQyrO2Gj8lMQKTGaTUFc5tVKJrRnmTVQCpFcqKRgVZpbm-yAhfDQh_r9ht2b6kexJA7hpbdm3agUrV16D73VklxmqjAaQp3goLQIAXCYEj5Gl2h-VGPlf2oyFPsGnqlaGISzJokePZWgv6ilbtzIJzLX7Ve8OOh4fG7vnzFS0u7MVCKimw-OD76f3yuxq4c6dEMYz4uvAhaWMlqqAYc_GN0ttHmXdujGogb0Eb7YfVZbi9ZR2Clk37tTKklSmb4IT_5ZvXzdlR1hVNeCUhfoyE8Nw_jE3V7r6Uuksc-Nq1KswGdrJDwTvbpBF_MMiToIUpespahgPjpUGpEb9hTHMIAaxEgrDHrBIeMBNsc1lwsMqzZ3iK3V6H4z1Lx1AS5Rv3TD4Gtql41-QgB7zF1Y1fMOHzo0R1hh4bzJtvjlyYt1KNQ6I_XohNFDkEPCqnytt4g5B6GddtQc4rGjy_uAyt7p0e_Qo1F2qjTg_281GSC8XviY5BHhI_ElwELYpdo0kh4G_ov3p5RYXzqBNKyFwvQ5LcREfJkj1bW7VAcEP9-XOct5L9zbURzGBpK39z309i17SLLq-f9f4Z2LPws_7DfFVL1vKBriJ4pK7NUS6dftn1GePJYpteooWapMkcoReLADA-iusIWbSEt3K0FlC7GryTr-SqCyX6fgtlf2f4MhDcMkldZj7T=w159-h164-no?authuser=1">
            <a:extLst>
              <a:ext uri="{FF2B5EF4-FFF2-40B4-BE49-F238E27FC236}">
                <a16:creationId xmlns:a16="http://schemas.microsoft.com/office/drawing/2014/main" id="{5EFD6BB5-DB1F-DC58-DAFE-3D6F15FFE08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97" y="143610"/>
            <a:ext cx="10604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3">
            <a:extLst>
              <a:ext uri="{FF2B5EF4-FFF2-40B4-BE49-F238E27FC236}">
                <a16:creationId xmlns:a16="http://schemas.microsoft.com/office/drawing/2014/main" id="{A8C6CECE-8327-0A4A-CA00-5420BABAA5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r="-745"/>
          <a:stretch>
            <a:fillRect/>
          </a:stretch>
        </p:blipFill>
        <p:spPr bwMode="auto">
          <a:xfrm>
            <a:off x="9460506" y="5988858"/>
            <a:ext cx="2437711" cy="86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3319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AA68F-8A52-180A-2594-2CDCC3C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212" y="643909"/>
            <a:ext cx="6340357" cy="616957"/>
          </a:xfrm>
        </p:spPr>
        <p:txBody>
          <a:bodyPr>
            <a:noAutofit/>
          </a:bodyPr>
          <a:lstStyle/>
          <a:p>
            <a:pPr algn="ctr"/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CONTENIDO GENERAL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C1218B-81D5-E581-889B-5D41F0394A61}"/>
              </a:ext>
            </a:extLst>
          </p:cNvPr>
          <p:cNvSpPr txBox="1"/>
          <p:nvPr/>
        </p:nvSpPr>
        <p:spPr>
          <a:xfrm>
            <a:off x="1316364" y="1670343"/>
            <a:ext cx="10344839" cy="51809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800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IV – DEL AGUA – SEGURIDAD HÍDRICA.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10 – Sobre la disponibilidad y uso eficiente del agua.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11 – Gestión sostenible del recurso hídrico.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12 – Política sostenible de forestación y reforestación con plantas nativas y maderables.</a:t>
            </a:r>
          </a:p>
          <a:p>
            <a:pPr>
              <a:spcAft>
                <a:spcPts val="800"/>
              </a:spcAft>
            </a:pPr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  <a:p>
            <a:r>
              <a:rPr lang="es-PE" sz="1800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V – DE LA REVOLUCIÓN PRODUCTIVA Y COMPETITIVIDAD.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13 – Investigación, desarrollo tecnológico y la masificación.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14 – Disponibilidad y reserva de los abonos y fertilizantes.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15 – Semillas y el valor genético.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16 – Bienestar animal.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17 – Información agraria.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18 – Organización para la gestión del territorio y la transformación agraria del sector rural.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19 – Las mancomunidades por cuencas, corredores o territorios económicos.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20 – Sobre la frontera agrícola.</a:t>
            </a:r>
          </a:p>
          <a:p>
            <a:r>
              <a:rPr lang="es-PE" sz="1800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21 – Sobre el espacio forestal de la selva.</a:t>
            </a:r>
          </a:p>
          <a:p>
            <a:endParaRPr lang="es-PE" sz="1800" dirty="0">
              <a:solidFill>
                <a:schemeClr val="accent4">
                  <a:lumMod val="75000"/>
                </a:schemeClr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" name="Picture 4" descr="https://lh3.googleusercontent.com/j3sAKhDKnAw91M9Vyng0ffEMMmRQHbCqI4yP3lJyD-s8li723vEa8gRw2wOgPNpT6M1Y9-RQvM6B9eiVshbyRi1cfgdEVfNFLbnrpOV-aK-BhVbQyrO2Gj8lMQKTGaTUFc5tVKJrRnmTVQCpFcqKRgVZpbm-yAhfDQh_r9ht2b6kexJA7hpbdm3agUrV16D73VklxmqjAaQp3goLQIAXCYEj5Gl2h-VGPlf2oyFPsGnqlaGISzJokePZWgv6ilbtzIJzLX7Ve8OOh4fG7vnzFS0u7MVCKimw-OD76f3yuxq4c6dEMYz4uvAhaWMlqqAYc_GN0ttHmXdujGogb0Eb7YfVZbi9ZR2Clk37tTKklSmb4IT_5ZvXzdlR1hVNeCUhfoyE8Nw_jE3V7r6Uuksc-Nq1KswGdrJDwTvbpBF_MMiToIUpespahgPjpUGpEb9hTHMIAaxEgrDHrBIeMBNsc1lwsMqzZ3iK3V6H4z1Lx1AS5Rv3TD4Gtql41-QgB7zF1Y1fMOHzo0R1hh4bzJtvjlyYt1KNQ6I_XohNFDkEPCqnytt4g5B6GddtQc4rGjy_uAyt7p0e_Qo1F2qjTg_281GSC8XviY5BHhI_ElwELYpdo0kh4G_ov3p5RYXzqBNKyFwvQ5LcREfJkj1bW7VAcEP9-XOct5L9zbURzGBpK39z309i17SLLq-f9f4Z2LPws_7DfFVL1vKBriJ4pK7NUS6dftn1GePJYpteooWapMkcoReLADA-iusIWbSEt3K0FlC7GryTr-SqCyX6fgtlf2f4MhDcMkldZj7T=w159-h164-no?authuser=1">
            <a:extLst>
              <a:ext uri="{FF2B5EF4-FFF2-40B4-BE49-F238E27FC236}">
                <a16:creationId xmlns:a16="http://schemas.microsoft.com/office/drawing/2014/main" id="{A2E73665-BBC0-E6C7-1D10-252C2A669D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97" y="143610"/>
            <a:ext cx="10604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3">
            <a:extLst>
              <a:ext uri="{FF2B5EF4-FFF2-40B4-BE49-F238E27FC236}">
                <a16:creationId xmlns:a16="http://schemas.microsoft.com/office/drawing/2014/main" id="{1A045344-BC3D-A450-8BCF-3C41DAFAEA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r="-745"/>
          <a:stretch>
            <a:fillRect/>
          </a:stretch>
        </p:blipFill>
        <p:spPr bwMode="auto">
          <a:xfrm>
            <a:off x="9460506" y="5988858"/>
            <a:ext cx="2437711" cy="86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6106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AA68F-8A52-180A-2594-2CDCC3C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212" y="643909"/>
            <a:ext cx="6340357" cy="616957"/>
          </a:xfrm>
        </p:spPr>
        <p:txBody>
          <a:bodyPr>
            <a:noAutofit/>
          </a:bodyPr>
          <a:lstStyle/>
          <a:p>
            <a:pPr algn="ctr"/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CONTENIDO GENERAL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C1218B-81D5-E581-889B-5D41F0394A61}"/>
              </a:ext>
            </a:extLst>
          </p:cNvPr>
          <p:cNvSpPr txBox="1"/>
          <p:nvPr/>
        </p:nvSpPr>
        <p:spPr>
          <a:xfrm>
            <a:off x="1540520" y="1459172"/>
            <a:ext cx="10344839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TÍTULO VI – DEL SISTEMA DE PROMOCIÓN Y FINANCIAMIENTO.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22 – Objeto general del sistema de promoción y financiamiento.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23 – Objetivos específicos.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24 – Rescate financiero, créditos, subvenciones e incentivos.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25 - Instrumentos y mecanismos para el crecimiento y desarrollo del sector.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26 – Del programa de apoyo financiero y respaldo colateral al sector agrario.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27 – Del uso de agua.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28 – De la gestión ambiental y orgánica de las EPC.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29 – Aplicación de créditos específicos del exterior.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30 – Empresas fiduciarias para la EPC.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31 – Sobre el sistema fiduciario.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32 – Función promotora para la promoción de proyectos y programas productivos.</a:t>
            </a:r>
          </a:p>
          <a:p>
            <a:endParaRPr lang="es-PE" dirty="0">
              <a:solidFill>
                <a:srgbClr val="0070C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TITULO VII – DEMOCRATIZACIÓN DE LOS MERCADOS.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33 – Monopolio de la industria y el mercado.</a:t>
            </a:r>
          </a:p>
          <a:p>
            <a:pPr algn="r"/>
            <a:r>
              <a:rPr lang="es-PE" sz="1800" i="1" dirty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(continua…)</a:t>
            </a:r>
          </a:p>
        </p:txBody>
      </p:sp>
      <p:pic>
        <p:nvPicPr>
          <p:cNvPr id="3" name="Picture 4" descr="https://lh3.googleusercontent.com/j3sAKhDKnAw91M9Vyng0ffEMMmRQHbCqI4yP3lJyD-s8li723vEa8gRw2wOgPNpT6M1Y9-RQvM6B9eiVshbyRi1cfgdEVfNFLbnrpOV-aK-BhVbQyrO2Gj8lMQKTGaTUFc5tVKJrRnmTVQCpFcqKRgVZpbm-yAhfDQh_r9ht2b6kexJA7hpbdm3agUrV16D73VklxmqjAaQp3goLQIAXCYEj5Gl2h-VGPlf2oyFPsGnqlaGISzJokePZWgv6ilbtzIJzLX7Ve8OOh4fG7vnzFS0u7MVCKimw-OD76f3yuxq4c6dEMYz4uvAhaWMlqqAYc_GN0ttHmXdujGogb0Eb7YfVZbi9ZR2Clk37tTKklSmb4IT_5ZvXzdlR1hVNeCUhfoyE8Nw_jE3V7r6Uuksc-Nq1KswGdrJDwTvbpBF_MMiToIUpespahgPjpUGpEb9hTHMIAaxEgrDHrBIeMBNsc1lwsMqzZ3iK3V6H4z1Lx1AS5Rv3TD4Gtql41-QgB7zF1Y1fMOHzo0R1hh4bzJtvjlyYt1KNQ6I_XohNFDkEPCqnytt4g5B6GddtQc4rGjy_uAyt7p0e_Qo1F2qjTg_281GSC8XviY5BHhI_ElwELYpdo0kh4G_ov3p5RYXzqBNKyFwvQ5LcREfJkj1bW7VAcEP9-XOct5L9zbURzGBpK39z309i17SLLq-f9f4Z2LPws_7DfFVL1vKBriJ4pK7NUS6dftn1GePJYpteooWapMkcoReLADA-iusIWbSEt3K0FlC7GryTr-SqCyX6fgtlf2f4MhDcMkldZj7T=w159-h164-no?authuser=1">
            <a:extLst>
              <a:ext uri="{FF2B5EF4-FFF2-40B4-BE49-F238E27FC236}">
                <a16:creationId xmlns:a16="http://schemas.microsoft.com/office/drawing/2014/main" id="{D4A62C49-E33C-DF73-347F-1FA74A6FD9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97" y="143610"/>
            <a:ext cx="10604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3">
            <a:extLst>
              <a:ext uri="{FF2B5EF4-FFF2-40B4-BE49-F238E27FC236}">
                <a16:creationId xmlns:a16="http://schemas.microsoft.com/office/drawing/2014/main" id="{53A2D5A5-2CB1-45B0-AA0B-B8E15FEE6A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r="-745"/>
          <a:stretch>
            <a:fillRect/>
          </a:stretch>
        </p:blipFill>
        <p:spPr bwMode="auto">
          <a:xfrm>
            <a:off x="9460506" y="5988858"/>
            <a:ext cx="2437711" cy="86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21814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CAA68F-8A52-180A-2594-2CDCC3C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7212" y="643909"/>
            <a:ext cx="6340357" cy="616957"/>
          </a:xfrm>
        </p:spPr>
        <p:txBody>
          <a:bodyPr>
            <a:noAutofit/>
          </a:bodyPr>
          <a:lstStyle/>
          <a:p>
            <a:pPr algn="ctr"/>
            <a:r>
              <a:rPr lang="es-PE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CONTENIDO GENERAL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7C1218B-81D5-E581-889B-5D41F0394A61}"/>
              </a:ext>
            </a:extLst>
          </p:cNvPr>
          <p:cNvSpPr txBox="1"/>
          <p:nvPr/>
        </p:nvSpPr>
        <p:spPr>
          <a:xfrm>
            <a:off x="1597446" y="1704736"/>
            <a:ext cx="9869276" cy="47397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PE" sz="1600" i="1" dirty="0">
                <a:solidFill>
                  <a:srgbClr val="0070C0"/>
                </a:solidFill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(continua…)</a:t>
            </a:r>
          </a:p>
          <a:p>
            <a:endParaRPr lang="es-PE" sz="1600" i="1" dirty="0">
              <a:solidFill>
                <a:srgbClr val="0070C0"/>
              </a:solidFill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TITULO VII – DEMOCRATIZACIÓN DE LOS MERCADOS.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34 – Función promotora para la promoción e implementación de los mercados de productores agrarios y campesinos – AGROMERCADO.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35 - Del Impuesto General A Las Ventas.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36 – Del impuesto a la renta.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37 – De los beneficios tributarios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Art. 38 – De los productos agrarios organizados.</a:t>
            </a:r>
          </a:p>
          <a:p>
            <a:endParaRPr lang="es-PE" b="1" dirty="0">
              <a:solidFill>
                <a:schemeClr val="accent4">
                  <a:lumMod val="75000"/>
                </a:schemeClr>
              </a:solidFill>
              <a:effectLst/>
              <a:latin typeface="Arial Rounded MT Bold" panose="020F07040305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s-PE" b="1" dirty="0">
                <a:solidFill>
                  <a:srgbClr val="0070C0"/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DISPOSICIONES COMPLEMENTARIAS TRANSITORIAS.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Primera – Del registro de las organizaciones gremiales.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Segunda – Del financiamiento de la segunda reforma agraria.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Tercera – De la adjudicación de las tierras del estado.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Cuarta – Reglamentación.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Quinta – Derogatoria.</a:t>
            </a:r>
          </a:p>
          <a:p>
            <a:r>
              <a:rPr lang="es-PE" dirty="0">
                <a:solidFill>
                  <a:schemeClr val="accent4">
                    <a:lumMod val="75000"/>
                  </a:schemeClr>
                </a:solidFill>
                <a:effectLst/>
                <a:latin typeface="Arial Rounded MT Bold" panose="020F07040305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Sexta – Vigencia.</a:t>
            </a:r>
          </a:p>
        </p:txBody>
      </p:sp>
      <p:pic>
        <p:nvPicPr>
          <p:cNvPr id="3" name="Picture 4" descr="https://lh3.googleusercontent.com/j3sAKhDKnAw91M9Vyng0ffEMMmRQHbCqI4yP3lJyD-s8li723vEa8gRw2wOgPNpT6M1Y9-RQvM6B9eiVshbyRi1cfgdEVfNFLbnrpOV-aK-BhVbQyrO2Gj8lMQKTGaTUFc5tVKJrRnmTVQCpFcqKRgVZpbm-yAhfDQh_r9ht2b6kexJA7hpbdm3agUrV16D73VklxmqjAaQp3goLQIAXCYEj5Gl2h-VGPlf2oyFPsGnqlaGISzJokePZWgv6ilbtzIJzLX7Ve8OOh4fG7vnzFS0u7MVCKimw-OD76f3yuxq4c6dEMYz4uvAhaWMlqqAYc_GN0ttHmXdujGogb0Eb7YfVZbi9ZR2Clk37tTKklSmb4IT_5ZvXzdlR1hVNeCUhfoyE8Nw_jE3V7r6Uuksc-Nq1KswGdrJDwTvbpBF_MMiToIUpespahgPjpUGpEb9hTHMIAaxEgrDHrBIeMBNsc1lwsMqzZ3iK3V6H4z1Lx1AS5Rv3TD4Gtql41-QgB7zF1Y1fMOHzo0R1hh4bzJtvjlyYt1KNQ6I_XohNFDkEPCqnytt4g5B6GddtQc4rGjy_uAyt7p0e_Qo1F2qjTg_281GSC8XviY5BHhI_ElwELYpdo0kh4G_ov3p5RYXzqBNKyFwvQ5LcREfJkj1bW7VAcEP9-XOct5L9zbURzGBpK39z309i17SLLq-f9f4Z2LPws_7DfFVL1vKBriJ4pK7NUS6dftn1GePJYpteooWapMkcoReLADA-iusIWbSEt3K0FlC7GryTr-SqCyX6fgtlf2f4MhDcMkldZj7T=w159-h164-no?authuser=1">
            <a:extLst>
              <a:ext uri="{FF2B5EF4-FFF2-40B4-BE49-F238E27FC236}">
                <a16:creationId xmlns:a16="http://schemas.microsoft.com/office/drawing/2014/main" id="{1BAC05D2-3AE0-17CA-62AF-76C88D5DA0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97" y="143610"/>
            <a:ext cx="10604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n 13">
            <a:extLst>
              <a:ext uri="{FF2B5EF4-FFF2-40B4-BE49-F238E27FC236}">
                <a16:creationId xmlns:a16="http://schemas.microsoft.com/office/drawing/2014/main" id="{3B421D0E-59BE-9D35-5DFF-C0B4BA08AA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35" r="-745"/>
          <a:stretch>
            <a:fillRect/>
          </a:stretch>
        </p:blipFill>
        <p:spPr bwMode="auto">
          <a:xfrm>
            <a:off x="9460506" y="5988858"/>
            <a:ext cx="2437711" cy="869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35514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 descr="https://lh3.googleusercontent.com/j3sAKhDKnAw91M9Vyng0ffEMMmRQHbCqI4yP3lJyD-s8li723vEa8gRw2wOgPNpT6M1Y9-RQvM6B9eiVshbyRi1cfgdEVfNFLbnrpOV-aK-BhVbQyrO2Gj8lMQKTGaTUFc5tVKJrRnmTVQCpFcqKRgVZpbm-yAhfDQh_r9ht2b6kexJA7hpbdm3agUrV16D73VklxmqjAaQp3goLQIAXCYEj5Gl2h-VGPlf2oyFPsGnqlaGISzJokePZWgv6ilbtzIJzLX7Ve8OOh4fG7vnzFS0u7MVCKimw-OD76f3yuxq4c6dEMYz4uvAhaWMlqqAYc_GN0ttHmXdujGogb0Eb7YfVZbi9ZR2Clk37tTKklSmb4IT_5ZvXzdlR1hVNeCUhfoyE8Nw_jE3V7r6Uuksc-Nq1KswGdrJDwTvbpBF_MMiToIUpespahgPjpUGpEb9hTHMIAaxEgrDHrBIeMBNsc1lwsMqzZ3iK3V6H4z1Lx1AS5Rv3TD4Gtql41-QgB7zF1Y1fMOHzo0R1hh4bzJtvjlyYt1KNQ6I_XohNFDkEPCqnytt4g5B6GddtQc4rGjy_uAyt7p0e_Qo1F2qjTg_281GSC8XviY5BHhI_ElwELYpdo0kh4G_ov3p5RYXzqBNKyFwvQ5LcREfJkj1bW7VAcEP9-XOct5L9zbURzGBpK39z309i17SLLq-f9f4Z2LPws_7DfFVL1vKBriJ4pK7NUS6dftn1GePJYpteooWapMkcoReLADA-iusIWbSEt3K0FlC7GryTr-SqCyX6fgtlf2f4MhDcMkldZj7T=w159-h164-no?authuser=1">
            <a:extLst>
              <a:ext uri="{FF2B5EF4-FFF2-40B4-BE49-F238E27FC236}">
                <a16:creationId xmlns:a16="http://schemas.microsoft.com/office/drawing/2014/main" id="{B2FD64FF-33FD-1236-D04F-25F80BD123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6497" y="143610"/>
            <a:ext cx="1060450" cy="1093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7CAA68F-8A52-180A-2594-2CDCC3C60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7446" y="216521"/>
            <a:ext cx="9339051" cy="1531859"/>
          </a:xfrm>
        </p:spPr>
        <p:txBody>
          <a:bodyPr>
            <a:noAutofit/>
          </a:bodyPr>
          <a:lstStyle/>
          <a:p>
            <a:pPr algn="ctr"/>
            <a:r>
              <a:rPr lang="es-PE" sz="2400" b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Proyecto de Ley 2421/2021-CR</a:t>
            </a:r>
            <a:br>
              <a:rPr lang="es-P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br>
              <a:rPr lang="es-PE" sz="1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</a:br>
            <a:r>
              <a:rPr lang="es-PE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LEY QUE PROMUEVE LA TECNIFICACIÓN E INDUSTRIALIZACIÓN DEL AGRO PERUANO COMO PILARES DE LA SEGUNDA REFORMA AGRARIA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51FB7F33-6FEF-2AAB-26ED-58267E24B357}"/>
              </a:ext>
            </a:extLst>
          </p:cNvPr>
          <p:cNvGrpSpPr/>
          <p:nvPr/>
        </p:nvGrpSpPr>
        <p:grpSpPr>
          <a:xfrm>
            <a:off x="1266941" y="2173074"/>
            <a:ext cx="10543141" cy="4338806"/>
            <a:chOff x="501133" y="2084938"/>
            <a:chExt cx="11328128" cy="4514168"/>
          </a:xfrm>
        </p:grpSpPr>
        <p:sp>
          <p:nvSpPr>
            <p:cNvPr id="6" name="Rectángulo: esquinas redondeadas 5">
              <a:extLst>
                <a:ext uri="{FF2B5EF4-FFF2-40B4-BE49-F238E27FC236}">
                  <a16:creationId xmlns:a16="http://schemas.microsoft.com/office/drawing/2014/main" id="{ACE09900-5D3E-4645-4ACC-14CF9E06949C}"/>
                </a:ext>
              </a:extLst>
            </p:cNvPr>
            <p:cNvSpPr/>
            <p:nvPr/>
          </p:nvSpPr>
          <p:spPr>
            <a:xfrm rot="16200000">
              <a:off x="-1395080" y="3981151"/>
              <a:ext cx="4514168" cy="721742"/>
            </a:xfrm>
            <a:prstGeom prst="roundRect">
              <a:avLst/>
            </a:prstGeom>
            <a:solidFill>
              <a:srgbClr val="FFFF99"/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6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REFORMA INSTITUCIONAL DEL MIDAGRI</a:t>
              </a:r>
            </a:p>
          </p:txBody>
        </p:sp>
        <p:sp>
          <p:nvSpPr>
            <p:cNvPr id="7" name="Rectángulo: esquinas redondeadas 6">
              <a:extLst>
                <a:ext uri="{FF2B5EF4-FFF2-40B4-BE49-F238E27FC236}">
                  <a16:creationId xmlns:a16="http://schemas.microsoft.com/office/drawing/2014/main" id="{00264B0B-7B11-674A-C437-E4319CB0776E}"/>
                </a:ext>
              </a:extLst>
            </p:cNvPr>
            <p:cNvSpPr/>
            <p:nvPr/>
          </p:nvSpPr>
          <p:spPr>
            <a:xfrm>
              <a:off x="1443217" y="6125378"/>
              <a:ext cx="8009255" cy="473728"/>
            </a:xfrm>
            <a:prstGeom prst="roundRect">
              <a:avLst/>
            </a:prstGeom>
            <a:solidFill>
              <a:srgbClr val="CCECFF"/>
            </a:solidFill>
          </p:spPr>
          <p:style>
            <a:lnRef idx="2">
              <a:schemeClr val="accent5">
                <a:shade val="50000"/>
              </a:schemeClr>
            </a:lnRef>
            <a:fillRef idx="1">
              <a:schemeClr val="accent5"/>
            </a:fillRef>
            <a:effectRef idx="0">
              <a:schemeClr val="accent5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6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SISTEMA FINANCIERO AGRARIO (PUBLICO Y PRIVADO)</a:t>
              </a:r>
            </a:p>
          </p:txBody>
        </p:sp>
        <p:sp>
          <p:nvSpPr>
            <p:cNvPr id="8" name="Rectángulo: esquinas redondeadas 7">
              <a:extLst>
                <a:ext uri="{FF2B5EF4-FFF2-40B4-BE49-F238E27FC236}">
                  <a16:creationId xmlns:a16="http://schemas.microsoft.com/office/drawing/2014/main" id="{6F700FBF-EC75-8EDC-AE7D-BAD1B586022F}"/>
                </a:ext>
              </a:extLst>
            </p:cNvPr>
            <p:cNvSpPr/>
            <p:nvPr/>
          </p:nvSpPr>
          <p:spPr>
            <a:xfrm>
              <a:off x="1366092" y="2084939"/>
              <a:ext cx="8086380" cy="473728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PE" sz="1600" b="1" dirty="0">
                  <a:solidFill>
                    <a:schemeClr val="tx1"/>
                  </a:solidFill>
                  <a:latin typeface="Arial Rounded MT Bold" panose="020F0704030504030204" pitchFamily="34" charset="0"/>
                </a:rPr>
                <a:t>ASOCIATIVISMO - COOPERATIVISMO</a:t>
              </a:r>
            </a:p>
          </p:txBody>
        </p:sp>
        <p:sp>
          <p:nvSpPr>
            <p:cNvPr id="19" name="Diagrama de flujo: retraso 18">
              <a:extLst>
                <a:ext uri="{FF2B5EF4-FFF2-40B4-BE49-F238E27FC236}">
                  <a16:creationId xmlns:a16="http://schemas.microsoft.com/office/drawing/2014/main" id="{4062EAE3-6F50-4E8B-F526-25808F43626A}"/>
                </a:ext>
              </a:extLst>
            </p:cNvPr>
            <p:cNvSpPr/>
            <p:nvPr/>
          </p:nvSpPr>
          <p:spPr>
            <a:xfrm>
              <a:off x="9672814" y="2084938"/>
              <a:ext cx="2156447" cy="4514168"/>
            </a:xfrm>
            <a:prstGeom prst="flowChartDelay">
              <a:avLst/>
            </a:prstGeom>
            <a:solidFill>
              <a:schemeClr val="bg1"/>
            </a:solidFill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s-PE" sz="1600" b="1" dirty="0">
                  <a:solidFill>
                    <a:schemeClr val="accent5">
                      <a:lumMod val="50000"/>
                    </a:schemeClr>
                  </a:solidFill>
                  <a:latin typeface="Arial Rounded MT Bold" panose="020F0704030504030204" pitchFamily="34" charset="0"/>
                </a:rPr>
                <a:t>SEGURIDAD ALIMENTARIA NACIONAL Y POTENCIA MUNDIAL DE ALIMENTOS</a:t>
              </a:r>
            </a:p>
          </p:txBody>
        </p:sp>
        <p:grpSp>
          <p:nvGrpSpPr>
            <p:cNvPr id="20" name="Grupo 19">
              <a:extLst>
                <a:ext uri="{FF2B5EF4-FFF2-40B4-BE49-F238E27FC236}">
                  <a16:creationId xmlns:a16="http://schemas.microsoft.com/office/drawing/2014/main" id="{D3E96C1D-075A-116E-ACA5-9D099D6AF117}"/>
                </a:ext>
              </a:extLst>
            </p:cNvPr>
            <p:cNvGrpSpPr/>
            <p:nvPr/>
          </p:nvGrpSpPr>
          <p:grpSpPr>
            <a:xfrm>
              <a:off x="1443218" y="2820319"/>
              <a:ext cx="2622006" cy="3073706"/>
              <a:chOff x="2824909" y="4101913"/>
              <a:chExt cx="3122821" cy="2270261"/>
            </a:xfrm>
          </p:grpSpPr>
          <p:sp>
            <p:nvSpPr>
              <p:cNvPr id="21" name="Rectángulo: esquinas redondeadas 20">
                <a:extLst>
                  <a:ext uri="{FF2B5EF4-FFF2-40B4-BE49-F238E27FC236}">
                    <a16:creationId xmlns:a16="http://schemas.microsoft.com/office/drawing/2014/main" id="{93ECB2F4-6DAF-DC11-5355-BB76B931A931}"/>
                  </a:ext>
                </a:extLst>
              </p:cNvPr>
              <p:cNvSpPr/>
              <p:nvPr/>
            </p:nvSpPr>
            <p:spPr>
              <a:xfrm>
                <a:off x="2824909" y="4101913"/>
                <a:ext cx="3122821" cy="2270261"/>
              </a:xfrm>
              <a:prstGeom prst="round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rtlCol="0" anchor="t"/>
              <a:lstStyle/>
              <a:p>
                <a:pPr algn="ctr"/>
                <a:r>
                  <a:rPr lang="es-PE" sz="1600" b="1" dirty="0">
                    <a:latin typeface="Arial Rounded MT Bold" panose="020F0704030504030204" pitchFamily="34" charset="0"/>
                  </a:rPr>
                  <a:t>SEGURIDAD HIDRICA</a:t>
                </a:r>
              </a:p>
            </p:txBody>
          </p:sp>
          <p:sp>
            <p:nvSpPr>
              <p:cNvPr id="22" name="Rectángulo: esquinas redondeadas 21">
                <a:extLst>
                  <a:ext uri="{FF2B5EF4-FFF2-40B4-BE49-F238E27FC236}">
                    <a16:creationId xmlns:a16="http://schemas.microsoft.com/office/drawing/2014/main" id="{46BDDCC8-E6D8-AEA7-B40E-A03135CBC9C1}"/>
                  </a:ext>
                </a:extLst>
              </p:cNvPr>
              <p:cNvSpPr/>
              <p:nvPr/>
            </p:nvSpPr>
            <p:spPr>
              <a:xfrm>
                <a:off x="3137281" y="4721514"/>
                <a:ext cx="2498075" cy="60002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600" b="1" dirty="0"/>
                  <a:t>Garantizar disponibilidad de agua</a:t>
                </a:r>
              </a:p>
            </p:txBody>
          </p:sp>
          <p:sp>
            <p:nvSpPr>
              <p:cNvPr id="23" name="Rectángulo: esquinas redondeadas 22">
                <a:extLst>
                  <a:ext uri="{FF2B5EF4-FFF2-40B4-BE49-F238E27FC236}">
                    <a16:creationId xmlns:a16="http://schemas.microsoft.com/office/drawing/2014/main" id="{E3AE2BA4-38BA-F6E2-9988-CE139EEA629C}"/>
                  </a:ext>
                </a:extLst>
              </p:cNvPr>
              <p:cNvSpPr/>
              <p:nvPr/>
            </p:nvSpPr>
            <p:spPr>
              <a:xfrm>
                <a:off x="3115342" y="5513784"/>
                <a:ext cx="2520014" cy="600027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Masificar tecnología de riego</a:t>
                </a:r>
              </a:p>
            </p:txBody>
          </p:sp>
          <p:sp>
            <p:nvSpPr>
              <p:cNvPr id="24" name="Rectángulo: esquinas redondeadas 23">
                <a:extLst>
                  <a:ext uri="{FF2B5EF4-FFF2-40B4-BE49-F238E27FC236}">
                    <a16:creationId xmlns:a16="http://schemas.microsoft.com/office/drawing/2014/main" id="{E270DD9A-C2DC-A7E0-7FC7-D823B0234A84}"/>
                  </a:ext>
                </a:extLst>
              </p:cNvPr>
              <p:cNvSpPr/>
              <p:nvPr/>
            </p:nvSpPr>
            <p:spPr>
              <a:xfrm>
                <a:off x="3137281" y="4722992"/>
                <a:ext cx="2498075" cy="600026"/>
              </a:xfrm>
              <a:prstGeom prst="roundRect">
                <a:avLst/>
              </a:prstGeom>
              <a:ln>
                <a:noFill/>
              </a:ln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600" b="1" dirty="0">
                    <a:solidFill>
                      <a:schemeClr val="tx1"/>
                    </a:solidFill>
                  </a:rPr>
                  <a:t>Garantizar disponibilidad de agua</a:t>
                </a:r>
              </a:p>
            </p:txBody>
          </p:sp>
        </p:grpSp>
        <p:grpSp>
          <p:nvGrpSpPr>
            <p:cNvPr id="25" name="Grupo 24">
              <a:extLst>
                <a:ext uri="{FF2B5EF4-FFF2-40B4-BE49-F238E27FC236}">
                  <a16:creationId xmlns:a16="http://schemas.microsoft.com/office/drawing/2014/main" id="{407A4CAC-3573-570A-D7F4-704667708063}"/>
                </a:ext>
              </a:extLst>
            </p:cNvPr>
            <p:cNvGrpSpPr/>
            <p:nvPr/>
          </p:nvGrpSpPr>
          <p:grpSpPr>
            <a:xfrm>
              <a:off x="4116995" y="2790020"/>
              <a:ext cx="2622006" cy="3125275"/>
              <a:chOff x="4156208" y="4166525"/>
              <a:chExt cx="3122821" cy="2270261"/>
            </a:xfrm>
          </p:grpSpPr>
          <p:sp>
            <p:nvSpPr>
              <p:cNvPr id="26" name="Rectángulo: esquinas redondeadas 25">
                <a:extLst>
                  <a:ext uri="{FF2B5EF4-FFF2-40B4-BE49-F238E27FC236}">
                    <a16:creationId xmlns:a16="http://schemas.microsoft.com/office/drawing/2014/main" id="{C61F40A3-E1A1-6670-16C3-9CE0F495C6E8}"/>
                  </a:ext>
                </a:extLst>
              </p:cNvPr>
              <p:cNvSpPr/>
              <p:nvPr/>
            </p:nvSpPr>
            <p:spPr>
              <a:xfrm>
                <a:off x="4156208" y="4166525"/>
                <a:ext cx="3122821" cy="2270261"/>
              </a:xfrm>
              <a:prstGeom prst="roundRect">
                <a:avLst/>
              </a:prstGeom>
              <a:ln>
                <a:noFill/>
              </a:ln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s-PE" sz="1600" b="1" dirty="0">
                    <a:solidFill>
                      <a:schemeClr val="tx1"/>
                    </a:solidFill>
                    <a:latin typeface="Arial Rounded MT Bold" panose="020F0704030504030204" pitchFamily="34" charset="0"/>
                  </a:rPr>
                  <a:t>MAS PRODUCTIVIDAD</a:t>
                </a:r>
              </a:p>
            </p:txBody>
          </p:sp>
          <p:grpSp>
            <p:nvGrpSpPr>
              <p:cNvPr id="27" name="Grupo 26">
                <a:extLst>
                  <a:ext uri="{FF2B5EF4-FFF2-40B4-BE49-F238E27FC236}">
                    <a16:creationId xmlns:a16="http://schemas.microsoft.com/office/drawing/2014/main" id="{4919FA50-B4F6-F5ED-1958-796EE63C7E55}"/>
                  </a:ext>
                </a:extLst>
              </p:cNvPr>
              <p:cNvGrpSpPr/>
              <p:nvPr/>
            </p:nvGrpSpPr>
            <p:grpSpPr>
              <a:xfrm>
                <a:off x="4346660" y="4767112"/>
                <a:ext cx="2741915" cy="1518437"/>
                <a:chOff x="4346659" y="4760836"/>
                <a:chExt cx="2741915" cy="1656738"/>
              </a:xfrm>
            </p:grpSpPr>
            <p:sp>
              <p:nvSpPr>
                <p:cNvPr id="28" name="Rectángulo: esquinas redondeadas 27">
                  <a:extLst>
                    <a:ext uri="{FF2B5EF4-FFF2-40B4-BE49-F238E27FC236}">
                      <a16:creationId xmlns:a16="http://schemas.microsoft.com/office/drawing/2014/main" id="{0E085C55-399C-ED6C-C94F-8E21EC4F7C4E}"/>
                    </a:ext>
                  </a:extLst>
                </p:cNvPr>
                <p:cNvSpPr/>
                <p:nvPr/>
              </p:nvSpPr>
              <p:spPr>
                <a:xfrm>
                  <a:off x="4346659" y="4760836"/>
                  <a:ext cx="2741911" cy="513448"/>
                </a:xfrm>
                <a:prstGeom prst="roundRect">
                  <a:avLst/>
                </a:prstGeom>
                <a:solidFill>
                  <a:schemeClr val="accent3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6"/>
                </a:lnRef>
                <a:fillRef idx="2">
                  <a:schemeClr val="accent6"/>
                </a:fillRef>
                <a:effectRef idx="1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PE" sz="1400" b="1" dirty="0"/>
                    <a:t>Transformación tecnológica</a:t>
                  </a:r>
                </a:p>
              </p:txBody>
            </p:sp>
            <p:sp>
              <p:nvSpPr>
                <p:cNvPr id="29" name="Rectángulo: esquinas redondeadas 28">
                  <a:extLst>
                    <a:ext uri="{FF2B5EF4-FFF2-40B4-BE49-F238E27FC236}">
                      <a16:creationId xmlns:a16="http://schemas.microsoft.com/office/drawing/2014/main" id="{7D1213D2-7CE5-3FF0-BE9F-C5475B391142}"/>
                    </a:ext>
                  </a:extLst>
                </p:cNvPr>
                <p:cNvSpPr/>
                <p:nvPr/>
              </p:nvSpPr>
              <p:spPr>
                <a:xfrm>
                  <a:off x="4346660" y="5334102"/>
                  <a:ext cx="2741913" cy="513448"/>
                </a:xfrm>
                <a:prstGeom prst="roundRect">
                  <a:avLst/>
                </a:prstGeom>
                <a:ln>
                  <a:noFill/>
                </a:ln>
              </p:spPr>
              <p:style>
                <a:lnRef idx="1">
                  <a:schemeClr val="accent1"/>
                </a:lnRef>
                <a:fillRef idx="2">
                  <a:schemeClr val="accent1"/>
                </a:fillRef>
                <a:effectRef idx="1">
                  <a:schemeClr val="accent1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PE" sz="1400" b="1" dirty="0"/>
                    <a:t>Seguridad de la tierra y servicios rurales</a:t>
                  </a:r>
                </a:p>
              </p:txBody>
            </p:sp>
            <p:sp>
              <p:nvSpPr>
                <p:cNvPr id="30" name="Rectángulo: esquinas redondeadas 29">
                  <a:extLst>
                    <a:ext uri="{FF2B5EF4-FFF2-40B4-BE49-F238E27FC236}">
                      <a16:creationId xmlns:a16="http://schemas.microsoft.com/office/drawing/2014/main" id="{AC09371C-2F9F-77D7-1938-F0ECB673FBB8}"/>
                    </a:ext>
                  </a:extLst>
                </p:cNvPr>
                <p:cNvSpPr/>
                <p:nvPr/>
              </p:nvSpPr>
              <p:spPr>
                <a:xfrm>
                  <a:off x="4346663" y="5904126"/>
                  <a:ext cx="2741911" cy="513448"/>
                </a:xfrm>
                <a:prstGeom prst="roundRect">
                  <a:avLst/>
                </a:prstGeom>
                <a:solidFill>
                  <a:schemeClr val="accent6">
                    <a:lumMod val="20000"/>
                    <a:lumOff val="80000"/>
                  </a:schemeClr>
                </a:solidFill>
                <a:ln>
                  <a:noFill/>
                </a:ln>
              </p:spPr>
              <p:style>
                <a:lnRef idx="1">
                  <a:schemeClr val="accent2"/>
                </a:lnRef>
                <a:fillRef idx="2">
                  <a:schemeClr val="accent2"/>
                </a:fillRef>
                <a:effectRef idx="1">
                  <a:schemeClr val="accent2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s-PE" sz="1400" b="1" dirty="0"/>
                    <a:t>Acopio, procesamiento e industrialización</a:t>
                  </a:r>
                </a:p>
              </p:txBody>
            </p:sp>
          </p:grpSp>
        </p:grpSp>
        <p:grpSp>
          <p:nvGrpSpPr>
            <p:cNvPr id="31" name="Grupo 30">
              <a:extLst>
                <a:ext uri="{FF2B5EF4-FFF2-40B4-BE49-F238E27FC236}">
                  <a16:creationId xmlns:a16="http://schemas.microsoft.com/office/drawing/2014/main" id="{69FD3BF1-CA15-E4D9-2BB3-298360279EB4}"/>
                </a:ext>
              </a:extLst>
            </p:cNvPr>
            <p:cNvGrpSpPr/>
            <p:nvPr/>
          </p:nvGrpSpPr>
          <p:grpSpPr>
            <a:xfrm>
              <a:off x="6788530" y="2820317"/>
              <a:ext cx="2622006" cy="3073708"/>
              <a:chOff x="6974223" y="4155116"/>
              <a:chExt cx="3100881" cy="2270262"/>
            </a:xfrm>
          </p:grpSpPr>
          <p:sp>
            <p:nvSpPr>
              <p:cNvPr id="32" name="Rectángulo: esquinas redondeadas 31">
                <a:extLst>
                  <a:ext uri="{FF2B5EF4-FFF2-40B4-BE49-F238E27FC236}">
                    <a16:creationId xmlns:a16="http://schemas.microsoft.com/office/drawing/2014/main" id="{D5F24916-3A98-3C33-7D2C-10B2DE2A0B4D}"/>
                  </a:ext>
                </a:extLst>
              </p:cNvPr>
              <p:cNvSpPr/>
              <p:nvPr/>
            </p:nvSpPr>
            <p:spPr>
              <a:xfrm>
                <a:off x="6974223" y="4155116"/>
                <a:ext cx="3100881" cy="2270262"/>
              </a:xfrm>
              <a:prstGeom prst="roundRect">
                <a:avLst/>
              </a:prstGeom>
            </p:spPr>
            <p:style>
              <a:lnRef idx="1">
                <a:schemeClr val="accent2"/>
              </a:lnRef>
              <a:fillRef idx="3">
                <a:schemeClr val="accent2"/>
              </a:fillRef>
              <a:effectRef idx="2">
                <a:schemeClr val="accent2"/>
              </a:effectRef>
              <a:fontRef idx="minor">
                <a:schemeClr val="lt1"/>
              </a:fontRef>
            </p:style>
            <p:txBody>
              <a:bodyPr rtlCol="0" anchor="t"/>
              <a:lstStyle/>
              <a:p>
                <a:pPr algn="ctr"/>
                <a:r>
                  <a:rPr lang="es-PE" sz="1600" dirty="0"/>
                  <a:t>MERCADOS AGRARIOS</a:t>
                </a:r>
              </a:p>
            </p:txBody>
          </p:sp>
          <p:sp>
            <p:nvSpPr>
              <p:cNvPr id="33" name="Rectángulo: esquinas redondeadas 32">
                <a:extLst>
                  <a:ext uri="{FF2B5EF4-FFF2-40B4-BE49-F238E27FC236}">
                    <a16:creationId xmlns:a16="http://schemas.microsoft.com/office/drawing/2014/main" id="{7B9CB7E1-F2CE-154A-1E5C-F356C03C7006}"/>
                  </a:ext>
                </a:extLst>
              </p:cNvPr>
              <p:cNvSpPr/>
              <p:nvPr/>
            </p:nvSpPr>
            <p:spPr>
              <a:xfrm>
                <a:off x="7418892" y="4671644"/>
                <a:ext cx="2476135" cy="895343"/>
              </a:xfrm>
              <a:prstGeom prst="round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3">
                  <a:shade val="50000"/>
                </a:schemeClr>
              </a:lnRef>
              <a:fillRef idx="1">
                <a:schemeClr val="accent3"/>
              </a:fillRef>
              <a:effectRef idx="0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s-PE" sz="1600" b="1" dirty="0">
                    <a:solidFill>
                      <a:schemeClr val="accent1">
                        <a:lumMod val="75000"/>
                      </a:schemeClr>
                    </a:solidFill>
                  </a:rPr>
                  <a:t>Mercados campesinos agrarios (local, nacional)</a:t>
                </a:r>
              </a:p>
            </p:txBody>
          </p:sp>
          <p:sp>
            <p:nvSpPr>
              <p:cNvPr id="34" name="Rectángulo: esquinas redondeadas 33">
                <a:extLst>
                  <a:ext uri="{FF2B5EF4-FFF2-40B4-BE49-F238E27FC236}">
                    <a16:creationId xmlns:a16="http://schemas.microsoft.com/office/drawing/2014/main" id="{ACAD7F09-DD90-24D8-D49F-7D61277016CD}"/>
                  </a:ext>
                </a:extLst>
              </p:cNvPr>
              <p:cNvSpPr/>
              <p:nvPr/>
            </p:nvSpPr>
            <p:spPr>
              <a:xfrm>
                <a:off x="7418892" y="5755536"/>
                <a:ext cx="2476135" cy="470586"/>
              </a:xfrm>
              <a:prstGeom prst="round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s-PE" sz="1600" b="1" dirty="0"/>
                  <a:t>Agroexportación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228345038"/>
      </p:ext>
    </p:extLst>
  </p:cSld>
  <p:clrMapOvr>
    <a:masterClrMapping/>
  </p:clrMapOvr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67</TotalTime>
  <Words>713</Words>
  <Application>Microsoft Office PowerPoint</Application>
  <PresentationFormat>Panorámica</PresentationFormat>
  <Paragraphs>82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Arial Rounded MT Bold</vt:lpstr>
      <vt:lpstr>Century Gothic</vt:lpstr>
      <vt:lpstr>Wingdings 3</vt:lpstr>
      <vt:lpstr>Espiral</vt:lpstr>
      <vt:lpstr>Proyecto de Ley 2421/2021-CR   LEY QUE PROMUEVE  LA TECNIFICACIÓN E INDUSTRIALIZACIÓN DEL AGRO PERUANO  COMO PILARES DE LA SEGUNDA REFORMA AGRARIA</vt:lpstr>
      <vt:lpstr>CONTENIDO GENERAL</vt:lpstr>
      <vt:lpstr>CONTENIDO GENERAL</vt:lpstr>
      <vt:lpstr>CONTENIDO GENERAL</vt:lpstr>
      <vt:lpstr>CONTENIDO GENERAL</vt:lpstr>
      <vt:lpstr>Proyecto de Ley 2421/2021-CR  LEY QUE PROMUEVE LA TECNIFICACIÓN E INDUSTRIALIZACIÓN DEL AGRO PERUANO COMO PILARES DE LA SEGUNDA REFORMA AGRARIA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Proyecto de Ley 2421/2021-CR   LEY QUE PROMUEVE  LA TECNIFICACIÓN E INDUSTRIALIZACIÓN DEL AGRO PERUANO  COMO PILARES DE LA SEGUNDA REFORMA AGRARIA</dc:title>
  <dc:creator>Manuel Alberto Ruelas Choquemamani</dc:creator>
  <cp:lastModifiedBy>Manuel Alberto Ruelas Choquemamani</cp:lastModifiedBy>
  <cp:revision>3</cp:revision>
  <cp:lastPrinted>2023-01-11T15:21:23Z</cp:lastPrinted>
  <dcterms:created xsi:type="dcterms:W3CDTF">2023-01-11T14:28:12Z</dcterms:created>
  <dcterms:modified xsi:type="dcterms:W3CDTF">2023-01-11T15:50:50Z</dcterms:modified>
</cp:coreProperties>
</file>