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2" r:id="rId4"/>
    <p:sldId id="264" r:id="rId5"/>
    <p:sldId id="265" r:id="rId6"/>
    <p:sldId id="273" r:id="rId7"/>
    <p:sldId id="270" r:id="rId8"/>
    <p:sldId id="268" r:id="rId9"/>
    <p:sldId id="274" r:id="rId10"/>
    <p:sldId id="269" r:id="rId11"/>
    <p:sldId id="263" r:id="rId12"/>
  </p:sldIdLst>
  <p:sldSz cx="12192000" cy="6858000"/>
  <p:notesSz cx="6858000"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PE"/>
          </a:p>
        </p:txBody>
      </p:sp>
      <p:sp>
        <p:nvSpPr>
          <p:cNvPr id="4" name="Marcador de fecha 3"/>
          <p:cNvSpPr>
            <a:spLocks noGrp="1"/>
          </p:cNvSpPr>
          <p:nvPr>
            <p:ph type="dt" sz="half" idx="10"/>
          </p:nvPr>
        </p:nvSpPr>
        <p:spPr/>
        <p:txBody>
          <a:bodyPr/>
          <a:lstStyle/>
          <a:p>
            <a:fld id="{06A12378-62CA-49BE-BF7B-142E3CA5EF12}" type="datetimeFigureOut">
              <a:rPr lang="es-PE" smtClean="0"/>
              <a:t>22/11/2022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320709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06A12378-62CA-49BE-BF7B-142E3CA5EF12}" type="datetimeFigureOut">
              <a:rPr lang="es-PE" smtClean="0"/>
              <a:t>22/11/2022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107120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06A12378-62CA-49BE-BF7B-142E3CA5EF12}" type="datetimeFigureOut">
              <a:rPr lang="es-PE" smtClean="0"/>
              <a:t>22/11/2022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200332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06A12378-62CA-49BE-BF7B-142E3CA5EF12}" type="datetimeFigureOut">
              <a:rPr lang="es-PE" smtClean="0"/>
              <a:t>22/11/2022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347003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6A12378-62CA-49BE-BF7B-142E3CA5EF12}" type="datetimeFigureOut">
              <a:rPr lang="es-PE" smtClean="0"/>
              <a:t>22/11/2022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105964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06A12378-62CA-49BE-BF7B-142E3CA5EF12}" type="datetimeFigureOut">
              <a:rPr lang="es-PE" smtClean="0"/>
              <a:t>22/11/2022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234394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06A12378-62CA-49BE-BF7B-142E3CA5EF12}" type="datetimeFigureOut">
              <a:rPr lang="es-PE" smtClean="0"/>
              <a:t>22/11/2022</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160613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06A12378-62CA-49BE-BF7B-142E3CA5EF12}" type="datetimeFigureOut">
              <a:rPr lang="es-PE" smtClean="0"/>
              <a:t>22/11/2022</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88971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A12378-62CA-49BE-BF7B-142E3CA5EF12}" type="datetimeFigureOut">
              <a:rPr lang="es-PE" smtClean="0"/>
              <a:t>22/11/2022</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395532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6A12378-62CA-49BE-BF7B-142E3CA5EF12}" type="datetimeFigureOut">
              <a:rPr lang="es-PE" smtClean="0"/>
              <a:t>22/11/2022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20323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6A12378-62CA-49BE-BF7B-142E3CA5EF12}" type="datetimeFigureOut">
              <a:rPr lang="es-PE" smtClean="0"/>
              <a:t>22/11/2022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204462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12378-62CA-49BE-BF7B-142E3CA5EF12}" type="datetimeFigureOut">
              <a:rPr lang="es-PE" smtClean="0"/>
              <a:t>22/11/2022</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2E515-67FA-4C37-87FF-1789BBD3450A}" type="slidenum">
              <a:rPr lang="es-PE" smtClean="0"/>
              <a:t>‹Nº›</a:t>
            </a:fld>
            <a:endParaRPr lang="es-PE"/>
          </a:p>
        </p:txBody>
      </p:sp>
    </p:spTree>
    <p:extLst>
      <p:ext uri="{BB962C8B-B14F-4D97-AF65-F5344CB8AC3E}">
        <p14:creationId xmlns:p14="http://schemas.microsoft.com/office/powerpoint/2010/main" val="201364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ángulo 11"/>
          <p:cNvSpPr/>
          <p:nvPr/>
        </p:nvSpPr>
        <p:spPr>
          <a:xfrm>
            <a:off x="929289" y="2381897"/>
            <a:ext cx="10179045" cy="3271558"/>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926" y="316771"/>
            <a:ext cx="925902" cy="955018"/>
          </a:xfrm>
          <a:prstGeom prst="rect">
            <a:avLst/>
          </a:prstGeom>
        </p:spPr>
      </p:pic>
      <p:pic>
        <p:nvPicPr>
          <p:cNvPr id="7" name="Imagen 6"/>
          <p:cNvPicPr>
            <a:picLocks noChangeAspect="1"/>
          </p:cNvPicPr>
          <p:nvPr/>
        </p:nvPicPr>
        <p:blipFill>
          <a:blip r:embed="rId3"/>
          <a:stretch>
            <a:fillRect/>
          </a:stretch>
        </p:blipFill>
        <p:spPr>
          <a:xfrm>
            <a:off x="2540389" y="1472062"/>
            <a:ext cx="6789074" cy="709562"/>
          </a:xfrm>
          <a:prstGeom prst="rect">
            <a:avLst/>
          </a:prstGeom>
        </p:spPr>
      </p:pic>
      <p:pic>
        <p:nvPicPr>
          <p:cNvPr id="9" name="Imagen 8"/>
          <p:cNvPicPr>
            <a:picLocks noChangeAspect="1"/>
          </p:cNvPicPr>
          <p:nvPr/>
        </p:nvPicPr>
        <p:blipFill>
          <a:blip r:embed="rId4"/>
          <a:stretch>
            <a:fillRect/>
          </a:stretch>
        </p:blipFill>
        <p:spPr>
          <a:xfrm>
            <a:off x="4913950" y="316771"/>
            <a:ext cx="859836" cy="1073179"/>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3378" y="5600956"/>
            <a:ext cx="1383096" cy="1341043"/>
          </a:xfrm>
          <a:prstGeom prst="rect">
            <a:avLst/>
          </a:prstGeom>
        </p:spPr>
      </p:pic>
      <p:sp>
        <p:nvSpPr>
          <p:cNvPr id="11" name="CuadroTexto 10"/>
          <p:cNvSpPr txBox="1"/>
          <p:nvPr/>
        </p:nvSpPr>
        <p:spPr>
          <a:xfrm>
            <a:off x="929288" y="2999920"/>
            <a:ext cx="10179045" cy="2677656"/>
          </a:xfrm>
          <a:prstGeom prst="rect">
            <a:avLst/>
          </a:prstGeom>
          <a:solidFill>
            <a:srgbClr val="0070C0"/>
          </a:solidFill>
        </p:spPr>
        <p:txBody>
          <a:bodyPr wrap="square" rtlCol="0">
            <a:spAutoFit/>
          </a:bodyPr>
          <a:lstStyle/>
          <a:p>
            <a:pPr algn="ctr"/>
            <a:r>
              <a:rPr lang="es-MX" sz="2800" b="1" dirty="0">
                <a:solidFill>
                  <a:schemeClr val="bg1"/>
                </a:solidFill>
              </a:rPr>
              <a:t>LEY QUE DECLARA DE INTERÉS NACIONAL Y NECESIDAD PÚBLICA LA EJECUCIÓN DE PROYECTOS DE INVERSIÓN PARA EL AFIANZAMIENTO DEL SISTEMA HÍDRICO DE LA CUENCA DE CHIRAPIURA; MEDIANTE LA CONSTRUCCIÓN DE PRESAS SATÉLITES E INFRAESTRUCTURA HIDRÁULICA COMPLEMENTARIA DEL PROYECTO ESPECIAL CHIRA </a:t>
            </a:r>
            <a:r>
              <a:rPr lang="es-MX" sz="2800" b="1" dirty="0" smtClean="0">
                <a:solidFill>
                  <a:schemeClr val="bg1"/>
                </a:solidFill>
              </a:rPr>
              <a:t>PIURA, </a:t>
            </a:r>
            <a:r>
              <a:rPr lang="es-MX" sz="2800" b="1" dirty="0">
                <a:solidFill>
                  <a:schemeClr val="bg1"/>
                </a:solidFill>
              </a:rPr>
              <a:t>EN LA REGIÓN PIURA </a:t>
            </a:r>
            <a:endParaRPr lang="es-MX" sz="2800" b="1" dirty="0">
              <a:solidFill>
                <a:schemeClr val="bg1"/>
              </a:solidFill>
            </a:endParaRPr>
          </a:p>
        </p:txBody>
      </p:sp>
      <p:sp>
        <p:nvSpPr>
          <p:cNvPr id="13" name="CuadroTexto 12"/>
          <p:cNvSpPr txBox="1"/>
          <p:nvPr/>
        </p:nvSpPr>
        <p:spPr>
          <a:xfrm>
            <a:off x="4065427" y="2389937"/>
            <a:ext cx="3906766" cy="646331"/>
          </a:xfrm>
          <a:prstGeom prst="rect">
            <a:avLst/>
          </a:prstGeom>
          <a:noFill/>
        </p:spPr>
        <p:txBody>
          <a:bodyPr wrap="square" rtlCol="0">
            <a:spAutoFit/>
          </a:bodyPr>
          <a:lstStyle/>
          <a:p>
            <a:r>
              <a:rPr lang="es-MX" sz="3600" b="1" dirty="0" smtClean="0">
                <a:solidFill>
                  <a:srgbClr val="0070C0"/>
                </a:solidFill>
              </a:rPr>
              <a:t>P.L. </a:t>
            </a:r>
            <a:r>
              <a:rPr lang="es-MX" sz="3600" b="1" dirty="0" smtClean="0">
                <a:solidFill>
                  <a:srgbClr val="0070C0"/>
                </a:solidFill>
              </a:rPr>
              <a:t>2249/2021-CR</a:t>
            </a:r>
            <a:endParaRPr lang="es-PE" sz="3600" b="1" dirty="0">
              <a:solidFill>
                <a:srgbClr val="0070C0"/>
              </a:solidFill>
            </a:endParaRPr>
          </a:p>
        </p:txBody>
      </p:sp>
    </p:spTree>
    <p:extLst>
      <p:ext uri="{BB962C8B-B14F-4D97-AF65-F5344CB8AC3E}">
        <p14:creationId xmlns:p14="http://schemas.microsoft.com/office/powerpoint/2010/main" val="2921720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356128" y="77142"/>
            <a:ext cx="6419534" cy="615553"/>
          </a:xfrm>
          <a:prstGeom prst="rect">
            <a:avLst/>
          </a:prstGeom>
          <a:solidFill>
            <a:srgbClr val="0070C0"/>
          </a:solidFill>
        </p:spPr>
        <p:txBody>
          <a:bodyPr wrap="square" rtlCol="0">
            <a:spAutoFit/>
          </a:bodyPr>
          <a:lstStyle/>
          <a:p>
            <a:pPr algn="ctr"/>
            <a:r>
              <a:rPr lang="es-MX" sz="3400" b="1" dirty="0" smtClean="0">
                <a:solidFill>
                  <a:schemeClr val="bg1"/>
                </a:solidFill>
              </a:rPr>
              <a:t>PROYECTO DE </a:t>
            </a:r>
            <a:r>
              <a:rPr lang="es-MX" sz="3400" b="1" dirty="0">
                <a:solidFill>
                  <a:schemeClr val="bg1"/>
                </a:solidFill>
              </a:rPr>
              <a:t>LEY </a:t>
            </a:r>
            <a:r>
              <a:rPr lang="es-MX" sz="3400" b="1" dirty="0" smtClean="0">
                <a:solidFill>
                  <a:schemeClr val="bg1"/>
                </a:solidFill>
              </a:rPr>
              <a:t>2249/2021-CR</a:t>
            </a:r>
            <a:endParaRPr lang="es-MX" sz="3400" b="1" dirty="0">
              <a:solidFill>
                <a:schemeClr val="bg1"/>
              </a:solidFill>
            </a:endParaRPr>
          </a:p>
        </p:txBody>
      </p:sp>
      <p:sp>
        <p:nvSpPr>
          <p:cNvPr id="6" name="CuadroTexto 5"/>
          <p:cNvSpPr txBox="1"/>
          <p:nvPr/>
        </p:nvSpPr>
        <p:spPr>
          <a:xfrm>
            <a:off x="104502" y="783769"/>
            <a:ext cx="7955281" cy="5262979"/>
          </a:xfrm>
          <a:prstGeom prst="rect">
            <a:avLst/>
          </a:prstGeom>
          <a:noFill/>
          <a:ln w="38100">
            <a:solidFill>
              <a:srgbClr val="0070C0"/>
            </a:solidFill>
          </a:ln>
        </p:spPr>
        <p:txBody>
          <a:bodyPr wrap="square" rtlCol="0">
            <a:spAutoFit/>
          </a:bodyPr>
          <a:lstStyle/>
          <a:p>
            <a:pPr algn="just"/>
            <a:r>
              <a:rPr lang="es-MX" sz="2400" dirty="0" smtClean="0"/>
              <a:t>Señora Presidenta, de la Comisión Agraria, </a:t>
            </a:r>
            <a:r>
              <a:rPr lang="es-MX" sz="2400" dirty="0" err="1" smtClean="0"/>
              <a:t>Nilza</a:t>
            </a:r>
            <a:r>
              <a:rPr lang="es-MX" sz="2400" dirty="0" smtClean="0"/>
              <a:t> </a:t>
            </a:r>
            <a:r>
              <a:rPr lang="es-MX" sz="2400" dirty="0" err="1" smtClean="0"/>
              <a:t>Merly</a:t>
            </a:r>
            <a:r>
              <a:rPr lang="es-MX" sz="2400" dirty="0" smtClean="0"/>
              <a:t> Chacón Trujillo.</a:t>
            </a:r>
          </a:p>
          <a:p>
            <a:pPr algn="just"/>
            <a:endParaRPr lang="es-MX" sz="2400" dirty="0"/>
          </a:p>
          <a:p>
            <a:pPr algn="just"/>
            <a:r>
              <a:rPr lang="es-ES" sz="2400" dirty="0" smtClean="0"/>
              <a:t>Por tal sentido, pido a los Señores Congresistas de esta comisión, apoyar esta iniciativa legislativa: </a:t>
            </a:r>
            <a:r>
              <a:rPr lang="es-ES" sz="2400" dirty="0" smtClean="0"/>
              <a:t>“L</a:t>
            </a:r>
            <a:r>
              <a:rPr lang="es-MX" sz="2400" dirty="0" err="1" smtClean="0"/>
              <a:t>ey</a:t>
            </a:r>
            <a:r>
              <a:rPr lang="es-MX" sz="2400" dirty="0" smtClean="0"/>
              <a:t> que declara de interés nacional y necesidad pública la ejecución de Proyectos de Inversión para el Afianzamiento del Sistema </a:t>
            </a:r>
            <a:r>
              <a:rPr lang="es-MX" sz="2400" dirty="0"/>
              <a:t>H</a:t>
            </a:r>
            <a:r>
              <a:rPr lang="es-MX" sz="2400" dirty="0" smtClean="0"/>
              <a:t>ídrico de la cuenca de Chira Piura; mediante la Construcción de Presas </a:t>
            </a:r>
            <a:r>
              <a:rPr lang="es-MX" sz="2400" dirty="0"/>
              <a:t>S</a:t>
            </a:r>
            <a:r>
              <a:rPr lang="es-MX" sz="2400" dirty="0" smtClean="0"/>
              <a:t>atélites e Infraestructura </a:t>
            </a:r>
            <a:r>
              <a:rPr lang="es-MX" sz="2400" dirty="0"/>
              <a:t>H</a:t>
            </a:r>
            <a:r>
              <a:rPr lang="es-MX" sz="2400" dirty="0" smtClean="0"/>
              <a:t>idráulica </a:t>
            </a:r>
            <a:r>
              <a:rPr lang="es-MX" sz="2400" dirty="0"/>
              <a:t>C</a:t>
            </a:r>
            <a:r>
              <a:rPr lang="es-MX" sz="2400" dirty="0" smtClean="0"/>
              <a:t>omplementaria del Proyecto </a:t>
            </a:r>
            <a:r>
              <a:rPr lang="es-MX" sz="2400" dirty="0"/>
              <a:t>E</a:t>
            </a:r>
            <a:r>
              <a:rPr lang="es-MX" sz="2400" dirty="0" smtClean="0"/>
              <a:t>special </a:t>
            </a:r>
            <a:r>
              <a:rPr lang="es-MX" sz="2400" dirty="0"/>
              <a:t>C</a:t>
            </a:r>
            <a:r>
              <a:rPr lang="es-MX" sz="2400" dirty="0" smtClean="0"/>
              <a:t>hira </a:t>
            </a:r>
            <a:r>
              <a:rPr lang="es-MX" sz="2400" dirty="0"/>
              <a:t>P</a:t>
            </a:r>
            <a:r>
              <a:rPr lang="es-MX" sz="2400" dirty="0" smtClean="0"/>
              <a:t>iura, en la región </a:t>
            </a:r>
            <a:r>
              <a:rPr lang="es-MX" sz="2400" dirty="0"/>
              <a:t>P</a:t>
            </a:r>
            <a:r>
              <a:rPr lang="es-MX" sz="2400" dirty="0" smtClean="0"/>
              <a:t>iura”</a:t>
            </a:r>
            <a:endParaRPr lang="es-MX" sz="2400" dirty="0"/>
          </a:p>
          <a:p>
            <a:pPr algn="just"/>
            <a:endParaRPr lang="es-ES" sz="2400" dirty="0"/>
          </a:p>
          <a:p>
            <a:pPr algn="just"/>
            <a:r>
              <a:rPr lang="es-ES" sz="2400" dirty="0" smtClean="0"/>
              <a:t>Iniciativa que se ajusta a lo establecido en el Acuerdo Nacional</a:t>
            </a:r>
          </a:p>
          <a:p>
            <a:pPr algn="just"/>
            <a:r>
              <a:rPr lang="es-ES" sz="2400" dirty="0" smtClean="0"/>
              <a:t>Política </a:t>
            </a:r>
            <a:r>
              <a:rPr lang="es-MX" sz="2400" dirty="0"/>
              <a:t>23. Política de Desarrollo Agrario y Rural</a:t>
            </a:r>
            <a:r>
              <a:rPr lang="es-MX" sz="2400" dirty="0" smtClean="0"/>
              <a:t>.</a:t>
            </a:r>
          </a:p>
          <a:p>
            <a:pPr algn="just"/>
            <a:r>
              <a:rPr lang="es-MX" sz="2400" dirty="0" smtClean="0"/>
              <a:t>Política </a:t>
            </a:r>
            <a:r>
              <a:rPr lang="es-MX" sz="2400" dirty="0"/>
              <a:t>33. Política de Estado sobre los </a:t>
            </a:r>
            <a:r>
              <a:rPr lang="es-MX" sz="2400" dirty="0" smtClean="0"/>
              <a:t>Recursos Hídricos</a:t>
            </a:r>
            <a:endParaRPr lang="es-PE" sz="2400" dirty="0"/>
          </a:p>
        </p:txBody>
      </p:sp>
      <p:sp>
        <p:nvSpPr>
          <p:cNvPr id="11" name="Rectángulo 10"/>
          <p:cNvSpPr/>
          <p:nvPr/>
        </p:nvSpPr>
        <p:spPr>
          <a:xfrm>
            <a:off x="8229600" y="718456"/>
            <a:ext cx="3801290" cy="566928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p:cNvPicPr>
            <a:picLocks noChangeAspect="1"/>
          </p:cNvPicPr>
          <p:nvPr/>
        </p:nvPicPr>
        <p:blipFill>
          <a:blip r:embed="rId2"/>
          <a:stretch>
            <a:fillRect/>
          </a:stretch>
        </p:blipFill>
        <p:spPr>
          <a:xfrm>
            <a:off x="8366333" y="766185"/>
            <a:ext cx="3468113" cy="5603968"/>
          </a:xfrm>
          <a:prstGeom prst="rect">
            <a:avLst/>
          </a:prstGeom>
        </p:spPr>
      </p:pic>
    </p:spTree>
    <p:extLst>
      <p:ext uri="{BB962C8B-B14F-4D97-AF65-F5344CB8AC3E}">
        <p14:creationId xmlns:p14="http://schemas.microsoft.com/office/powerpoint/2010/main" val="781401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926" y="316771"/>
            <a:ext cx="925902" cy="955018"/>
          </a:xfrm>
          <a:prstGeom prst="rect">
            <a:avLst/>
          </a:prstGeom>
        </p:spPr>
      </p:pic>
      <p:pic>
        <p:nvPicPr>
          <p:cNvPr id="7" name="Imagen 6"/>
          <p:cNvPicPr>
            <a:picLocks noChangeAspect="1"/>
          </p:cNvPicPr>
          <p:nvPr/>
        </p:nvPicPr>
        <p:blipFill>
          <a:blip r:embed="rId3"/>
          <a:stretch>
            <a:fillRect/>
          </a:stretch>
        </p:blipFill>
        <p:spPr>
          <a:xfrm>
            <a:off x="2540389" y="1472062"/>
            <a:ext cx="6789074" cy="709562"/>
          </a:xfrm>
          <a:prstGeom prst="rect">
            <a:avLst/>
          </a:prstGeom>
        </p:spPr>
      </p:pic>
      <p:pic>
        <p:nvPicPr>
          <p:cNvPr id="9" name="Imagen 8"/>
          <p:cNvPicPr>
            <a:picLocks noChangeAspect="1"/>
          </p:cNvPicPr>
          <p:nvPr/>
        </p:nvPicPr>
        <p:blipFill>
          <a:blip r:embed="rId4"/>
          <a:stretch>
            <a:fillRect/>
          </a:stretch>
        </p:blipFill>
        <p:spPr>
          <a:xfrm>
            <a:off x="4913950" y="316771"/>
            <a:ext cx="859836" cy="1073179"/>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9794" y="4439767"/>
            <a:ext cx="1530260" cy="1483732"/>
          </a:xfrm>
          <a:prstGeom prst="rect">
            <a:avLst/>
          </a:prstGeom>
        </p:spPr>
      </p:pic>
      <p:sp>
        <p:nvSpPr>
          <p:cNvPr id="13" name="CuadroTexto 12"/>
          <p:cNvSpPr txBox="1"/>
          <p:nvPr/>
        </p:nvSpPr>
        <p:spPr>
          <a:xfrm>
            <a:off x="4328193" y="2802864"/>
            <a:ext cx="3213463" cy="1015663"/>
          </a:xfrm>
          <a:prstGeom prst="rect">
            <a:avLst/>
          </a:prstGeom>
          <a:noFill/>
        </p:spPr>
        <p:txBody>
          <a:bodyPr wrap="square" rtlCol="0">
            <a:spAutoFit/>
          </a:bodyPr>
          <a:lstStyle/>
          <a:p>
            <a:r>
              <a:rPr lang="es-MX" sz="6000" b="1" dirty="0" smtClean="0">
                <a:solidFill>
                  <a:srgbClr val="002060"/>
                </a:solidFill>
              </a:rPr>
              <a:t>GRACIAS</a:t>
            </a:r>
            <a:endParaRPr lang="es-PE" sz="6000" b="1" dirty="0">
              <a:solidFill>
                <a:srgbClr val="002060"/>
              </a:solidFill>
            </a:endParaRPr>
          </a:p>
        </p:txBody>
      </p:sp>
    </p:spTree>
    <p:extLst>
      <p:ext uri="{BB962C8B-B14F-4D97-AF65-F5344CB8AC3E}">
        <p14:creationId xmlns:p14="http://schemas.microsoft.com/office/powerpoint/2010/main" val="3479505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983370" y="150885"/>
            <a:ext cx="6149919" cy="615553"/>
          </a:xfrm>
          <a:prstGeom prst="rect">
            <a:avLst/>
          </a:prstGeom>
          <a:solidFill>
            <a:srgbClr val="0070C0"/>
          </a:solidFill>
        </p:spPr>
        <p:txBody>
          <a:bodyPr wrap="square" rtlCol="0">
            <a:spAutoFit/>
          </a:bodyPr>
          <a:lstStyle/>
          <a:p>
            <a:pPr algn="ctr"/>
            <a:r>
              <a:rPr lang="es-MX" sz="3400" b="1" dirty="0" smtClean="0">
                <a:solidFill>
                  <a:schemeClr val="bg1"/>
                </a:solidFill>
              </a:rPr>
              <a:t>ANTECEDENTES</a:t>
            </a:r>
            <a:endParaRPr lang="es-PE" sz="3400" b="1" dirty="0">
              <a:solidFill>
                <a:schemeClr val="bg1"/>
              </a:solidFill>
            </a:endParaRPr>
          </a:p>
        </p:txBody>
      </p:sp>
      <p:sp>
        <p:nvSpPr>
          <p:cNvPr id="6" name="CuadroTexto 5"/>
          <p:cNvSpPr txBox="1"/>
          <p:nvPr/>
        </p:nvSpPr>
        <p:spPr>
          <a:xfrm>
            <a:off x="386215" y="913138"/>
            <a:ext cx="11409546" cy="1631216"/>
          </a:xfrm>
          <a:prstGeom prst="rect">
            <a:avLst/>
          </a:prstGeom>
          <a:noFill/>
        </p:spPr>
        <p:txBody>
          <a:bodyPr wrap="square" rtlCol="0">
            <a:spAutoFit/>
          </a:bodyPr>
          <a:lstStyle/>
          <a:p>
            <a:pPr marL="457200" indent="-457200" algn="just">
              <a:buFont typeface="Wingdings" panose="05000000000000000000" pitchFamily="2" charset="2"/>
              <a:buChar char="q"/>
            </a:pPr>
            <a:r>
              <a:rPr lang="es-MX" sz="2500" dirty="0"/>
              <a:t>El departamento de Piura es un espacio geopolítico, social, cultural y económico integrado por regiones naturales de Costa, Sierra y ceja de Selva. Asimismo, tiene una superficie de 35,892.49 km², que incluyen 1.32 km2 de superficie insular oceánica y se encuentra integrado políticamente por 8</a:t>
            </a:r>
            <a:r>
              <a:rPr lang="es-MX" sz="2500" dirty="0" smtClean="0"/>
              <a:t> </a:t>
            </a:r>
            <a:r>
              <a:rPr lang="es-MX" sz="2500" dirty="0"/>
              <a:t>provincias y 65 distritos.</a:t>
            </a:r>
            <a:endParaRPr lang="es-PE" sz="2500" dirty="0"/>
          </a:p>
        </p:txBody>
      </p:sp>
      <p:sp>
        <p:nvSpPr>
          <p:cNvPr id="7" name="CuadroTexto 6"/>
          <p:cNvSpPr txBox="1"/>
          <p:nvPr/>
        </p:nvSpPr>
        <p:spPr>
          <a:xfrm>
            <a:off x="7754815" y="2823449"/>
            <a:ext cx="4040946" cy="3939540"/>
          </a:xfrm>
          <a:prstGeom prst="rect">
            <a:avLst/>
          </a:prstGeom>
          <a:noFill/>
        </p:spPr>
        <p:txBody>
          <a:bodyPr wrap="square" rtlCol="0">
            <a:spAutoFit/>
          </a:bodyPr>
          <a:lstStyle/>
          <a:p>
            <a:pPr marL="457200" indent="-457200" algn="just">
              <a:buFont typeface="Wingdings" panose="05000000000000000000" pitchFamily="2" charset="2"/>
              <a:buChar char="q"/>
            </a:pPr>
            <a:r>
              <a:rPr lang="es-MX" sz="2500" dirty="0"/>
              <a:t>El Proyecto Especial Chira Piura es un órgano desconcentrado de ejecución del Gobierno Regional Piura y constituye una Unidad Ejecutora que cuenta con autonomía técnica, económica, financiera y administrativa. </a:t>
            </a:r>
            <a:endParaRPr lang="es-MX" sz="2500" dirty="0"/>
          </a:p>
        </p:txBody>
      </p:sp>
      <p:pic>
        <p:nvPicPr>
          <p:cNvPr id="3" name="Imagen 2"/>
          <p:cNvPicPr>
            <a:picLocks noChangeAspect="1"/>
          </p:cNvPicPr>
          <p:nvPr/>
        </p:nvPicPr>
        <p:blipFill>
          <a:blip r:embed="rId2"/>
          <a:stretch>
            <a:fillRect/>
          </a:stretch>
        </p:blipFill>
        <p:spPr>
          <a:xfrm>
            <a:off x="0" y="2627265"/>
            <a:ext cx="7517423" cy="4230736"/>
          </a:xfrm>
          <a:prstGeom prst="rect">
            <a:avLst/>
          </a:prstGeom>
        </p:spPr>
      </p:pic>
      <p:pic>
        <p:nvPicPr>
          <p:cNvPr id="4" name="Imagen 3"/>
          <p:cNvPicPr>
            <a:picLocks noChangeAspect="1"/>
          </p:cNvPicPr>
          <p:nvPr/>
        </p:nvPicPr>
        <p:blipFill>
          <a:blip r:embed="rId3"/>
          <a:stretch>
            <a:fillRect/>
          </a:stretch>
        </p:blipFill>
        <p:spPr>
          <a:xfrm>
            <a:off x="3045069" y="5990492"/>
            <a:ext cx="867508" cy="867508"/>
          </a:xfrm>
          <a:prstGeom prst="rect">
            <a:avLst/>
          </a:prstGeom>
        </p:spPr>
      </p:pic>
    </p:spTree>
    <p:extLst>
      <p:ext uri="{BB962C8B-B14F-4D97-AF65-F5344CB8AC3E}">
        <p14:creationId xmlns:p14="http://schemas.microsoft.com/office/powerpoint/2010/main" val="3361205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983370" y="80547"/>
            <a:ext cx="6149919" cy="615553"/>
          </a:xfrm>
          <a:prstGeom prst="rect">
            <a:avLst/>
          </a:prstGeom>
          <a:solidFill>
            <a:srgbClr val="0070C0"/>
          </a:solidFill>
        </p:spPr>
        <p:txBody>
          <a:bodyPr wrap="square" rtlCol="0">
            <a:spAutoFit/>
          </a:bodyPr>
          <a:lstStyle/>
          <a:p>
            <a:pPr algn="ctr"/>
            <a:r>
              <a:rPr lang="es-MX" sz="3400" b="1" dirty="0" smtClean="0">
                <a:solidFill>
                  <a:schemeClr val="bg1"/>
                </a:solidFill>
              </a:rPr>
              <a:t>ANTECEDENTES</a:t>
            </a:r>
            <a:endParaRPr lang="es-PE" sz="3400" b="1" dirty="0">
              <a:solidFill>
                <a:schemeClr val="bg1"/>
              </a:solidFill>
            </a:endParaRPr>
          </a:p>
        </p:txBody>
      </p:sp>
      <p:sp>
        <p:nvSpPr>
          <p:cNvPr id="6" name="CuadroTexto 5"/>
          <p:cNvSpPr txBox="1"/>
          <p:nvPr/>
        </p:nvSpPr>
        <p:spPr>
          <a:xfrm>
            <a:off x="334108" y="763667"/>
            <a:ext cx="11772900" cy="3170099"/>
          </a:xfrm>
          <a:prstGeom prst="rect">
            <a:avLst/>
          </a:prstGeom>
          <a:noFill/>
        </p:spPr>
        <p:txBody>
          <a:bodyPr wrap="square" rtlCol="0">
            <a:spAutoFit/>
          </a:bodyPr>
          <a:lstStyle/>
          <a:p>
            <a:pPr marL="457200" indent="-457200" algn="just">
              <a:buFont typeface="Wingdings" panose="05000000000000000000" pitchFamily="2" charset="2"/>
              <a:buChar char="q"/>
            </a:pPr>
            <a:r>
              <a:rPr lang="es-MX" sz="2500" dirty="0"/>
              <a:t>El proyecto Especial Chira Piura opera y regula el agua proveniente del sistema hidráulico de los ríos Chira y Piura para atender 150,000 hectáreas, mediante la captación, derivación y regulación en el reservorio </a:t>
            </a:r>
            <a:r>
              <a:rPr lang="es-MX" sz="2500" dirty="0" err="1"/>
              <a:t>Poechos</a:t>
            </a:r>
            <a:r>
              <a:rPr lang="es-MX" sz="2500" dirty="0"/>
              <a:t>, presas Ejidos y Sullana y su óptima distribución por canales principales, secundarios y terciarios en su mayoría revestidos, complementada por una vasta red de drenaje agrícola y sistemas de defensas ribereñas contra inundaciones. Además, asegura el abastecimiento de agua a las poblaciones de las ciudades de Piura, Sullana, Paita y Talara a través de la EPS GRAU S.A.</a:t>
            </a:r>
            <a:endParaRPr lang="es-PE" sz="2500" dirty="0"/>
          </a:p>
        </p:txBody>
      </p:sp>
      <p:pic>
        <p:nvPicPr>
          <p:cNvPr id="8" name="Imagen 7"/>
          <p:cNvPicPr>
            <a:picLocks noChangeAspect="1"/>
          </p:cNvPicPr>
          <p:nvPr/>
        </p:nvPicPr>
        <p:blipFill>
          <a:blip r:embed="rId2"/>
          <a:stretch>
            <a:fillRect/>
          </a:stretch>
        </p:blipFill>
        <p:spPr>
          <a:xfrm>
            <a:off x="3267504" y="3691944"/>
            <a:ext cx="5581650" cy="3139678"/>
          </a:xfrm>
          <a:prstGeom prst="rect">
            <a:avLst/>
          </a:prstGeom>
        </p:spPr>
      </p:pic>
    </p:spTree>
    <p:extLst>
      <p:ext uri="{BB962C8B-B14F-4D97-AF65-F5344CB8AC3E}">
        <p14:creationId xmlns:p14="http://schemas.microsoft.com/office/powerpoint/2010/main" val="1251046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181861" y="79373"/>
            <a:ext cx="7178714" cy="615553"/>
          </a:xfrm>
          <a:prstGeom prst="rect">
            <a:avLst/>
          </a:prstGeom>
          <a:solidFill>
            <a:srgbClr val="0070C0"/>
          </a:solidFill>
        </p:spPr>
        <p:txBody>
          <a:bodyPr wrap="square" rtlCol="0">
            <a:spAutoFit/>
          </a:bodyPr>
          <a:lstStyle/>
          <a:p>
            <a:pPr algn="ctr"/>
            <a:r>
              <a:rPr lang="es-MX" sz="3400" b="1" dirty="0" smtClean="0">
                <a:solidFill>
                  <a:schemeClr val="bg1"/>
                </a:solidFill>
              </a:rPr>
              <a:t>LA PRESA DERIVADORA “LOS EJIDOS”</a:t>
            </a:r>
            <a:endParaRPr lang="es-PE" sz="3400" b="1" dirty="0">
              <a:solidFill>
                <a:schemeClr val="bg1"/>
              </a:solidFill>
            </a:endParaRPr>
          </a:p>
        </p:txBody>
      </p:sp>
      <p:sp>
        <p:nvSpPr>
          <p:cNvPr id="6" name="CuadroTexto 5"/>
          <p:cNvSpPr txBox="1"/>
          <p:nvPr/>
        </p:nvSpPr>
        <p:spPr>
          <a:xfrm>
            <a:off x="83622" y="895301"/>
            <a:ext cx="5722765" cy="2677656"/>
          </a:xfrm>
          <a:prstGeom prst="rect">
            <a:avLst/>
          </a:prstGeom>
          <a:noFill/>
        </p:spPr>
        <p:txBody>
          <a:bodyPr wrap="square" rtlCol="0">
            <a:spAutoFit/>
          </a:bodyPr>
          <a:lstStyle/>
          <a:p>
            <a:pPr marL="457200" indent="-457200" algn="just">
              <a:buFont typeface="Wingdings" panose="05000000000000000000" pitchFamily="2" charset="2"/>
              <a:buChar char="q"/>
            </a:pPr>
            <a:r>
              <a:rPr lang="es-MX" sz="2400" dirty="0">
                <a:cs typeface="Arial" panose="020B0604020202020204" pitchFamily="34" charset="0"/>
              </a:rPr>
              <a:t>Corresponde a la II ETAPA del Proyecto Especial Chira – Piura (PECHP), esta se ejecutó con la finalidad de aumentar la producción y productividad de 30,000 ha. agrícolas del Valle del Bajo Piura e incorporar 5, 615 ha. bajo riego. </a:t>
            </a:r>
          </a:p>
          <a:p>
            <a:pPr marL="457200" indent="-457200" algn="just">
              <a:buFont typeface="Wingdings" panose="05000000000000000000" pitchFamily="2" charset="2"/>
              <a:buChar char="q"/>
            </a:pPr>
            <a:endParaRPr lang="es-MX" sz="2400" dirty="0">
              <a:cs typeface="Arial" panose="020B0604020202020204" pitchFamily="34" charset="0"/>
            </a:endParaRPr>
          </a:p>
        </p:txBody>
      </p:sp>
      <p:pic>
        <p:nvPicPr>
          <p:cNvPr id="3" name="Imagen 2"/>
          <p:cNvPicPr>
            <a:picLocks noChangeAspect="1"/>
          </p:cNvPicPr>
          <p:nvPr/>
        </p:nvPicPr>
        <p:blipFill>
          <a:blip r:embed="rId2"/>
          <a:stretch>
            <a:fillRect/>
          </a:stretch>
        </p:blipFill>
        <p:spPr>
          <a:xfrm>
            <a:off x="6154615" y="792300"/>
            <a:ext cx="6037386" cy="4026556"/>
          </a:xfrm>
          <a:prstGeom prst="rect">
            <a:avLst/>
          </a:prstGeom>
        </p:spPr>
      </p:pic>
      <p:sp>
        <p:nvSpPr>
          <p:cNvPr id="7" name="CuadroTexto 6"/>
          <p:cNvSpPr txBox="1"/>
          <p:nvPr/>
        </p:nvSpPr>
        <p:spPr>
          <a:xfrm>
            <a:off x="112148" y="3164251"/>
            <a:ext cx="5611643" cy="3416320"/>
          </a:xfrm>
          <a:prstGeom prst="rect">
            <a:avLst/>
          </a:prstGeom>
          <a:noFill/>
        </p:spPr>
        <p:txBody>
          <a:bodyPr wrap="square" rtlCol="0">
            <a:spAutoFit/>
          </a:bodyPr>
          <a:lstStyle/>
          <a:p>
            <a:pPr marL="457200" indent="-457200" algn="just">
              <a:buFont typeface="Wingdings" panose="05000000000000000000" pitchFamily="2" charset="2"/>
              <a:buChar char="q"/>
            </a:pPr>
            <a:r>
              <a:rPr lang="es-MX" sz="2400" dirty="0" smtClean="0">
                <a:cs typeface="Arial" panose="020B0604020202020204" pitchFamily="34" charset="0"/>
              </a:rPr>
              <a:t>Las </a:t>
            </a:r>
            <a:r>
              <a:rPr lang="es-MX" sz="2400" dirty="0">
                <a:cs typeface="Arial" panose="020B0604020202020204" pitchFamily="34" charset="0"/>
              </a:rPr>
              <a:t>obras se iniciaron en enero de 1980 y terminaron en 1989 con la ejecución de trabajos de rehabilitación de las obras afectadas por el Fenómeno de El Niño del 1983. Se construyó con el fin de captar las aguas provenientes de </a:t>
            </a:r>
            <a:r>
              <a:rPr lang="es-MX" sz="2400" dirty="0" err="1">
                <a:cs typeface="Arial" panose="020B0604020202020204" pitchFamily="34" charset="0"/>
              </a:rPr>
              <a:t>Poechos</a:t>
            </a:r>
            <a:r>
              <a:rPr lang="es-MX" sz="2400" dirty="0">
                <a:cs typeface="Arial" panose="020B0604020202020204" pitchFamily="34" charset="0"/>
              </a:rPr>
              <a:t> y las nacientes del río Piura, derivándolas por el canal </a:t>
            </a:r>
            <a:r>
              <a:rPr lang="es-MX" sz="2400" dirty="0" err="1">
                <a:cs typeface="Arial" panose="020B0604020202020204" pitchFamily="34" charset="0"/>
              </a:rPr>
              <a:t>Biaggio</a:t>
            </a:r>
            <a:r>
              <a:rPr lang="es-MX" sz="2400" dirty="0">
                <a:cs typeface="Arial" panose="020B0604020202020204" pitchFamily="34" charset="0"/>
              </a:rPr>
              <a:t> </a:t>
            </a:r>
            <a:r>
              <a:rPr lang="es-MX" sz="2400" dirty="0" err="1">
                <a:cs typeface="Arial" panose="020B0604020202020204" pitchFamily="34" charset="0"/>
              </a:rPr>
              <a:t>Arbulú</a:t>
            </a:r>
            <a:r>
              <a:rPr lang="es-MX" sz="2400" dirty="0">
                <a:cs typeface="Arial" panose="020B0604020202020204" pitchFamily="34" charset="0"/>
              </a:rPr>
              <a:t> para irrigar el Valle del Bajo Piura.</a:t>
            </a:r>
            <a:endParaRPr lang="es-MX" sz="2400" dirty="0">
              <a:cs typeface="Arial" panose="020B0604020202020204" pitchFamily="34" charset="0"/>
            </a:endParaRPr>
          </a:p>
        </p:txBody>
      </p:sp>
      <p:sp>
        <p:nvSpPr>
          <p:cNvPr id="8" name="CuadroTexto 7"/>
          <p:cNvSpPr txBox="1"/>
          <p:nvPr/>
        </p:nvSpPr>
        <p:spPr>
          <a:xfrm>
            <a:off x="5806388" y="4830630"/>
            <a:ext cx="6221490" cy="1938992"/>
          </a:xfrm>
          <a:prstGeom prst="rect">
            <a:avLst/>
          </a:prstGeom>
          <a:noFill/>
        </p:spPr>
        <p:txBody>
          <a:bodyPr wrap="square" rtlCol="0">
            <a:spAutoFit/>
          </a:bodyPr>
          <a:lstStyle/>
          <a:p>
            <a:pPr marL="457200" indent="-457200" algn="just">
              <a:buFont typeface="Wingdings" panose="05000000000000000000" pitchFamily="2" charset="2"/>
              <a:buChar char="q"/>
            </a:pPr>
            <a:r>
              <a:rPr lang="es-MX" sz="2400" dirty="0">
                <a:cs typeface="Arial" panose="020B0604020202020204" pitchFamily="34" charset="0"/>
              </a:rPr>
              <a:t>El Proyecto Chira-Piura fue, concebido para explotar racionalmente el agua y la tierra de los valles de los ríos Piura y Chira, con la finalidad de lograr el desarrollo de la agricultura en el departamento de Piura</a:t>
            </a:r>
            <a:endParaRPr lang="es-MX" sz="2400" dirty="0">
              <a:cs typeface="Arial" panose="020B0604020202020204" pitchFamily="34" charset="0"/>
            </a:endParaRPr>
          </a:p>
        </p:txBody>
      </p:sp>
    </p:spTree>
    <p:extLst>
      <p:ext uri="{BB962C8B-B14F-4D97-AF65-F5344CB8AC3E}">
        <p14:creationId xmlns:p14="http://schemas.microsoft.com/office/powerpoint/2010/main" val="531947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661930" y="88576"/>
            <a:ext cx="6818925" cy="615553"/>
          </a:xfrm>
          <a:prstGeom prst="rect">
            <a:avLst/>
          </a:prstGeom>
          <a:solidFill>
            <a:srgbClr val="0070C0"/>
          </a:solidFill>
        </p:spPr>
        <p:txBody>
          <a:bodyPr wrap="square" rtlCol="0">
            <a:spAutoFit/>
          </a:bodyPr>
          <a:lstStyle/>
          <a:p>
            <a:pPr algn="ctr"/>
            <a:r>
              <a:rPr lang="es-MX" sz="3400" b="1" dirty="0" smtClean="0">
                <a:solidFill>
                  <a:schemeClr val="bg1"/>
                </a:solidFill>
              </a:rPr>
              <a:t>CAPACIDAD DE ALMACENAMIENTO</a:t>
            </a:r>
            <a:endParaRPr lang="es-PE" sz="3400" b="1" dirty="0">
              <a:solidFill>
                <a:schemeClr val="bg1"/>
              </a:solidFill>
            </a:endParaRPr>
          </a:p>
        </p:txBody>
      </p:sp>
      <p:sp>
        <p:nvSpPr>
          <p:cNvPr id="6" name="CuadroTexto 5"/>
          <p:cNvSpPr txBox="1"/>
          <p:nvPr/>
        </p:nvSpPr>
        <p:spPr>
          <a:xfrm>
            <a:off x="123092" y="766682"/>
            <a:ext cx="11685731" cy="2123658"/>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a:t>La capacidad actual de almacenamiento de agua es de 1,000 </a:t>
            </a:r>
            <a:r>
              <a:rPr lang="es-MX" sz="2200" dirty="0" smtClean="0"/>
              <a:t>Millones de Metros Cúbicos a </a:t>
            </a:r>
            <a:r>
              <a:rPr lang="es-MX" sz="2200" dirty="0"/>
              <a:t>450 </a:t>
            </a:r>
            <a:r>
              <a:rPr lang="es-MX" sz="2200" dirty="0" smtClean="0"/>
              <a:t>Millones de Metros Cúbicos, </a:t>
            </a:r>
            <a:r>
              <a:rPr lang="es-MX" sz="2200" dirty="0"/>
              <a:t>su disminución es significativa porque escasea el recurso hídrico, para fines agrarios y el consumo humano. Con la propuesta de un nuevo proyecto de afianzamiento se pretende recuperar su oferta hídrica con más de 400 MMC; esta aumentará y se estaría atendiendo la demanda agrícola y repotenciaría las actividades agropecuarias, así como el agua potable para los distritos y provincias de la región. </a:t>
            </a:r>
            <a:endParaRPr lang="es-PE" sz="2200" dirty="0">
              <a:cs typeface="Arial" panose="020B0604020202020204" pitchFamily="34" charset="0"/>
            </a:endParaRPr>
          </a:p>
        </p:txBody>
      </p:sp>
      <p:sp>
        <p:nvSpPr>
          <p:cNvPr id="7" name="CuadroTexto 6"/>
          <p:cNvSpPr txBox="1"/>
          <p:nvPr/>
        </p:nvSpPr>
        <p:spPr>
          <a:xfrm>
            <a:off x="5477818" y="3006499"/>
            <a:ext cx="6331006" cy="3139321"/>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a:t>Existe el Proyecto de Inversión Pública </a:t>
            </a:r>
            <a:r>
              <a:rPr lang="es-MX" sz="2200" dirty="0" smtClean="0"/>
              <a:t>“</a:t>
            </a:r>
            <a:r>
              <a:rPr lang="es-MX" sz="2200" dirty="0"/>
              <a:t>Afianzamiento del Reservorio </a:t>
            </a:r>
            <a:r>
              <a:rPr lang="es-MX" sz="2200" dirty="0" err="1" smtClean="0"/>
              <a:t>Poechos</a:t>
            </a:r>
            <a:r>
              <a:rPr lang="es-MX" sz="2200" dirty="0" smtClean="0"/>
              <a:t> Sistema </a:t>
            </a:r>
            <a:r>
              <a:rPr lang="es-MX" sz="2200" dirty="0"/>
              <a:t>Hidráulico Chira Piura” con Código Único de Inversiones N° 14583; del cual se ha ejecutado a la fecha I Etapa del referido proyecto, quedando pendiente por ejecutar la II Etapa (Que consta en la automatización de sus compuertas). Sin embargo, debemos de afianzar el sistema hidráulico en general, no solo el </a:t>
            </a:r>
            <a:r>
              <a:rPr lang="es-MX" sz="2200" dirty="0" smtClean="0"/>
              <a:t>reservorio</a:t>
            </a:r>
            <a:r>
              <a:rPr lang="es-MX" sz="2200" dirty="0"/>
              <a:t>.</a:t>
            </a:r>
            <a:endParaRPr lang="es-MX" sz="2200" dirty="0" smtClean="0"/>
          </a:p>
        </p:txBody>
      </p:sp>
      <p:pic>
        <p:nvPicPr>
          <p:cNvPr id="2" name="Imagen 1"/>
          <p:cNvPicPr>
            <a:picLocks noChangeAspect="1"/>
          </p:cNvPicPr>
          <p:nvPr/>
        </p:nvPicPr>
        <p:blipFill>
          <a:blip r:embed="rId2"/>
          <a:stretch>
            <a:fillRect/>
          </a:stretch>
        </p:blipFill>
        <p:spPr>
          <a:xfrm>
            <a:off x="1" y="2963006"/>
            <a:ext cx="5477816" cy="3182817"/>
          </a:xfrm>
          <a:prstGeom prst="rect">
            <a:avLst/>
          </a:prstGeom>
        </p:spPr>
      </p:pic>
    </p:spTree>
    <p:extLst>
      <p:ext uri="{BB962C8B-B14F-4D97-AF65-F5344CB8AC3E}">
        <p14:creationId xmlns:p14="http://schemas.microsoft.com/office/powerpoint/2010/main" val="164145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1853037" y="97372"/>
            <a:ext cx="8222947" cy="615553"/>
          </a:xfrm>
          <a:prstGeom prst="rect">
            <a:avLst/>
          </a:prstGeom>
          <a:solidFill>
            <a:srgbClr val="0070C0"/>
          </a:solidFill>
        </p:spPr>
        <p:txBody>
          <a:bodyPr wrap="square" rtlCol="0">
            <a:spAutoFit/>
          </a:bodyPr>
          <a:lstStyle/>
          <a:p>
            <a:pPr algn="ctr"/>
            <a:r>
              <a:rPr lang="es-MX" sz="3400" b="1" dirty="0" smtClean="0">
                <a:solidFill>
                  <a:schemeClr val="bg1"/>
                </a:solidFill>
              </a:rPr>
              <a:t>DETALLE FOTOGRÁFICO DE LOS EMBALSES</a:t>
            </a:r>
            <a:endParaRPr lang="es-PE" sz="3400" b="1" dirty="0">
              <a:solidFill>
                <a:schemeClr val="bg1"/>
              </a:solidFill>
            </a:endParaRPr>
          </a:p>
        </p:txBody>
      </p:sp>
      <p:pic>
        <p:nvPicPr>
          <p:cNvPr id="3" name="Imagen 2"/>
          <p:cNvPicPr>
            <a:picLocks noChangeAspect="1"/>
          </p:cNvPicPr>
          <p:nvPr/>
        </p:nvPicPr>
        <p:blipFill>
          <a:blip r:embed="rId2"/>
          <a:stretch>
            <a:fillRect/>
          </a:stretch>
        </p:blipFill>
        <p:spPr>
          <a:xfrm>
            <a:off x="-316520" y="534457"/>
            <a:ext cx="6119445" cy="4302580"/>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6937131" y="906349"/>
            <a:ext cx="5254869" cy="3320611"/>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4"/>
          <a:stretch>
            <a:fillRect/>
          </a:stretch>
        </p:blipFill>
        <p:spPr>
          <a:xfrm>
            <a:off x="2589424" y="4216028"/>
            <a:ext cx="6750171" cy="3071397"/>
          </a:xfrm>
          <a:prstGeom prst="rect">
            <a:avLst/>
          </a:prstGeom>
        </p:spPr>
      </p:pic>
    </p:spTree>
    <p:extLst>
      <p:ext uri="{BB962C8B-B14F-4D97-AF65-F5344CB8AC3E}">
        <p14:creationId xmlns:p14="http://schemas.microsoft.com/office/powerpoint/2010/main" val="1106976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455818" y="281251"/>
            <a:ext cx="8020594" cy="615553"/>
          </a:xfrm>
          <a:prstGeom prst="rect">
            <a:avLst/>
          </a:prstGeom>
          <a:solidFill>
            <a:srgbClr val="0070C0"/>
          </a:solidFill>
        </p:spPr>
        <p:txBody>
          <a:bodyPr wrap="square" rtlCol="0">
            <a:spAutoFit/>
          </a:bodyPr>
          <a:lstStyle/>
          <a:p>
            <a:pPr algn="ctr"/>
            <a:r>
              <a:rPr lang="es-MX" sz="3400" b="1" dirty="0" smtClean="0">
                <a:solidFill>
                  <a:schemeClr val="bg1"/>
                </a:solidFill>
              </a:rPr>
              <a:t>IMPORTANCIA DE LA PROPUESTA</a:t>
            </a:r>
            <a:endParaRPr lang="es-PE" sz="3400" b="1" dirty="0">
              <a:solidFill>
                <a:schemeClr val="bg1"/>
              </a:solidFill>
            </a:endParaRPr>
          </a:p>
        </p:txBody>
      </p:sp>
      <p:sp>
        <p:nvSpPr>
          <p:cNvPr id="6" name="CuadroTexto 5"/>
          <p:cNvSpPr txBox="1"/>
          <p:nvPr/>
        </p:nvSpPr>
        <p:spPr>
          <a:xfrm>
            <a:off x="294773" y="962119"/>
            <a:ext cx="11713027" cy="2123658"/>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a:t>La propuesta legislativa trae consigo importantes beneficios directos a las población de las localidades comprendidas en el proyecto hidráulico: se mejorará el déficit hídrico que afecta a la región; el progreso productivo en todos sus procesos, además se crea el marco para la inversión privada en ejecución de un proyecto de gran envergadura; ampliar la infraestructura hidráulica, dando el sector público la señal que se puedan ejecutar obras de desarrollo, qué beneficiaran de manera directa e indirecta al sector y otras labores que generan su ejecución.</a:t>
            </a:r>
            <a:endParaRPr lang="es-PE" sz="2200" dirty="0">
              <a:cs typeface="Arial" panose="020B0604020202020204" pitchFamily="34" charset="0"/>
            </a:endParaRPr>
          </a:p>
        </p:txBody>
      </p:sp>
      <p:pic>
        <p:nvPicPr>
          <p:cNvPr id="3" name="Imagen 2"/>
          <p:cNvPicPr>
            <a:picLocks noChangeAspect="1"/>
          </p:cNvPicPr>
          <p:nvPr/>
        </p:nvPicPr>
        <p:blipFill>
          <a:blip r:embed="rId2"/>
          <a:stretch>
            <a:fillRect/>
          </a:stretch>
        </p:blipFill>
        <p:spPr>
          <a:xfrm>
            <a:off x="3743057" y="3074005"/>
            <a:ext cx="5295435" cy="3783996"/>
          </a:xfrm>
          <a:prstGeom prst="rect">
            <a:avLst/>
          </a:prstGeom>
        </p:spPr>
      </p:pic>
    </p:spTree>
    <p:extLst>
      <p:ext uri="{BB962C8B-B14F-4D97-AF65-F5344CB8AC3E}">
        <p14:creationId xmlns:p14="http://schemas.microsoft.com/office/powerpoint/2010/main" val="352698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730997" y="269559"/>
            <a:ext cx="7275152" cy="615553"/>
          </a:xfrm>
          <a:prstGeom prst="rect">
            <a:avLst/>
          </a:prstGeom>
          <a:solidFill>
            <a:srgbClr val="0070C0"/>
          </a:solidFill>
        </p:spPr>
        <p:txBody>
          <a:bodyPr wrap="square" rtlCol="0">
            <a:spAutoFit/>
          </a:bodyPr>
          <a:lstStyle/>
          <a:p>
            <a:pPr algn="ctr"/>
            <a:r>
              <a:rPr lang="es-MX" sz="3400" b="1" dirty="0" smtClean="0">
                <a:solidFill>
                  <a:schemeClr val="bg1"/>
                </a:solidFill>
              </a:rPr>
              <a:t>POLÍTICA NACIONAL AGRARIA</a:t>
            </a:r>
            <a:endParaRPr lang="es-PE" sz="3400" b="1" dirty="0">
              <a:solidFill>
                <a:schemeClr val="bg1"/>
              </a:solidFill>
            </a:endParaRPr>
          </a:p>
        </p:txBody>
      </p:sp>
      <p:sp>
        <p:nvSpPr>
          <p:cNvPr id="6" name="CuadroTexto 5"/>
          <p:cNvSpPr txBox="1"/>
          <p:nvPr/>
        </p:nvSpPr>
        <p:spPr>
          <a:xfrm>
            <a:off x="203334" y="1040171"/>
            <a:ext cx="11474860" cy="2462213"/>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b="1" dirty="0" smtClean="0"/>
              <a:t>Objetivo General</a:t>
            </a:r>
          </a:p>
          <a:p>
            <a:pPr algn="just"/>
            <a:endParaRPr lang="es-MX" sz="2200" b="1" dirty="0" smtClean="0"/>
          </a:p>
          <a:p>
            <a:pPr lvl="1" algn="just"/>
            <a:r>
              <a:rPr lang="es-MX" sz="2200" dirty="0" smtClean="0"/>
              <a:t>Lograr </a:t>
            </a:r>
            <a:r>
              <a:rPr lang="es-MX" sz="2200" dirty="0"/>
              <a:t>el incremento sostenido de los ingresos y medios de vida de los productores y productoras agrarios, priorizando la agricultura familiar, sobre la base de mayores capacidades y activos más productivos, y con un uso sostenible de los recursos agrarios en el marco de procesos de creciente inclusión social y económica de la población rural, contribuyendo a la seguridad alimentaria y nutricional.</a:t>
            </a:r>
            <a:endParaRPr lang="es-MX" sz="2200" dirty="0"/>
          </a:p>
        </p:txBody>
      </p:sp>
      <p:sp>
        <p:nvSpPr>
          <p:cNvPr id="7" name="CuadroTexto 6"/>
          <p:cNvSpPr txBox="1"/>
          <p:nvPr/>
        </p:nvSpPr>
        <p:spPr>
          <a:xfrm>
            <a:off x="203334" y="3582642"/>
            <a:ext cx="6311766" cy="2800767"/>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b="1" dirty="0" smtClean="0"/>
              <a:t>Objetivos </a:t>
            </a:r>
            <a:r>
              <a:rPr lang="es-MX" sz="2200" b="1" dirty="0"/>
              <a:t>Específicos: </a:t>
            </a:r>
            <a:endParaRPr lang="es-MX" sz="2200" b="1" dirty="0" smtClean="0"/>
          </a:p>
          <a:p>
            <a:pPr algn="just"/>
            <a:endParaRPr lang="es-MX" sz="2200" b="1" dirty="0"/>
          </a:p>
          <a:p>
            <a:pPr marL="800100" lvl="1" indent="-342900" algn="just">
              <a:buFont typeface="Wingdings" panose="05000000000000000000" pitchFamily="2" charset="2"/>
              <a:buChar char="ü"/>
            </a:pPr>
            <a:r>
              <a:rPr lang="es-MX" sz="2200" dirty="0" smtClean="0"/>
              <a:t>Incrementar </a:t>
            </a:r>
            <a:r>
              <a:rPr lang="es-MX" sz="2200" dirty="0"/>
              <a:t>la competitividad agraria y la inserción a los mercados, con énfasis en el pequeño productor agrario. </a:t>
            </a:r>
          </a:p>
          <a:p>
            <a:pPr marL="800100" lvl="1" indent="-342900" algn="just">
              <a:buFont typeface="Wingdings" panose="05000000000000000000" pitchFamily="2" charset="2"/>
              <a:buChar char="ü"/>
            </a:pPr>
            <a:r>
              <a:rPr lang="es-MX" sz="2200" dirty="0" smtClean="0"/>
              <a:t>Gestionar </a:t>
            </a:r>
            <a:r>
              <a:rPr lang="es-MX" sz="2200" dirty="0"/>
              <a:t>los recursos naturales y la diversidad biológica de competencia del sector agrario en forma sostenible.</a:t>
            </a:r>
          </a:p>
        </p:txBody>
      </p:sp>
      <p:pic>
        <p:nvPicPr>
          <p:cNvPr id="4" name="Imagen 3"/>
          <p:cNvPicPr>
            <a:picLocks noChangeAspect="1"/>
          </p:cNvPicPr>
          <p:nvPr/>
        </p:nvPicPr>
        <p:blipFill>
          <a:blip r:embed="rId2"/>
          <a:stretch>
            <a:fillRect/>
          </a:stretch>
        </p:blipFill>
        <p:spPr>
          <a:xfrm>
            <a:off x="6778729" y="3481754"/>
            <a:ext cx="5413271" cy="3376246"/>
          </a:xfrm>
          <a:prstGeom prst="rect">
            <a:avLst/>
          </a:prstGeom>
        </p:spPr>
      </p:pic>
    </p:spTree>
    <p:extLst>
      <p:ext uri="{BB962C8B-B14F-4D97-AF65-F5344CB8AC3E}">
        <p14:creationId xmlns:p14="http://schemas.microsoft.com/office/powerpoint/2010/main" val="2960636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730997" y="269559"/>
            <a:ext cx="7275152" cy="615553"/>
          </a:xfrm>
          <a:prstGeom prst="rect">
            <a:avLst/>
          </a:prstGeom>
          <a:solidFill>
            <a:srgbClr val="0070C0"/>
          </a:solidFill>
        </p:spPr>
        <p:txBody>
          <a:bodyPr wrap="square" rtlCol="0">
            <a:spAutoFit/>
          </a:bodyPr>
          <a:lstStyle/>
          <a:p>
            <a:pPr algn="ctr"/>
            <a:r>
              <a:rPr lang="es-MX" sz="3400" b="1" dirty="0" smtClean="0">
                <a:solidFill>
                  <a:schemeClr val="bg1"/>
                </a:solidFill>
              </a:rPr>
              <a:t>POLÍTICA NACIONAL AGRARIA</a:t>
            </a:r>
            <a:endParaRPr lang="es-PE" sz="3400" b="1" dirty="0">
              <a:solidFill>
                <a:schemeClr val="bg1"/>
              </a:solidFill>
            </a:endParaRPr>
          </a:p>
        </p:txBody>
      </p:sp>
      <p:sp>
        <p:nvSpPr>
          <p:cNvPr id="6" name="CuadroTexto 5"/>
          <p:cNvSpPr txBox="1"/>
          <p:nvPr/>
        </p:nvSpPr>
        <p:spPr>
          <a:xfrm>
            <a:off x="203334" y="1040171"/>
            <a:ext cx="11474860" cy="2462213"/>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b="1" dirty="0" smtClean="0"/>
              <a:t>Objetivo General</a:t>
            </a:r>
          </a:p>
          <a:p>
            <a:pPr algn="just"/>
            <a:endParaRPr lang="es-MX" sz="2200" b="1" dirty="0" smtClean="0"/>
          </a:p>
          <a:p>
            <a:pPr lvl="1" algn="just"/>
            <a:r>
              <a:rPr lang="es-MX" sz="2200" dirty="0" smtClean="0"/>
              <a:t>Lograr </a:t>
            </a:r>
            <a:r>
              <a:rPr lang="es-MX" sz="2200" dirty="0"/>
              <a:t>el incremento sostenido de los ingresos y medios de vida de los productores y productoras agrarios, priorizando la agricultura familiar, sobre la base de mayores capacidades y activos más productivos, y con un uso sostenible de los recursos agrarios en el marco de procesos de creciente inclusión social y económica de la población rural, contribuyendo a la seguridad alimentaria y nutricional.</a:t>
            </a:r>
            <a:endParaRPr lang="es-MX" sz="2200" dirty="0"/>
          </a:p>
        </p:txBody>
      </p:sp>
      <p:sp>
        <p:nvSpPr>
          <p:cNvPr id="7" name="CuadroTexto 6"/>
          <p:cNvSpPr txBox="1"/>
          <p:nvPr/>
        </p:nvSpPr>
        <p:spPr>
          <a:xfrm>
            <a:off x="203334" y="3582642"/>
            <a:ext cx="6311766" cy="2800767"/>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b="1" dirty="0" smtClean="0"/>
              <a:t>Objetivos </a:t>
            </a:r>
            <a:r>
              <a:rPr lang="es-MX" sz="2200" b="1" dirty="0"/>
              <a:t>Específicos: </a:t>
            </a:r>
            <a:endParaRPr lang="es-MX" sz="2200" b="1" dirty="0" smtClean="0"/>
          </a:p>
          <a:p>
            <a:pPr algn="just"/>
            <a:endParaRPr lang="es-MX" sz="2200" b="1" dirty="0"/>
          </a:p>
          <a:p>
            <a:pPr marL="800100" lvl="1" indent="-342900" algn="just">
              <a:buFont typeface="Wingdings" panose="05000000000000000000" pitchFamily="2" charset="2"/>
              <a:buChar char="ü"/>
            </a:pPr>
            <a:r>
              <a:rPr lang="es-MX" sz="2200" dirty="0" smtClean="0"/>
              <a:t>Incrementar </a:t>
            </a:r>
            <a:r>
              <a:rPr lang="es-MX" sz="2200" dirty="0"/>
              <a:t>la competitividad agraria y la inserción a los mercados, con énfasis en el pequeño productor agrario. </a:t>
            </a:r>
          </a:p>
          <a:p>
            <a:pPr marL="800100" lvl="1" indent="-342900" algn="just">
              <a:buFont typeface="Wingdings" panose="05000000000000000000" pitchFamily="2" charset="2"/>
              <a:buChar char="ü"/>
            </a:pPr>
            <a:r>
              <a:rPr lang="es-MX" sz="2200" dirty="0" smtClean="0"/>
              <a:t>Gestionar </a:t>
            </a:r>
            <a:r>
              <a:rPr lang="es-MX" sz="2200" dirty="0"/>
              <a:t>los recursos naturales y la diversidad biológica de competencia del sector agrario en forma sostenible.</a:t>
            </a:r>
          </a:p>
        </p:txBody>
      </p:sp>
      <p:pic>
        <p:nvPicPr>
          <p:cNvPr id="4" name="Imagen 3"/>
          <p:cNvPicPr>
            <a:picLocks noChangeAspect="1"/>
          </p:cNvPicPr>
          <p:nvPr/>
        </p:nvPicPr>
        <p:blipFill>
          <a:blip r:embed="rId2"/>
          <a:stretch>
            <a:fillRect/>
          </a:stretch>
        </p:blipFill>
        <p:spPr>
          <a:xfrm>
            <a:off x="6778729" y="3481754"/>
            <a:ext cx="5413271" cy="3376246"/>
          </a:xfrm>
          <a:prstGeom prst="rect">
            <a:avLst/>
          </a:prstGeom>
        </p:spPr>
      </p:pic>
    </p:spTree>
    <p:extLst>
      <p:ext uri="{BB962C8B-B14F-4D97-AF65-F5344CB8AC3E}">
        <p14:creationId xmlns:p14="http://schemas.microsoft.com/office/powerpoint/2010/main" val="1751618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9765</TotalTime>
  <Words>1006</Words>
  <Application>Microsoft Office PowerPoint</Application>
  <PresentationFormat>Panorámica</PresentationFormat>
  <Paragraphs>42</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Alfredo</dc:creator>
  <cp:lastModifiedBy>126940</cp:lastModifiedBy>
  <cp:revision>138</cp:revision>
  <cp:lastPrinted>2022-04-25T01:05:19Z</cp:lastPrinted>
  <dcterms:created xsi:type="dcterms:W3CDTF">2021-11-16T00:21:56Z</dcterms:created>
  <dcterms:modified xsi:type="dcterms:W3CDTF">2022-11-23T00:57:13Z</dcterms:modified>
</cp:coreProperties>
</file>