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1QIAaho19bzbTg+OfkOxmFfgg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noProof="0" dirty="0"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 b="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4" descr="Google Shape;1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83793"/>
            <a:ext cx="12192001" cy="820526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6" descr="Google Shape;3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84016" y="-1028451"/>
            <a:ext cx="6236022" cy="300370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7" descr="Google Shape;3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84016" y="-1028451"/>
            <a:ext cx="6236022" cy="300370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8" descr="Google Shape;4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84016" y="-1028451"/>
            <a:ext cx="6236022" cy="300370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9" descr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1616" y="-876051"/>
            <a:ext cx="6236022" cy="3003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0" descr="Google Shape;6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1616" y="-876051"/>
            <a:ext cx="6236022" cy="300370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815525" y="1430334"/>
            <a:ext cx="6620449" cy="145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Proyecto de Ley Nº 1877/2021-CR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4294967295"/>
          </p:nvPr>
        </p:nvSpPr>
        <p:spPr>
          <a:xfrm>
            <a:off x="834650" y="5255383"/>
            <a:ext cx="4119302" cy="4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Enero de 2023</a:t>
            </a:r>
            <a:endParaRPr/>
          </a:p>
        </p:txBody>
      </p:sp>
      <p:sp>
        <p:nvSpPr>
          <p:cNvPr id="63" name="Google Shape;63;p1"/>
          <p:cNvSpPr txBox="1"/>
          <p:nvPr/>
        </p:nvSpPr>
        <p:spPr>
          <a:xfrm>
            <a:off x="769800" y="3031700"/>
            <a:ext cx="6711899" cy="110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Ley que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modifica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diversos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artículos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Agricultura Familiar y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Compras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Estatales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Alimentos de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origen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la Agricultura Familiar</a:t>
            </a:r>
            <a:endParaRPr dirty="0"/>
          </a:p>
        </p:txBody>
      </p:sp>
      <p:pic>
        <p:nvPicPr>
          <p:cNvPr id="64" name="Google Shape;64;p1" descr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2974" y="2283549"/>
            <a:ext cx="2405926" cy="248157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815525" y="4851129"/>
            <a:ext cx="4670120" cy="4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Silvana Emperatriz Robles Araujo</a:t>
            </a:r>
            <a:endParaRPr/>
          </a:p>
        </p:txBody>
      </p:sp>
      <p:pic>
        <p:nvPicPr>
          <p:cNvPr id="66" name="Google Shape;66;p1" descr="Picture 4"/>
          <p:cNvPicPr preferRelativeResize="0"/>
          <p:nvPr/>
        </p:nvPicPr>
        <p:blipFill rotWithShape="1">
          <a:blip r:embed="rId4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costo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dirty="0" err="1">
                <a:solidFill>
                  <a:srgbClr val="FF0000"/>
                </a:solidFill>
              </a:rPr>
              <a:t>beneficio</a:t>
            </a:r>
            <a:endParaRPr dirty="0"/>
          </a:p>
        </p:txBody>
      </p:sp>
      <p:pic>
        <p:nvPicPr>
          <p:cNvPr id="146" name="Google Shape;146;p11" descr="Picture 4"/>
          <p:cNvPicPr preferRelativeResize="0"/>
          <p:nvPr/>
        </p:nvPicPr>
        <p:blipFill rotWithShape="1">
          <a:blip r:embed="rId3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838200" y="1429200"/>
            <a:ext cx="68325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374650" lvl="0" indent="-3857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aplicación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propuesta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normativa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compromete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financieros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adicionales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organismos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integrantes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del sector MIDAGRI y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gobiernos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regionales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y locales,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toda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que lo que se propone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incide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únicamente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en las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deben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ejecutar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sin que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ello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implique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un mayor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esfuerzo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institucional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un mayor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gasto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u="sng" dirty="0" err="1"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600" dirty="0"/>
          </a:p>
          <a:p>
            <a:pPr marL="374650" lvl="0" indent="-38576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beneficio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reside en que las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medidas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promoción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la agricultura familiar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tienen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mayor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precisión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en sus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alcances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y sus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beneficiarios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actuar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predictivamente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respecto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productiva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600" dirty="0"/>
          </a:p>
        </p:txBody>
      </p:sp>
      <p:sp>
        <p:nvSpPr>
          <p:cNvPr id="148" name="Google Shape;148;p11"/>
          <p:cNvSpPr txBox="1"/>
          <p:nvPr/>
        </p:nvSpPr>
        <p:spPr>
          <a:xfrm>
            <a:off x="838197" y="3821757"/>
            <a:ext cx="104241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Efectos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en el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ordenamiento</a:t>
            </a:r>
            <a:r>
              <a:rPr lang="en-US" sz="4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jurídico</a:t>
            </a:r>
            <a:endParaRPr dirty="0"/>
          </a:p>
        </p:txBody>
      </p:sp>
      <p:sp>
        <p:nvSpPr>
          <p:cNvPr id="149" name="Google Shape;149;p11"/>
          <p:cNvSpPr txBox="1"/>
          <p:nvPr/>
        </p:nvSpPr>
        <p:spPr>
          <a:xfrm>
            <a:off x="838200" y="4635691"/>
            <a:ext cx="68325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/>
          <a:p>
            <a:pPr marL="363538" marR="0" lvl="0" indent="-3571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 i="0" u="none" strike="noStrike" cap="none" dirty="0">
                <a:solidFill>
                  <a:srgbClr val="000000"/>
                </a:solidFill>
              </a:rPr>
              <a:t>La </a:t>
            </a:r>
            <a:r>
              <a:rPr lang="en-US" sz="1600" i="0" u="none" strike="noStrike" cap="none" dirty="0" err="1">
                <a:solidFill>
                  <a:srgbClr val="000000"/>
                </a:solidFill>
              </a:rPr>
              <a:t>presente</a:t>
            </a:r>
            <a:r>
              <a:rPr lang="en-US" sz="16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</a:rPr>
              <a:t>iniciativa</a:t>
            </a:r>
            <a:r>
              <a:rPr lang="en-US" sz="16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</a:rPr>
              <a:t>establece</a:t>
            </a:r>
            <a:r>
              <a:rPr lang="en-US" sz="16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</a:rPr>
              <a:t>modificaciones</a:t>
            </a:r>
            <a:r>
              <a:rPr lang="en-US" sz="16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</a:rPr>
              <a:t>importantes</a:t>
            </a:r>
            <a:r>
              <a:rPr lang="en-US" sz="1600" dirty="0"/>
              <a:t> </a:t>
            </a:r>
            <a:r>
              <a:rPr lang="en-US" sz="1600" i="0" u="none" strike="noStrike" cap="none" dirty="0">
                <a:solidFill>
                  <a:srgbClr val="000000"/>
                </a:solidFill>
              </a:rPr>
              <a:t>en la Ley 30355, Ley de Promoción y Desarrollo de la Agricultura Familiar y la Ley 31071, Ley de </a:t>
            </a:r>
            <a:r>
              <a:rPr lang="en-US" sz="1600" i="0" u="none" strike="noStrike" cap="none" dirty="0" err="1">
                <a:solidFill>
                  <a:srgbClr val="000000"/>
                </a:solidFill>
              </a:rPr>
              <a:t>Compras</a:t>
            </a:r>
            <a:r>
              <a:rPr lang="en-US" sz="1600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rgbClr val="000000"/>
                </a:solidFill>
              </a:rPr>
              <a:t>Estatales</a:t>
            </a:r>
            <a:r>
              <a:rPr lang="en-US" sz="1600" i="0" u="none" strike="noStrike" cap="none" dirty="0">
                <a:solidFill>
                  <a:srgbClr val="000000"/>
                </a:solidFill>
              </a:rPr>
              <a:t> de Alimentos de Origen en la Agricultura Familiar.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Estas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modificaciones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tienen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la finalidad de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eleva</a:t>
            </a:r>
            <a:r>
              <a:rPr lang="en-US" sz="1600" u="sng" dirty="0" err="1"/>
              <a:t>r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al 50%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el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porcentaje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mínimo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de alimentos de agricultura familiar que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están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obligadas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a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adquirir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las entidades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públicas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que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administran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programas</a:t>
            </a:r>
            <a:r>
              <a:rPr lang="en-US" sz="1600" i="0" u="sng" strike="noStrike" cap="none" dirty="0">
                <a:solidFill>
                  <a:srgbClr val="000000"/>
                </a:solidFill>
              </a:rPr>
              <a:t> </a:t>
            </a:r>
            <a:r>
              <a:rPr lang="en-US" sz="1600" i="0" u="sng" strike="noStrike" cap="none" dirty="0" err="1">
                <a:solidFill>
                  <a:srgbClr val="000000"/>
                </a:solidFill>
              </a:rPr>
              <a:t>sociales</a:t>
            </a:r>
            <a:r>
              <a:rPr lang="en-US" sz="1600" i="0" u="none" strike="noStrike" cap="none" dirty="0">
                <a:solidFill>
                  <a:srgbClr val="000000"/>
                </a:solidFill>
              </a:rPr>
              <a:t>. </a:t>
            </a:r>
            <a:endParaRPr sz="1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6ECEB3-B5C9-9FA6-E477-611CBF85C0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12" t="11288" r="17182" b="2404"/>
          <a:stretch/>
        </p:blipFill>
        <p:spPr>
          <a:xfrm>
            <a:off x="8786067" y="1142295"/>
            <a:ext cx="2411313" cy="24385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dirty="0" err="1"/>
              <a:t>Vinculación</a:t>
            </a:r>
            <a:r>
              <a:rPr lang="en-US" dirty="0"/>
              <a:t> con el </a:t>
            </a:r>
            <a:r>
              <a:rPr lang="en-US" dirty="0" err="1">
                <a:solidFill>
                  <a:srgbClr val="FF0000"/>
                </a:solidFill>
              </a:rPr>
              <a:t>Acuerdo</a:t>
            </a:r>
            <a:r>
              <a:rPr lang="en-US" dirty="0">
                <a:solidFill>
                  <a:srgbClr val="FF0000"/>
                </a:solidFill>
              </a:rPr>
              <a:t> Nacional</a:t>
            </a:r>
            <a:endParaRPr dirty="0"/>
          </a:p>
        </p:txBody>
      </p:sp>
      <p:sp>
        <p:nvSpPr>
          <p:cNvPr id="156" name="Google Shape;156;p12"/>
          <p:cNvSpPr txBox="1">
            <a:spLocks noGrp="1"/>
          </p:cNvSpPr>
          <p:nvPr>
            <p:ph type="body" idx="1"/>
          </p:nvPr>
        </p:nvSpPr>
        <p:spPr>
          <a:xfrm>
            <a:off x="905162" y="1487491"/>
            <a:ext cx="6143338" cy="486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9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presente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iniciativa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tiene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relación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directa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diversas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Nacional: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9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295275" lvl="0" indent="-2063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 dirty="0">
                <a:latin typeface="Arial"/>
                <a:ea typeface="Arial"/>
                <a:cs typeface="Arial"/>
                <a:sym typeface="Arial"/>
              </a:rPr>
              <a:t>Política 14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Acceso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al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empleo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Pleno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Digno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Productivo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295275" lvl="0" indent="-2063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 dirty="0">
                <a:latin typeface="Arial"/>
                <a:ea typeface="Arial"/>
                <a:cs typeface="Arial"/>
                <a:sym typeface="Arial"/>
              </a:rPr>
              <a:t>Política 15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: Promoción de la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seguridad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alimentaria y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nutrición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295275" lvl="0" indent="-2063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 dirty="0">
                <a:latin typeface="Arial"/>
                <a:ea typeface="Arial"/>
                <a:cs typeface="Arial"/>
                <a:sym typeface="Arial"/>
              </a:rPr>
              <a:t>Política 18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Búsqueda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competitividad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productividad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formalización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actividad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económica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295275" lvl="0" indent="-2063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 dirty="0">
                <a:latin typeface="Arial"/>
                <a:ea typeface="Arial"/>
                <a:cs typeface="Arial"/>
                <a:sym typeface="Arial"/>
              </a:rPr>
              <a:t>Política 23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: Política de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agrario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y rural.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95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Asimismo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se vincula 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con las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promueven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Equidad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y la Justicia Social,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así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700" dirty="0" err="1">
                <a:latin typeface="Arial"/>
                <a:ea typeface="Arial"/>
                <a:cs typeface="Arial"/>
                <a:sym typeface="Arial"/>
              </a:rPr>
              <a:t>Competitividad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del País.</a:t>
            </a:r>
            <a:endParaRPr sz="17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2" descr="Picture 4"/>
          <p:cNvPicPr preferRelativeResize="0"/>
          <p:nvPr/>
        </p:nvPicPr>
        <p:blipFill rotWithShape="1">
          <a:blip r:embed="rId3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2" descr="Picture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1062" y="3460231"/>
            <a:ext cx="3862738" cy="91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73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Advertencia</a:t>
            </a:r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838198" y="1745281"/>
            <a:ext cx="5930903" cy="409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95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chemeClr val="tx1"/>
                </a:solidFill>
              </a:rPr>
              <a:t>Las </a:t>
            </a:r>
            <a:r>
              <a:rPr lang="en-US" sz="1800" dirty="0" err="1">
                <a:solidFill>
                  <a:schemeClr val="tx1"/>
                </a:solidFill>
              </a:rPr>
              <a:t>modificaciones</a:t>
            </a:r>
            <a:r>
              <a:rPr lang="en-US" sz="1800" dirty="0">
                <a:solidFill>
                  <a:schemeClr val="tx1"/>
                </a:solidFill>
              </a:rPr>
              <a:t> de ambas </a:t>
            </a:r>
            <a:r>
              <a:rPr lang="en-US" sz="1800" dirty="0" err="1">
                <a:solidFill>
                  <a:schemeClr val="tx1"/>
                </a:solidFill>
              </a:rPr>
              <a:t>leyes</a:t>
            </a:r>
            <a:r>
              <a:rPr lang="en-US" sz="1800" dirty="0">
                <a:solidFill>
                  <a:schemeClr val="tx1"/>
                </a:solidFill>
              </a:rPr>
              <a:t> son </a:t>
            </a:r>
            <a:r>
              <a:rPr lang="en-US" sz="1800" dirty="0" err="1">
                <a:solidFill>
                  <a:schemeClr val="tx1"/>
                </a:solidFill>
              </a:rPr>
              <a:t>pertinentes</a:t>
            </a:r>
            <a:r>
              <a:rPr lang="en-US" sz="1800" dirty="0">
                <a:solidFill>
                  <a:schemeClr val="tx1"/>
                </a:solidFill>
              </a:rPr>
              <a:t> a fin de </a:t>
            </a:r>
            <a:r>
              <a:rPr lang="en-US" sz="1800" dirty="0" err="1">
                <a:solidFill>
                  <a:schemeClr val="tx1"/>
                </a:solidFill>
              </a:rPr>
              <a:t>contribuir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crear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una</a:t>
            </a:r>
            <a:r>
              <a:rPr lang="en-US" sz="1800" dirty="0">
                <a:solidFill>
                  <a:schemeClr val="tx1"/>
                </a:solidFill>
              </a:rPr>
              <a:t> base </a:t>
            </a:r>
            <a:r>
              <a:rPr lang="en-US" sz="1800" dirty="0" err="1">
                <a:solidFill>
                  <a:schemeClr val="tx1"/>
                </a:solidFill>
              </a:rPr>
              <a:t>normativa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promoción</a:t>
            </a:r>
            <a:r>
              <a:rPr lang="en-US" sz="1800" dirty="0">
                <a:solidFill>
                  <a:schemeClr val="tx1"/>
                </a:solidFill>
              </a:rPr>
              <a:t> y </a:t>
            </a:r>
            <a:r>
              <a:rPr lang="en-US" sz="1800" dirty="0" err="1">
                <a:solidFill>
                  <a:schemeClr val="tx1"/>
                </a:solidFill>
              </a:rPr>
              <a:t>fortalecimiento</a:t>
            </a:r>
            <a:r>
              <a:rPr lang="en-US" sz="1800" dirty="0">
                <a:solidFill>
                  <a:schemeClr val="tx1"/>
                </a:solidFill>
              </a:rPr>
              <a:t> de la agricultura familiar, el sector </a:t>
            </a:r>
            <a:r>
              <a:rPr lang="en-US" sz="1800" dirty="0" err="1">
                <a:solidFill>
                  <a:schemeClr val="tx1"/>
                </a:solidFill>
              </a:rPr>
              <a:t>más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importante</a:t>
            </a:r>
            <a:r>
              <a:rPr lang="en-US" sz="1800" dirty="0">
                <a:solidFill>
                  <a:schemeClr val="tx1"/>
                </a:solidFill>
              </a:rPr>
              <a:t> para el </a:t>
            </a:r>
            <a:r>
              <a:rPr lang="en-US" sz="1800" dirty="0" err="1">
                <a:solidFill>
                  <a:schemeClr val="tx1"/>
                </a:solidFill>
              </a:rPr>
              <a:t>abastecimiento</a:t>
            </a:r>
            <a:r>
              <a:rPr lang="en-US" sz="1800" dirty="0">
                <a:solidFill>
                  <a:schemeClr val="tx1"/>
                </a:solidFill>
              </a:rPr>
              <a:t> de alimentos </a:t>
            </a:r>
            <a:r>
              <a:rPr lang="en-US" sz="1800" dirty="0" err="1">
                <a:solidFill>
                  <a:schemeClr val="tx1"/>
                </a:solidFill>
              </a:rPr>
              <a:t>dentro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una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estrategia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seguridad</a:t>
            </a:r>
            <a:r>
              <a:rPr lang="en-US" sz="1800" dirty="0">
                <a:solidFill>
                  <a:schemeClr val="tx1"/>
                </a:solidFill>
              </a:rPr>
              <a:t> y </a:t>
            </a:r>
            <a:r>
              <a:rPr lang="en-US" sz="1800" dirty="0" err="1">
                <a:solidFill>
                  <a:schemeClr val="tx1"/>
                </a:solidFill>
              </a:rPr>
              <a:t>soberanía</a:t>
            </a:r>
            <a:r>
              <a:rPr lang="en-US" sz="1800" dirty="0">
                <a:solidFill>
                  <a:schemeClr val="tx1"/>
                </a:solidFill>
              </a:rPr>
              <a:t> alimentaria.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73" name="Google Shape;73;p2" descr="Picture 4"/>
          <p:cNvPicPr preferRelativeResize="0"/>
          <p:nvPr/>
        </p:nvPicPr>
        <p:blipFill rotWithShape="1">
          <a:blip r:embed="rId3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Picture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148" y="2569678"/>
            <a:ext cx="4302415" cy="244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73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>
                <a:solidFill>
                  <a:srgbClr val="002060"/>
                </a:solidFill>
              </a:rPr>
              <a:t>agricultura familiar</a:t>
            </a:r>
            <a:endParaRPr dirty="0"/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838198" y="1643679"/>
            <a:ext cx="6362703" cy="474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9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PE" sz="1800" dirty="0"/>
              <a:t>Por agricultura familiar nos referimos a todas las </a:t>
            </a:r>
            <a:r>
              <a:rPr lang="es-PE" sz="1800" b="1" dirty="0"/>
              <a:t>actividades productivas de base familiar </a:t>
            </a:r>
            <a:r>
              <a:rPr lang="es-PE" sz="1800" dirty="0"/>
              <a:t>que se realizan en el ámbito rural como la producción agrícola, forestal, pesquera, pastoril y acuícola gestionada y operada por una familia y que </a:t>
            </a:r>
            <a:r>
              <a:rPr lang="es-PE" sz="1800" b="1" dirty="0"/>
              <a:t>depende principalmente </a:t>
            </a:r>
            <a:r>
              <a:rPr lang="en-US" sz="1800" b="1" dirty="0"/>
              <a:t>de la mano de </a:t>
            </a:r>
            <a:r>
              <a:rPr lang="en-US" sz="1800" b="1" dirty="0" err="1"/>
              <a:t>obra</a:t>
            </a:r>
            <a:r>
              <a:rPr lang="en-US" sz="1800" b="1" dirty="0"/>
              <a:t> familiar</a:t>
            </a:r>
            <a:r>
              <a:rPr lang="en-US" sz="1800" dirty="0"/>
              <a:t>, </a:t>
            </a:r>
            <a:r>
              <a:rPr lang="en-US" sz="1800" dirty="0" err="1"/>
              <a:t>incluyendo</a:t>
            </a:r>
            <a:r>
              <a:rPr lang="en-US" sz="1800" dirty="0"/>
              <a:t> tanto a </a:t>
            </a:r>
            <a:r>
              <a:rPr lang="en-US" sz="1800" dirty="0" err="1"/>
              <a:t>mujeres</a:t>
            </a:r>
            <a:r>
              <a:rPr lang="en-US" sz="1800" dirty="0"/>
              <a:t> y hombres. </a:t>
            </a:r>
            <a:r>
              <a:rPr lang="en-US" sz="1800" dirty="0" err="1"/>
              <a:t>Asimismo</a:t>
            </a:r>
            <a:r>
              <a:rPr lang="en-US" sz="1800" dirty="0"/>
              <a:t>, </a:t>
            </a:r>
            <a:r>
              <a:rPr lang="en-US" sz="1800" dirty="0" err="1"/>
              <a:t>incluye</a:t>
            </a:r>
            <a:r>
              <a:rPr lang="en-US" sz="1800" dirty="0"/>
              <a:t> a la </a:t>
            </a:r>
            <a:r>
              <a:rPr lang="en-US" sz="1800" dirty="0" err="1"/>
              <a:t>actividad</a:t>
            </a:r>
            <a:r>
              <a:rPr lang="en-US" sz="1800" dirty="0"/>
              <a:t> familiar </a:t>
            </a:r>
            <a:r>
              <a:rPr lang="en-US" sz="1800" dirty="0" err="1"/>
              <a:t>en</a:t>
            </a:r>
            <a:r>
              <a:rPr lang="en-US" sz="1800" dirty="0"/>
              <a:t> las </a:t>
            </a:r>
            <a:r>
              <a:rPr lang="en-US" sz="1800" b="1" dirty="0" err="1"/>
              <a:t>comunidades</a:t>
            </a:r>
            <a:r>
              <a:rPr lang="en-US" sz="1800" b="1" dirty="0"/>
              <a:t> </a:t>
            </a:r>
            <a:r>
              <a:rPr lang="en-US" sz="1800" b="1" dirty="0" err="1"/>
              <a:t>campesinas</a:t>
            </a:r>
            <a:r>
              <a:rPr lang="en-US" sz="1800" b="1" dirty="0"/>
              <a:t> e </a:t>
            </a:r>
            <a:r>
              <a:rPr lang="es-PE" sz="1800" b="1" dirty="0"/>
              <a:t>indígenas</a:t>
            </a:r>
            <a:r>
              <a:rPr lang="es-PE" sz="1800" dirty="0"/>
              <a:t>.</a:t>
            </a:r>
          </a:p>
          <a:p>
            <a:pPr marL="0" lvl="0" indent="9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-PE" sz="18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PE" sz="1800" dirty="0"/>
              <a:t>El MIDAGRI reconoce que </a:t>
            </a:r>
            <a:r>
              <a:rPr lang="es-PE" sz="1800" b="1" dirty="0"/>
              <a:t>los agricultores familiares no reciben un precio justo por sus productos</a:t>
            </a:r>
            <a:r>
              <a:rPr lang="es-PE" sz="1800" dirty="0"/>
              <a:t> debido a los complicados sistemas de comercialización, la presencia de numerosos intermediarios en la cadena productiva y la falta de capacidad asociativa de la pequeña agricultura que siembra, produce, cosecha y comercializa de manera individual, </a:t>
            </a:r>
            <a:r>
              <a:rPr lang="es-PE" sz="1800" b="1" dirty="0"/>
              <a:t>sin tener un adecuado acceso a los mercados</a:t>
            </a:r>
            <a:r>
              <a:rPr lang="es-PE" sz="1800" dirty="0"/>
              <a:t>. </a:t>
            </a:r>
            <a:endParaRPr lang="es-PE" dirty="0"/>
          </a:p>
        </p:txBody>
      </p:sp>
      <p:pic>
        <p:nvPicPr>
          <p:cNvPr id="81" name="Google Shape;81;p3" descr="Picture 4"/>
          <p:cNvPicPr preferRelativeResize="0"/>
          <p:nvPr/>
        </p:nvPicPr>
        <p:blipFill rotWithShape="1">
          <a:blip r:embed="rId3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9250" y="2346750"/>
            <a:ext cx="3572800" cy="23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73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</a:rPr>
              <a:t>Identificación de </a:t>
            </a:r>
            <a:r>
              <a:rPr lang="en-US" dirty="0">
                <a:solidFill>
                  <a:srgbClr val="002060"/>
                </a:solidFill>
              </a:rPr>
              <a:t>la problemática</a:t>
            </a:r>
            <a:endParaRPr dirty="0"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862246" y="2057894"/>
            <a:ext cx="6299202" cy="474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269875" lvl="0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a. No se asignan responsabilidades institucionales a entidades o niveles de gobierno.</a:t>
            </a:r>
            <a:endParaRPr dirty="0"/>
          </a:p>
          <a:p>
            <a:pPr marL="269875" lvl="0" indent="-260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b. Los lineamientos que se </a:t>
            </a:r>
            <a:r>
              <a:rPr lang="es-PE" sz="1800" dirty="0"/>
              <a:t>establecen</a:t>
            </a:r>
            <a:r>
              <a:rPr lang="en-US" sz="1800" dirty="0"/>
              <a:t> para la </a:t>
            </a:r>
            <a:r>
              <a:rPr lang="en-US" sz="1800" dirty="0" err="1"/>
              <a:t>promoción</a:t>
            </a:r>
            <a:r>
              <a:rPr lang="en-US" sz="1800" dirty="0"/>
              <a:t> y el </a:t>
            </a:r>
            <a:r>
              <a:rPr lang="en-US" sz="1800" dirty="0" err="1"/>
              <a:t>desarrollo</a:t>
            </a:r>
            <a:r>
              <a:rPr lang="en-US" sz="1800" dirty="0"/>
              <a:t> de la agricultura familiar </a:t>
            </a:r>
            <a:r>
              <a:rPr lang="en-US" sz="1800" u="sng" dirty="0"/>
              <a:t>son </a:t>
            </a:r>
            <a:r>
              <a:rPr lang="en-US" sz="1800" u="sng" dirty="0" err="1"/>
              <a:t>enunciados</a:t>
            </a:r>
            <a:r>
              <a:rPr lang="en-US" sz="1800" u="sng" dirty="0"/>
              <a:t> </a:t>
            </a:r>
            <a:r>
              <a:rPr lang="en-US" sz="1800" u="sng" dirty="0" err="1"/>
              <a:t>genéricos</a:t>
            </a:r>
            <a:r>
              <a:rPr lang="en-US" sz="1800" u="sng" dirty="0"/>
              <a:t>, </a:t>
            </a:r>
            <a:r>
              <a:rPr lang="en-US" sz="1800" u="sng" dirty="0" err="1"/>
              <a:t>inorgánicos</a:t>
            </a:r>
            <a:r>
              <a:rPr lang="en-US" sz="1800" u="sng" dirty="0"/>
              <a:t>, </a:t>
            </a:r>
            <a:r>
              <a:rPr lang="en-US" sz="1800" u="sng" dirty="0" err="1"/>
              <a:t>inconexos</a:t>
            </a:r>
            <a:r>
              <a:rPr lang="en-US" sz="1800" u="sng" dirty="0"/>
              <a:t> e </a:t>
            </a:r>
            <a:r>
              <a:rPr lang="en-US" sz="1800" u="sng" dirty="0" err="1"/>
              <a:t>imprecisos</a:t>
            </a:r>
            <a:r>
              <a:rPr lang="en-US" sz="1800" u="sng" dirty="0"/>
              <a:t> y, en </a:t>
            </a:r>
            <a:r>
              <a:rPr lang="en-US" sz="1800" u="sng" dirty="0" err="1"/>
              <a:t>algunos</a:t>
            </a:r>
            <a:r>
              <a:rPr lang="en-US" sz="1800" u="sng" dirty="0"/>
              <a:t> </a:t>
            </a:r>
            <a:r>
              <a:rPr lang="en-US" sz="1800" u="sng" dirty="0" err="1"/>
              <a:t>casos</a:t>
            </a:r>
            <a:r>
              <a:rPr lang="en-US" sz="1800" u="sng" dirty="0"/>
              <a:t>, </a:t>
            </a:r>
            <a:r>
              <a:rPr lang="en-US" sz="1800" u="sng" dirty="0" err="1"/>
              <a:t>reiterativos</a:t>
            </a:r>
            <a:r>
              <a:rPr lang="en-US" sz="1800" u="sng" dirty="0"/>
              <a:t> </a:t>
            </a:r>
            <a:r>
              <a:rPr lang="en-US" sz="1800" u="sng" dirty="0" err="1"/>
              <a:t>unos</a:t>
            </a:r>
            <a:r>
              <a:rPr lang="en-US" sz="1800" u="sng" dirty="0"/>
              <a:t> </a:t>
            </a:r>
            <a:r>
              <a:rPr lang="en-US" sz="1800" u="sng" dirty="0" err="1"/>
              <a:t>respecto</a:t>
            </a:r>
            <a:r>
              <a:rPr lang="en-US" sz="1800" u="sng" dirty="0"/>
              <a:t> de </a:t>
            </a:r>
            <a:r>
              <a:rPr lang="en-US" sz="1800" u="sng" dirty="0" err="1"/>
              <a:t>otros</a:t>
            </a:r>
            <a:r>
              <a:rPr lang="en-US" sz="1800" dirty="0"/>
              <a:t>. </a:t>
            </a:r>
            <a:endParaRPr dirty="0"/>
          </a:p>
          <a:p>
            <a:pPr marL="269875" lvl="0" indent="-2698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/>
              <a:t>c. La Ley </a:t>
            </a:r>
            <a:r>
              <a:rPr lang="en-US" sz="1800" dirty="0" err="1"/>
              <a:t>omite</a:t>
            </a:r>
            <a:r>
              <a:rPr lang="en-US" sz="1800" dirty="0"/>
              <a:t> </a:t>
            </a:r>
            <a:r>
              <a:rPr lang="en-US" sz="1800" dirty="0" err="1"/>
              <a:t>precisar</a:t>
            </a:r>
            <a:r>
              <a:rPr lang="en-US" sz="1800" dirty="0"/>
              <a:t> </a:t>
            </a:r>
            <a:r>
              <a:rPr lang="es-PE" sz="1800" dirty="0"/>
              <a:t>que</a:t>
            </a:r>
            <a:r>
              <a:rPr lang="en-US" sz="1800" dirty="0"/>
              <a:t> la </a:t>
            </a:r>
            <a:r>
              <a:rPr lang="en-US" sz="1800" dirty="0" err="1"/>
              <a:t>importancia</a:t>
            </a:r>
            <a:r>
              <a:rPr lang="en-US" sz="1800" dirty="0"/>
              <a:t> de la agricultura familiar es </a:t>
            </a:r>
            <a:r>
              <a:rPr lang="en-US" sz="1800" dirty="0" err="1"/>
              <a:t>garantía</a:t>
            </a:r>
            <a:r>
              <a:rPr lang="en-US" sz="1800" dirty="0"/>
              <a:t> de la </a:t>
            </a:r>
            <a:r>
              <a:rPr lang="en-US" sz="1800" dirty="0" err="1"/>
              <a:t>soberanía</a:t>
            </a:r>
            <a:r>
              <a:rPr lang="en-US" sz="1800" dirty="0"/>
              <a:t> </a:t>
            </a:r>
            <a:r>
              <a:rPr lang="es-PE" sz="1800" dirty="0"/>
              <a:t>alimentaria</a:t>
            </a:r>
            <a:r>
              <a:rPr lang="en-US" sz="1800" dirty="0"/>
              <a:t>. </a:t>
            </a:r>
            <a:endParaRPr dirty="0"/>
          </a:p>
          <a:p>
            <a:pPr marL="269875" lvl="0" indent="-260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d. No se </a:t>
            </a:r>
            <a:r>
              <a:rPr lang="en-US" sz="1800" dirty="0" err="1"/>
              <a:t>establece</a:t>
            </a:r>
            <a:r>
              <a:rPr lang="en-US" sz="1800" dirty="0"/>
              <a:t> de </a:t>
            </a:r>
            <a:r>
              <a:rPr lang="en-US" sz="1800" dirty="0" err="1"/>
              <a:t>manera</a:t>
            </a:r>
            <a:r>
              <a:rPr lang="en-US" sz="1800" dirty="0"/>
              <a:t> </a:t>
            </a:r>
            <a:r>
              <a:rPr lang="en-US" sz="1800" dirty="0" err="1"/>
              <a:t>expresa</a:t>
            </a:r>
            <a:r>
              <a:rPr lang="en-US" sz="1800" dirty="0"/>
              <a:t> las </a:t>
            </a:r>
            <a:r>
              <a:rPr lang="en-US" sz="1800" dirty="0" err="1"/>
              <a:t>relaciones</a:t>
            </a:r>
            <a:r>
              <a:rPr lang="en-US" sz="1800" dirty="0"/>
              <a:t> de </a:t>
            </a:r>
            <a:r>
              <a:rPr lang="en-US" sz="1800" dirty="0" err="1"/>
              <a:t>coordinación</a:t>
            </a:r>
            <a:r>
              <a:rPr lang="en-US" sz="1800" dirty="0"/>
              <a:t> que </a:t>
            </a:r>
            <a:r>
              <a:rPr lang="en-US" sz="1800" dirty="0" err="1"/>
              <a:t>deben</a:t>
            </a:r>
            <a:r>
              <a:rPr lang="en-US" sz="1800" dirty="0"/>
              <a:t> </a:t>
            </a:r>
            <a:r>
              <a:rPr lang="en-US" sz="1800" dirty="0" err="1"/>
              <a:t>existir</a:t>
            </a:r>
            <a:r>
              <a:rPr lang="en-US" sz="1800" dirty="0"/>
              <a:t> entre el MIDAGRI,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órgano</a:t>
            </a:r>
            <a:r>
              <a:rPr lang="en-US" sz="1800" dirty="0"/>
              <a:t> rector, y los </a:t>
            </a:r>
            <a:r>
              <a:rPr lang="en-US" sz="1800" dirty="0" err="1"/>
              <a:t>gobiernos</a:t>
            </a:r>
            <a:r>
              <a:rPr lang="en-US" sz="1800" dirty="0"/>
              <a:t> </a:t>
            </a:r>
            <a:r>
              <a:rPr lang="en-US" sz="1800" dirty="0" err="1"/>
              <a:t>regionales</a:t>
            </a:r>
            <a:r>
              <a:rPr lang="en-US" sz="1800" dirty="0"/>
              <a:t> y locales para la </a:t>
            </a:r>
            <a:r>
              <a:rPr lang="en-US" sz="1800" dirty="0" err="1"/>
              <a:t>ejecución</a:t>
            </a:r>
            <a:r>
              <a:rPr lang="en-US" sz="1800" dirty="0"/>
              <a:t> de las </a:t>
            </a:r>
            <a:r>
              <a:rPr lang="en-US" sz="1800" dirty="0" err="1"/>
              <a:t>políticas</a:t>
            </a:r>
            <a:r>
              <a:rPr lang="en-US" sz="1800" dirty="0"/>
              <a:t>, </a:t>
            </a:r>
            <a:r>
              <a:rPr lang="en-US" sz="1800" dirty="0" err="1"/>
              <a:t>programas</a:t>
            </a:r>
            <a:r>
              <a:rPr lang="en-US" sz="1800" dirty="0"/>
              <a:t> y </a:t>
            </a:r>
            <a:r>
              <a:rPr lang="en-US" sz="1800" dirty="0" err="1"/>
              <a:t>actividades</a:t>
            </a:r>
            <a:r>
              <a:rPr lang="en-US" sz="1800" dirty="0"/>
              <a:t> de </a:t>
            </a:r>
            <a:r>
              <a:rPr lang="en-US" sz="1800" dirty="0" err="1"/>
              <a:t>apoyo</a:t>
            </a:r>
            <a:r>
              <a:rPr lang="en-US" sz="1800" dirty="0"/>
              <a:t> a la </a:t>
            </a:r>
            <a:r>
              <a:rPr lang="en-US" sz="1800" dirty="0" err="1"/>
              <a:t>agricultura</a:t>
            </a:r>
            <a:r>
              <a:rPr lang="en-US" sz="1800" dirty="0"/>
              <a:t> familiar, de </a:t>
            </a:r>
            <a:r>
              <a:rPr lang="en-US" sz="1800" dirty="0" err="1"/>
              <a:t>acuerdo</a:t>
            </a:r>
            <a:r>
              <a:rPr lang="en-US" sz="1800" dirty="0"/>
              <a:t> con la </a:t>
            </a:r>
            <a:r>
              <a:rPr lang="en-US" sz="1800" dirty="0" err="1"/>
              <a:t>realidad</a:t>
            </a:r>
            <a:r>
              <a:rPr lang="en-US" sz="1800" dirty="0"/>
              <a:t> regional y local. </a:t>
            </a:r>
            <a:endParaRPr dirty="0"/>
          </a:p>
        </p:txBody>
      </p:sp>
      <p:pic>
        <p:nvPicPr>
          <p:cNvPr id="89" name="Google Shape;89;p4" descr="Picture 4"/>
          <p:cNvPicPr preferRelativeResize="0"/>
          <p:nvPr/>
        </p:nvPicPr>
        <p:blipFill rotWithShape="1">
          <a:blip r:embed="rId3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832653" y="1568325"/>
            <a:ext cx="1124373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ha identificado </a:t>
            </a:r>
            <a:r>
              <a:rPr lang="en-US" sz="1800" dirty="0" err="1">
                <a:latin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cs typeface="Calibri"/>
                <a:sym typeface="Calibri"/>
              </a:rPr>
              <a:t> </a:t>
            </a:r>
            <a:r>
              <a:rPr lang="es-PE" sz="1800" dirty="0">
                <a:latin typeface="Calibri"/>
                <a:cs typeface="Calibri"/>
              </a:rPr>
              <a:t>la </a:t>
            </a:r>
            <a:r>
              <a:rPr lang="en-US" sz="1800" dirty="0">
                <a:latin typeface="Calibri"/>
                <a:cs typeface="Calibri"/>
                <a:sym typeface="Calibri"/>
              </a:rPr>
              <a:t>Ley 30355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Ley de Promoción y Desarrollo de la Agricultura Familiar,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ptoblrmas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</p:txBody>
      </p:sp>
      <p:pic>
        <p:nvPicPr>
          <p:cNvPr id="91" name="Google Shape;9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476" y="2985753"/>
            <a:ext cx="3315125" cy="220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73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0000"/>
                </a:solidFill>
              </a:rPr>
              <a:t>Identificación de </a:t>
            </a:r>
            <a:r>
              <a:rPr lang="en-US" dirty="0">
                <a:solidFill>
                  <a:srgbClr val="002060"/>
                </a:solidFill>
              </a:rPr>
              <a:t>la problemática</a:t>
            </a:r>
            <a:endParaRPr dirty="0"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1"/>
          </p:nvPr>
        </p:nvSpPr>
        <p:spPr>
          <a:xfrm>
            <a:off x="838200" y="1745275"/>
            <a:ext cx="6348046" cy="47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363538" lvl="0" indent="-3540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e.  La Ley </a:t>
            </a:r>
            <a:r>
              <a:rPr lang="en-US" sz="1800" dirty="0" err="1"/>
              <a:t>omite</a:t>
            </a:r>
            <a:r>
              <a:rPr lang="en-US" sz="1800" dirty="0"/>
              <a:t> </a:t>
            </a:r>
            <a:r>
              <a:rPr lang="en-US" sz="1800" dirty="0" err="1"/>
              <a:t>considerar</a:t>
            </a:r>
            <a:r>
              <a:rPr lang="en-US" sz="1800" dirty="0"/>
              <a:t> </a:t>
            </a:r>
            <a:r>
              <a:rPr lang="en-US" sz="1800" dirty="0" err="1"/>
              <a:t>una</a:t>
            </a:r>
            <a:r>
              <a:rPr lang="en-US" sz="1800" dirty="0"/>
              <a:t> </a:t>
            </a:r>
            <a:r>
              <a:rPr lang="en-US" sz="1800" dirty="0" err="1"/>
              <a:t>esfera</a:t>
            </a:r>
            <a:r>
              <a:rPr lang="en-US" sz="1800" dirty="0"/>
              <a:t> de </a:t>
            </a:r>
            <a:r>
              <a:rPr lang="en-US" sz="1800" dirty="0" err="1"/>
              <a:t>acción</a:t>
            </a:r>
            <a:r>
              <a:rPr lang="en-US" sz="1800" dirty="0"/>
              <a:t> que </a:t>
            </a:r>
            <a:r>
              <a:rPr lang="en-US" sz="1800" dirty="0" err="1"/>
              <a:t>garantice</a:t>
            </a:r>
            <a:r>
              <a:rPr lang="en-US" sz="1800" dirty="0"/>
              <a:t> la </a:t>
            </a:r>
            <a:r>
              <a:rPr lang="en-US" sz="1800" dirty="0" err="1"/>
              <a:t>compra</a:t>
            </a:r>
            <a:r>
              <a:rPr lang="en-US" sz="1800" dirty="0"/>
              <a:t> de alimentos de la agricultura familiar </a:t>
            </a:r>
            <a:r>
              <a:rPr lang="en-US" sz="1800" dirty="0" err="1"/>
              <a:t>por</a:t>
            </a:r>
            <a:r>
              <a:rPr lang="en-US" sz="1800" dirty="0"/>
              <a:t> las entidades </a:t>
            </a:r>
            <a:r>
              <a:rPr lang="en-US" sz="1800" dirty="0" err="1"/>
              <a:t>estatales</a:t>
            </a:r>
            <a:r>
              <a:rPr lang="en-US" sz="1800" dirty="0"/>
              <a:t> que </a:t>
            </a:r>
            <a:r>
              <a:rPr lang="en-US" sz="1800" dirty="0" err="1"/>
              <a:t>administran</a:t>
            </a:r>
            <a:r>
              <a:rPr lang="en-US" sz="1800" dirty="0"/>
              <a:t> </a:t>
            </a:r>
            <a:r>
              <a:rPr lang="en-US" sz="1800" dirty="0" err="1"/>
              <a:t>programas</a:t>
            </a:r>
            <a:r>
              <a:rPr lang="en-US" sz="1800" dirty="0"/>
              <a:t> </a:t>
            </a:r>
            <a:r>
              <a:rPr lang="en-US" sz="1800" dirty="0" err="1"/>
              <a:t>sociales</a:t>
            </a:r>
            <a:r>
              <a:rPr lang="en-US" sz="1800" dirty="0"/>
              <a:t>. </a:t>
            </a:r>
            <a:r>
              <a:rPr lang="en-US" sz="1800" u="sng" dirty="0"/>
              <a:t>Este </a:t>
            </a:r>
            <a:r>
              <a:rPr lang="en-US" sz="1800" u="sng" dirty="0" err="1"/>
              <a:t>tema</a:t>
            </a:r>
            <a:r>
              <a:rPr lang="en-US" sz="1800" u="sng" dirty="0"/>
              <a:t> es </a:t>
            </a:r>
            <a:r>
              <a:rPr lang="en-US" sz="1800" u="sng" dirty="0" err="1"/>
              <a:t>importante</a:t>
            </a:r>
            <a:r>
              <a:rPr lang="en-US" sz="1800" u="sng" dirty="0"/>
              <a:t>, </a:t>
            </a:r>
            <a:r>
              <a:rPr lang="en-US" sz="1800" u="sng" dirty="0" err="1"/>
              <a:t>ya</a:t>
            </a:r>
            <a:r>
              <a:rPr lang="en-US" sz="1800" u="sng" dirty="0"/>
              <a:t> que ha dado </a:t>
            </a:r>
            <a:r>
              <a:rPr lang="en-US" sz="1800" u="sng" dirty="0" err="1"/>
              <a:t>lugar</a:t>
            </a:r>
            <a:r>
              <a:rPr lang="en-US" sz="1800" u="sng" dirty="0"/>
              <a:t> a </a:t>
            </a:r>
            <a:r>
              <a:rPr lang="en-US" sz="1800" u="sng" dirty="0" err="1"/>
              <a:t>una</a:t>
            </a:r>
            <a:r>
              <a:rPr lang="en-US" sz="1800" u="sng" dirty="0"/>
              <a:t> Ley de </a:t>
            </a:r>
            <a:r>
              <a:rPr lang="en-US" sz="1800" u="sng" dirty="0" err="1"/>
              <a:t>Compras</a:t>
            </a:r>
            <a:r>
              <a:rPr lang="en-US" sz="1800" u="sng" dirty="0"/>
              <a:t> de Alimentos </a:t>
            </a:r>
            <a:r>
              <a:rPr lang="en-US" sz="1800" u="sng" dirty="0" err="1"/>
              <a:t>pero</a:t>
            </a:r>
            <a:r>
              <a:rPr lang="en-US" sz="1800" u="sng" dirty="0"/>
              <a:t> que no se </a:t>
            </a:r>
            <a:r>
              <a:rPr lang="en-US" sz="1800" u="sng" dirty="0" err="1"/>
              <a:t>interconecta</a:t>
            </a:r>
            <a:r>
              <a:rPr lang="en-US" sz="1800" u="sng" dirty="0"/>
              <a:t> con la Ley 30355</a:t>
            </a:r>
            <a:r>
              <a:rPr lang="en-US" sz="1800" dirty="0"/>
              <a:t>. </a:t>
            </a:r>
            <a:endParaRPr sz="1800" dirty="0"/>
          </a:p>
          <a:p>
            <a:pPr marL="363538" lvl="0" indent="-354013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800" dirty="0"/>
              <a:t>f.   </a:t>
            </a:r>
            <a:r>
              <a:rPr lang="en-US" sz="1800" dirty="0" err="1"/>
              <a:t>Finalmente</a:t>
            </a:r>
            <a:r>
              <a:rPr lang="en-US" sz="1800" dirty="0"/>
              <a:t>, un </a:t>
            </a:r>
            <a:r>
              <a:rPr lang="en-US" sz="1800" dirty="0" err="1"/>
              <a:t>aspecto</a:t>
            </a:r>
            <a:r>
              <a:rPr lang="en-US" sz="1800" dirty="0"/>
              <a:t> fundamental que la ley NO ha </a:t>
            </a:r>
            <a:r>
              <a:rPr lang="en-US" sz="1800" dirty="0" err="1"/>
              <a:t>previsto</a:t>
            </a:r>
            <a:r>
              <a:rPr lang="en-US" sz="1800" dirty="0"/>
              <a:t>, es el </a:t>
            </a:r>
            <a:r>
              <a:rPr lang="en-US" sz="1800" dirty="0" err="1"/>
              <a:t>establecimiento</a:t>
            </a:r>
            <a:r>
              <a:rPr lang="en-US" sz="1800" dirty="0"/>
              <a:t> de un </a:t>
            </a:r>
            <a:r>
              <a:rPr lang="en-US" sz="1800" b="1" dirty="0" err="1"/>
              <a:t>Registro</a:t>
            </a:r>
            <a:r>
              <a:rPr lang="en-US" sz="1800" b="1" dirty="0"/>
              <a:t> de </a:t>
            </a:r>
            <a:r>
              <a:rPr lang="en-US" sz="1800" b="1" dirty="0" err="1"/>
              <a:t>Agricultores</a:t>
            </a:r>
            <a:r>
              <a:rPr lang="en-US" sz="1800" b="1" dirty="0"/>
              <a:t> </a:t>
            </a:r>
            <a:r>
              <a:rPr lang="en-US" sz="1800" b="1" dirty="0" err="1"/>
              <a:t>Familiares</a:t>
            </a:r>
            <a:r>
              <a:rPr lang="en-US" sz="1800" b="1" dirty="0"/>
              <a:t> </a:t>
            </a:r>
            <a:r>
              <a:rPr lang="en-US" sz="1800" dirty="0"/>
              <a:t>que </a:t>
            </a:r>
            <a:r>
              <a:rPr lang="en-US" sz="1800" dirty="0" err="1"/>
              <a:t>permita</a:t>
            </a:r>
            <a:r>
              <a:rPr lang="en-US" sz="1800" dirty="0"/>
              <a:t> la </a:t>
            </a:r>
            <a:r>
              <a:rPr lang="en-US" sz="1800" dirty="0" err="1"/>
              <a:t>identificación</a:t>
            </a:r>
            <a:r>
              <a:rPr lang="en-US" sz="1800" dirty="0"/>
              <a:t> y </a:t>
            </a:r>
            <a:r>
              <a:rPr lang="en-US" sz="1800" dirty="0" err="1"/>
              <a:t>focalización</a:t>
            </a:r>
            <a:r>
              <a:rPr lang="en-US" sz="1800" dirty="0"/>
              <a:t> de los </a:t>
            </a:r>
            <a:r>
              <a:rPr lang="en-US" sz="1800" dirty="0" err="1"/>
              <a:t>agricultores</a:t>
            </a:r>
            <a:r>
              <a:rPr lang="en-US" sz="1800" dirty="0"/>
              <a:t> </a:t>
            </a:r>
            <a:r>
              <a:rPr lang="en-US" sz="1800" dirty="0" err="1"/>
              <a:t>familiares</a:t>
            </a:r>
            <a:r>
              <a:rPr lang="en-US" sz="1800" dirty="0"/>
              <a:t> a </a:t>
            </a:r>
            <a:r>
              <a:rPr lang="en-US" sz="1800" dirty="0" err="1"/>
              <a:t>nivel</a:t>
            </a:r>
            <a:r>
              <a:rPr lang="en-US" sz="1800" dirty="0"/>
              <a:t> </a:t>
            </a:r>
            <a:r>
              <a:rPr lang="en-US" sz="1800" dirty="0" err="1"/>
              <a:t>nacional</a:t>
            </a:r>
            <a:r>
              <a:rPr lang="en-US" sz="1800" dirty="0"/>
              <a:t>, </a:t>
            </a:r>
            <a:r>
              <a:rPr lang="en-US" sz="1800" u="sng" dirty="0"/>
              <a:t>para los fines de la </a:t>
            </a:r>
            <a:r>
              <a:rPr lang="en-US" sz="1800" u="sng" dirty="0" err="1"/>
              <a:t>aplicación</a:t>
            </a:r>
            <a:r>
              <a:rPr lang="en-US" sz="1800" u="sng" dirty="0"/>
              <a:t> de las </a:t>
            </a:r>
            <a:r>
              <a:rPr lang="en-US" sz="1800" u="sng" dirty="0" err="1"/>
              <a:t>medidas</a:t>
            </a:r>
            <a:r>
              <a:rPr lang="en-US" sz="1800" u="sng" dirty="0"/>
              <a:t> de </a:t>
            </a:r>
            <a:r>
              <a:rPr lang="en-US" sz="1800" u="sng" dirty="0" err="1"/>
              <a:t>promoción</a:t>
            </a:r>
            <a:r>
              <a:rPr lang="en-US" sz="1800" u="sng" dirty="0"/>
              <a:t> y </a:t>
            </a:r>
            <a:r>
              <a:rPr lang="en-US" sz="1800" u="sng" dirty="0" err="1"/>
              <a:t>desarrollo</a:t>
            </a:r>
            <a:r>
              <a:rPr lang="en-US" sz="1800" u="sng" dirty="0"/>
              <a:t> de la agricultura familiar</a:t>
            </a:r>
            <a:r>
              <a:rPr lang="en-US" sz="1800" dirty="0"/>
              <a:t>. </a:t>
            </a:r>
            <a:endParaRPr dirty="0"/>
          </a:p>
        </p:txBody>
      </p:sp>
      <p:pic>
        <p:nvPicPr>
          <p:cNvPr id="98" name="Google Shape;98;p5" descr="Picture 4"/>
          <p:cNvPicPr preferRelativeResize="0"/>
          <p:nvPr/>
        </p:nvPicPr>
        <p:blipFill rotWithShape="1">
          <a:blip r:embed="rId3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6450" y="3044528"/>
            <a:ext cx="3229400" cy="21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73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Solución legislativa </a:t>
            </a:r>
            <a:r>
              <a:rPr lang="en-US">
                <a:solidFill>
                  <a:srgbClr val="002060"/>
                </a:solidFill>
              </a:rPr>
              <a:t>propuesta</a:t>
            </a:r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838199" y="1911204"/>
            <a:ext cx="6667500" cy="47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 lnSpcReduction="10000"/>
          </a:bodyPr>
          <a:lstStyle/>
          <a:p>
            <a:pPr marL="0" lvl="0" indent="9428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82"/>
              <a:buNone/>
            </a:pPr>
            <a:r>
              <a:rPr lang="en-US" sz="1998" b="1" dirty="0"/>
              <a:t>Ley 30355, Ley de Promoción y Desarrollo de la Agricultura Familiar</a:t>
            </a:r>
            <a:endParaRPr sz="1998" b="1" dirty="0"/>
          </a:p>
          <a:p>
            <a:pPr marL="0" lvl="0" indent="9429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82"/>
              <a:buNone/>
            </a:pPr>
            <a:endParaRPr sz="1782" b="1" dirty="0"/>
          </a:p>
          <a:p>
            <a:pPr marL="363538" lvl="0" indent="-363538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82"/>
              <a:buNone/>
            </a:pPr>
            <a:r>
              <a:rPr lang="en-US" sz="1782" dirty="0"/>
              <a:t>a.  El </a:t>
            </a:r>
            <a:r>
              <a:rPr lang="en-US" sz="1782" b="1" u="sng" dirty="0" err="1"/>
              <a:t>artículo</a:t>
            </a:r>
            <a:r>
              <a:rPr lang="en-US" sz="1782" b="1" u="sng" dirty="0"/>
              <a:t> 6</a:t>
            </a:r>
            <a:r>
              <a:rPr lang="en-US" sz="1782" b="1" dirty="0"/>
              <a:t>,</a:t>
            </a:r>
            <a:r>
              <a:rPr lang="en-US" sz="1782" dirty="0"/>
              <a:t> </a:t>
            </a:r>
            <a:r>
              <a:rPr lang="en-US" sz="1782" dirty="0" err="1"/>
              <a:t>establece</a:t>
            </a:r>
            <a:r>
              <a:rPr lang="en-US" sz="1782" dirty="0"/>
              <a:t> que </a:t>
            </a:r>
            <a:r>
              <a:rPr lang="en-US" sz="1782" dirty="0" err="1"/>
              <a:t>el</a:t>
            </a:r>
            <a:r>
              <a:rPr lang="en-US" sz="1782" dirty="0"/>
              <a:t> MIDAGRI es </a:t>
            </a:r>
            <a:r>
              <a:rPr lang="en-US" sz="1782" dirty="0" err="1"/>
              <a:t>el</a:t>
            </a:r>
            <a:r>
              <a:rPr lang="en-US" sz="1782" dirty="0"/>
              <a:t> </a:t>
            </a:r>
            <a:r>
              <a:rPr lang="en-US" sz="1782" dirty="0" err="1"/>
              <a:t>organismo</a:t>
            </a:r>
            <a:r>
              <a:rPr lang="en-US" sz="1782" dirty="0"/>
              <a:t> </a:t>
            </a:r>
            <a:r>
              <a:rPr lang="en-US" sz="1782" dirty="0" err="1"/>
              <a:t>encargado</a:t>
            </a:r>
            <a:r>
              <a:rPr lang="en-US" sz="1782" dirty="0"/>
              <a:t> de </a:t>
            </a:r>
            <a:r>
              <a:rPr lang="en-US" sz="1782" dirty="0" err="1"/>
              <a:t>desarrollar</a:t>
            </a:r>
            <a:r>
              <a:rPr lang="en-US" sz="1782" dirty="0"/>
              <a:t> </a:t>
            </a:r>
            <a:r>
              <a:rPr lang="en-US" sz="1782" dirty="0" err="1"/>
              <a:t>políticas</a:t>
            </a:r>
            <a:r>
              <a:rPr lang="en-US" sz="1782" dirty="0"/>
              <a:t> de </a:t>
            </a:r>
            <a:r>
              <a:rPr lang="en-US" sz="1782" dirty="0" err="1"/>
              <a:t>promoción</a:t>
            </a:r>
            <a:r>
              <a:rPr lang="en-US" sz="1782" dirty="0"/>
              <a:t> y </a:t>
            </a:r>
            <a:r>
              <a:rPr lang="en-US" sz="1782" dirty="0" err="1"/>
              <a:t>desarrollo</a:t>
            </a:r>
            <a:r>
              <a:rPr lang="en-US" sz="1782" dirty="0"/>
              <a:t> de la agricultura familiar </a:t>
            </a:r>
            <a:r>
              <a:rPr lang="en-US" sz="1782" u="sng" dirty="0" err="1"/>
              <a:t>en</a:t>
            </a:r>
            <a:r>
              <a:rPr lang="en-US" sz="1782" u="sng" dirty="0"/>
              <a:t> </a:t>
            </a:r>
            <a:r>
              <a:rPr lang="en-US" sz="1782" u="sng" dirty="0" err="1"/>
              <a:t>coordinación</a:t>
            </a:r>
            <a:r>
              <a:rPr lang="en-US" sz="1782" u="sng" dirty="0"/>
              <a:t> con los </a:t>
            </a:r>
            <a:r>
              <a:rPr lang="en-US" sz="1782" u="sng" dirty="0" err="1"/>
              <a:t>gobiernos</a:t>
            </a:r>
            <a:r>
              <a:rPr lang="en-US" sz="1782" u="sng" dirty="0"/>
              <a:t> </a:t>
            </a:r>
            <a:r>
              <a:rPr lang="en-US" sz="1782" u="sng" dirty="0" err="1"/>
              <a:t>regionales</a:t>
            </a:r>
            <a:r>
              <a:rPr lang="en-US" sz="1782" u="sng" dirty="0"/>
              <a:t> y locales</a:t>
            </a:r>
            <a:r>
              <a:rPr lang="en-US" sz="1782" dirty="0"/>
              <a:t>.</a:t>
            </a:r>
            <a:endParaRPr dirty="0"/>
          </a:p>
          <a:p>
            <a:pPr marL="363538" lvl="0" indent="-355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82"/>
              <a:buNone/>
            </a:pPr>
            <a:r>
              <a:rPr lang="en-US" sz="1782" dirty="0"/>
              <a:t>b.   </a:t>
            </a:r>
            <a:r>
              <a:rPr lang="en-US" sz="1782" dirty="0" err="1"/>
              <a:t>En</a:t>
            </a:r>
            <a:r>
              <a:rPr lang="en-US" sz="1782" dirty="0"/>
              <a:t> el </a:t>
            </a:r>
            <a:r>
              <a:rPr lang="en-US" sz="1782" dirty="0" err="1"/>
              <a:t>mismo</a:t>
            </a:r>
            <a:r>
              <a:rPr lang="en-US" sz="1782" dirty="0"/>
              <a:t> </a:t>
            </a:r>
            <a:r>
              <a:rPr lang="en-US" sz="1782" u="sng" dirty="0" err="1"/>
              <a:t>artículo</a:t>
            </a:r>
            <a:r>
              <a:rPr lang="en-US" sz="1782" u="sng" dirty="0"/>
              <a:t> 6</a:t>
            </a:r>
            <a:r>
              <a:rPr lang="en-US" sz="1782" dirty="0"/>
              <a:t>, la modificación de los literales b, c, d, e, f y g, se precisa siguiente:</a:t>
            </a:r>
            <a:endParaRPr sz="1782" dirty="0"/>
          </a:p>
          <a:p>
            <a:pPr marL="0" lvl="0" indent="9429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82"/>
              <a:buNone/>
            </a:pPr>
            <a:endParaRPr sz="1782" dirty="0"/>
          </a:p>
          <a:p>
            <a:pPr marL="26670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600" dirty="0" err="1"/>
              <a:t>Implementación</a:t>
            </a:r>
            <a:r>
              <a:rPr lang="en-US" sz="1600" dirty="0"/>
              <a:t> de </a:t>
            </a:r>
            <a:r>
              <a:rPr lang="en-US" sz="1600" dirty="0" err="1"/>
              <a:t>programas</a:t>
            </a:r>
            <a:r>
              <a:rPr lang="en-US" sz="1600" dirty="0"/>
              <a:t> de </a:t>
            </a:r>
            <a:r>
              <a:rPr lang="en-US" sz="1600" dirty="0" err="1"/>
              <a:t>investigación</a:t>
            </a:r>
            <a:r>
              <a:rPr lang="en-US" sz="1600" dirty="0"/>
              <a:t> y </a:t>
            </a:r>
            <a:r>
              <a:rPr lang="en-US" sz="1600" dirty="0" err="1"/>
              <a:t>desarrollo</a:t>
            </a:r>
            <a:r>
              <a:rPr lang="en-US" sz="1600" dirty="0"/>
              <a:t> de </a:t>
            </a:r>
            <a:r>
              <a:rPr lang="en-US" sz="1600" dirty="0" err="1"/>
              <a:t>tecnologías</a:t>
            </a:r>
            <a:r>
              <a:rPr lang="en-US" sz="1600" dirty="0"/>
              <a:t> </a:t>
            </a:r>
            <a:r>
              <a:rPr lang="en-US" sz="1600" dirty="0" err="1"/>
              <a:t>productivas</a:t>
            </a:r>
            <a:r>
              <a:rPr lang="en-US" sz="1600" dirty="0"/>
              <a:t>, mejoramiento </a:t>
            </a:r>
            <a:r>
              <a:rPr lang="en-US" sz="1600" dirty="0" err="1"/>
              <a:t>genético</a:t>
            </a:r>
            <a:r>
              <a:rPr lang="en-US" sz="1600" dirty="0"/>
              <a:t> y </a:t>
            </a:r>
            <a:r>
              <a:rPr lang="en-US" sz="1600" dirty="0" err="1"/>
              <a:t>biotecnológico</a:t>
            </a:r>
            <a:r>
              <a:rPr lang="en-US" sz="1600" dirty="0"/>
              <a:t> de </a:t>
            </a:r>
            <a:r>
              <a:rPr lang="en-US" sz="1600" dirty="0" err="1"/>
              <a:t>semillas</a:t>
            </a:r>
            <a:r>
              <a:rPr lang="en-US" sz="1600" dirty="0"/>
              <a:t>, </a:t>
            </a:r>
            <a:r>
              <a:rPr lang="en-US" sz="1600" dirty="0" err="1"/>
              <a:t>transformación</a:t>
            </a:r>
            <a:r>
              <a:rPr lang="en-US" sz="1600" dirty="0"/>
              <a:t> de </a:t>
            </a:r>
            <a:r>
              <a:rPr lang="en-US" sz="1600" dirty="0" err="1"/>
              <a:t>cultivos</a:t>
            </a:r>
            <a:r>
              <a:rPr lang="en-US" sz="1600" dirty="0"/>
              <a:t>, y </a:t>
            </a:r>
            <a:r>
              <a:rPr lang="en-US" sz="1600" dirty="0" err="1"/>
              <a:t>asesoría</a:t>
            </a:r>
            <a:r>
              <a:rPr lang="en-US" sz="1600" dirty="0"/>
              <a:t> en planes de </a:t>
            </a:r>
            <a:r>
              <a:rPr lang="en-US" sz="1600" dirty="0" err="1"/>
              <a:t>negocios</a:t>
            </a:r>
            <a:r>
              <a:rPr lang="en-US" sz="1600" dirty="0"/>
              <a:t> y </a:t>
            </a:r>
            <a:r>
              <a:rPr lang="en-US" sz="1600" dirty="0" err="1"/>
              <a:t>comercialización</a:t>
            </a:r>
            <a:r>
              <a:rPr lang="en-US" sz="1600" dirty="0"/>
              <a:t> de sus </a:t>
            </a:r>
            <a:r>
              <a:rPr lang="en-US" sz="1600" dirty="0" err="1"/>
              <a:t>productos</a:t>
            </a:r>
            <a:r>
              <a:rPr lang="en-US" sz="1600" dirty="0"/>
              <a:t>. </a:t>
            </a:r>
            <a:endParaRPr sz="1600" dirty="0"/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26670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600" dirty="0" err="1"/>
              <a:t>Acceso</a:t>
            </a:r>
            <a:r>
              <a:rPr lang="en-US" sz="1600" dirty="0"/>
              <a:t> de las </a:t>
            </a:r>
            <a:r>
              <a:rPr lang="en-US" sz="1600" dirty="0" err="1"/>
              <a:t>familias</a:t>
            </a:r>
            <a:r>
              <a:rPr lang="en-US" sz="1600" dirty="0"/>
              <a:t> </a:t>
            </a:r>
            <a:r>
              <a:rPr lang="en-US" sz="1600" dirty="0" err="1"/>
              <a:t>dedicadas</a:t>
            </a:r>
            <a:r>
              <a:rPr lang="en-US" sz="1600" dirty="0"/>
              <a:t> a la agricultura familiar a los </a:t>
            </a:r>
            <a:r>
              <a:rPr lang="en-US" sz="1600" dirty="0" err="1"/>
              <a:t>servicios</a:t>
            </a:r>
            <a:r>
              <a:rPr lang="en-US" sz="1600" dirty="0"/>
              <a:t> </a:t>
            </a:r>
            <a:r>
              <a:rPr lang="en-US" sz="1600" dirty="0" err="1"/>
              <a:t>integrales</a:t>
            </a:r>
            <a:r>
              <a:rPr lang="en-US" sz="1600" dirty="0"/>
              <a:t> de </a:t>
            </a:r>
            <a:r>
              <a:rPr lang="en-US" sz="1600" dirty="0" err="1"/>
              <a:t>saneamiento</a:t>
            </a:r>
            <a:r>
              <a:rPr lang="en-US" sz="1600" dirty="0"/>
              <a:t>, </a:t>
            </a:r>
            <a:r>
              <a:rPr lang="en-US" sz="1600" dirty="0" err="1"/>
              <a:t>electrificación</a:t>
            </a:r>
            <a:r>
              <a:rPr lang="en-US" sz="1600" dirty="0"/>
              <a:t> rural, </a:t>
            </a:r>
            <a:r>
              <a:rPr lang="en-US" sz="1600" dirty="0" err="1"/>
              <a:t>salud</a:t>
            </a:r>
            <a:r>
              <a:rPr lang="en-US" sz="1600" dirty="0"/>
              <a:t> y </a:t>
            </a:r>
            <a:r>
              <a:rPr lang="en-US" sz="1600" dirty="0" err="1"/>
              <a:t>educación</a:t>
            </a:r>
            <a:r>
              <a:rPr lang="en-US" sz="1600" dirty="0"/>
              <a:t> de </a:t>
            </a:r>
            <a:r>
              <a:rPr lang="en-US" sz="1600" dirty="0" err="1"/>
              <a:t>calidad</a:t>
            </a:r>
            <a:r>
              <a:rPr lang="en-US" sz="1600" dirty="0"/>
              <a:t>, y </a:t>
            </a:r>
            <a:r>
              <a:rPr lang="en-US" sz="1600" dirty="0" err="1"/>
              <a:t>afiliación</a:t>
            </a:r>
            <a:r>
              <a:rPr lang="en-US" sz="1600" dirty="0"/>
              <a:t> </a:t>
            </a:r>
            <a:r>
              <a:rPr lang="en-US" sz="1600" dirty="0" err="1"/>
              <a:t>automática</a:t>
            </a:r>
            <a:r>
              <a:rPr lang="en-US" sz="1600" dirty="0"/>
              <a:t> al Seguro Integral de </a:t>
            </a:r>
            <a:r>
              <a:rPr lang="en-US" sz="1600" dirty="0" err="1"/>
              <a:t>Salud</a:t>
            </a:r>
            <a:r>
              <a:rPr lang="en-US" sz="1600" dirty="0"/>
              <a:t>. 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8"/>
              <a:buFont typeface="Times"/>
              <a:buNone/>
            </a:pPr>
            <a:endParaRPr sz="1188" dirty="0">
              <a:latin typeface="Times"/>
              <a:ea typeface="Times"/>
              <a:cs typeface="Times"/>
              <a:sym typeface="Times"/>
            </a:endParaRPr>
          </a:p>
          <a:p>
            <a:pPr marL="0" lvl="0" indent="9429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88"/>
              <a:buNone/>
            </a:pPr>
            <a:endParaRPr sz="1188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6" name="Google Shape;106;p6" descr="Picture 4"/>
          <p:cNvPicPr preferRelativeResize="0"/>
          <p:nvPr/>
        </p:nvPicPr>
        <p:blipFill rotWithShape="1">
          <a:blip r:embed="rId3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 descr="Picture 2"/>
          <p:cNvPicPr preferRelativeResize="0"/>
          <p:nvPr/>
        </p:nvPicPr>
        <p:blipFill rotWithShape="1">
          <a:blip r:embed="rId4">
            <a:alphaModFix/>
          </a:blip>
          <a:srcRect l="25182"/>
          <a:stretch/>
        </p:blipFill>
        <p:spPr>
          <a:xfrm>
            <a:off x="8134839" y="2569678"/>
            <a:ext cx="3218963" cy="244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/>
        </p:nvSpPr>
        <p:spPr>
          <a:xfrm>
            <a:off x="792775" y="1452200"/>
            <a:ext cx="6959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9428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None/>
            </a:pPr>
            <a:r>
              <a:rPr lang="en-US" sz="17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propone las siguientes </a:t>
            </a:r>
            <a:r>
              <a:rPr lang="en-US" sz="1782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modificaciones</a:t>
            </a:r>
            <a:r>
              <a:rPr lang="en-US" sz="17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782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adiciones</a:t>
            </a:r>
            <a:r>
              <a:rPr lang="en-US" sz="17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82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normativas</a:t>
            </a:r>
            <a:r>
              <a:rPr lang="en-US" sz="17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73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Solución legislativa </a:t>
            </a:r>
            <a:r>
              <a:rPr lang="en-US">
                <a:solidFill>
                  <a:srgbClr val="002060"/>
                </a:solidFill>
              </a:rPr>
              <a:t>propuesta</a:t>
            </a: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xfrm>
            <a:off x="1046751" y="1441938"/>
            <a:ext cx="6549803" cy="54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 fontScale="92500" lnSpcReduction="10000"/>
          </a:bodyPr>
          <a:lstStyle/>
          <a:p>
            <a:pPr marL="285750" indent="-276225" algn="just">
              <a:lnSpc>
                <a:spcPct val="110000"/>
              </a:lnSpc>
              <a:spcBef>
                <a:spcPts val="0"/>
              </a:spcBef>
              <a:buSzPts val="1800"/>
              <a:buFont typeface="Arial"/>
              <a:buChar char="•"/>
            </a:pPr>
            <a:r>
              <a:rPr lang="en-US" sz="1600" dirty="0" err="1"/>
              <a:t>Garantizar</a:t>
            </a:r>
            <a:r>
              <a:rPr lang="en-US" sz="1600" dirty="0"/>
              <a:t> a los </a:t>
            </a:r>
            <a:r>
              <a:rPr lang="en-US" sz="1600" dirty="0" err="1"/>
              <a:t>agricultores</a:t>
            </a:r>
            <a:r>
              <a:rPr lang="en-US" sz="1600" dirty="0"/>
              <a:t> </a:t>
            </a:r>
            <a:r>
              <a:rPr lang="en-US" sz="1600" dirty="0" err="1"/>
              <a:t>familiares</a:t>
            </a:r>
            <a:r>
              <a:rPr lang="en-US" sz="1600" dirty="0"/>
              <a:t> el </a:t>
            </a:r>
            <a:r>
              <a:rPr lang="en-US" sz="1600" dirty="0" err="1"/>
              <a:t>uso</a:t>
            </a:r>
            <a:r>
              <a:rPr lang="en-US" sz="1600" dirty="0"/>
              <a:t> </a:t>
            </a:r>
            <a:r>
              <a:rPr lang="en-US" sz="1600" dirty="0" err="1"/>
              <a:t>eficiente</a:t>
            </a:r>
            <a:r>
              <a:rPr lang="en-US" sz="1600" dirty="0"/>
              <a:t>, </a:t>
            </a:r>
            <a:r>
              <a:rPr lang="en-US" sz="1600" dirty="0" err="1"/>
              <a:t>racional</a:t>
            </a:r>
            <a:r>
              <a:rPr lang="en-US" sz="1600" dirty="0"/>
              <a:t> y </a:t>
            </a:r>
            <a:r>
              <a:rPr lang="en-US" sz="1600" dirty="0" err="1"/>
              <a:t>oportuno</a:t>
            </a:r>
            <a:r>
              <a:rPr lang="en-US" sz="1600" dirty="0"/>
              <a:t> de los </a:t>
            </a:r>
            <a:r>
              <a:rPr lang="en-US" sz="1600" dirty="0" err="1"/>
              <a:t>recursos</a:t>
            </a:r>
            <a:r>
              <a:rPr lang="en-US" sz="1600" dirty="0"/>
              <a:t> </a:t>
            </a:r>
            <a:r>
              <a:rPr lang="en-US" sz="1600" dirty="0" err="1"/>
              <a:t>hídricos</a:t>
            </a:r>
            <a:r>
              <a:rPr lang="en-US" sz="1600" dirty="0"/>
              <a:t> </a:t>
            </a:r>
            <a:r>
              <a:rPr lang="en-US" sz="1600" dirty="0" err="1"/>
              <a:t>mediante</a:t>
            </a:r>
            <a:r>
              <a:rPr lang="en-US" sz="1600" dirty="0"/>
              <a:t> el </a:t>
            </a:r>
            <a:r>
              <a:rPr lang="en-US" sz="1600" dirty="0" err="1"/>
              <a:t>acceso</a:t>
            </a:r>
            <a:r>
              <a:rPr lang="en-US" sz="1600" dirty="0"/>
              <a:t> a </a:t>
            </a:r>
            <a:r>
              <a:rPr lang="en-US" sz="1600" dirty="0" err="1"/>
              <a:t>programas</a:t>
            </a:r>
            <a:r>
              <a:rPr lang="en-US" sz="1600" dirty="0"/>
              <a:t> de </a:t>
            </a:r>
            <a:r>
              <a:rPr lang="en-US" sz="1600" dirty="0" err="1"/>
              <a:t>infraestructura</a:t>
            </a:r>
            <a:r>
              <a:rPr lang="en-US" sz="1600" dirty="0"/>
              <a:t> </a:t>
            </a:r>
            <a:r>
              <a:rPr lang="en-US" sz="1600" dirty="0" err="1"/>
              <a:t>hídrica</a:t>
            </a:r>
            <a:r>
              <a:rPr lang="en-US" sz="1600" dirty="0"/>
              <a:t> y </a:t>
            </a:r>
            <a:r>
              <a:rPr lang="en-US" sz="1600" dirty="0" err="1"/>
              <a:t>riego</a:t>
            </a:r>
            <a:r>
              <a:rPr lang="en-US" sz="1600" dirty="0"/>
              <a:t> </a:t>
            </a:r>
            <a:r>
              <a:rPr lang="en-US" sz="1600" dirty="0" err="1"/>
              <a:t>tecnificado</a:t>
            </a:r>
            <a:r>
              <a:rPr lang="en-US" sz="1600" dirty="0"/>
              <a:t>, y de </a:t>
            </a:r>
            <a:r>
              <a:rPr lang="en-US" sz="1600" dirty="0" err="1"/>
              <a:t>recuperación</a:t>
            </a:r>
            <a:r>
              <a:rPr lang="en-US" sz="1600" dirty="0"/>
              <a:t> y </a:t>
            </a:r>
            <a:r>
              <a:rPr lang="en-US" sz="1600" dirty="0" err="1"/>
              <a:t>conservación</a:t>
            </a:r>
            <a:r>
              <a:rPr lang="en-US" sz="1600" dirty="0"/>
              <a:t> de </a:t>
            </a:r>
            <a:r>
              <a:rPr lang="en-US" sz="1600" dirty="0" err="1"/>
              <a:t>fuentes</a:t>
            </a:r>
            <a:r>
              <a:rPr lang="en-US" sz="1600" dirty="0"/>
              <a:t> de </a:t>
            </a:r>
            <a:r>
              <a:rPr lang="en-US" sz="1600" dirty="0" err="1"/>
              <a:t>agua</a:t>
            </a:r>
            <a:r>
              <a:rPr lang="en-US" sz="1600" dirty="0"/>
              <a:t>. </a:t>
            </a:r>
            <a:endParaRPr sz="1600" dirty="0"/>
          </a:p>
          <a:p>
            <a:pPr marL="457200" indent="0" algn="just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endParaRPr sz="1600" dirty="0"/>
          </a:p>
          <a:p>
            <a:pPr marL="266700" indent="-168275" algn="just">
              <a:lnSpc>
                <a:spcPct val="110000"/>
              </a:lnSpc>
              <a:spcBef>
                <a:spcPts val="0"/>
              </a:spcBef>
              <a:buSzPts val="1650"/>
              <a:buFont typeface="Arial"/>
              <a:buChar char="•"/>
            </a:pPr>
            <a:r>
              <a:rPr lang="en-US" sz="1600" dirty="0" err="1"/>
              <a:t>Gestión</a:t>
            </a:r>
            <a:r>
              <a:rPr lang="en-US" sz="1600" dirty="0"/>
              <a:t> y </a:t>
            </a:r>
            <a:r>
              <a:rPr lang="en-US" sz="1600" dirty="0" err="1"/>
              <a:t>desarrollo</a:t>
            </a:r>
            <a:r>
              <a:rPr lang="en-US" sz="1600" dirty="0"/>
              <a:t> de </a:t>
            </a:r>
            <a:r>
              <a:rPr lang="en-US" sz="1600" dirty="0" err="1"/>
              <a:t>programas</a:t>
            </a:r>
            <a:r>
              <a:rPr lang="en-US" sz="1600" dirty="0"/>
              <a:t> de </a:t>
            </a:r>
            <a:r>
              <a:rPr lang="en-US" sz="1600" dirty="0" err="1"/>
              <a:t>financiamiento</a:t>
            </a:r>
            <a:r>
              <a:rPr lang="en-US" sz="1600" dirty="0"/>
              <a:t> y </a:t>
            </a:r>
            <a:r>
              <a:rPr lang="en-US" sz="1600" dirty="0" err="1"/>
              <a:t>acceso</a:t>
            </a:r>
            <a:r>
              <a:rPr lang="en-US" sz="1600" dirty="0"/>
              <a:t> al </a:t>
            </a:r>
            <a:r>
              <a:rPr lang="en-US" sz="1600" dirty="0" err="1"/>
              <a:t>crédito</a:t>
            </a:r>
            <a:r>
              <a:rPr lang="en-US" sz="1600" dirty="0"/>
              <a:t> </a:t>
            </a:r>
            <a:r>
              <a:rPr lang="en-US" sz="1600" dirty="0" err="1"/>
              <a:t>promocional</a:t>
            </a:r>
            <a:r>
              <a:rPr lang="en-US" sz="1600" dirty="0"/>
              <a:t> de </a:t>
            </a:r>
            <a:r>
              <a:rPr lang="en-US" sz="1600" dirty="0" err="1"/>
              <a:t>Agrobanco</a:t>
            </a:r>
            <a:r>
              <a:rPr lang="en-US" sz="1600" dirty="0"/>
              <a:t>, </a:t>
            </a:r>
            <a:r>
              <a:rPr lang="en-US" sz="1600" dirty="0" err="1"/>
              <a:t>cajas</a:t>
            </a:r>
            <a:r>
              <a:rPr lang="en-US" sz="1600" dirty="0"/>
              <a:t> rurales, </a:t>
            </a:r>
            <a:r>
              <a:rPr lang="en-US" sz="1600" dirty="0" err="1"/>
              <a:t>cooperativas</a:t>
            </a:r>
            <a:r>
              <a:rPr lang="en-US" sz="1600" dirty="0"/>
              <a:t> de </a:t>
            </a:r>
            <a:r>
              <a:rPr lang="en-US" sz="1600" dirty="0" err="1"/>
              <a:t>crédito</a:t>
            </a:r>
            <a:r>
              <a:rPr lang="en-US" sz="1600" dirty="0"/>
              <a:t> y planes de </a:t>
            </a:r>
            <a:r>
              <a:rPr lang="en-US" sz="1600" dirty="0" err="1"/>
              <a:t>reactivación</a:t>
            </a:r>
            <a:r>
              <a:rPr lang="en-US" sz="1600" dirty="0"/>
              <a:t> </a:t>
            </a:r>
            <a:r>
              <a:rPr lang="en-US" sz="1600" dirty="0" err="1"/>
              <a:t>productiva</a:t>
            </a:r>
            <a:r>
              <a:rPr lang="en-US" sz="1600" dirty="0"/>
              <a:t> en </a:t>
            </a:r>
            <a:r>
              <a:rPr lang="en-US" sz="1600" dirty="0" err="1"/>
              <a:t>situaciones</a:t>
            </a:r>
            <a:r>
              <a:rPr lang="en-US" sz="1600" dirty="0"/>
              <a:t> de </a:t>
            </a:r>
            <a:r>
              <a:rPr lang="en-US" sz="1600" dirty="0" err="1"/>
              <a:t>emergencia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cualquier</a:t>
            </a:r>
            <a:r>
              <a:rPr lang="en-US" sz="1600" dirty="0"/>
              <a:t> causa. </a:t>
            </a:r>
            <a:endParaRPr sz="1600" dirty="0"/>
          </a:p>
          <a:p>
            <a:pPr marL="457200" indent="0" algn="just">
              <a:lnSpc>
                <a:spcPct val="110000"/>
              </a:lnSpc>
              <a:spcBef>
                <a:spcPts val="0"/>
              </a:spcBef>
              <a:buFont typeface="Arial"/>
              <a:buNone/>
            </a:pPr>
            <a:endParaRPr sz="1600" dirty="0"/>
          </a:p>
          <a:p>
            <a:pPr marL="266700" indent="-168275" algn="just">
              <a:lnSpc>
                <a:spcPct val="110000"/>
              </a:lnSpc>
              <a:spcBef>
                <a:spcPts val="0"/>
              </a:spcBef>
              <a:buSzPts val="1650"/>
              <a:buFont typeface="Arial"/>
              <a:buChar char="•"/>
            </a:pPr>
            <a:r>
              <a:rPr lang="en-US" sz="1600" dirty="0" err="1"/>
              <a:t>Asesoramiento</a:t>
            </a:r>
            <a:r>
              <a:rPr lang="en-US" sz="1600" dirty="0"/>
              <a:t> a los </a:t>
            </a:r>
            <a:r>
              <a:rPr lang="en-US" sz="1600" dirty="0" err="1"/>
              <a:t>agricultores</a:t>
            </a:r>
            <a:r>
              <a:rPr lang="en-US" sz="1600" dirty="0"/>
              <a:t> </a:t>
            </a:r>
            <a:r>
              <a:rPr lang="en-US" sz="1600" dirty="0" err="1"/>
              <a:t>familiares</a:t>
            </a:r>
            <a:r>
              <a:rPr lang="en-US" sz="1600" dirty="0"/>
              <a:t> </a:t>
            </a:r>
            <a:r>
              <a:rPr lang="en-US" sz="1600" dirty="0" err="1"/>
              <a:t>mediante</a:t>
            </a:r>
            <a:r>
              <a:rPr lang="en-US" sz="1600" dirty="0"/>
              <a:t> </a:t>
            </a:r>
            <a:r>
              <a:rPr lang="en-US" sz="1600" dirty="0" err="1"/>
              <a:t>programas</a:t>
            </a:r>
            <a:r>
              <a:rPr lang="en-US" sz="1600" dirty="0"/>
              <a:t> de </a:t>
            </a:r>
            <a:r>
              <a:rPr lang="en-US" sz="1600" dirty="0" err="1"/>
              <a:t>desarrollo</a:t>
            </a:r>
            <a:r>
              <a:rPr lang="en-US" sz="1600" dirty="0"/>
              <a:t> de </a:t>
            </a:r>
            <a:r>
              <a:rPr lang="en-US" sz="1600" dirty="0" err="1"/>
              <a:t>capacidades</a:t>
            </a:r>
            <a:r>
              <a:rPr lang="en-US" sz="1600" dirty="0"/>
              <a:t> y de </a:t>
            </a:r>
            <a:r>
              <a:rPr lang="en-US" sz="1600" dirty="0" err="1"/>
              <a:t>gestión</a:t>
            </a:r>
            <a:r>
              <a:rPr lang="en-US" sz="1600" dirty="0"/>
              <a:t> </a:t>
            </a:r>
            <a:r>
              <a:rPr lang="en-US" sz="1600" dirty="0" err="1"/>
              <a:t>empresarial</a:t>
            </a:r>
            <a:r>
              <a:rPr lang="en-US" sz="1600" dirty="0"/>
              <a:t>.</a:t>
            </a:r>
          </a:p>
          <a:p>
            <a:pPr marL="266700" indent="-168275" algn="just">
              <a:lnSpc>
                <a:spcPct val="110000"/>
              </a:lnSpc>
              <a:spcBef>
                <a:spcPts val="0"/>
              </a:spcBef>
              <a:buSzPts val="1650"/>
              <a:buFont typeface="Arial"/>
              <a:buChar char="•"/>
            </a:pPr>
            <a:endParaRPr sz="1600" dirty="0"/>
          </a:p>
          <a:p>
            <a:pPr marL="266700" indent="-168275" algn="just">
              <a:lnSpc>
                <a:spcPct val="110000"/>
              </a:lnSpc>
              <a:spcBef>
                <a:spcPts val="0"/>
              </a:spcBef>
              <a:buSzPts val="1650"/>
              <a:buFont typeface="Arial"/>
              <a:buChar char="•"/>
            </a:pPr>
            <a:r>
              <a:rPr lang="en-US" sz="1600" dirty="0" err="1"/>
              <a:t>Promover</a:t>
            </a:r>
            <a:r>
              <a:rPr lang="en-US" sz="1600" dirty="0"/>
              <a:t> la </a:t>
            </a:r>
            <a:r>
              <a:rPr lang="en-US" sz="1600" dirty="0" err="1"/>
              <a:t>participación</a:t>
            </a:r>
            <a:r>
              <a:rPr lang="en-US" sz="1600" dirty="0"/>
              <a:t> de </a:t>
            </a:r>
            <a:r>
              <a:rPr lang="en-US" sz="1600" dirty="0" err="1"/>
              <a:t>agricultores</a:t>
            </a:r>
            <a:r>
              <a:rPr lang="en-US" sz="1600" dirty="0"/>
              <a:t> </a:t>
            </a:r>
            <a:r>
              <a:rPr lang="en-US" sz="1600" dirty="0" err="1"/>
              <a:t>familiares</a:t>
            </a:r>
            <a:r>
              <a:rPr lang="en-US" sz="1600" dirty="0"/>
              <a:t> en mercados </a:t>
            </a:r>
            <a:r>
              <a:rPr lang="en-US" sz="1600" dirty="0" err="1"/>
              <a:t>itinerantes</a:t>
            </a:r>
            <a:r>
              <a:rPr lang="en-US" sz="1600" dirty="0"/>
              <a:t>, mercados de </a:t>
            </a:r>
            <a:r>
              <a:rPr lang="en-US" sz="1600" dirty="0" err="1"/>
              <a:t>productores</a:t>
            </a:r>
            <a:r>
              <a:rPr lang="en-US" sz="1600" dirty="0"/>
              <a:t> </a:t>
            </a:r>
            <a:r>
              <a:rPr lang="en-US" sz="1600" dirty="0" err="1"/>
              <a:t>agropecuarios</a:t>
            </a:r>
            <a:r>
              <a:rPr lang="en-US" sz="1600" dirty="0"/>
              <a:t> y ferias </a:t>
            </a:r>
            <a:r>
              <a:rPr lang="en-US" sz="1600" dirty="0" err="1"/>
              <a:t>internacionales</a:t>
            </a:r>
            <a:r>
              <a:rPr lang="en-US" sz="1600" dirty="0"/>
              <a:t>.</a:t>
            </a:r>
          </a:p>
          <a:p>
            <a:pPr marL="266700" lvl="0" indent="-1682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0"/>
              <a:buChar char="•"/>
            </a:pPr>
            <a:endParaRPr lang="en-US" sz="1650" dirty="0"/>
          </a:p>
          <a:p>
            <a:pPr marL="269875" indent="-269875" algn="just">
              <a:lnSpc>
                <a:spcPct val="110000"/>
              </a:lnSpc>
              <a:spcBef>
                <a:spcPts val="500"/>
              </a:spcBef>
              <a:buSzPts val="1782"/>
              <a:buNone/>
            </a:pPr>
            <a:r>
              <a:rPr lang="es-PE" sz="1800" dirty="0"/>
              <a:t>c.  En el </a:t>
            </a:r>
            <a:r>
              <a:rPr lang="es-PE" sz="1800" b="1" u="sng" dirty="0"/>
              <a:t>artículo 7</a:t>
            </a:r>
            <a:r>
              <a:rPr lang="es-PE" sz="1800" b="1" dirty="0"/>
              <a:t>,</a:t>
            </a:r>
            <a:r>
              <a:rPr lang="es-PE" sz="1800" dirty="0"/>
              <a:t> se destaca el carácter rector del MIDAGRI en materia de la agricultura familiar para la soberanía y seguridad alimentaria y nutricional. </a:t>
            </a:r>
            <a:r>
              <a:rPr lang="es-PE" sz="1800" u="sng" dirty="0"/>
              <a:t>Se establece, asimismo, que debe coordinar con los gobiernos regionales y locales la ejecución de políticas, programas y actividades de promoción del desarrollo de la agricultura familiar, acorde a las necesidades y requerimientos de los ámbitos regionales y locales</a:t>
            </a:r>
            <a:r>
              <a:rPr lang="es-PE" sz="1800" dirty="0"/>
              <a:t>.</a:t>
            </a:r>
          </a:p>
          <a:p>
            <a:pPr marL="266700" lvl="0" indent="-1682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0"/>
              <a:buChar char="•"/>
            </a:pPr>
            <a:endParaRPr lang="en-US" sz="1650" dirty="0"/>
          </a:p>
          <a:p>
            <a:pPr marL="266700" lvl="0" indent="-1682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0"/>
              <a:buChar char="•"/>
            </a:pPr>
            <a:endParaRPr lang="en-US" sz="1650" dirty="0"/>
          </a:p>
          <a:p>
            <a:pPr marL="266700" lvl="0" indent="-168275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50"/>
              <a:buChar char="•"/>
            </a:pPr>
            <a:endParaRPr sz="1650" dirty="0"/>
          </a:p>
        </p:txBody>
      </p:sp>
      <p:pic>
        <p:nvPicPr>
          <p:cNvPr id="115" name="Google Shape;115;p7" descr="Picture 4"/>
          <p:cNvPicPr preferRelativeResize="0"/>
          <p:nvPr/>
        </p:nvPicPr>
        <p:blipFill rotWithShape="1">
          <a:blip r:embed="rId3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 descr="Picture 2"/>
          <p:cNvPicPr preferRelativeResize="0"/>
          <p:nvPr/>
        </p:nvPicPr>
        <p:blipFill rotWithShape="1">
          <a:blip r:embed="rId4">
            <a:alphaModFix/>
          </a:blip>
          <a:srcRect l="25182"/>
          <a:stretch/>
        </p:blipFill>
        <p:spPr>
          <a:xfrm>
            <a:off x="8134839" y="2569678"/>
            <a:ext cx="3218963" cy="244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73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Solución legislativa </a:t>
            </a:r>
            <a:r>
              <a:rPr lang="en-US">
                <a:solidFill>
                  <a:srgbClr val="002060"/>
                </a:solidFill>
              </a:rPr>
              <a:t>propuesta</a:t>
            </a:r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1"/>
          </p:nvPr>
        </p:nvSpPr>
        <p:spPr>
          <a:xfrm>
            <a:off x="838198" y="261860"/>
            <a:ext cx="6839609" cy="730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9429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82"/>
              <a:buNone/>
            </a:pPr>
            <a:endParaRPr sz="1700" dirty="0"/>
          </a:p>
          <a:p>
            <a:pPr marL="269875" lvl="0" indent="-26193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82"/>
              <a:buNone/>
            </a:pPr>
            <a:r>
              <a:rPr lang="en-US" sz="1700" dirty="0"/>
              <a:t>d.  </a:t>
            </a:r>
            <a:r>
              <a:rPr lang="en-US" sz="1700" dirty="0" err="1"/>
              <a:t>En</a:t>
            </a:r>
            <a:r>
              <a:rPr lang="en-US" sz="1700" dirty="0"/>
              <a:t> el </a:t>
            </a:r>
            <a:r>
              <a:rPr lang="en-US" sz="1700" b="1" u="sng" dirty="0"/>
              <a:t>artículo 8</a:t>
            </a:r>
            <a:r>
              <a:rPr lang="en-US" sz="1700" b="1" dirty="0"/>
              <a:t>,</a:t>
            </a:r>
            <a:r>
              <a:rPr lang="en-US" sz="1700" dirty="0"/>
              <a:t> se </a:t>
            </a:r>
            <a:r>
              <a:rPr lang="en-US" sz="1700" dirty="0" err="1"/>
              <a:t>modifican</a:t>
            </a:r>
            <a:r>
              <a:rPr lang="en-US" sz="1700" dirty="0"/>
              <a:t> </a:t>
            </a:r>
            <a:r>
              <a:rPr lang="en-US" sz="1700" dirty="0" err="1"/>
              <a:t>los</a:t>
            </a:r>
            <a:r>
              <a:rPr lang="en-US" sz="1700" dirty="0"/>
              <a:t> literales a, b, y c, y se </a:t>
            </a:r>
            <a:r>
              <a:rPr lang="en-US" sz="1700" dirty="0" err="1"/>
              <a:t>adiciona</a:t>
            </a:r>
            <a:r>
              <a:rPr lang="en-US" sz="1700" dirty="0"/>
              <a:t> </a:t>
            </a:r>
            <a:r>
              <a:rPr lang="en-US" sz="1700" dirty="0" err="1"/>
              <a:t>el</a:t>
            </a:r>
            <a:r>
              <a:rPr lang="en-US" sz="1700" dirty="0"/>
              <a:t> literal d, </a:t>
            </a:r>
            <a:r>
              <a:rPr lang="en-US" sz="1700" dirty="0" err="1"/>
              <a:t>precisando</a:t>
            </a:r>
            <a:r>
              <a:rPr lang="en-US" sz="1700" dirty="0"/>
              <a:t> lo siguiente:</a:t>
            </a:r>
            <a:endParaRPr sz="1700" dirty="0"/>
          </a:p>
          <a:p>
            <a:pPr marL="0" lvl="0" indent="9428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82"/>
              <a:buNone/>
            </a:pPr>
            <a:endParaRPr sz="1600" dirty="0"/>
          </a:p>
          <a:p>
            <a:pPr marL="457200" marR="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Que el Instituto Nacional de Innovación Agraria (INIA) y el Instituto de </a:t>
            </a:r>
            <a:r>
              <a:rPr lang="en-US" sz="1600" dirty="0" err="1"/>
              <a:t>Investigación</a:t>
            </a:r>
            <a:r>
              <a:rPr lang="en-US" sz="1600" dirty="0"/>
              <a:t> de la Amazonía Peruana (IIAP), </a:t>
            </a:r>
            <a:r>
              <a:rPr lang="en-US" sz="1600" u="sng" dirty="0"/>
              <a:t>facilitan el mejoramiento </a:t>
            </a:r>
            <a:r>
              <a:rPr lang="en-US" sz="1600" u="sng" dirty="0" err="1"/>
              <a:t>genético</a:t>
            </a:r>
            <a:r>
              <a:rPr lang="en-US" sz="1600" u="sng" dirty="0"/>
              <a:t> y </a:t>
            </a:r>
            <a:r>
              <a:rPr lang="en-US" sz="1600" u="sng" dirty="0" err="1"/>
              <a:t>biotecnológico</a:t>
            </a:r>
            <a:r>
              <a:rPr lang="en-US" sz="1600" u="sng" dirty="0"/>
              <a:t> de </a:t>
            </a:r>
            <a:r>
              <a:rPr lang="en-US" sz="1600" u="sng" dirty="0" err="1"/>
              <a:t>semillas</a:t>
            </a:r>
            <a:r>
              <a:rPr lang="en-US" sz="1600" u="sng" dirty="0"/>
              <a:t>, y </a:t>
            </a:r>
            <a:r>
              <a:rPr lang="en-US" sz="1600" u="sng" dirty="0" err="1"/>
              <a:t>el</a:t>
            </a:r>
            <a:r>
              <a:rPr lang="en-US" sz="1600" u="sng" dirty="0"/>
              <a:t> </a:t>
            </a:r>
            <a:r>
              <a:rPr lang="en-US" sz="1600" u="sng" dirty="0" err="1"/>
              <a:t>abastecimiento</a:t>
            </a:r>
            <a:r>
              <a:rPr lang="en-US" sz="1600" u="sng" dirty="0"/>
              <a:t> </a:t>
            </a:r>
            <a:r>
              <a:rPr lang="en-US" sz="1600" u="sng" dirty="0" err="1"/>
              <a:t>oportuno</a:t>
            </a:r>
            <a:r>
              <a:rPr lang="en-US" sz="1600" u="sng" dirty="0"/>
              <a:t> y </a:t>
            </a:r>
            <a:r>
              <a:rPr lang="en-US" sz="1600" u="sng" dirty="0" err="1"/>
              <a:t>suficiente</a:t>
            </a:r>
            <a:r>
              <a:rPr lang="en-US" sz="1600" u="sng" dirty="0"/>
              <a:t> a los </a:t>
            </a:r>
            <a:r>
              <a:rPr lang="en-US" sz="1600" u="sng" dirty="0" err="1"/>
              <a:t>agricultores</a:t>
            </a:r>
            <a:r>
              <a:rPr lang="en-US" sz="1600" u="sng" dirty="0"/>
              <a:t> </a:t>
            </a:r>
            <a:r>
              <a:rPr lang="en-US" sz="1600" u="sng" dirty="0" err="1"/>
              <a:t>familiares</a:t>
            </a:r>
            <a:r>
              <a:rPr lang="en-US" sz="1600" dirty="0"/>
              <a:t>. </a:t>
            </a:r>
            <a:endParaRPr sz="1600" dirty="0"/>
          </a:p>
          <a:p>
            <a:pPr marL="4572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marR="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Que el Servicio Nacional de Sanidad Agraria (SENASA), </a:t>
            </a:r>
            <a:r>
              <a:rPr lang="en-US" sz="1600" u="sng" dirty="0" err="1"/>
              <a:t>asesora</a:t>
            </a:r>
            <a:r>
              <a:rPr lang="en-US" sz="1600" u="sng" dirty="0"/>
              <a:t> y </a:t>
            </a:r>
            <a:r>
              <a:rPr lang="en-US" sz="1600" u="sng" dirty="0" err="1"/>
              <a:t>apoya</a:t>
            </a:r>
            <a:r>
              <a:rPr lang="en-US" sz="1600" u="sng" dirty="0"/>
              <a:t> a los </a:t>
            </a:r>
            <a:r>
              <a:rPr lang="en-US" sz="1600" u="sng" dirty="0" err="1"/>
              <a:t>agricultores</a:t>
            </a:r>
            <a:r>
              <a:rPr lang="en-US" sz="1600" u="sng" dirty="0"/>
              <a:t> </a:t>
            </a:r>
            <a:r>
              <a:rPr lang="en-US" sz="1600" u="sng" dirty="0" err="1"/>
              <a:t>familiares</a:t>
            </a:r>
            <a:r>
              <a:rPr lang="en-US" sz="1600" u="sng" dirty="0"/>
              <a:t> en la producción de alimentos </a:t>
            </a:r>
            <a:r>
              <a:rPr lang="en-US" sz="1600" u="sng" dirty="0" err="1"/>
              <a:t>sanos</a:t>
            </a:r>
            <a:r>
              <a:rPr lang="en-US" sz="1600" u="sng" dirty="0"/>
              <a:t> e </a:t>
            </a:r>
            <a:r>
              <a:rPr lang="en-US" sz="1600" u="sng" dirty="0" err="1"/>
              <a:t>inocuos</a:t>
            </a:r>
            <a:r>
              <a:rPr lang="en-US" sz="1600" u="sng" dirty="0"/>
              <a:t>, </a:t>
            </a:r>
            <a:r>
              <a:rPr lang="en-US" sz="1600" u="sng" dirty="0" err="1"/>
              <a:t>libres</a:t>
            </a:r>
            <a:r>
              <a:rPr lang="en-US" sz="1600" u="sng" dirty="0"/>
              <a:t> de </a:t>
            </a:r>
            <a:r>
              <a:rPr lang="en-US" sz="1600" u="sng" dirty="0" err="1"/>
              <a:t>plagas</a:t>
            </a:r>
            <a:r>
              <a:rPr lang="en-US" sz="1600" u="sng" dirty="0"/>
              <a:t> y </a:t>
            </a:r>
            <a:r>
              <a:rPr lang="en-US" sz="1600" u="sng" dirty="0" err="1"/>
              <a:t>enfermedades</a:t>
            </a:r>
            <a:r>
              <a:rPr lang="en-US" sz="1600" dirty="0"/>
              <a:t>.</a:t>
            </a:r>
            <a:endParaRPr sz="1600" dirty="0"/>
          </a:p>
          <a:p>
            <a:pPr marL="45720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Que el MIDAGRI se encarga de :</a:t>
            </a:r>
          </a:p>
          <a:p>
            <a:pPr marL="45720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endParaRPr lang="en-US" sz="1600" dirty="0"/>
          </a:p>
          <a:p>
            <a:pPr marL="846138" lvl="0" indent="-4000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arenR"/>
            </a:pPr>
            <a:r>
              <a:rPr lang="en-US" sz="1600" dirty="0"/>
              <a:t>promover la digitalización de la agricultura familiar con énfasis en la agricultura familiar de subsistencia, </a:t>
            </a:r>
            <a:r>
              <a:rPr lang="en-US" sz="1600" u="sng" dirty="0"/>
              <a:t>con la finalidad de incluir el </a:t>
            </a:r>
            <a:r>
              <a:rPr lang="en-US" sz="1600" u="sng" dirty="0" err="1"/>
              <a:t>uso</a:t>
            </a:r>
            <a:r>
              <a:rPr lang="en-US" sz="1600" u="sng" dirty="0"/>
              <a:t> de la </a:t>
            </a:r>
            <a:r>
              <a:rPr lang="en-US" sz="1600" u="sng" dirty="0" err="1"/>
              <a:t>tecnología</a:t>
            </a:r>
            <a:r>
              <a:rPr lang="en-US" sz="1600" u="sng" dirty="0"/>
              <a:t> para mejorar la rentabilidad de la </a:t>
            </a:r>
            <a:r>
              <a:rPr lang="en-US" sz="1600" u="sng" dirty="0" err="1"/>
              <a:t>actividad</a:t>
            </a:r>
            <a:r>
              <a:rPr lang="en-US" sz="1600" u="sng" dirty="0"/>
              <a:t> </a:t>
            </a:r>
            <a:r>
              <a:rPr lang="en-US" sz="1600" u="sng" dirty="0" err="1"/>
              <a:t>económica</a:t>
            </a:r>
            <a:r>
              <a:rPr lang="en-US" sz="1600" u="sng" dirty="0"/>
              <a:t> y producción en el sector </a:t>
            </a:r>
            <a:r>
              <a:rPr lang="en-US" sz="1600" u="sng" dirty="0" err="1"/>
              <a:t>agropecuario</a:t>
            </a:r>
            <a:r>
              <a:rPr lang="en-US" sz="1600" dirty="0"/>
              <a:t>.</a:t>
            </a:r>
          </a:p>
          <a:p>
            <a:pPr marL="446088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sz="1600" dirty="0"/>
          </a:p>
          <a:p>
            <a:pPr marL="846138" lvl="0" indent="-4000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arenR"/>
            </a:pPr>
            <a:r>
              <a:rPr lang="en-US" sz="1600" dirty="0" err="1"/>
              <a:t>proveer</a:t>
            </a:r>
            <a:r>
              <a:rPr lang="en-US" sz="1600" dirty="0"/>
              <a:t> la </a:t>
            </a:r>
            <a:r>
              <a:rPr lang="en-US" sz="1600" dirty="0" err="1"/>
              <a:t>infraestructura</a:t>
            </a:r>
            <a:r>
              <a:rPr lang="en-US" sz="1600" dirty="0"/>
              <a:t> </a:t>
            </a:r>
            <a:r>
              <a:rPr lang="en-US" sz="1600" dirty="0" err="1"/>
              <a:t>necesaria</a:t>
            </a:r>
            <a:r>
              <a:rPr lang="en-US" sz="1600" dirty="0"/>
              <a:t> para </a:t>
            </a:r>
            <a:r>
              <a:rPr lang="en-US" sz="1600" dirty="0" err="1"/>
              <a:t>promocionar</a:t>
            </a:r>
            <a:r>
              <a:rPr lang="en-US" sz="1600" dirty="0"/>
              <a:t> y </a:t>
            </a:r>
            <a:r>
              <a:rPr lang="en-US" sz="1600" dirty="0" err="1"/>
              <a:t>generar</a:t>
            </a:r>
            <a:r>
              <a:rPr lang="en-US" sz="1600" dirty="0"/>
              <a:t> los mercados </a:t>
            </a:r>
            <a:r>
              <a:rPr lang="en-US" sz="1600" dirty="0" err="1"/>
              <a:t>itinerantes</a:t>
            </a:r>
            <a:r>
              <a:rPr lang="en-US" sz="1600" dirty="0"/>
              <a:t>; </a:t>
            </a:r>
            <a:r>
              <a:rPr lang="en-US" sz="1600" dirty="0" err="1"/>
              <a:t>aplicando</a:t>
            </a:r>
            <a:r>
              <a:rPr lang="en-US" sz="1600" dirty="0"/>
              <a:t> </a:t>
            </a:r>
            <a:r>
              <a:rPr lang="en-US" sz="1600" dirty="0" err="1"/>
              <a:t>políticas</a:t>
            </a:r>
            <a:r>
              <a:rPr lang="en-US" sz="1600" dirty="0"/>
              <a:t> de </a:t>
            </a:r>
            <a:r>
              <a:rPr lang="en-US" sz="1600" dirty="0" err="1"/>
              <a:t>fortalecimiento</a:t>
            </a:r>
            <a:r>
              <a:rPr lang="en-US" sz="1600" dirty="0"/>
              <a:t> en las </a:t>
            </a:r>
            <a:r>
              <a:rPr lang="en-US" sz="1600" dirty="0" err="1"/>
              <a:t>cadenas</a:t>
            </a:r>
            <a:r>
              <a:rPr lang="en-US" sz="1600" dirty="0"/>
              <a:t> </a:t>
            </a:r>
            <a:r>
              <a:rPr lang="en-US" sz="1600" dirty="0" err="1"/>
              <a:t>productivas</a:t>
            </a:r>
            <a:r>
              <a:rPr lang="en-US" sz="1600" dirty="0"/>
              <a:t>.</a:t>
            </a:r>
          </a:p>
          <a:p>
            <a:pPr marL="45720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endParaRPr lang="en-US" sz="1600" dirty="0"/>
          </a:p>
          <a:p>
            <a:pPr indent="-330200" algn="just">
              <a:lnSpc>
                <a:spcPct val="80000"/>
              </a:lnSpc>
              <a:spcBef>
                <a:spcPts val="0"/>
              </a:spcBef>
              <a:buSzPts val="1600"/>
            </a:pPr>
            <a:r>
              <a:rPr lang="es-PE" sz="1600" dirty="0"/>
              <a:t>Que las entidades del gobierno central, regional y local que administran programas sociales, </a:t>
            </a:r>
            <a:r>
              <a:rPr lang="es-PE" sz="1600" u="sng" dirty="0"/>
              <a:t>adquieren del total de sus requerimientos anuales de alimentos, no menos del 50% de productos provenientes de la agricultura familiar</a:t>
            </a:r>
            <a:r>
              <a:rPr lang="es-PE" sz="1600" dirty="0"/>
              <a:t>.</a:t>
            </a:r>
          </a:p>
          <a:p>
            <a:pPr marL="457200" lvl="0" indent="-3302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endParaRPr sz="1600" dirty="0"/>
          </a:p>
        </p:txBody>
      </p:sp>
      <p:pic>
        <p:nvPicPr>
          <p:cNvPr id="123" name="Google Shape;123;p8" descr="Picture 4"/>
          <p:cNvPicPr preferRelativeResize="0"/>
          <p:nvPr/>
        </p:nvPicPr>
        <p:blipFill rotWithShape="1">
          <a:blip r:embed="rId3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 descr="Picture 2"/>
          <p:cNvPicPr preferRelativeResize="0"/>
          <p:nvPr/>
        </p:nvPicPr>
        <p:blipFill rotWithShape="1">
          <a:blip r:embed="rId4">
            <a:alphaModFix/>
          </a:blip>
          <a:srcRect l="25182"/>
          <a:stretch/>
        </p:blipFill>
        <p:spPr>
          <a:xfrm>
            <a:off x="8134839" y="2569678"/>
            <a:ext cx="3218963" cy="244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73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dirty="0" err="1">
                <a:solidFill>
                  <a:srgbClr val="FF0000"/>
                </a:solidFill>
              </a:rPr>
              <a:t>Solución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legislativa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propuesta</a:t>
            </a:r>
            <a:endParaRPr dirty="0"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838200" y="740525"/>
            <a:ext cx="6705600" cy="51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/>
          <a:p>
            <a:pPr marL="269875" lvl="0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 dirty="0"/>
              <a:t>e. El </a:t>
            </a:r>
            <a:r>
              <a:rPr lang="en-US" sz="1700" b="1" u="sng" dirty="0"/>
              <a:t>artículo 12</a:t>
            </a:r>
            <a:r>
              <a:rPr lang="en-US" sz="1700" b="1" dirty="0"/>
              <a:t>, </a:t>
            </a:r>
            <a:r>
              <a:rPr lang="en-US" sz="1700" dirty="0"/>
              <a:t>dispone la </a:t>
            </a:r>
            <a:r>
              <a:rPr lang="en-US" sz="1700" dirty="0" err="1"/>
              <a:t>implementación</a:t>
            </a:r>
            <a:r>
              <a:rPr lang="en-US" sz="1700" dirty="0"/>
              <a:t> del </a:t>
            </a:r>
            <a:r>
              <a:rPr lang="en-US" sz="1700" b="1" dirty="0" err="1"/>
              <a:t>Registro</a:t>
            </a:r>
            <a:r>
              <a:rPr lang="en-US" sz="1700" b="1" dirty="0"/>
              <a:t> Nacional </a:t>
            </a:r>
            <a:r>
              <a:rPr lang="en-US" sz="1700" b="1" dirty="0" err="1"/>
              <a:t>Descentralizado</a:t>
            </a:r>
            <a:r>
              <a:rPr lang="en-US" sz="1700" b="1" dirty="0"/>
              <a:t> de </a:t>
            </a:r>
            <a:r>
              <a:rPr lang="en-US" sz="1700" b="1" dirty="0" err="1"/>
              <a:t>Agricultores</a:t>
            </a:r>
            <a:r>
              <a:rPr lang="en-US" sz="1700" b="1" dirty="0"/>
              <a:t> </a:t>
            </a:r>
            <a:r>
              <a:rPr lang="en-US" sz="1700" b="1" dirty="0" err="1"/>
              <a:t>Familiares</a:t>
            </a:r>
            <a:r>
              <a:rPr lang="en-US" sz="1700" b="1" dirty="0"/>
              <a:t> </a:t>
            </a:r>
            <a:r>
              <a:rPr lang="en-US" sz="1700" u="sng" dirty="0"/>
              <a:t>para el </a:t>
            </a:r>
            <a:r>
              <a:rPr lang="en-US" sz="1700" u="sng" dirty="0" err="1"/>
              <a:t>empadronamiento</a:t>
            </a:r>
            <a:r>
              <a:rPr lang="en-US" sz="1700" u="sng" dirty="0"/>
              <a:t> de las </a:t>
            </a:r>
            <a:r>
              <a:rPr lang="en-US" sz="1700" u="sng" dirty="0" err="1"/>
              <a:t>familias</a:t>
            </a:r>
            <a:r>
              <a:rPr lang="en-US" sz="1700" u="sng" dirty="0"/>
              <a:t> </a:t>
            </a:r>
            <a:r>
              <a:rPr lang="en-US" sz="1700" u="sng" dirty="0" err="1"/>
              <a:t>dedicadas</a:t>
            </a:r>
            <a:r>
              <a:rPr lang="en-US" sz="1700" u="sng" dirty="0"/>
              <a:t> a la agricultura familiar </a:t>
            </a:r>
            <a:r>
              <a:rPr lang="en-US" sz="1700" u="sng" dirty="0" err="1"/>
              <a:t>por</a:t>
            </a:r>
            <a:r>
              <a:rPr lang="en-US" sz="1700" u="sng" dirty="0"/>
              <a:t> </a:t>
            </a:r>
            <a:r>
              <a:rPr lang="en-US" sz="1700" u="sng" dirty="0" err="1"/>
              <a:t>distritos</a:t>
            </a:r>
            <a:r>
              <a:rPr lang="en-US" sz="1700" u="sng" dirty="0"/>
              <a:t>, </a:t>
            </a:r>
            <a:r>
              <a:rPr lang="en-US" sz="1700" u="sng" dirty="0" err="1"/>
              <a:t>provincias</a:t>
            </a:r>
            <a:r>
              <a:rPr lang="en-US" sz="1700" u="sng" dirty="0"/>
              <a:t> y </a:t>
            </a:r>
            <a:r>
              <a:rPr lang="en-US" sz="1700" u="sng" dirty="0" err="1"/>
              <a:t>departamentos</a:t>
            </a:r>
            <a:r>
              <a:rPr lang="en-US" sz="1700" dirty="0"/>
              <a:t>. </a:t>
            </a:r>
            <a:endParaRPr sz="1700" dirty="0"/>
          </a:p>
          <a:p>
            <a:pPr marL="0" lvl="0" indent="9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 dirty="0"/>
          </a:p>
          <a:p>
            <a:pPr marL="0" lvl="0" indent="95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950" b="1" dirty="0"/>
              <a:t>Ley 31071, Ley de </a:t>
            </a:r>
            <a:r>
              <a:rPr lang="en-US" sz="1950" b="1" dirty="0" err="1"/>
              <a:t>Compras</a:t>
            </a:r>
            <a:r>
              <a:rPr lang="en-US" sz="1950" b="1" dirty="0"/>
              <a:t> </a:t>
            </a:r>
            <a:r>
              <a:rPr lang="en-US" sz="1950" b="1" dirty="0" err="1"/>
              <a:t>Estatales</a:t>
            </a:r>
            <a:r>
              <a:rPr lang="en-US" sz="1950" b="1" dirty="0"/>
              <a:t> de Alimentos de Origen en la Agricultura Familiar</a:t>
            </a:r>
            <a:endParaRPr sz="1950" b="1" dirty="0"/>
          </a:p>
          <a:p>
            <a:pPr marL="0" lvl="0" indent="952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950" b="1" dirty="0"/>
          </a:p>
          <a:p>
            <a:pPr marL="269875" lvl="0" indent="-260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700" dirty="0"/>
              <a:t>a.  El </a:t>
            </a:r>
            <a:r>
              <a:rPr lang="en-US" sz="1700" b="1" u="sng" dirty="0"/>
              <a:t>artículo 3</a:t>
            </a:r>
            <a:r>
              <a:rPr lang="en-US" sz="1700" b="1" dirty="0"/>
              <a:t>,</a:t>
            </a:r>
            <a:r>
              <a:rPr lang="en-US" sz="1700" dirty="0"/>
              <a:t> </a:t>
            </a:r>
            <a:r>
              <a:rPr lang="en-US" sz="1700" dirty="0" err="1"/>
              <a:t>establece</a:t>
            </a:r>
            <a:r>
              <a:rPr lang="en-US" sz="1700" dirty="0"/>
              <a:t> la </a:t>
            </a:r>
            <a:r>
              <a:rPr lang="en-US" sz="1700" u="sng" dirty="0" err="1"/>
              <a:t>obligación</a:t>
            </a:r>
            <a:r>
              <a:rPr lang="en-US" sz="1700" u="sng" dirty="0"/>
              <a:t> del gobierno central y los </a:t>
            </a:r>
            <a:r>
              <a:rPr lang="en-US" sz="1700" u="sng" dirty="0" err="1"/>
              <a:t>gobiernos</a:t>
            </a:r>
            <a:r>
              <a:rPr lang="en-US" sz="1700" u="sng" dirty="0"/>
              <a:t> </a:t>
            </a:r>
            <a:r>
              <a:rPr lang="en-US" sz="1700" u="sng" dirty="0" err="1"/>
              <a:t>descentralizados</a:t>
            </a:r>
            <a:r>
              <a:rPr lang="en-US" sz="1700" u="sng" dirty="0"/>
              <a:t> de </a:t>
            </a:r>
            <a:r>
              <a:rPr lang="en-US" sz="1700" u="sng" dirty="0" err="1"/>
              <a:t>comprar</a:t>
            </a:r>
            <a:r>
              <a:rPr lang="en-US" sz="1700" u="sng" dirty="0"/>
              <a:t> para sus </a:t>
            </a:r>
            <a:r>
              <a:rPr lang="en-US" sz="1700" u="sng" dirty="0" err="1"/>
              <a:t>programas</a:t>
            </a:r>
            <a:r>
              <a:rPr lang="en-US" sz="1700" u="sng" dirty="0"/>
              <a:t> </a:t>
            </a:r>
            <a:r>
              <a:rPr lang="en-US" sz="1700" u="sng" dirty="0" err="1"/>
              <a:t>sociales</a:t>
            </a:r>
            <a:r>
              <a:rPr lang="en-US" sz="1700" u="sng" dirty="0"/>
              <a:t>, no </a:t>
            </a:r>
            <a:r>
              <a:rPr lang="en-US" sz="1700" u="sng" dirty="0" err="1"/>
              <a:t>menos</a:t>
            </a:r>
            <a:r>
              <a:rPr lang="en-US" sz="1700" u="sng" dirty="0"/>
              <a:t> del 50% de sus </a:t>
            </a:r>
            <a:r>
              <a:rPr lang="en-US" sz="1700" u="sng" dirty="0" err="1"/>
              <a:t>requerimientos</a:t>
            </a:r>
            <a:r>
              <a:rPr lang="en-US" sz="1700" u="sng" dirty="0"/>
              <a:t> </a:t>
            </a:r>
            <a:r>
              <a:rPr lang="en-US" sz="1700" u="sng" dirty="0" err="1"/>
              <a:t>anuales</a:t>
            </a:r>
            <a:r>
              <a:rPr lang="en-US" sz="1700" u="sng" dirty="0"/>
              <a:t>, </a:t>
            </a:r>
            <a:r>
              <a:rPr lang="en-US" sz="1700" u="sng" dirty="0" err="1"/>
              <a:t>alimentos</a:t>
            </a:r>
            <a:r>
              <a:rPr lang="en-US" sz="1700" u="sng" dirty="0"/>
              <a:t> de </a:t>
            </a:r>
            <a:r>
              <a:rPr lang="en-US" sz="1700" u="sng" dirty="0" err="1"/>
              <a:t>origen</a:t>
            </a:r>
            <a:r>
              <a:rPr lang="en-US" sz="1700" u="sng" dirty="0"/>
              <a:t> en la </a:t>
            </a:r>
            <a:r>
              <a:rPr lang="en-US" sz="1700" u="sng" dirty="0" err="1"/>
              <a:t>agricultura</a:t>
            </a:r>
            <a:r>
              <a:rPr lang="en-US" sz="1700" u="sng" dirty="0"/>
              <a:t> familiar</a:t>
            </a:r>
            <a:r>
              <a:rPr lang="en-US" sz="1700" dirty="0"/>
              <a:t>.</a:t>
            </a:r>
            <a:endParaRPr sz="1700" dirty="0"/>
          </a:p>
        </p:txBody>
      </p:sp>
      <p:pic>
        <p:nvPicPr>
          <p:cNvPr id="139" name="Google Shape;139;p10" descr="Picture 4"/>
          <p:cNvPicPr preferRelativeResize="0"/>
          <p:nvPr/>
        </p:nvPicPr>
        <p:blipFill rotWithShape="1">
          <a:blip r:embed="rId3">
            <a:alphaModFix/>
          </a:blip>
          <a:srcRect l="8003" t="91024" r="59012" b="2039"/>
          <a:stretch/>
        </p:blipFill>
        <p:spPr>
          <a:xfrm>
            <a:off x="9991724" y="6206175"/>
            <a:ext cx="1871495" cy="3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0" descr="Picture 2"/>
          <p:cNvPicPr preferRelativeResize="0"/>
          <p:nvPr/>
        </p:nvPicPr>
        <p:blipFill rotWithShape="1">
          <a:blip r:embed="rId4">
            <a:alphaModFix/>
          </a:blip>
          <a:srcRect l="25182"/>
          <a:stretch/>
        </p:blipFill>
        <p:spPr>
          <a:xfrm>
            <a:off x="8134839" y="2569678"/>
            <a:ext cx="3218963" cy="244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1385</Words>
  <Application>Microsoft Office PowerPoint</Application>
  <PresentationFormat>Panorámica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</vt:lpstr>
      <vt:lpstr>Tema de Office</vt:lpstr>
      <vt:lpstr>Presentación de PowerPoint</vt:lpstr>
      <vt:lpstr>Advertencia</vt:lpstr>
      <vt:lpstr>La agricultura familiar</vt:lpstr>
      <vt:lpstr>Identificación de la problemática</vt:lpstr>
      <vt:lpstr>Identificación de la problemática</vt:lpstr>
      <vt:lpstr>Solución legislativa propuesta</vt:lpstr>
      <vt:lpstr>Solución legislativa propuesta</vt:lpstr>
      <vt:lpstr>Solución legislativa propuesta</vt:lpstr>
      <vt:lpstr>Solución legislativa propuesta</vt:lpstr>
      <vt:lpstr>Análisis costo - beneficio</vt:lpstr>
      <vt:lpstr>Vinculación con el Acuerdo Nacional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Ubaldo Absalon Ramos Peltroche</dc:creator>
  <cp:lastModifiedBy>Ubaldo Absalon Ramos Peltroche</cp:lastModifiedBy>
  <cp:revision>3</cp:revision>
  <dcterms:modified xsi:type="dcterms:W3CDTF">2023-01-03T18:02:35Z</dcterms:modified>
</cp:coreProperties>
</file>