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146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032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66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297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P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129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37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900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69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251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27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401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8B825E9-558D-45C0-BEFD-631350DCAE0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B308D97-A50D-45C0-B2C8-999AF5B341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095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www.gob.pe/uploads/document/file/1304040/standard_pvlmd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44" y="1997297"/>
            <a:ext cx="61436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75680" y="4471025"/>
            <a:ext cx="3660172" cy="983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>
                  <a:solidFill>
                    <a:srgbClr val="0070C0"/>
                  </a:solidFill>
                </a:ln>
              </a:rPr>
              <a:t>PROGRAMA DE VASO DE LECHE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C7E0716-45B2-EA40-23CF-B92B16B35F5D}"/>
              </a:ext>
            </a:extLst>
          </p:cNvPr>
          <p:cNvSpPr/>
          <p:nvPr/>
        </p:nvSpPr>
        <p:spPr>
          <a:xfrm>
            <a:off x="2521086" y="5606651"/>
            <a:ext cx="7704462" cy="9838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>
                  <a:solidFill>
                    <a:srgbClr val="0070C0"/>
                  </a:solidFill>
                </a:ln>
              </a:rPr>
              <a:t>ING. VICTOR MIGUEL CHUQUIHUANGA REYNA</a:t>
            </a:r>
          </a:p>
        </p:txBody>
      </p:sp>
    </p:spTree>
    <p:extLst>
      <p:ext uri="{BB962C8B-B14F-4D97-AF65-F5344CB8AC3E}">
        <p14:creationId xmlns:p14="http://schemas.microsoft.com/office/powerpoint/2010/main" val="320295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vestigador examina el crecimiento en una placa de Petrie">
            <a:extLst>
              <a:ext uri="{FF2B5EF4-FFF2-40B4-BE49-F238E27FC236}">
                <a16:creationId xmlns:a16="http://schemas.microsoft.com/office/drawing/2014/main" id="{BDC0670B-8D97-8952-90D6-782B99170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85" r="20584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4ABECC-22C9-BEB0-DC49-72D19BEA42D5}"/>
              </a:ext>
            </a:extLst>
          </p:cNvPr>
          <p:cNvSpPr txBox="1"/>
          <p:nvPr/>
        </p:nvSpPr>
        <p:spPr>
          <a:xfrm>
            <a:off x="6386286" y="2456596"/>
            <a:ext cx="4741962" cy="37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i="0" cap="all">
                <a:effectLst/>
              </a:rPr>
              <a:t>BACTERIAS EN LA LECHE CRUDA</a:t>
            </a:r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b="1" i="0" cap="all">
              <a:effectLst/>
            </a:endParaRPr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0" i="0">
                <a:effectLst/>
              </a:rPr>
              <a:t>La leche es muy nutritiva y es susceptible a la contaminación y al crecimiento de una amplia variedad de bacterias.</a:t>
            </a:r>
          </a:p>
        </p:txBody>
      </p:sp>
      <p:grpSp>
        <p:nvGrpSpPr>
          <p:cNvPr id="31" name="Group 19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40634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4FBCDA-4B0A-C5B8-F4E5-5817B51D329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La leche pasteurizada tiene que conservarse siempre en frío, no importa el envase que lo contenga.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F31886-26A3-E977-21BF-442C0D314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 r="2562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034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CC5E3C-76E0-CB28-123A-73E41AB6C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5" t="48316" r="30484" b="25591"/>
          <a:stretch/>
        </p:blipFill>
        <p:spPr>
          <a:xfrm>
            <a:off x="4528162" y="1698524"/>
            <a:ext cx="7485936" cy="2735826"/>
          </a:xfrm>
          <a:prstGeom prst="rect">
            <a:avLst/>
          </a:prstGeom>
        </p:spPr>
      </p:pic>
      <p:pic>
        <p:nvPicPr>
          <p:cNvPr id="3074" name="Picture 2" descr="Alargar la vida útil de la leche pasteurizada | Consumer">
            <a:extLst>
              <a:ext uri="{FF2B5EF4-FFF2-40B4-BE49-F238E27FC236}">
                <a16:creationId xmlns:a16="http://schemas.microsoft.com/office/drawing/2014/main" id="{FD98B659-2B5B-3D3A-4B83-9F27B6F1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6"/>
          <a:stretch/>
        </p:blipFill>
        <p:spPr bwMode="auto">
          <a:xfrm>
            <a:off x="177903" y="354047"/>
            <a:ext cx="4167956" cy="65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2A9787-73A4-84DA-8DC8-F06EA1C881AE}"/>
              </a:ext>
            </a:extLst>
          </p:cNvPr>
          <p:cNvSpPr txBox="1"/>
          <p:nvPr/>
        </p:nvSpPr>
        <p:spPr>
          <a:xfrm>
            <a:off x="4603697" y="4482457"/>
            <a:ext cx="74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/>
              <a:t>Fuente: </a:t>
            </a:r>
            <a:r>
              <a:rPr lang="es-PE" sz="1400" dirty="0"/>
              <a:t>MODERN AND INNOVATIVE ONLINE-BASED, VIDA UTIL DE LA LECHE Y PRODUCTOS LÁCTEOS</a:t>
            </a:r>
          </a:p>
        </p:txBody>
      </p:sp>
    </p:spTree>
    <p:extLst>
      <p:ext uri="{BB962C8B-B14F-4D97-AF65-F5344CB8AC3E}">
        <p14:creationId xmlns:p14="http://schemas.microsoft.com/office/powerpoint/2010/main" val="34590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6A744B-E0F3-6604-8262-B46F99F5E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06505"/>
              </p:ext>
            </p:extLst>
          </p:nvPr>
        </p:nvGraphicFramePr>
        <p:xfrm>
          <a:off x="1468875" y="1235412"/>
          <a:ext cx="9456249" cy="4548352"/>
        </p:xfrm>
        <a:graphic>
          <a:graphicData uri="http://schemas.openxmlformats.org/drawingml/2006/table">
            <a:tbl>
              <a:tblPr/>
              <a:tblGrid>
                <a:gridCol w="489680">
                  <a:extLst>
                    <a:ext uri="{9D8B030D-6E8A-4147-A177-3AD203B41FA5}">
                      <a16:colId xmlns:a16="http://schemas.microsoft.com/office/drawing/2014/main" val="4219899206"/>
                    </a:ext>
                  </a:extLst>
                </a:gridCol>
                <a:gridCol w="365593">
                  <a:extLst>
                    <a:ext uri="{9D8B030D-6E8A-4147-A177-3AD203B41FA5}">
                      <a16:colId xmlns:a16="http://schemas.microsoft.com/office/drawing/2014/main" val="1496672206"/>
                    </a:ext>
                  </a:extLst>
                </a:gridCol>
                <a:gridCol w="3350440">
                  <a:extLst>
                    <a:ext uri="{9D8B030D-6E8A-4147-A177-3AD203B41FA5}">
                      <a16:colId xmlns:a16="http://schemas.microsoft.com/office/drawing/2014/main" val="3098295605"/>
                    </a:ext>
                  </a:extLst>
                </a:gridCol>
                <a:gridCol w="1146714">
                  <a:extLst>
                    <a:ext uri="{9D8B030D-6E8A-4147-A177-3AD203B41FA5}">
                      <a16:colId xmlns:a16="http://schemas.microsoft.com/office/drawing/2014/main" val="438311044"/>
                    </a:ext>
                  </a:extLst>
                </a:gridCol>
                <a:gridCol w="777527">
                  <a:extLst>
                    <a:ext uri="{9D8B030D-6E8A-4147-A177-3AD203B41FA5}">
                      <a16:colId xmlns:a16="http://schemas.microsoft.com/office/drawing/2014/main" val="3553810626"/>
                    </a:ext>
                  </a:extLst>
                </a:gridCol>
                <a:gridCol w="777527">
                  <a:extLst>
                    <a:ext uri="{9D8B030D-6E8A-4147-A177-3AD203B41FA5}">
                      <a16:colId xmlns:a16="http://schemas.microsoft.com/office/drawing/2014/main" val="2701186562"/>
                    </a:ext>
                  </a:extLst>
                </a:gridCol>
                <a:gridCol w="640292">
                  <a:extLst>
                    <a:ext uri="{9D8B030D-6E8A-4147-A177-3AD203B41FA5}">
                      <a16:colId xmlns:a16="http://schemas.microsoft.com/office/drawing/2014/main" val="2404760842"/>
                    </a:ext>
                  </a:extLst>
                </a:gridCol>
                <a:gridCol w="565474">
                  <a:extLst>
                    <a:ext uri="{9D8B030D-6E8A-4147-A177-3AD203B41FA5}">
                      <a16:colId xmlns:a16="http://schemas.microsoft.com/office/drawing/2014/main" val="23546759"/>
                    </a:ext>
                  </a:extLst>
                </a:gridCol>
                <a:gridCol w="671501">
                  <a:extLst>
                    <a:ext uri="{9D8B030D-6E8A-4147-A177-3AD203B41FA5}">
                      <a16:colId xmlns:a16="http://schemas.microsoft.com/office/drawing/2014/main" val="607026394"/>
                    </a:ext>
                  </a:extLst>
                </a:gridCol>
                <a:gridCol w="671501">
                  <a:extLst>
                    <a:ext uri="{9D8B030D-6E8A-4147-A177-3AD203B41FA5}">
                      <a16:colId xmlns:a16="http://schemas.microsoft.com/office/drawing/2014/main" val="4195427047"/>
                    </a:ext>
                  </a:extLst>
                </a:gridCol>
              </a:tblGrid>
              <a:tr h="333867">
                <a:tc rowSpan="2"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Código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del alimento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Cantidad (g)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Carbohidratos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Grasa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Proteínas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45145"/>
                  </a:ext>
                </a:extLst>
              </a:tr>
              <a:tr h="221900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1103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Avena, hojuela cruda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6.50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16.02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48004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Cañihua gris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986380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Quinua dulce, blanca (Junín)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855324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Trigo, harina tostada de (Machica)</a:t>
                      </a:r>
                      <a:endParaRPr lang="pt-BR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43.23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553249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Kiwicha precocida, hojuelas de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27.20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81303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Leche evaporada entera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5.16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20.65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33.93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13.92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688981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Fosfato tricalcio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8275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Mix</a:t>
                      </a:r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Vitaminas</a:t>
                      </a:r>
                      <a:endParaRPr lang="es-PE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99085"/>
                  </a:ext>
                </a:extLst>
              </a:tr>
              <a:tr h="2219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99950"/>
                  </a:ext>
                </a:extLst>
              </a:tr>
              <a:tr h="333867">
                <a:tc rowSpan="2" grid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RESULTADOS DE LA FORMULACIÓN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Cantidad (g)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Carbohidratos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Grasa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Proteínas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27132"/>
                  </a:ext>
                </a:extLst>
              </a:tr>
              <a:tr h="221900"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65585"/>
                  </a:ext>
                </a:extLst>
              </a:tr>
              <a:tr h="333867">
                <a:tc grid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126.98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282354"/>
                  </a:ext>
                </a:extLst>
              </a:tr>
              <a:tr h="333867">
                <a:tc grid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 total (kcal)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207.96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126.98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769604"/>
                  </a:ext>
                </a:extLst>
              </a:tr>
              <a:tr h="333867">
                <a:tc grid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Distribución energética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61.06%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24.06%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14.88%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06494"/>
                  </a:ext>
                </a:extLst>
              </a:tr>
              <a:tr h="333867">
                <a:tc grid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Requisitos Resolución Ministerial Nº 711-2002-SA/DM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60-68%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20-25%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12-15%</a:t>
                      </a:r>
                      <a:endParaRPr lang="es-PE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33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C51E5F6-9E09-F9F5-A6C4-1998FDBF3C02}"/>
              </a:ext>
            </a:extLst>
          </p:cNvPr>
          <p:cNvSpPr txBox="1"/>
          <p:nvPr/>
        </p:nvSpPr>
        <p:spPr>
          <a:xfrm>
            <a:off x="2928026" y="525294"/>
            <a:ext cx="70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DE LA RACIÓN DEL PROGRAMA DEL VASO DE LECHE</a:t>
            </a:r>
          </a:p>
        </p:txBody>
      </p:sp>
    </p:spTree>
    <p:extLst>
      <p:ext uri="{BB962C8B-B14F-4D97-AF65-F5344CB8AC3E}">
        <p14:creationId xmlns:p14="http://schemas.microsoft.com/office/powerpoint/2010/main" val="148232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68A023-7CF4-1930-8F6C-D02710067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87860"/>
              </p:ext>
            </p:extLst>
          </p:nvPr>
        </p:nvGraphicFramePr>
        <p:xfrm>
          <a:off x="963038" y="989606"/>
          <a:ext cx="10059366" cy="4979120"/>
        </p:xfrm>
        <a:graphic>
          <a:graphicData uri="http://schemas.openxmlformats.org/drawingml/2006/table">
            <a:tbl>
              <a:tblPr/>
              <a:tblGrid>
                <a:gridCol w="520912">
                  <a:extLst>
                    <a:ext uri="{9D8B030D-6E8A-4147-A177-3AD203B41FA5}">
                      <a16:colId xmlns:a16="http://schemas.microsoft.com/office/drawing/2014/main" val="2840990843"/>
                    </a:ext>
                  </a:extLst>
                </a:gridCol>
                <a:gridCol w="388911">
                  <a:extLst>
                    <a:ext uri="{9D8B030D-6E8A-4147-A177-3AD203B41FA5}">
                      <a16:colId xmlns:a16="http://schemas.microsoft.com/office/drawing/2014/main" val="2163084188"/>
                    </a:ext>
                  </a:extLst>
                </a:gridCol>
                <a:gridCol w="3564129">
                  <a:extLst>
                    <a:ext uri="{9D8B030D-6E8A-4147-A177-3AD203B41FA5}">
                      <a16:colId xmlns:a16="http://schemas.microsoft.com/office/drawing/2014/main" val="2516204547"/>
                    </a:ext>
                  </a:extLst>
                </a:gridCol>
                <a:gridCol w="1219851">
                  <a:extLst>
                    <a:ext uri="{9D8B030D-6E8A-4147-A177-3AD203B41FA5}">
                      <a16:colId xmlns:a16="http://schemas.microsoft.com/office/drawing/2014/main" val="719327631"/>
                    </a:ext>
                  </a:extLst>
                </a:gridCol>
                <a:gridCol w="827118">
                  <a:extLst>
                    <a:ext uri="{9D8B030D-6E8A-4147-A177-3AD203B41FA5}">
                      <a16:colId xmlns:a16="http://schemas.microsoft.com/office/drawing/2014/main" val="506682257"/>
                    </a:ext>
                  </a:extLst>
                </a:gridCol>
                <a:gridCol w="827118">
                  <a:extLst>
                    <a:ext uri="{9D8B030D-6E8A-4147-A177-3AD203B41FA5}">
                      <a16:colId xmlns:a16="http://schemas.microsoft.com/office/drawing/2014/main" val="1390307661"/>
                    </a:ext>
                  </a:extLst>
                </a:gridCol>
                <a:gridCol w="681129">
                  <a:extLst>
                    <a:ext uri="{9D8B030D-6E8A-4147-A177-3AD203B41FA5}">
                      <a16:colId xmlns:a16="http://schemas.microsoft.com/office/drawing/2014/main" val="1672568633"/>
                    </a:ext>
                  </a:extLst>
                </a:gridCol>
                <a:gridCol w="601540">
                  <a:extLst>
                    <a:ext uri="{9D8B030D-6E8A-4147-A177-3AD203B41FA5}">
                      <a16:colId xmlns:a16="http://schemas.microsoft.com/office/drawing/2014/main" val="3350527223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338124752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356570562"/>
                    </a:ext>
                  </a:extLst>
                </a:gridCol>
              </a:tblGrid>
              <a:tr h="374061">
                <a:tc rowSpan="2"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Código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del alimento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Cantidad (g)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Carbohidratos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Grasa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Proteínas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04014"/>
                  </a:ext>
                </a:extLst>
              </a:tr>
              <a:tr h="248614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87122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Avena, hojuela cruda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6.50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16.02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56949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Cañihua</a:t>
                      </a:r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gris</a:t>
                      </a:r>
                      <a:endParaRPr lang="es-PE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07732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Quinua dulce, blanca (Junín)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21916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Trigo, harina tostada de (Machica)</a:t>
                      </a:r>
                      <a:endParaRPr lang="pt-BR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43.23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19867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Kiwicha precocida, hojuelas de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27.20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5.36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166178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Leche fresca de vaca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108.00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21.17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3.78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34.02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3.35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13.39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77335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Fosfato tricalcio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85407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Mix de Vitaminas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91360"/>
                  </a:ext>
                </a:extLst>
              </a:tr>
              <a:tr h="248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101155"/>
                  </a:ext>
                </a:extLst>
              </a:tr>
              <a:tr h="374061">
                <a:tc rowSpan="2" grid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RESULTADOS DE LA FORMULACIÓN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Cantidad (g)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Carbohidratos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Grasa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Proteínas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97584"/>
                  </a:ext>
                </a:extLst>
              </a:tr>
              <a:tr h="248614"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Gramos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kcal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27725"/>
                  </a:ext>
                </a:extLst>
              </a:tr>
              <a:tr h="374061">
                <a:tc grid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148.74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31.87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127.50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5.57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50.13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539966"/>
                  </a:ext>
                </a:extLst>
              </a:tr>
              <a:tr h="374061">
                <a:tc grid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 total (kcal)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208.04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60" marR="12760" marT="12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127.50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50.13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522949"/>
                  </a:ext>
                </a:extLst>
              </a:tr>
              <a:tr h="374061">
                <a:tc grid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Distribución energética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61.28%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24.10%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14.62%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46311"/>
                  </a:ext>
                </a:extLst>
              </a:tr>
              <a:tr h="374061">
                <a:tc gridSpan="4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Requisitos Resolución Ministerial </a:t>
                      </a:r>
                      <a:r>
                        <a:rPr lang="es-P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711-2002-SA/DM</a:t>
                      </a:r>
                      <a:endParaRPr lang="es-PE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60-68%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20-25%</a:t>
                      </a:r>
                      <a:endParaRPr lang="es-PE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12-15%</a:t>
                      </a:r>
                      <a:endParaRPr lang="es-PE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121" marR="153121" marT="76561" marB="7656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60455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1C9E9EE-2A74-27F5-1597-9BE066819E72}"/>
              </a:ext>
            </a:extLst>
          </p:cNvPr>
          <p:cNvSpPr/>
          <p:nvPr/>
        </p:nvSpPr>
        <p:spPr>
          <a:xfrm>
            <a:off x="530941" y="2859619"/>
            <a:ext cx="11130117" cy="245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889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Qué ingredientes tienen los productos lácteos que venden en el mercado? |  RPP Noticias">
            <a:extLst>
              <a:ext uri="{FF2B5EF4-FFF2-40B4-BE49-F238E27FC236}">
                <a16:creationId xmlns:a16="http://schemas.microsoft.com/office/drawing/2014/main" id="{D8F39827-F61B-B3E9-4AE1-7505745EF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 r="15176" b="-1"/>
          <a:stretch/>
        </p:blipFill>
        <p:spPr bwMode="auto"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1B32CC-BE4C-3C1B-2311-F9F885FDB8D2}"/>
              </a:ext>
            </a:extLst>
          </p:cNvPr>
          <p:cNvSpPr txBox="1"/>
          <p:nvPr/>
        </p:nvSpPr>
        <p:spPr>
          <a:xfrm>
            <a:off x="6646538" y="1562047"/>
            <a:ext cx="5073514" cy="3065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</a:rPr>
              <a:t>CONCLUSIONES: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El </a:t>
            </a:r>
            <a:r>
              <a:rPr lang="en-US" sz="1600" dirty="0" err="1">
                <a:solidFill>
                  <a:srgbClr val="000000"/>
                </a:solidFill>
              </a:rPr>
              <a:t>uso</a:t>
            </a:r>
            <a:r>
              <a:rPr lang="en-US" sz="1600" dirty="0">
                <a:solidFill>
                  <a:srgbClr val="000000"/>
                </a:solidFill>
              </a:rPr>
              <a:t> de Leche fresca </a:t>
            </a:r>
            <a:r>
              <a:rPr lang="en-US" sz="1600" dirty="0" err="1">
                <a:solidFill>
                  <a:srgbClr val="000000"/>
                </a:solidFill>
              </a:rPr>
              <a:t>pasteurizada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Programa</a:t>
            </a:r>
            <a:r>
              <a:rPr lang="en-US" sz="1600" dirty="0">
                <a:solidFill>
                  <a:srgbClr val="000000"/>
                </a:solidFill>
              </a:rPr>
              <a:t> del Vaso de Leche (PVL), </a:t>
            </a:r>
            <a:r>
              <a:rPr lang="en-US" sz="1600" dirty="0" err="1">
                <a:solidFill>
                  <a:srgbClr val="000000"/>
                </a:solidFill>
              </a:rPr>
              <a:t>generaría</a:t>
            </a:r>
            <a:r>
              <a:rPr lang="en-US" sz="1600" dirty="0">
                <a:solidFill>
                  <a:srgbClr val="000000"/>
                </a:solidFill>
              </a:rPr>
              <a:t> que se </a:t>
            </a:r>
            <a:r>
              <a:rPr lang="en-US" sz="1600" dirty="0" err="1">
                <a:solidFill>
                  <a:srgbClr val="000000"/>
                </a:solidFill>
              </a:rPr>
              <a:t>debería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garantizar</a:t>
            </a:r>
            <a:r>
              <a:rPr lang="en-US" sz="1600" dirty="0">
                <a:solidFill>
                  <a:srgbClr val="000000"/>
                </a:solidFill>
              </a:rPr>
              <a:t> la </a:t>
            </a:r>
            <a:r>
              <a:rPr lang="en-US" sz="1600" dirty="0" err="1">
                <a:solidFill>
                  <a:srgbClr val="000000"/>
                </a:solidFill>
              </a:rPr>
              <a:t>cadena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frio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durante</a:t>
            </a:r>
            <a:r>
              <a:rPr lang="en-US" sz="1600" dirty="0">
                <a:solidFill>
                  <a:srgbClr val="000000"/>
                </a:solidFill>
              </a:rPr>
              <a:t> la </a:t>
            </a:r>
            <a:r>
              <a:rPr lang="en-US" sz="1600" dirty="0" err="1">
                <a:solidFill>
                  <a:srgbClr val="000000"/>
                </a:solidFill>
              </a:rPr>
              <a:t>distribución</a:t>
            </a:r>
            <a:r>
              <a:rPr lang="en-US" sz="1600" dirty="0">
                <a:solidFill>
                  <a:srgbClr val="000000"/>
                </a:solidFill>
              </a:rPr>
              <a:t> y </a:t>
            </a:r>
            <a:r>
              <a:rPr lang="en-US" sz="1600" dirty="0" err="1">
                <a:solidFill>
                  <a:srgbClr val="000000"/>
                </a:solidFill>
              </a:rPr>
              <a:t>el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almacenamiento</a:t>
            </a:r>
            <a:r>
              <a:rPr lang="en-US" sz="1600" dirty="0">
                <a:solidFill>
                  <a:srgbClr val="000000"/>
                </a:solidFill>
              </a:rPr>
              <a:t> a </a:t>
            </a:r>
            <a:r>
              <a:rPr lang="en-US" sz="1600" dirty="0" err="1">
                <a:solidFill>
                  <a:srgbClr val="000000"/>
                </a:solidFill>
              </a:rPr>
              <a:t>los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comités</a:t>
            </a:r>
            <a:r>
              <a:rPr lang="en-US" sz="1600" dirty="0">
                <a:solidFill>
                  <a:srgbClr val="000000"/>
                </a:solidFill>
              </a:rPr>
              <a:t> del PVL.</a:t>
            </a:r>
          </a:p>
          <a:p>
            <a:pPr marL="285750"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182880" algn="just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Para </a:t>
            </a:r>
            <a:r>
              <a:rPr lang="en-US" sz="1600" dirty="0" err="1">
                <a:solidFill>
                  <a:srgbClr val="000000"/>
                </a:solidFill>
              </a:rPr>
              <a:t>garantizar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cumplimiento</a:t>
            </a:r>
            <a:r>
              <a:rPr lang="en-US" sz="1600" dirty="0">
                <a:solidFill>
                  <a:srgbClr val="000000"/>
                </a:solidFill>
              </a:rPr>
              <a:t> del </a:t>
            </a:r>
            <a:r>
              <a:rPr lang="en-US" sz="1600" dirty="0" err="1">
                <a:solidFill>
                  <a:srgbClr val="000000"/>
                </a:solidFill>
              </a:rPr>
              <a:t>aporte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nutricional</a:t>
            </a:r>
            <a:r>
              <a:rPr lang="en-US" sz="1600" dirty="0">
                <a:solidFill>
                  <a:srgbClr val="000000"/>
                </a:solidFill>
              </a:rPr>
              <a:t> de la </a:t>
            </a:r>
            <a:r>
              <a:rPr lang="en-US" sz="1600" dirty="0" err="1">
                <a:solidFill>
                  <a:srgbClr val="000000"/>
                </a:solidFill>
              </a:rPr>
              <a:t>Resolución</a:t>
            </a:r>
            <a:r>
              <a:rPr lang="en-US" sz="1600" dirty="0">
                <a:solidFill>
                  <a:srgbClr val="000000"/>
                </a:solidFill>
              </a:rPr>
              <a:t> Ministerial Nº 711-2002-SA/DM, se </a:t>
            </a:r>
            <a:r>
              <a:rPr lang="en-US" sz="1600" dirty="0" err="1">
                <a:solidFill>
                  <a:srgbClr val="000000"/>
                </a:solidFill>
              </a:rPr>
              <a:t>debería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utilizar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cantidad</a:t>
            </a:r>
            <a:r>
              <a:rPr lang="en-US" sz="1600" dirty="0">
                <a:solidFill>
                  <a:srgbClr val="000000"/>
                </a:solidFill>
              </a:rPr>
              <a:t> mayor de leche fresca </a:t>
            </a:r>
            <a:r>
              <a:rPr lang="en-US" sz="1600" dirty="0" err="1">
                <a:solidFill>
                  <a:srgbClr val="000000"/>
                </a:solidFill>
              </a:rPr>
              <a:t>pasteurizada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generando</a:t>
            </a:r>
            <a:r>
              <a:rPr lang="en-US" sz="1600" dirty="0">
                <a:solidFill>
                  <a:srgbClr val="000000"/>
                </a:solidFill>
              </a:rPr>
              <a:t> un mayor </a:t>
            </a:r>
            <a:r>
              <a:rPr lang="en-US" sz="1600" dirty="0" err="1">
                <a:solidFill>
                  <a:srgbClr val="000000"/>
                </a:solidFill>
              </a:rPr>
              <a:t>costo</a:t>
            </a:r>
            <a:r>
              <a:rPr lang="en-US" sz="1600" dirty="0">
                <a:solidFill>
                  <a:srgbClr val="000000"/>
                </a:solidFill>
              </a:rPr>
              <a:t> de la </a:t>
            </a:r>
            <a:r>
              <a:rPr lang="en-US" sz="1600" dirty="0" err="1">
                <a:solidFill>
                  <a:srgbClr val="000000"/>
                </a:solidFill>
              </a:rPr>
              <a:t>ración</a:t>
            </a:r>
            <a:r>
              <a:rPr lang="en-US" sz="1600" dirty="0">
                <a:solidFill>
                  <a:srgbClr val="000000"/>
                </a:solidFill>
              </a:rPr>
              <a:t> del PVL.</a:t>
            </a:r>
          </a:p>
        </p:txBody>
      </p:sp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137" name="Oval 513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309906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201</TotalTime>
  <Words>538</Words>
  <Application>Microsoft Office PowerPoint</Application>
  <PresentationFormat>Panorámica</PresentationFormat>
  <Paragraphs>281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Rockwell</vt:lpstr>
      <vt:lpstr>Rockwell Condensed</vt:lpstr>
      <vt:lpstr>Wingdings</vt:lpstr>
      <vt:lpstr>Letras en madera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</dc:creator>
  <cp:lastModifiedBy>Victor</cp:lastModifiedBy>
  <cp:revision>1</cp:revision>
  <dcterms:created xsi:type="dcterms:W3CDTF">2023-04-26T03:23:05Z</dcterms:created>
  <dcterms:modified xsi:type="dcterms:W3CDTF">2023-04-26T06:44:23Z</dcterms:modified>
</cp:coreProperties>
</file>